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90" r:id="rId3"/>
    <p:sldId id="288" r:id="rId4"/>
    <p:sldId id="286" r:id="rId5"/>
    <p:sldId id="257" r:id="rId6"/>
    <p:sldId id="263" r:id="rId7"/>
    <p:sldId id="264" r:id="rId8"/>
    <p:sldId id="265" r:id="rId9"/>
    <p:sldId id="266" r:id="rId10"/>
    <p:sldId id="267" r:id="rId11"/>
    <p:sldId id="291" r:id="rId12"/>
    <p:sldId id="293" r:id="rId13"/>
    <p:sldId id="294" r:id="rId14"/>
    <p:sldId id="280" r:id="rId15"/>
    <p:sldId id="295" r:id="rId16"/>
    <p:sldId id="270" r:id="rId17"/>
    <p:sldId id="283" r:id="rId18"/>
    <p:sldId id="275" r:id="rId19"/>
    <p:sldId id="276" r:id="rId20"/>
    <p:sldId id="297" r:id="rId21"/>
    <p:sldId id="298" r:id="rId22"/>
    <p:sldId id="278" r:id="rId23"/>
    <p:sldId id="299" r:id="rId24"/>
    <p:sldId id="284" r:id="rId25"/>
  </p:sldIdLst>
  <p:sldSz cx="12192000" cy="6858000"/>
  <p:notesSz cx="6858000" cy="9144000"/>
  <p:embeddedFontLst>
    <p:embeddedFont>
      <p:font typeface=".VnMysticalH" panose="020B72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briola" panose="04040605051002020D02" pitchFamily="82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VNI-Ariston" pitchFamily="2" charset="0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/>
    <p:restoredTop sz="94650"/>
  </p:normalViewPr>
  <p:slideViewPr>
    <p:cSldViewPr snapToGrid="0">
      <p:cViewPr varScale="1">
        <p:scale>
          <a:sx n="69" d="100"/>
          <a:sy n="69" d="100"/>
        </p:scale>
        <p:origin x="87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Drink 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Food and Drink 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834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9724" y="1390666"/>
            <a:ext cx="79248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>
                <a:solidFill>
                  <a:srgbClr val="0000FF"/>
                </a:solidFill>
                <a:latin typeface="VNI-Ariston" pitchFamily="2" charset="0"/>
              </a:rPr>
              <a:t>Hello everyone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81013" y="588791"/>
            <a:ext cx="39826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Mineral water (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135956" y="73522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856504" y="769819"/>
            <a:ext cx="3443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mɪnərəl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 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wɔːtə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</a:t>
            </a:r>
            <a:endParaRPr sz="2800" b="1" i="0" u="none" strike="noStrike" cap="none" dirty="0">
              <a:solidFill>
                <a:srgbClr val="00B0F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1528735"/>
            <a:ext cx="6032960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ineral-water1594969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4542" y="387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295400"/>
            <a:ext cx="6202680" cy="48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98;p10"/>
          <p:cNvSpPr txBox="1"/>
          <p:nvPr/>
        </p:nvSpPr>
        <p:spPr>
          <a:xfrm>
            <a:off x="308463" y="628754"/>
            <a:ext cx="2213511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can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337" y="809615"/>
            <a:ext cx="11673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B0F0"/>
                </a:solidFill>
              </a:rPr>
              <a:t>/ˈ</a:t>
            </a:r>
            <a:r>
              <a:rPr lang="en-US" sz="2500" b="1" dirty="0" err="1">
                <a:solidFill>
                  <a:srgbClr val="00B0F0"/>
                </a:solidFill>
              </a:rPr>
              <a:t>kæn</a:t>
            </a:r>
            <a:r>
              <a:rPr lang="en-US" sz="25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96" y="739719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/>
              <a:t>lon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3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138381"/>
              </p:ext>
            </p:extLst>
          </p:nvPr>
        </p:nvGraphicFramePr>
        <p:xfrm>
          <a:off x="796421" y="1238871"/>
          <a:ext cx="10589343" cy="52318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3529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9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roast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fry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fraɪ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shrimp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ʃrɪmp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lemonade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leməˈneɪd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mineral water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mɪnərəl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 /ˈ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endParaRPr sz="280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b="1" dirty="0"/>
                        <a:t>- can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kæn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8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51046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Checking 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13710"/>
              </p:ext>
            </p:extLst>
          </p:nvPr>
        </p:nvGraphicFramePr>
        <p:xfrm>
          <a:off x="1194618" y="1142298"/>
          <a:ext cx="9276736" cy="52318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410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09510" y="1951618"/>
            <a:ext cx="1277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roast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510" y="2767867"/>
            <a:ext cx="872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fry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8354" y="3470963"/>
            <a:ext cx="158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shrimp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8354" y="4233051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lemonade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510" y="4946064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mineral water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612" y="5673825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latin typeface="Calibri"/>
                <a:cs typeface="Calibri"/>
              </a:rPr>
              <a:t>- can</a:t>
            </a:r>
            <a:endParaRPr lang="en-US"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70" y="277651"/>
            <a:ext cx="2506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2367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6205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3687802" y="746794"/>
            <a:ext cx="4143592" cy="2615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25560" y="3813136"/>
            <a:ext cx="77281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</a:rPr>
              <a:t>- Where is Mark's family?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are they doing?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Have you ever been to a restaurant?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Where and when?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food and drink did you have there?</a:t>
            </a:r>
          </a:p>
          <a:p>
            <a:endParaRPr lang="en-GB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69" y="130171"/>
            <a:ext cx="2845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892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457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739"/>
          <a:stretch/>
        </p:blipFill>
        <p:spPr>
          <a:xfrm>
            <a:off x="9792930" y="85927"/>
            <a:ext cx="2354826" cy="16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0226" y="670886"/>
            <a:ext cx="93684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Good evening. What can I get you today?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We'd like rice with some pork cooked in fish sauce. Oh, could we also have an order of roast chicken and fried vegetables?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And I'd like some fried tofu and spring rolls too.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OK. Would you like any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? It's a kind of Vietnamese soup. We often have it with rice.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</a:t>
            </a:r>
            <a:r>
              <a:rPr lang="en-GB" sz="1800" dirty="0">
                <a:latin typeface="OpenSans"/>
              </a:rPr>
              <a:t>: Let me see ... I think we'll try some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With shrimp or fish?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With shrimp, please.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Would you like anything to drink? We have a lot of drinks: juice, lemonade, green tea, mineral water, ...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dirty="0">
                <a:latin typeface="OpenSans"/>
              </a:rPr>
              <a:t> Mineral water for me, green tea for my husband, and juice for my children. 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What kind of juice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Do you have winter melon juice?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Let me see. </a:t>
            </a:r>
            <a:r>
              <a:rPr lang="en-GB" sz="1800" dirty="0" err="1">
                <a:latin typeface="OpenSans"/>
              </a:rPr>
              <a:t>Er</a:t>
            </a:r>
            <a:r>
              <a:rPr lang="en-GB" sz="1800" dirty="0">
                <a:latin typeface="OpenSans"/>
              </a:rPr>
              <a:t>, yes. How many cans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One ... No, wait, two please. By the way, how much is a can of winter melon juice?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dirty="0">
                <a:latin typeface="OpenSans"/>
              </a:rPr>
              <a:t> The menu says it's 10,000 dong.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That's right. I'll be right back with your order.</a:t>
            </a:r>
          </a:p>
          <a:p>
            <a:endParaRPr lang="en-US" sz="1800" dirty="0"/>
          </a:p>
        </p:txBody>
      </p:sp>
      <p:pic>
        <p:nvPicPr>
          <p:cNvPr id="4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684" y="203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934995" y="395281"/>
            <a:ext cx="6557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14036" y="35434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466821" y="27968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3200" b="1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6359743" y="1205535"/>
            <a:ext cx="5341836" cy="352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738370" y="1267531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665339" y="1648958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27665" y="210070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679261942"/>
              </p:ext>
            </p:extLst>
          </p:nvPr>
        </p:nvGraphicFramePr>
        <p:xfrm>
          <a:off x="122963" y="1271521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507498" y="919880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000078" y="1178307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566864" y="907796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489628" y="1660705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73782" y="1674849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038076" y="1679941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250005" y="11725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80662" y="2025775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082782" y="11712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3782" y="2319217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466561" y="1404251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58781" y="2604550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494888" y="165696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692170" y="1659724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031966" y="2607426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145777" y="1894073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73782" y="2957886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5992412" y="2887573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73782" y="3252113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473684" y="2604550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69465" y="3251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217178" y="168400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292110" y="4118178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805954" y="1679941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473729" y="3121212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217178" y="2034712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515239" y="3379247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217178" y="23567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410017" y="3362755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266316" y="2619895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731562" y="4319408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197411" y="476796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T (True)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9" name="Google Shape;359;p20"/>
          <p:cNvSpPr/>
          <p:nvPr/>
        </p:nvSpPr>
        <p:spPr>
          <a:xfrm>
            <a:off x="4538867" y="695561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64427" y="1242291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989959" y="1241048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538867" y="148770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75049" y="2009573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661455" y="1472376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456658" y="2005280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01798" y="2015746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823722" y="2780956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691661" y="4333018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789247" y="3522482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093447" y="3571816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11398" y="4337402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739505" y="4347096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35070" y="4604119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17880" y="356339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241212" y="1239560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038886" y="1732143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06583" y="1476654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14733" y="2252027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199460" y="3522482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490340" y="3535579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14422" y="3804248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359276" y="3902181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370804" y="49395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11095" y="1534314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387899" y="3122432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399653" y="2311787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305" y="2066130"/>
            <a:ext cx="4779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What's your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favourite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food?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It's pho </a:t>
            </a:r>
            <a:r>
              <a:rPr lang="en-US" sz="2400" b="1" i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bo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- beef noodle soup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When do you usually have it?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In the morning. </a:t>
            </a:r>
            <a:endParaRPr lang="en-US" sz="2400" b="1" i="1" dirty="0">
              <a:solidFill>
                <a:srgbClr val="0070C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4563" y="5266425"/>
            <a:ext cx="2125735" cy="133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5681"/>
          <a:stretch/>
        </p:blipFill>
        <p:spPr bwMode="auto">
          <a:xfrm>
            <a:off x="3271887" y="5364840"/>
            <a:ext cx="1989234" cy="12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1"/>
          <a:stretch/>
        </p:blipFill>
        <p:spPr bwMode="auto">
          <a:xfrm>
            <a:off x="9694845" y="3805895"/>
            <a:ext cx="1845173" cy="12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4" t="55256"/>
          <a:stretch/>
        </p:blipFill>
        <p:spPr bwMode="auto">
          <a:xfrm>
            <a:off x="9535236" y="5364840"/>
            <a:ext cx="1945790" cy="1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9376628" y="521748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4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0000" r="76805"/>
          <a:stretch/>
        </p:blipFill>
        <p:spPr bwMode="auto">
          <a:xfrm>
            <a:off x="527638" y="5373179"/>
            <a:ext cx="1938783" cy="12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87" y="3851124"/>
            <a:ext cx="2094271" cy="1218048"/>
          </a:xfrm>
          <a:prstGeom prst="rect">
            <a:avLst/>
          </a:prstGeom>
        </p:spPr>
      </p:pic>
      <p:pic>
        <p:nvPicPr>
          <p:cNvPr id="52" name="Picture 7" descr="D:\DU LIEU THI CNTT\LOP 7\G-AN ĐT\U5\GA\U5- LESSON 1- E 7\tu lieu de soan\NUOC KHO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26" y="3820644"/>
            <a:ext cx="1887793" cy="12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2172"/>
          <a:stretch/>
        </p:blipFill>
        <p:spPr bwMode="auto">
          <a:xfrm>
            <a:off x="606714" y="3752353"/>
            <a:ext cx="2063464" cy="134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344980" y="375235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2037328" y="-89755"/>
            <a:ext cx="4333975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Game:</a:t>
            </a:r>
            <a:r>
              <a:rPr lang="en-US" sz="3600" b="1" dirty="0" err="1">
                <a:solidFill>
                  <a:srgbClr val="FF0000"/>
                </a:solidFill>
              </a:rPr>
              <a:t>Pelmanism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2844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lemonade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69908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mineral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rgbClr val="FFFF00"/>
                </a:solidFill>
              </a:rPr>
              <a:t>water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56306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chicken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3139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Vegetables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3208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Fruit 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242391" y="2259526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eggs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26671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beef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23506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rice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3399" y="75407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0801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7527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8532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6852" y="2251587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213432" y="2259972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48772" y="224762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343703" y="227052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181989" y="373699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2395" y="381816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335517" y="371989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6739" y="524734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182920" y="523210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31755" y="5251184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</a:t>
            </a:r>
            <a:r>
              <a:rPr lang="en-GB" sz="2600" b="1" dirty="0">
                <a:solidFill>
                  <a:srgbClr val="0070C0"/>
                </a:solidFill>
              </a:rPr>
              <a:t>an</a:t>
            </a:r>
            <a:r>
              <a:rPr lang="vi-VN" sz="2600" dirty="0"/>
              <a:t>: What's your favourite food?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spring rolls.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Nga</a:t>
            </a:r>
            <a:r>
              <a:rPr lang="en-GB" sz="2600" b="1" dirty="0">
                <a:solidFill>
                  <a:srgbClr val="0070C0"/>
                </a:solidFill>
              </a:rPr>
              <a:t>n</a:t>
            </a:r>
            <a:r>
              <a:rPr lang="vi-VN" sz="2600" b="1" dirty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dinner.    </a:t>
            </a:r>
          </a:p>
        </p:txBody>
      </p:sp>
    </p:spTree>
    <p:extLst>
      <p:ext uri="{BB962C8B-B14F-4D97-AF65-F5344CB8AC3E}">
        <p14:creationId xmlns:p14="http://schemas.microsoft.com/office/powerpoint/2010/main" val="37276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</a:t>
            </a:r>
            <a:r>
              <a:rPr lang="en-GB" sz="2600" b="1" dirty="0">
                <a:solidFill>
                  <a:srgbClr val="0070C0"/>
                </a:solidFill>
              </a:rPr>
              <a:t>an</a:t>
            </a:r>
            <a:r>
              <a:rPr lang="vi-VN" sz="2600" dirty="0"/>
              <a:t>: What's your favourite </a:t>
            </a:r>
            <a:r>
              <a:rPr lang="en-GB" sz="2600" dirty="0"/>
              <a:t>drink</a:t>
            </a:r>
            <a:r>
              <a:rPr lang="vi-VN" sz="2600" dirty="0"/>
              <a:t>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</a:t>
            </a:r>
            <a:r>
              <a:rPr lang="en-GB" sz="2600" dirty="0"/>
              <a:t>milk tea</a:t>
            </a:r>
            <a:r>
              <a:rPr lang="vi-VN" sz="2600" dirty="0"/>
              <a:t>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>
                <a:solidFill>
                  <a:srgbClr val="0070C0"/>
                </a:solidFill>
              </a:rPr>
              <a:t>Nga</a:t>
            </a:r>
            <a:r>
              <a:rPr lang="en-GB" sz="2600" b="1" dirty="0">
                <a:solidFill>
                  <a:srgbClr val="0070C0"/>
                </a:solidFill>
              </a:rPr>
              <a:t>n</a:t>
            </a:r>
            <a:r>
              <a:rPr lang="vi-VN" sz="2600" b="1" dirty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</a:t>
            </a:r>
            <a:r>
              <a:rPr lang="en-GB" sz="2600" dirty="0"/>
              <a:t>evening</a:t>
            </a:r>
            <a:r>
              <a:rPr lang="vi-VN" sz="2600" dirty="0"/>
              <a:t>.  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1" y="1402066"/>
            <a:ext cx="5289755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nền powerpoint don g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4557">
            <a:off x="661788" y="2924166"/>
            <a:ext cx="10954385" cy="2379454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Talk about your favourite food (for a minute)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Do the exercises in the workbook 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Prepare lesson 2 (A closer look 1).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267" indent="-914267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endParaRPr lang="vi-VN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41880">
            <a:off x="2316783" y="1652525"/>
            <a:ext cx="7781405" cy="1028711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Inflate">
              <a:avLst/>
            </a:prstTxWarp>
            <a:spAutoFit/>
          </a:bodyPr>
          <a:lstStyle/>
          <a:p>
            <a:r>
              <a:rPr lang="en-GB" sz="7200" b="1" spc="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.VnMysticalH" panose="020B7200000000000000" pitchFamily="34" charset="0"/>
              </a:rPr>
              <a:t>Home assignments</a:t>
            </a:r>
            <a:endParaRPr lang="en-US" sz="7200" b="1" spc="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.VnMysticalH" panose="020B7200000000000000" pitchFamily="34" charset="0"/>
            </a:endParaRPr>
          </a:p>
        </p:txBody>
      </p:sp>
      <p:pic>
        <p:nvPicPr>
          <p:cNvPr id="6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4" y="1250460"/>
            <a:ext cx="1718140" cy="17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222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3315348" y="2698217"/>
            <a:ext cx="5609202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23676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66"/>
          <a:stretch/>
        </p:blipFill>
        <p:spPr bwMode="auto">
          <a:xfrm>
            <a:off x="1784709" y="4085303"/>
            <a:ext cx="8244349" cy="16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84709" y="1297859"/>
            <a:ext cx="8465420" cy="19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4166"/>
              </p:ext>
            </p:extLst>
          </p:nvPr>
        </p:nvGraphicFramePr>
        <p:xfrm>
          <a:off x="1784710" y="5860736"/>
          <a:ext cx="8244348" cy="36576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2059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Fruit 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Eggs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Beef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rice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31872"/>
              </p:ext>
            </p:extLst>
          </p:nvPr>
        </p:nvGraphicFramePr>
        <p:xfrm>
          <a:off x="1826344" y="3404850"/>
          <a:ext cx="8202713" cy="73152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1842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lemonade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  Mineral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  water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chicken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Vegetables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97;p2"/>
          <p:cNvSpPr txBox="1"/>
          <p:nvPr/>
        </p:nvSpPr>
        <p:spPr>
          <a:xfrm>
            <a:off x="3341581" y="322190"/>
            <a:ext cx="5130604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91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p 25 hình nền powerpoint dễ thương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08"/>
            <a:ext cx="12177932" cy="6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;p2"/>
          <p:cNvSpPr txBox="1"/>
          <p:nvPr/>
        </p:nvSpPr>
        <p:spPr>
          <a:xfrm>
            <a:off x="390200" y="219369"/>
            <a:ext cx="18303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4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" name="Google Shape;97;p2"/>
          <p:cNvSpPr txBox="1"/>
          <p:nvPr/>
        </p:nvSpPr>
        <p:spPr>
          <a:xfrm>
            <a:off x="3050243" y="180101"/>
            <a:ext cx="715563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5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98;p2"/>
          <p:cNvSpPr txBox="1"/>
          <p:nvPr/>
        </p:nvSpPr>
        <p:spPr>
          <a:xfrm>
            <a:off x="2220566" y="193172"/>
            <a:ext cx="747449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1" y="1238021"/>
            <a:ext cx="6221361" cy="5100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432601" y="1231440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r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oast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3438317" y="13841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262755" y="1400778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-10053"/>
            <a:ext cx="3586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8450" y="2383776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149" y="1252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88488" y="640953"/>
            <a:ext cx="1637071" cy="7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fry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467906" y="76807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519087" y="812314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11" y="1563329"/>
            <a:ext cx="4492873" cy="42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5497" y="768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308463" y="628754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-shrimp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3774516" y="77203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451819" y="78136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8267" y="1830602"/>
            <a:ext cx="4469280" cy="311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110" y="728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324293" y="661825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lemonade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5043959" y="78776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3028345" y="811106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813" y="1717012"/>
            <a:ext cx="3893574" cy="41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35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1483</Words>
  <Application>Microsoft Office PowerPoint</Application>
  <PresentationFormat>Widescreen</PresentationFormat>
  <Paragraphs>282</Paragraphs>
  <Slides>24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VNI-Ariston</vt:lpstr>
      <vt:lpstr>.VnMysticalH</vt:lpstr>
      <vt:lpstr>OpenSans</vt:lpstr>
      <vt:lpstr>Times New Roman</vt:lpstr>
      <vt:lpstr>Arial</vt:lpstr>
      <vt:lpstr>Myriad Pro</vt:lpstr>
      <vt:lpstr>Calibri</vt:lpstr>
      <vt:lpstr>Open Sans</vt:lpstr>
      <vt:lpstr>Gabriola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48</cp:revision>
  <dcterms:modified xsi:type="dcterms:W3CDTF">2023-11-01T04:40:47Z</dcterms:modified>
</cp:coreProperties>
</file>