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88" r:id="rId3"/>
    <p:sldId id="289" r:id="rId4"/>
    <p:sldId id="279" r:id="rId5"/>
    <p:sldId id="258" r:id="rId6"/>
    <p:sldId id="285" r:id="rId7"/>
    <p:sldId id="286" r:id="rId8"/>
    <p:sldId id="287" r:id="rId9"/>
    <p:sldId id="261" r:id="rId10"/>
    <p:sldId id="284" r:id="rId11"/>
    <p:sldId id="262" r:id="rId12"/>
    <p:sldId id="263" r:id="rId13"/>
    <p:sldId id="264" r:id="rId14"/>
    <p:sldId id="272" r:id="rId15"/>
    <p:sldId id="273" r:id="rId16"/>
    <p:sldId id="277" r:id="rId17"/>
  </p:sldIdLst>
  <p:sldSz cx="12192000" cy="6858000"/>
  <p:notesSz cx="6858000" cy="9144000"/>
  <p:embeddedFontLst>
    <p:embeddedFont>
      <p:font typeface="Alfa Slab On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QYfdcb95VxavQFTcJpG/1S3Zx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DBA9"/>
    <a:srgbClr val="127071"/>
    <a:srgbClr val="01B1A7"/>
    <a:srgbClr val="D9821D"/>
    <a:srgbClr val="158180"/>
    <a:srgbClr val="F7941C"/>
    <a:srgbClr val="FCB03F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87784D-83BE-43D0-A4A6-D2E0C008B337}">
  <a:tblStyle styleId="{A487784D-83BE-43D0-A4A6-D2E0C008B33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44"/>
    <p:restoredTop sz="94650"/>
  </p:normalViewPr>
  <p:slideViewPr>
    <p:cSldViewPr snapToGrid="0">
      <p:cViewPr varScale="1">
        <p:scale>
          <a:sx n="69" d="100"/>
          <a:sy n="69" d="100"/>
        </p:scale>
        <p:origin x="8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AEDE7-C8AD-E74B-B449-8330A21FE833}" type="doc">
      <dgm:prSet loTypeId="urn:microsoft.com/office/officeart/2008/layout/VerticalCurvedList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6ED19B5-524B-2C44-BE81-BBF0669D49EF}">
      <dgm:prSet phldrT="[Text]"/>
      <dgm:spPr>
        <a:solidFill>
          <a:srgbClr val="FFDBA9"/>
        </a:solidFill>
      </dgm:spPr>
      <dgm:t>
        <a:bodyPr/>
        <a:lstStyle/>
        <a:p>
          <a:r>
            <a:rPr lang="en-US" b="1" dirty="0">
              <a:solidFill>
                <a:srgbClr val="158180"/>
              </a:solidFill>
            </a:rPr>
            <a:t>Vocabulary review</a:t>
          </a:r>
        </a:p>
      </dgm:t>
    </dgm:pt>
    <dgm:pt modelId="{0AF643B3-E981-5940-A022-4C5D127F3079}" type="parTrans" cxnId="{DE206394-1AAF-9345-8AD3-5A601EDC2873}">
      <dgm:prSet/>
      <dgm:spPr/>
      <dgm:t>
        <a:bodyPr/>
        <a:lstStyle/>
        <a:p>
          <a:endParaRPr lang="en-US"/>
        </a:p>
      </dgm:t>
    </dgm:pt>
    <dgm:pt modelId="{B6C9438F-0C1B-9442-A1E9-A4DEB193560A}" type="sibTrans" cxnId="{DE206394-1AAF-9345-8AD3-5A601EDC2873}">
      <dgm:prSet/>
      <dgm:spPr>
        <a:ln>
          <a:solidFill>
            <a:srgbClr val="127071"/>
          </a:solidFill>
        </a:ln>
      </dgm:spPr>
      <dgm:t>
        <a:bodyPr/>
        <a:lstStyle/>
        <a:p>
          <a:endParaRPr lang="en-US"/>
        </a:p>
      </dgm:t>
    </dgm:pt>
    <dgm:pt modelId="{F4EED101-13E9-D14B-9331-9C927C87F1C0}">
      <dgm:prSet phldrT="[Text]"/>
      <dgm:spPr>
        <a:solidFill>
          <a:srgbClr val="01B1A7"/>
        </a:solidFill>
      </dgm:spPr>
      <dgm:t>
        <a:bodyPr/>
        <a:lstStyle/>
        <a:p>
          <a:r>
            <a:rPr lang="en-US" b="1" dirty="0"/>
            <a:t>Grammar review </a:t>
          </a:r>
        </a:p>
      </dgm:t>
    </dgm:pt>
    <dgm:pt modelId="{AA546033-BBCF-1640-A0AF-73609FAC2216}" type="parTrans" cxnId="{25C9F89D-3248-6E49-91AF-FAACE211E646}">
      <dgm:prSet/>
      <dgm:spPr/>
      <dgm:t>
        <a:bodyPr/>
        <a:lstStyle/>
        <a:p>
          <a:endParaRPr lang="en-US"/>
        </a:p>
      </dgm:t>
    </dgm:pt>
    <dgm:pt modelId="{F8590441-AACA-E347-AB6C-75F78A552F14}" type="sibTrans" cxnId="{25C9F89D-3248-6E49-91AF-FAACE211E646}">
      <dgm:prSet/>
      <dgm:spPr/>
      <dgm:t>
        <a:bodyPr/>
        <a:lstStyle/>
        <a:p>
          <a:endParaRPr lang="en-US"/>
        </a:p>
      </dgm:t>
    </dgm:pt>
    <dgm:pt modelId="{1DEA87CC-4DCF-1B45-95FB-B55B691B27F6}">
      <dgm:prSet phldrT="[Text]"/>
      <dgm:spPr>
        <a:solidFill>
          <a:srgbClr val="FCB03F"/>
        </a:solidFill>
      </dgm:spPr>
      <dgm:t>
        <a:bodyPr/>
        <a:lstStyle/>
        <a:p>
          <a:r>
            <a:rPr lang="en-US" b="1" dirty="0">
              <a:solidFill>
                <a:srgbClr val="127071"/>
              </a:solidFill>
            </a:rPr>
            <a:t>Project: Eating habits around the world</a:t>
          </a:r>
        </a:p>
      </dgm:t>
    </dgm:pt>
    <dgm:pt modelId="{76FB92A7-FB97-F446-9FDB-9AE28A0F6D27}" type="parTrans" cxnId="{1C9BCCE9-5A1D-1040-84BE-E8BF823251F1}">
      <dgm:prSet/>
      <dgm:spPr/>
      <dgm:t>
        <a:bodyPr/>
        <a:lstStyle/>
        <a:p>
          <a:endParaRPr lang="en-US"/>
        </a:p>
      </dgm:t>
    </dgm:pt>
    <dgm:pt modelId="{64BB31D0-66EE-7642-84D7-EC8AAE47915E}" type="sibTrans" cxnId="{1C9BCCE9-5A1D-1040-84BE-E8BF823251F1}">
      <dgm:prSet/>
      <dgm:spPr/>
      <dgm:t>
        <a:bodyPr/>
        <a:lstStyle/>
        <a:p>
          <a:endParaRPr lang="en-US"/>
        </a:p>
      </dgm:t>
    </dgm:pt>
    <dgm:pt modelId="{77805CC6-08F9-8647-9A0A-7C1413A05C61}" type="pres">
      <dgm:prSet presAssocID="{A5CAEDE7-C8AD-E74B-B449-8330A21FE833}" presName="Name0" presStyleCnt="0">
        <dgm:presLayoutVars>
          <dgm:chMax val="7"/>
          <dgm:chPref val="7"/>
          <dgm:dir/>
        </dgm:presLayoutVars>
      </dgm:prSet>
      <dgm:spPr/>
    </dgm:pt>
    <dgm:pt modelId="{9DECB35D-8136-2F42-AB74-3AC3A92671D6}" type="pres">
      <dgm:prSet presAssocID="{A5CAEDE7-C8AD-E74B-B449-8330A21FE833}" presName="Name1" presStyleCnt="0"/>
      <dgm:spPr/>
    </dgm:pt>
    <dgm:pt modelId="{E6C68A3E-067A-CF40-AA8D-AD0E069425E9}" type="pres">
      <dgm:prSet presAssocID="{A5CAEDE7-C8AD-E74B-B449-8330A21FE833}" presName="cycle" presStyleCnt="0"/>
      <dgm:spPr/>
    </dgm:pt>
    <dgm:pt modelId="{86D124A7-C08C-D347-B211-96202E7D0B0D}" type="pres">
      <dgm:prSet presAssocID="{A5CAEDE7-C8AD-E74B-B449-8330A21FE833}" presName="srcNode" presStyleLbl="node1" presStyleIdx="0" presStyleCnt="3"/>
      <dgm:spPr/>
    </dgm:pt>
    <dgm:pt modelId="{56F18523-3600-CB4B-A341-3DAB979A0382}" type="pres">
      <dgm:prSet presAssocID="{A5CAEDE7-C8AD-E74B-B449-8330A21FE833}" presName="conn" presStyleLbl="parChTrans1D2" presStyleIdx="0" presStyleCnt="1"/>
      <dgm:spPr/>
    </dgm:pt>
    <dgm:pt modelId="{0268A49F-B378-DB43-8207-3A69CAB83808}" type="pres">
      <dgm:prSet presAssocID="{A5CAEDE7-C8AD-E74B-B449-8330A21FE833}" presName="extraNode" presStyleLbl="node1" presStyleIdx="0" presStyleCnt="3"/>
      <dgm:spPr/>
    </dgm:pt>
    <dgm:pt modelId="{9177353B-04DB-824A-AB38-C2ADEBB7CD24}" type="pres">
      <dgm:prSet presAssocID="{A5CAEDE7-C8AD-E74B-B449-8330A21FE833}" presName="dstNode" presStyleLbl="node1" presStyleIdx="0" presStyleCnt="3"/>
      <dgm:spPr/>
    </dgm:pt>
    <dgm:pt modelId="{011E53AC-C35F-B94A-B3F5-7552109C3603}" type="pres">
      <dgm:prSet presAssocID="{16ED19B5-524B-2C44-BE81-BBF0669D49EF}" presName="text_1" presStyleLbl="node1" presStyleIdx="0" presStyleCnt="3">
        <dgm:presLayoutVars>
          <dgm:bulletEnabled val="1"/>
        </dgm:presLayoutVars>
      </dgm:prSet>
      <dgm:spPr/>
    </dgm:pt>
    <dgm:pt modelId="{CEB5F0A5-7DD7-2C4F-8B77-F85D705F7EA8}" type="pres">
      <dgm:prSet presAssocID="{16ED19B5-524B-2C44-BE81-BBF0669D49EF}" presName="accent_1" presStyleCnt="0"/>
      <dgm:spPr/>
    </dgm:pt>
    <dgm:pt modelId="{D4065739-2E68-994F-A562-192940C298BE}" type="pres">
      <dgm:prSet presAssocID="{16ED19B5-524B-2C44-BE81-BBF0669D49EF}" presName="accentRepeatNode" presStyleLbl="solidFgAcc1" presStyleIdx="0" presStyleCnt="3"/>
      <dgm:spPr>
        <a:ln>
          <a:solidFill>
            <a:srgbClr val="FFDBA9"/>
          </a:solidFill>
        </a:ln>
      </dgm:spPr>
    </dgm:pt>
    <dgm:pt modelId="{575694A5-08DB-BB48-B16F-BD22B7713EEE}" type="pres">
      <dgm:prSet presAssocID="{F4EED101-13E9-D14B-9331-9C927C87F1C0}" presName="text_2" presStyleLbl="node1" presStyleIdx="1" presStyleCnt="3">
        <dgm:presLayoutVars>
          <dgm:bulletEnabled val="1"/>
        </dgm:presLayoutVars>
      </dgm:prSet>
      <dgm:spPr/>
    </dgm:pt>
    <dgm:pt modelId="{C1CB6AAD-11B2-7041-AC80-4FBF8CB05793}" type="pres">
      <dgm:prSet presAssocID="{F4EED101-13E9-D14B-9331-9C927C87F1C0}" presName="accent_2" presStyleCnt="0"/>
      <dgm:spPr/>
    </dgm:pt>
    <dgm:pt modelId="{6B7013A9-902E-3745-9923-68E068B72DFE}" type="pres">
      <dgm:prSet presAssocID="{F4EED101-13E9-D14B-9331-9C927C87F1C0}" presName="accentRepeatNode" presStyleLbl="solidFgAcc1" presStyleIdx="1" presStyleCnt="3"/>
      <dgm:spPr>
        <a:ln>
          <a:solidFill>
            <a:srgbClr val="01B1A7"/>
          </a:solidFill>
        </a:ln>
      </dgm:spPr>
    </dgm:pt>
    <dgm:pt modelId="{F69DE7A7-6BA9-8F4A-BA31-9DE2FCC4F611}" type="pres">
      <dgm:prSet presAssocID="{1DEA87CC-4DCF-1B45-95FB-B55B691B27F6}" presName="text_3" presStyleLbl="node1" presStyleIdx="2" presStyleCnt="3">
        <dgm:presLayoutVars>
          <dgm:bulletEnabled val="1"/>
        </dgm:presLayoutVars>
      </dgm:prSet>
      <dgm:spPr/>
    </dgm:pt>
    <dgm:pt modelId="{B28E14AC-DF7E-8F42-B952-087BE67D0F95}" type="pres">
      <dgm:prSet presAssocID="{1DEA87CC-4DCF-1B45-95FB-B55B691B27F6}" presName="accent_3" presStyleCnt="0"/>
      <dgm:spPr/>
    </dgm:pt>
    <dgm:pt modelId="{64B6687B-3D44-8B49-844D-05C5F82012D0}" type="pres">
      <dgm:prSet presAssocID="{1DEA87CC-4DCF-1B45-95FB-B55B691B27F6}" presName="accentRepeatNode" presStyleLbl="solidFgAcc1" presStyleIdx="2" presStyleCnt="3"/>
      <dgm:spPr>
        <a:ln>
          <a:solidFill>
            <a:srgbClr val="FCB03F"/>
          </a:solidFill>
        </a:ln>
      </dgm:spPr>
    </dgm:pt>
  </dgm:ptLst>
  <dgm:cxnLst>
    <dgm:cxn modelId="{BA58F036-B6C4-5349-BBD9-3634FA0DA5AD}" type="presOf" srcId="{F4EED101-13E9-D14B-9331-9C927C87F1C0}" destId="{575694A5-08DB-BB48-B16F-BD22B7713EEE}" srcOrd="0" destOrd="0" presId="urn:microsoft.com/office/officeart/2008/layout/VerticalCurvedList"/>
    <dgm:cxn modelId="{9CC8873D-83E4-1645-BD37-EAEFCB0028DE}" type="presOf" srcId="{B6C9438F-0C1B-9442-A1E9-A4DEB193560A}" destId="{56F18523-3600-CB4B-A341-3DAB979A0382}" srcOrd="0" destOrd="0" presId="urn:microsoft.com/office/officeart/2008/layout/VerticalCurvedList"/>
    <dgm:cxn modelId="{BE99BB6D-D9EF-D547-954C-E7713B19B0C6}" type="presOf" srcId="{16ED19B5-524B-2C44-BE81-BBF0669D49EF}" destId="{011E53AC-C35F-B94A-B3F5-7552109C3603}" srcOrd="0" destOrd="0" presId="urn:microsoft.com/office/officeart/2008/layout/VerticalCurvedList"/>
    <dgm:cxn modelId="{DE206394-1AAF-9345-8AD3-5A601EDC2873}" srcId="{A5CAEDE7-C8AD-E74B-B449-8330A21FE833}" destId="{16ED19B5-524B-2C44-BE81-BBF0669D49EF}" srcOrd="0" destOrd="0" parTransId="{0AF643B3-E981-5940-A022-4C5D127F3079}" sibTransId="{B6C9438F-0C1B-9442-A1E9-A4DEB193560A}"/>
    <dgm:cxn modelId="{25C9F89D-3248-6E49-91AF-FAACE211E646}" srcId="{A5CAEDE7-C8AD-E74B-B449-8330A21FE833}" destId="{F4EED101-13E9-D14B-9331-9C927C87F1C0}" srcOrd="1" destOrd="0" parTransId="{AA546033-BBCF-1640-A0AF-73609FAC2216}" sibTransId="{F8590441-AACA-E347-AB6C-75F78A552F14}"/>
    <dgm:cxn modelId="{155915D7-334D-6140-B0C1-C78F7C54CB05}" type="presOf" srcId="{A5CAEDE7-C8AD-E74B-B449-8330A21FE833}" destId="{77805CC6-08F9-8647-9A0A-7C1413A05C61}" srcOrd="0" destOrd="0" presId="urn:microsoft.com/office/officeart/2008/layout/VerticalCurvedList"/>
    <dgm:cxn modelId="{B37BD7E4-DF22-DB4F-9333-EFCF30B3BAC7}" type="presOf" srcId="{1DEA87CC-4DCF-1B45-95FB-B55B691B27F6}" destId="{F69DE7A7-6BA9-8F4A-BA31-9DE2FCC4F611}" srcOrd="0" destOrd="0" presId="urn:microsoft.com/office/officeart/2008/layout/VerticalCurvedList"/>
    <dgm:cxn modelId="{1C9BCCE9-5A1D-1040-84BE-E8BF823251F1}" srcId="{A5CAEDE7-C8AD-E74B-B449-8330A21FE833}" destId="{1DEA87CC-4DCF-1B45-95FB-B55B691B27F6}" srcOrd="2" destOrd="0" parTransId="{76FB92A7-FB97-F446-9FDB-9AE28A0F6D27}" sibTransId="{64BB31D0-66EE-7642-84D7-EC8AAE47915E}"/>
    <dgm:cxn modelId="{5CC92A86-7F88-1D40-9759-1A88DBCF5D1D}" type="presParOf" srcId="{77805CC6-08F9-8647-9A0A-7C1413A05C61}" destId="{9DECB35D-8136-2F42-AB74-3AC3A92671D6}" srcOrd="0" destOrd="0" presId="urn:microsoft.com/office/officeart/2008/layout/VerticalCurvedList"/>
    <dgm:cxn modelId="{95CF6122-6854-4143-8156-193BAD66B683}" type="presParOf" srcId="{9DECB35D-8136-2F42-AB74-3AC3A92671D6}" destId="{E6C68A3E-067A-CF40-AA8D-AD0E069425E9}" srcOrd="0" destOrd="0" presId="urn:microsoft.com/office/officeart/2008/layout/VerticalCurvedList"/>
    <dgm:cxn modelId="{3CCBBE36-0364-4D4D-A09C-86C44C27F705}" type="presParOf" srcId="{E6C68A3E-067A-CF40-AA8D-AD0E069425E9}" destId="{86D124A7-C08C-D347-B211-96202E7D0B0D}" srcOrd="0" destOrd="0" presId="urn:microsoft.com/office/officeart/2008/layout/VerticalCurvedList"/>
    <dgm:cxn modelId="{1F830A68-9658-9B45-B7DE-C5F8056B98DA}" type="presParOf" srcId="{E6C68A3E-067A-CF40-AA8D-AD0E069425E9}" destId="{56F18523-3600-CB4B-A341-3DAB979A0382}" srcOrd="1" destOrd="0" presId="urn:microsoft.com/office/officeart/2008/layout/VerticalCurvedList"/>
    <dgm:cxn modelId="{89B2D12C-95F3-6543-AA0C-341772F352E1}" type="presParOf" srcId="{E6C68A3E-067A-CF40-AA8D-AD0E069425E9}" destId="{0268A49F-B378-DB43-8207-3A69CAB83808}" srcOrd="2" destOrd="0" presId="urn:microsoft.com/office/officeart/2008/layout/VerticalCurvedList"/>
    <dgm:cxn modelId="{9D0873E6-3BF1-6942-ADF8-91125C5E7C22}" type="presParOf" srcId="{E6C68A3E-067A-CF40-AA8D-AD0E069425E9}" destId="{9177353B-04DB-824A-AB38-C2ADEBB7CD24}" srcOrd="3" destOrd="0" presId="urn:microsoft.com/office/officeart/2008/layout/VerticalCurvedList"/>
    <dgm:cxn modelId="{B4834FCE-187C-A840-BDCD-A1A605610495}" type="presParOf" srcId="{9DECB35D-8136-2F42-AB74-3AC3A92671D6}" destId="{011E53AC-C35F-B94A-B3F5-7552109C3603}" srcOrd="1" destOrd="0" presId="urn:microsoft.com/office/officeart/2008/layout/VerticalCurvedList"/>
    <dgm:cxn modelId="{7BCDAE40-CAFB-1547-B9B0-8BE0F4DDC603}" type="presParOf" srcId="{9DECB35D-8136-2F42-AB74-3AC3A92671D6}" destId="{CEB5F0A5-7DD7-2C4F-8B77-F85D705F7EA8}" srcOrd="2" destOrd="0" presId="urn:microsoft.com/office/officeart/2008/layout/VerticalCurvedList"/>
    <dgm:cxn modelId="{4BA10A02-F959-EE42-8BD1-1AE2F0C4F279}" type="presParOf" srcId="{CEB5F0A5-7DD7-2C4F-8B77-F85D705F7EA8}" destId="{D4065739-2E68-994F-A562-192940C298BE}" srcOrd="0" destOrd="0" presId="urn:microsoft.com/office/officeart/2008/layout/VerticalCurvedList"/>
    <dgm:cxn modelId="{3311A228-0072-D747-8FB9-51E050564B1A}" type="presParOf" srcId="{9DECB35D-8136-2F42-AB74-3AC3A92671D6}" destId="{575694A5-08DB-BB48-B16F-BD22B7713EEE}" srcOrd="3" destOrd="0" presId="urn:microsoft.com/office/officeart/2008/layout/VerticalCurvedList"/>
    <dgm:cxn modelId="{2DFCC3BA-FED0-7549-8297-1371AB2E5AF0}" type="presParOf" srcId="{9DECB35D-8136-2F42-AB74-3AC3A92671D6}" destId="{C1CB6AAD-11B2-7041-AC80-4FBF8CB05793}" srcOrd="4" destOrd="0" presId="urn:microsoft.com/office/officeart/2008/layout/VerticalCurvedList"/>
    <dgm:cxn modelId="{A8EDEAF8-77E0-7440-820D-68D371B1B998}" type="presParOf" srcId="{C1CB6AAD-11B2-7041-AC80-4FBF8CB05793}" destId="{6B7013A9-902E-3745-9923-68E068B72DFE}" srcOrd="0" destOrd="0" presId="urn:microsoft.com/office/officeart/2008/layout/VerticalCurvedList"/>
    <dgm:cxn modelId="{8D5616A3-CEC5-734B-AA92-F9AF3FEB47FF}" type="presParOf" srcId="{9DECB35D-8136-2F42-AB74-3AC3A92671D6}" destId="{F69DE7A7-6BA9-8F4A-BA31-9DE2FCC4F611}" srcOrd="5" destOrd="0" presId="urn:microsoft.com/office/officeart/2008/layout/VerticalCurvedList"/>
    <dgm:cxn modelId="{2FAF30E0-F538-A543-B5E0-46453411497B}" type="presParOf" srcId="{9DECB35D-8136-2F42-AB74-3AC3A92671D6}" destId="{B28E14AC-DF7E-8F42-B952-087BE67D0F95}" srcOrd="6" destOrd="0" presId="urn:microsoft.com/office/officeart/2008/layout/VerticalCurvedList"/>
    <dgm:cxn modelId="{70042B96-372A-F542-BFB6-DEF883B805FF}" type="presParOf" srcId="{B28E14AC-DF7E-8F42-B952-087BE67D0F95}" destId="{64B6687B-3D44-8B49-844D-05C5F82012D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18523-3600-CB4B-A341-3DAB979A0382}">
      <dsp:nvSpPr>
        <dsp:cNvPr id="0" name=""/>
        <dsp:cNvSpPr/>
      </dsp:nvSpPr>
      <dsp:spPr>
        <a:xfrm>
          <a:off x="-4530159" y="-694651"/>
          <a:ext cx="5396578" cy="5396578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25400" cap="flat" cmpd="sng" algn="ctr">
          <a:solidFill>
            <a:srgbClr val="12707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E53AC-C35F-B94A-B3F5-7552109C3603}">
      <dsp:nvSpPr>
        <dsp:cNvPr id="0" name=""/>
        <dsp:cNvSpPr/>
      </dsp:nvSpPr>
      <dsp:spPr>
        <a:xfrm>
          <a:off x="557219" y="400727"/>
          <a:ext cx="6911615" cy="801455"/>
        </a:xfrm>
        <a:prstGeom prst="rect">
          <a:avLst/>
        </a:prstGeom>
        <a:solidFill>
          <a:srgbClr val="FFDBA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158180"/>
              </a:solidFill>
            </a:rPr>
            <a:t>Vocabulary review</a:t>
          </a:r>
        </a:p>
      </dsp:txBody>
      <dsp:txXfrm>
        <a:off x="557219" y="400727"/>
        <a:ext cx="6911615" cy="801455"/>
      </dsp:txXfrm>
    </dsp:sp>
    <dsp:sp modelId="{D4065739-2E68-994F-A562-192940C298BE}">
      <dsp:nvSpPr>
        <dsp:cNvPr id="0" name=""/>
        <dsp:cNvSpPr/>
      </dsp:nvSpPr>
      <dsp:spPr>
        <a:xfrm>
          <a:off x="56310" y="300545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DBA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694A5-08DB-BB48-B16F-BD22B7713EEE}">
      <dsp:nvSpPr>
        <dsp:cNvPr id="0" name=""/>
        <dsp:cNvSpPr/>
      </dsp:nvSpPr>
      <dsp:spPr>
        <a:xfrm>
          <a:off x="848548" y="1602910"/>
          <a:ext cx="6620286" cy="801455"/>
        </a:xfrm>
        <a:prstGeom prst="rect">
          <a:avLst/>
        </a:prstGeom>
        <a:solidFill>
          <a:srgbClr val="01B1A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Grammar review </a:t>
          </a:r>
        </a:p>
      </dsp:txBody>
      <dsp:txXfrm>
        <a:off x="848548" y="1602910"/>
        <a:ext cx="6620286" cy="801455"/>
      </dsp:txXfrm>
    </dsp:sp>
    <dsp:sp modelId="{6B7013A9-902E-3745-9923-68E068B72DFE}">
      <dsp:nvSpPr>
        <dsp:cNvPr id="0" name=""/>
        <dsp:cNvSpPr/>
      </dsp:nvSpPr>
      <dsp:spPr>
        <a:xfrm>
          <a:off x="347639" y="1502728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1B1A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DE7A7-6BA9-8F4A-BA31-9DE2FCC4F611}">
      <dsp:nvSpPr>
        <dsp:cNvPr id="0" name=""/>
        <dsp:cNvSpPr/>
      </dsp:nvSpPr>
      <dsp:spPr>
        <a:xfrm>
          <a:off x="557219" y="2805093"/>
          <a:ext cx="6911615" cy="801455"/>
        </a:xfrm>
        <a:prstGeom prst="rect">
          <a:avLst/>
        </a:prstGeom>
        <a:solidFill>
          <a:srgbClr val="FCB03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615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127071"/>
              </a:solidFill>
            </a:rPr>
            <a:t>Project: Eating habits around the world</a:t>
          </a:r>
        </a:p>
      </dsp:txBody>
      <dsp:txXfrm>
        <a:off x="557219" y="2805093"/>
        <a:ext cx="6911615" cy="801455"/>
      </dsp:txXfrm>
    </dsp:sp>
    <dsp:sp modelId="{64B6687B-3D44-8B49-844D-05C5F82012D0}">
      <dsp:nvSpPr>
        <dsp:cNvPr id="0" name=""/>
        <dsp:cNvSpPr/>
      </dsp:nvSpPr>
      <dsp:spPr>
        <a:xfrm>
          <a:off x="56310" y="2704911"/>
          <a:ext cx="1001819" cy="10018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CB03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668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1125e1123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1125e1123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11125e1123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1125e1123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1125e1123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1125e1123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888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125e1123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11125e11237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11125e11237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8263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1" name="Google Shape;28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809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1528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84656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018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969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88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757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29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1734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8285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2764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2391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101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551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571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773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92905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jp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fif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18950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FOOD AND DRINK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0713AC-0561-5047-8178-2D7232C1358F}"/>
              </a:ext>
            </a:extLst>
          </p:cNvPr>
          <p:cNvGrpSpPr/>
          <p:nvPr/>
        </p:nvGrpSpPr>
        <p:grpSpPr>
          <a:xfrm>
            <a:off x="2215869" y="1357134"/>
            <a:ext cx="7448991" cy="1303957"/>
            <a:chOff x="2215870" y="1357134"/>
            <a:chExt cx="5425901" cy="1050441"/>
          </a:xfrm>
        </p:grpSpPr>
        <p:sp>
          <p:nvSpPr>
            <p:cNvPr id="100" name="Google Shape;100;p2"/>
            <p:cNvSpPr/>
            <p:nvPr/>
          </p:nvSpPr>
          <p:spPr>
            <a:xfrm>
              <a:off x="2957678" y="1574295"/>
              <a:ext cx="4684093" cy="525075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1" name="Google Shape;10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15870" y="1357134"/>
              <a:ext cx="1036538" cy="10504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" name="Google Shape;102;p2"/>
            <p:cNvSpPr txBox="1"/>
            <p:nvPr/>
          </p:nvSpPr>
          <p:spPr>
            <a:xfrm>
              <a:off x="3263872" y="1605982"/>
              <a:ext cx="4377899" cy="768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6C530FD-49CA-6244-BB47-9A4DF535C98D}"/>
              </a:ext>
            </a:extLst>
          </p:cNvPr>
          <p:cNvGraphicFramePr/>
          <p:nvPr/>
        </p:nvGraphicFramePr>
        <p:xfrm>
          <a:off x="3125971" y="2316531"/>
          <a:ext cx="7523126" cy="400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61515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157;g11125e11237_0_4">
            <a:extLst>
              <a:ext uri="{FF2B5EF4-FFF2-40B4-BE49-F238E27FC236}">
                <a16:creationId xmlns:a16="http://schemas.microsoft.com/office/drawing/2014/main" id="{78DBC1C4-53C2-0D4C-865E-3305730992F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58;g11125e11237_0_4">
            <a:extLst>
              <a:ext uri="{FF2B5EF4-FFF2-40B4-BE49-F238E27FC236}">
                <a16:creationId xmlns:a16="http://schemas.microsoft.com/office/drawing/2014/main" id="{244E8237-6B7E-514B-BE65-31A7B2848438}"/>
              </a:ext>
            </a:extLst>
          </p:cNvPr>
          <p:cNvSpPr/>
          <p:nvPr/>
        </p:nvSpPr>
        <p:spPr>
          <a:xfrm>
            <a:off x="4689388" y="1845638"/>
            <a:ext cx="7001100" cy="3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159;g11125e11237_0_4">
            <a:extLst>
              <a:ext uri="{FF2B5EF4-FFF2-40B4-BE49-F238E27FC236}">
                <a16:creationId xmlns:a16="http://schemas.microsoft.com/office/drawing/2014/main" id="{092142DD-4CA6-0144-AC2A-61DC608396EE}"/>
              </a:ext>
            </a:extLst>
          </p:cNvPr>
          <p:cNvSpPr/>
          <p:nvPr/>
        </p:nvSpPr>
        <p:spPr>
          <a:xfrm>
            <a:off x="1123250" y="1201175"/>
            <a:ext cx="95681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recipe and write sentences as in the example.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473569D-0460-094F-8168-5CABD926CEDD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D7B2A45C-46D1-A340-BE3A-DF3A138AC21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0F64AF-4748-AD46-B928-33FD5BAD5E4B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41" name="Google Shape;160;g11125e11237_0_4">
            <a:extLst>
              <a:ext uri="{FF2B5EF4-FFF2-40B4-BE49-F238E27FC236}">
                <a16:creationId xmlns:a16="http://schemas.microsoft.com/office/drawing/2014/main" id="{2E2FDCCD-0FAF-A948-B0AA-BED292ADAB12}"/>
              </a:ext>
            </a:extLst>
          </p:cNvPr>
          <p:cNvSpPr txBox="1"/>
          <p:nvPr/>
        </p:nvSpPr>
        <p:spPr>
          <a:xfrm>
            <a:off x="476391" y="2336106"/>
            <a:ext cx="5866140" cy="363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Suggested answers:</a:t>
            </a:r>
            <a:r>
              <a:rPr lang="en-US" sz="2800" dirty="0">
                <a:solidFill>
                  <a:srgbClr val="15818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dirty="0">
              <a:solidFill>
                <a:srgbClr val="15818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eggs.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2 tomatoes.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2 tablespoons of cold water.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40 grams of butter.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5 grams of onion.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1 teaspoon of salt. 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 need a teaspoon of pepper.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60;g11125e11237_0_4">
            <a:extLst>
              <a:ext uri="{FF2B5EF4-FFF2-40B4-BE49-F238E27FC236}">
                <a16:creationId xmlns:a16="http://schemas.microsoft.com/office/drawing/2014/main" id="{89ED0F14-5DCD-A946-B02B-EA325A10CAFC}"/>
              </a:ext>
            </a:extLst>
          </p:cNvPr>
          <p:cNvSpPr txBox="1"/>
          <p:nvPr/>
        </p:nvSpPr>
        <p:spPr>
          <a:xfrm>
            <a:off x="6647111" y="3053494"/>
            <a:ext cx="4478384" cy="285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Ingredients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eggs: 5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tomatoes: 2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cold water: 2 tbsp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butter: 40 g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onion: 5 g 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salt: 1 tsp</a:t>
            </a:r>
          </a:p>
          <a:p>
            <a:pPr marL="0" lvl="0" indent="0" algn="l" rtl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pepper: 1 tsp</a:t>
            </a:r>
            <a:endParaRPr sz="2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40;p6">
            <a:extLst>
              <a:ext uri="{FF2B5EF4-FFF2-40B4-BE49-F238E27FC236}">
                <a16:creationId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6" y="267997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I. VOCABULARY: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305" r="1487"/>
          <a:stretch/>
        </p:blipFill>
        <p:spPr>
          <a:xfrm>
            <a:off x="6473204" y="1697234"/>
            <a:ext cx="5406278" cy="5160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g11125e11237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1125e11237_0_13"/>
          <p:cNvSpPr/>
          <p:nvPr/>
        </p:nvSpPr>
        <p:spPr>
          <a:xfrm>
            <a:off x="-2" y="1729770"/>
            <a:ext cx="12323300" cy="3279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32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 have to go to the market now. There isn't  _________ food for our dinner.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Would you like _________ sugar for your coffee?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There are ______________ trees in our village, so the air here is very fresh.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I'm very busy, I have ______________ things to do today.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dirty="0">
                <a:solidFill>
                  <a:srgbClr val="F7941C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We didn't have _________ beef left, so we had _________ fish for lunch.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11125e11237_0_13"/>
          <p:cNvSpPr txBox="1"/>
          <p:nvPr/>
        </p:nvSpPr>
        <p:spPr>
          <a:xfrm>
            <a:off x="8060355" y="1644654"/>
            <a:ext cx="841896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any</a:t>
            </a:r>
            <a:endParaRPr sz="2400" dirty="0">
              <a:solidFill>
                <a:srgbClr val="C00000"/>
              </a:solidFill>
            </a:endParaRPr>
          </a:p>
        </p:txBody>
      </p:sp>
      <p:sp>
        <p:nvSpPr>
          <p:cNvPr id="169" name="Google Shape;169;g11125e11237_0_13"/>
          <p:cNvSpPr txBox="1"/>
          <p:nvPr/>
        </p:nvSpPr>
        <p:spPr>
          <a:xfrm>
            <a:off x="3250608" y="2677443"/>
            <a:ext cx="1635409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spcBef>
                <a:spcPts val="200"/>
              </a:spcBef>
              <a:spcAft>
                <a:spcPts val="100"/>
              </a:spcAft>
              <a:buNone/>
              <a:defRPr sz="3200" b="1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some</a:t>
            </a:r>
            <a:endParaRPr dirty="0"/>
          </a:p>
        </p:txBody>
      </p:sp>
      <p:sp>
        <p:nvSpPr>
          <p:cNvPr id="170" name="Google Shape;170;g11125e11237_0_13"/>
          <p:cNvSpPr txBox="1"/>
          <p:nvPr/>
        </p:nvSpPr>
        <p:spPr>
          <a:xfrm>
            <a:off x="2222694" y="3132561"/>
            <a:ext cx="2963899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spcBef>
                <a:spcPts val="200"/>
              </a:spcBef>
              <a:spcAft>
                <a:spcPts val="100"/>
              </a:spcAft>
              <a:buNone/>
              <a:defRPr sz="3200" b="1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a lot of/ lots of</a:t>
            </a:r>
            <a:endParaRPr dirty="0"/>
          </a:p>
        </p:txBody>
      </p:sp>
      <p:sp>
        <p:nvSpPr>
          <p:cNvPr id="171" name="Google Shape;171;g11125e11237_0_13"/>
          <p:cNvSpPr txBox="1"/>
          <p:nvPr/>
        </p:nvSpPr>
        <p:spPr>
          <a:xfrm>
            <a:off x="3478333" y="4610251"/>
            <a:ext cx="128308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spcBef>
                <a:spcPts val="200"/>
              </a:spcBef>
              <a:spcAft>
                <a:spcPts val="100"/>
              </a:spcAft>
              <a:buNone/>
              <a:defRPr sz="3200" b="1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any</a:t>
            </a:r>
            <a:endParaRPr dirty="0">
              <a:sym typeface="Calibri"/>
            </a:endParaRPr>
          </a:p>
        </p:txBody>
      </p:sp>
      <p:sp>
        <p:nvSpPr>
          <p:cNvPr id="172" name="Google Shape;172;g11125e11237_0_13"/>
          <p:cNvSpPr txBox="1"/>
          <p:nvPr/>
        </p:nvSpPr>
        <p:spPr>
          <a:xfrm>
            <a:off x="3931998" y="4111646"/>
            <a:ext cx="3284727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spcBef>
                <a:spcPts val="200"/>
              </a:spcBef>
              <a:spcAft>
                <a:spcPts val="100"/>
              </a:spcAft>
              <a:buNone/>
              <a:defRPr sz="3200" b="1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a lot of/ lots of</a:t>
            </a:r>
            <a:endParaRPr dirty="0"/>
          </a:p>
        </p:txBody>
      </p:sp>
      <p:sp>
        <p:nvSpPr>
          <p:cNvPr id="173" name="Google Shape;173;g11125e11237_0_13"/>
          <p:cNvSpPr txBox="1"/>
          <p:nvPr/>
        </p:nvSpPr>
        <p:spPr>
          <a:xfrm>
            <a:off x="8360742" y="4608968"/>
            <a:ext cx="1283084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spcBef>
                <a:spcPts val="200"/>
              </a:spcBef>
              <a:spcAft>
                <a:spcPts val="100"/>
              </a:spcAft>
              <a:buNone/>
              <a:defRPr sz="3200" b="1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 some</a:t>
            </a:r>
            <a:endParaRPr dirty="0"/>
          </a:p>
        </p:txBody>
      </p:sp>
      <p:sp>
        <p:nvSpPr>
          <p:cNvPr id="10" name="Google Shape;140;p6">
            <a:extLst>
              <a:ext uri="{FF2B5EF4-FFF2-40B4-BE49-F238E27FC236}">
                <a16:creationId xmlns:a16="http://schemas.microsoft.com/office/drawing/2014/main" id="{B86C82FA-CAE7-6B44-95C6-C51395E199F1}"/>
              </a:ext>
            </a:extLst>
          </p:cNvPr>
          <p:cNvSpPr txBox="1"/>
          <p:nvPr/>
        </p:nvSpPr>
        <p:spPr>
          <a:xfrm>
            <a:off x="98073" y="145677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II. GRAMMAR: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2543ED-2A50-DC48-84AC-5EC45F2963F2}"/>
              </a:ext>
            </a:extLst>
          </p:cNvPr>
          <p:cNvGrpSpPr/>
          <p:nvPr/>
        </p:nvGrpSpPr>
        <p:grpSpPr>
          <a:xfrm>
            <a:off x="109491" y="1034705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4ED69C08-9B35-1646-9BD1-6705CB44708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8244C3-EB61-F34B-9B84-44C7290C51FC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384C1B1-73A7-F246-BA9B-2947087190AA}"/>
              </a:ext>
            </a:extLst>
          </p:cNvPr>
          <p:cNvSpPr/>
          <p:nvPr/>
        </p:nvSpPr>
        <p:spPr>
          <a:xfrm>
            <a:off x="715287" y="1044917"/>
            <a:ext cx="11727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sentences. Write s</a:t>
            </a:r>
            <a:r>
              <a:rPr lang="en-US" sz="3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32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</p:txBody>
      </p:sp>
      <p:sp>
        <p:nvSpPr>
          <p:cNvPr id="15" name="Google Shape;140;p6">
            <a:extLst>
              <a:ext uri="{FF2B5EF4-FFF2-40B4-BE49-F238E27FC236}">
                <a16:creationId xmlns:a16="http://schemas.microsoft.com/office/drawing/2014/main" id="{73D9366E-B736-4170-8032-F7B92C5B98EB}"/>
              </a:ext>
            </a:extLst>
          </p:cNvPr>
          <p:cNvSpPr txBox="1"/>
          <p:nvPr/>
        </p:nvSpPr>
        <p:spPr>
          <a:xfrm>
            <a:off x="3076798" y="131822"/>
            <a:ext cx="82285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1. s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68228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11125e11237_0_23"/>
          <p:cNvSpPr/>
          <p:nvPr/>
        </p:nvSpPr>
        <p:spPr>
          <a:xfrm>
            <a:off x="106806" y="2315766"/>
            <a:ext cx="11756705" cy="44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There are </a:t>
            </a:r>
            <a:r>
              <a:rPr lang="en-US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six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bottles of juice in the fridge.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 need </a:t>
            </a:r>
            <a:r>
              <a:rPr lang="en-US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butter for my pancakes.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 have only </a:t>
            </a:r>
            <a:r>
              <a:rPr lang="en-US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bottle of fish sauce. 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 need </a:t>
            </a:r>
            <a:r>
              <a:rPr lang="en-US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chairs for the party.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She put </a:t>
            </a:r>
            <a:r>
              <a:rPr lang="en-US" sz="28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lot of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sugar in her lemonade. 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_________________________________________________ ? 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80;g11125e11237_0_23">
            <a:extLst>
              <a:ext uri="{FF2B5EF4-FFF2-40B4-BE49-F238E27FC236}">
                <a16:creationId xmlns:a16="http://schemas.microsoft.com/office/drawing/2014/main" id="{193A156E-5E28-F04A-920C-F34E6A416145}"/>
              </a:ext>
            </a:extLst>
          </p:cNvPr>
          <p:cNvSpPr/>
          <p:nvPr/>
        </p:nvSpPr>
        <p:spPr>
          <a:xfrm>
            <a:off x="791714" y="598642"/>
            <a:ext cx="11125698" cy="156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questions with </a:t>
            </a:r>
            <a:r>
              <a:rPr lang="en-US" sz="28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Example: 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Minh has </a:t>
            </a:r>
            <a:r>
              <a:rPr lang="en-US" sz="28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</a:t>
            </a: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apples.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How many apples does Minh have?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81;g11125e11237_0_23">
            <a:extLst>
              <a:ext uri="{FF2B5EF4-FFF2-40B4-BE49-F238E27FC236}">
                <a16:creationId xmlns:a16="http://schemas.microsoft.com/office/drawing/2014/main" id="{22A6EE9B-3AF1-1F4D-B529-E53F52B872F8}"/>
              </a:ext>
            </a:extLst>
          </p:cNvPr>
          <p:cNvSpPr txBox="1"/>
          <p:nvPr/>
        </p:nvSpPr>
        <p:spPr>
          <a:xfrm>
            <a:off x="325662" y="2688537"/>
            <a:ext cx="7904778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200"/>
              </a:spcBef>
              <a:spcAft>
                <a:spcPts val="100"/>
              </a:spcAft>
              <a:buNone/>
            </a:pPr>
            <a:r>
              <a:rPr lang="en-US" sz="28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many bottles of juice are there in the fridge?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2" name="Google Shape;182;g11125e11237_0_23">
            <a:extLst>
              <a:ext uri="{FF2B5EF4-FFF2-40B4-BE49-F238E27FC236}">
                <a16:creationId xmlns:a16="http://schemas.microsoft.com/office/drawing/2014/main" id="{4AA46B45-0835-3C43-B52C-7279D1708CC2}"/>
              </a:ext>
            </a:extLst>
          </p:cNvPr>
          <p:cNvSpPr txBox="1"/>
          <p:nvPr/>
        </p:nvSpPr>
        <p:spPr>
          <a:xfrm>
            <a:off x="388833" y="3544302"/>
            <a:ext cx="8066690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spcBef>
                <a:spcPts val="200"/>
              </a:spcBef>
              <a:spcAft>
                <a:spcPts val="100"/>
              </a:spcAft>
              <a:buNone/>
              <a:defRPr sz="2800" b="1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How much butter do you need for your pancakes? </a:t>
            </a:r>
            <a:endParaRPr dirty="0"/>
          </a:p>
        </p:txBody>
      </p:sp>
      <p:sp>
        <p:nvSpPr>
          <p:cNvPr id="13" name="Google Shape;183;g11125e11237_0_23">
            <a:extLst>
              <a:ext uri="{FF2B5EF4-FFF2-40B4-BE49-F238E27FC236}">
                <a16:creationId xmlns:a16="http://schemas.microsoft.com/office/drawing/2014/main" id="{2F6E27B0-06A7-B742-98E3-BFF409E28E03}"/>
              </a:ext>
            </a:extLst>
          </p:cNvPr>
          <p:cNvSpPr txBox="1"/>
          <p:nvPr/>
        </p:nvSpPr>
        <p:spPr>
          <a:xfrm>
            <a:off x="410068" y="4403952"/>
            <a:ext cx="7962232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spcBef>
                <a:spcPts val="200"/>
              </a:spcBef>
              <a:spcAft>
                <a:spcPts val="100"/>
              </a:spcAft>
              <a:buNone/>
              <a:defRPr sz="2800" b="1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How many bottles of fish sauce do you/ we have? </a:t>
            </a:r>
            <a:endParaRPr dirty="0"/>
          </a:p>
        </p:txBody>
      </p:sp>
      <p:sp>
        <p:nvSpPr>
          <p:cNvPr id="14" name="Google Shape;184;g11125e11237_0_23">
            <a:extLst>
              <a:ext uri="{FF2B5EF4-FFF2-40B4-BE49-F238E27FC236}">
                <a16:creationId xmlns:a16="http://schemas.microsoft.com/office/drawing/2014/main" id="{F043B1A0-8AC9-934B-85E0-9EFA8F4AE659}"/>
              </a:ext>
            </a:extLst>
          </p:cNvPr>
          <p:cNvSpPr txBox="1"/>
          <p:nvPr/>
        </p:nvSpPr>
        <p:spPr>
          <a:xfrm>
            <a:off x="410067" y="5262060"/>
            <a:ext cx="8154655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spcBef>
                <a:spcPts val="200"/>
              </a:spcBef>
              <a:spcAft>
                <a:spcPts val="100"/>
              </a:spcAft>
              <a:buNone/>
              <a:defRPr sz="2800" b="1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How many chairs do you/ we need (for the party)? </a:t>
            </a:r>
            <a:endParaRPr dirty="0"/>
          </a:p>
        </p:txBody>
      </p:sp>
      <p:sp>
        <p:nvSpPr>
          <p:cNvPr id="15" name="Google Shape;185;g11125e11237_0_23">
            <a:extLst>
              <a:ext uri="{FF2B5EF4-FFF2-40B4-BE49-F238E27FC236}">
                <a16:creationId xmlns:a16="http://schemas.microsoft.com/office/drawing/2014/main" id="{54421FAF-482E-4645-A799-B736789BA070}"/>
              </a:ext>
            </a:extLst>
          </p:cNvPr>
          <p:cNvSpPr txBox="1"/>
          <p:nvPr/>
        </p:nvSpPr>
        <p:spPr>
          <a:xfrm>
            <a:off x="371588" y="6067941"/>
            <a:ext cx="7298511" cy="65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spcBef>
                <a:spcPts val="200"/>
              </a:spcBef>
              <a:spcAft>
                <a:spcPts val="100"/>
              </a:spcAft>
              <a:buNone/>
              <a:defRPr sz="2800" b="1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dirty="0">
                <a:sym typeface="Calibri"/>
              </a:rPr>
              <a:t>How much sugar did she put in her lemonade?</a:t>
            </a:r>
            <a:endParaRPr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A4A7698-B3A3-EA4C-A882-EF6EAC931378}"/>
              </a:ext>
            </a:extLst>
          </p:cNvPr>
          <p:cNvGrpSpPr/>
          <p:nvPr/>
        </p:nvGrpSpPr>
        <p:grpSpPr>
          <a:xfrm>
            <a:off x="136040" y="646636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58538A3A-83BD-2E43-8012-D17CCD457512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1218327-453D-CD4A-BD1E-F73C49C0D14D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19" name="Google Shape;140;p6">
            <a:extLst>
              <a:ext uri="{FF2B5EF4-FFF2-40B4-BE49-F238E27FC236}">
                <a16:creationId xmlns:a16="http://schemas.microsoft.com/office/drawing/2014/main" id="{B86C82FA-CAE7-6B44-95C6-C51395E199F1}"/>
              </a:ext>
            </a:extLst>
          </p:cNvPr>
          <p:cNvSpPr txBox="1"/>
          <p:nvPr/>
        </p:nvSpPr>
        <p:spPr>
          <a:xfrm>
            <a:off x="325662" y="-54519"/>
            <a:ext cx="468460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II. GRAMMAR:</a:t>
            </a:r>
            <a:endParaRPr sz="3600" b="1" kern="1200" dirty="0">
              <a:solidFill>
                <a:schemeClr val="tx1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0" name="Google Shape;140;p6">
            <a:extLst>
              <a:ext uri="{FF2B5EF4-FFF2-40B4-BE49-F238E27FC236}">
                <a16:creationId xmlns:a16="http://schemas.microsoft.com/office/drawing/2014/main" id="{8A549781-0E3A-4F96-B56F-497CCA467D24}"/>
              </a:ext>
            </a:extLst>
          </p:cNvPr>
          <p:cNvSpPr txBox="1"/>
          <p:nvPr/>
        </p:nvSpPr>
        <p:spPr>
          <a:xfrm>
            <a:off x="3076798" y="-6727"/>
            <a:ext cx="822851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r>
              <a:rPr lang="en-US" sz="3600" b="1" dirty="0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rPr>
              <a:t>2. How much/ How many…?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0;p6">
            <a:extLst>
              <a:ext uri="{FF2B5EF4-FFF2-40B4-BE49-F238E27FC236}">
                <a16:creationId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13760"/>
            <a:ext cx="329992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4000" b="1" kern="1200" dirty="0">
                <a:solidFill>
                  <a:srgbClr val="0000CC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III. PROJECT</a:t>
            </a:r>
            <a:endParaRPr sz="4000" b="1" kern="1200" dirty="0">
              <a:solidFill>
                <a:srgbClr val="0000CC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3DA042-2BDE-8B4A-885E-DFEBFE198EFB}"/>
              </a:ext>
            </a:extLst>
          </p:cNvPr>
          <p:cNvSpPr/>
          <p:nvPr/>
        </p:nvSpPr>
        <p:spPr>
          <a:xfrm>
            <a:off x="1123249" y="1147247"/>
            <a:ext cx="105938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Work in groups. Design a poster about eating habits in an area or a foreign country you know, including: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75D6B8-381E-4647-8308-86F1EA24E7AA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B06F851D-7DD5-3441-BFE0-296BE6FFE2A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F65DBC-6470-DA40-80DD-0CF4C46DE4A0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497680F3-0242-D54F-BDC0-38058D5163D3}"/>
              </a:ext>
            </a:extLst>
          </p:cNvPr>
          <p:cNvSpPr/>
          <p:nvPr/>
        </p:nvSpPr>
        <p:spPr>
          <a:xfrm>
            <a:off x="-1" y="2173468"/>
            <a:ext cx="44842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VN" sz="2800" dirty="0">
                <a:latin typeface="Calibri" panose="020F0502020204030204" pitchFamily="34" charset="0"/>
                <a:cs typeface="Calibri" panose="020F0502020204030204" pitchFamily="34" charset="0"/>
              </a:rPr>
              <a:t>names of main meals and mealtimes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VN" sz="2800" dirty="0">
                <a:latin typeface="Calibri" panose="020F0502020204030204" pitchFamily="34" charset="0"/>
                <a:cs typeface="Calibri" panose="020F0502020204030204" pitchFamily="34" charset="0"/>
              </a:rPr>
              <a:t>names of common food/ drink for each meal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VN" sz="2800" dirty="0">
                <a:latin typeface="Calibri" panose="020F0502020204030204" pitchFamily="34" charset="0"/>
                <a:cs typeface="Calibri" panose="020F0502020204030204" pitchFamily="34" charset="0"/>
              </a:rPr>
              <a:t>pictures or photos to illustrate the meals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1B02C48-3D60-F148-9C51-C75C47A24C0D}"/>
              </a:ext>
            </a:extLst>
          </p:cNvPr>
          <p:cNvGrpSpPr/>
          <p:nvPr/>
        </p:nvGrpSpPr>
        <p:grpSpPr>
          <a:xfrm>
            <a:off x="4484269" y="1765761"/>
            <a:ext cx="7626719" cy="4798171"/>
            <a:chOff x="4174435" y="1811351"/>
            <a:chExt cx="7626719" cy="47981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744C381-93CB-2446-BD4A-C1884BCC8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74435" y="2042184"/>
              <a:ext cx="7626719" cy="456733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F3523B-6B7D-F040-91A7-4F31D835A802}"/>
                </a:ext>
              </a:extLst>
            </p:cNvPr>
            <p:cNvSpPr/>
            <p:nvPr/>
          </p:nvSpPr>
          <p:spPr>
            <a:xfrm>
              <a:off x="4586532" y="1811351"/>
              <a:ext cx="6793775" cy="4462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00" b="1" kern="1200" dirty="0">
                  <a:ln w="19050">
                    <a:solidFill>
                      <a:srgbClr val="158180"/>
                    </a:solidFill>
                  </a:ln>
                  <a:solidFill>
                    <a:srgbClr val="D9821D"/>
                  </a:solidFill>
                  <a:effectLst>
                    <a:glow rad="889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lfa Slab One" pitchFamily="2" charset="77"/>
                </a:rPr>
                <a:t>EATING HABITS AROUND THE WORLD</a:t>
              </a:r>
              <a:endParaRPr lang="en-VN" sz="2300" dirty="0">
                <a:ln w="19050">
                  <a:solidFill>
                    <a:srgbClr val="158180"/>
                  </a:solidFill>
                </a:ln>
                <a:solidFill>
                  <a:srgbClr val="D9821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lfa Slab One" pitchFamily="2" charset="77"/>
              </a:endParaRPr>
            </a:p>
          </p:txBody>
        </p:sp>
      </p:grpSp>
      <p:sp>
        <p:nvSpPr>
          <p:cNvPr id="14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3192809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11125e11237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FAF2D79-7D9C-3A4E-80CA-02F4DA0B701B}"/>
              </a:ext>
            </a:extLst>
          </p:cNvPr>
          <p:cNvGrpSpPr/>
          <p:nvPr/>
        </p:nvGrpSpPr>
        <p:grpSpPr>
          <a:xfrm>
            <a:off x="390846" y="1147247"/>
            <a:ext cx="601731" cy="646331"/>
            <a:chOff x="487066" y="1282946"/>
            <a:chExt cx="582963" cy="694292"/>
          </a:xfrm>
          <a:solidFill>
            <a:srgbClr val="009FA5"/>
          </a:solidFill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38E50D5-6099-4B47-A735-1D621175C7FF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17D074-7F6D-C542-84E4-7BDAF9B760F7}"/>
                </a:ext>
              </a:extLst>
            </p:cNvPr>
            <p:cNvSpPr txBox="1"/>
            <p:nvPr/>
          </p:nvSpPr>
          <p:spPr>
            <a:xfrm>
              <a:off x="613663" y="1282946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57CF29C-BC2B-2D4E-9EDB-1397037AA62F}"/>
              </a:ext>
            </a:extLst>
          </p:cNvPr>
          <p:cNvSpPr/>
          <p:nvPr/>
        </p:nvSpPr>
        <p:spPr>
          <a:xfrm>
            <a:off x="1123250" y="1147247"/>
            <a:ext cx="10600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Then organise an exhibition of all the posters in your class. </a:t>
            </a:r>
          </a:p>
          <a:p>
            <a:r>
              <a:rPr lang="en-VN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Present your poster to the class. 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3D38DC67-782C-0241-BBFB-9BF619078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50766" y="2042184"/>
            <a:ext cx="255104" cy="412781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2DA8ABDC-9D81-FE41-907B-58CFBA365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89066" y="2042184"/>
            <a:ext cx="255104" cy="412781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C2AC47BB-9C83-E549-9A52-A864453F79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7974" y="2062101"/>
            <a:ext cx="255104" cy="412781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15C50570-47E1-D842-8CB2-389B872DA7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39401" y="2074450"/>
            <a:ext cx="255104" cy="412781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362DFFD8-2434-724F-8719-F58587E97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0204" y="2084389"/>
            <a:ext cx="255104" cy="412781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5FA349BE-23C1-CD42-B229-709F99980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04820" y="2084389"/>
            <a:ext cx="255104" cy="412781"/>
          </a:xfrm>
          <a:prstGeom prst="rect">
            <a:avLst/>
          </a:prstGeom>
        </p:spPr>
      </p:pic>
      <p:sp>
        <p:nvSpPr>
          <p:cNvPr id="17" name="Google Shape;140;p6">
            <a:extLst>
              <a:ext uri="{FF2B5EF4-FFF2-40B4-BE49-F238E27FC236}">
                <a16:creationId xmlns:a16="http://schemas.microsoft.com/office/drawing/2014/main" id="{AF4122DB-DA28-4740-8D0F-25090E3A0B1A}"/>
              </a:ext>
            </a:extLst>
          </p:cNvPr>
          <p:cNvSpPr txBox="1"/>
          <p:nvPr/>
        </p:nvSpPr>
        <p:spPr>
          <a:xfrm>
            <a:off x="343823" y="255325"/>
            <a:ext cx="26181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rgbClr val="0000CC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III. PROJECT</a:t>
            </a:r>
            <a:endParaRPr sz="3600" b="1" kern="1200" dirty="0">
              <a:solidFill>
                <a:srgbClr val="0000CC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8" name="Google Shape;153;p6"/>
          <p:cNvSpPr txBox="1"/>
          <p:nvPr/>
        </p:nvSpPr>
        <p:spPr>
          <a:xfrm>
            <a:off x="3273981" y="209153"/>
            <a:ext cx="629236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Eating habits around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831" y="2084389"/>
            <a:ext cx="6704247" cy="446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666036-FCC4-AD46-89B4-2B72AAE8C1B1}"/>
              </a:ext>
            </a:extLst>
          </p:cNvPr>
          <p:cNvSpPr/>
          <p:nvPr/>
        </p:nvSpPr>
        <p:spPr>
          <a:xfrm>
            <a:off x="348073" y="614225"/>
            <a:ext cx="10356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 Unit 5</a:t>
            </a:r>
          </a:p>
          <a:p>
            <a:pPr marL="457200" indent="-457200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 E1,2,3 WB  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Google Shape;283;p15">
            <a:extLst>
              <a:ext uri="{FF2B5EF4-FFF2-40B4-BE49-F238E27FC236}">
                <a16:creationId xmlns:a16="http://schemas.microsoft.com/office/drawing/2014/main" id="{D56990EB-EBE0-4728-B091-87827B11E3BA}"/>
              </a:ext>
            </a:extLst>
          </p:cNvPr>
          <p:cNvSpPr txBox="1"/>
          <p:nvPr/>
        </p:nvSpPr>
        <p:spPr>
          <a:xfrm>
            <a:off x="360218" y="221668"/>
            <a:ext cx="573578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 ASSIGNMENTS</a:t>
            </a:r>
            <a:endParaRPr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555172" y="1529951"/>
            <a:ext cx="1146265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By the end of this lesson, Ss will be able to: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1. Knowledge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Review the vocabulary and grammar of Unit 1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Apply what they have learnt into practice through a project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2. Core competence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Develop communication, presentation &amp; critical thinking skills and creativity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 collaborative and supportive in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pairwork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and teamwork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Actively join in class activities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3. Personal qualities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 more creative when doing the project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Develop self-study skills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3"/>
          <p:cNvGrpSpPr/>
          <p:nvPr/>
        </p:nvGrpSpPr>
        <p:grpSpPr>
          <a:xfrm>
            <a:off x="3048001" y="-76200"/>
            <a:ext cx="4452256" cy="1528523"/>
            <a:chOff x="2984728" y="144696"/>
            <a:chExt cx="5061395" cy="1583743"/>
          </a:xfrm>
        </p:grpSpPr>
        <p:sp>
          <p:nvSpPr>
            <p:cNvPr id="109" name="Google Shape;109;p3"/>
            <p:cNvSpPr/>
            <p:nvPr/>
          </p:nvSpPr>
          <p:spPr>
            <a:xfrm>
              <a:off x="3688579" y="537793"/>
              <a:ext cx="4357544" cy="884574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4730822" y="656832"/>
              <a:ext cx="33153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Open Sans"/>
                </a:rPr>
                <a:t>OBJECTIVES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1" name="Google Shape;111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984728" y="144696"/>
              <a:ext cx="1722924" cy="15837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0432" y="1115391"/>
            <a:ext cx="2047800" cy="525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1903249" y="2070419"/>
            <a:ext cx="2275114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VOCABULARY REVIEW</a:t>
            </a:r>
          </a:p>
        </p:txBody>
      </p:sp>
      <p:sp>
        <p:nvSpPr>
          <p:cNvPr id="121" name="Google Shape;121;p4"/>
          <p:cNvSpPr/>
          <p:nvPr/>
        </p:nvSpPr>
        <p:spPr>
          <a:xfrm>
            <a:off x="335466" y="3498774"/>
            <a:ext cx="2275114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722513" y="1758100"/>
            <a:ext cx="6713274" cy="105658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 1: Add the words and phrases you have learnt in the correct columns. Compare with your partner's. 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 2: Read the recipe and write sentences as in the example.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cxnSpLocks/>
            <a:stCxn id="118" idx="3"/>
            <a:endCxn id="119" idx="0"/>
          </p:cNvCxnSpPr>
          <p:nvPr/>
        </p:nvCxnSpPr>
        <p:spPr>
          <a:xfrm>
            <a:off x="2398232" y="1378341"/>
            <a:ext cx="642574" cy="69207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6" name="Google Shape;126;p4"/>
          <p:cNvGrpSpPr/>
          <p:nvPr/>
        </p:nvGrpSpPr>
        <p:grpSpPr>
          <a:xfrm>
            <a:off x="2905246" y="179028"/>
            <a:ext cx="6076708" cy="1033824"/>
            <a:chOff x="4091409" y="283453"/>
            <a:chExt cx="4292624" cy="1033824"/>
          </a:xfrm>
        </p:grpSpPr>
        <p:sp>
          <p:nvSpPr>
            <p:cNvPr id="127" name="Google Shape;127;p4"/>
            <p:cNvSpPr/>
            <p:nvPr/>
          </p:nvSpPr>
          <p:spPr>
            <a:xfrm>
              <a:off x="4435147" y="405824"/>
              <a:ext cx="3948886" cy="625641"/>
            </a:xfrm>
            <a:prstGeom prst="roundRect">
              <a:avLst>
                <a:gd name="adj" fmla="val 42661"/>
              </a:avLst>
            </a:prstGeom>
            <a:solidFill>
              <a:srgbClr val="FF9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91409" y="283453"/>
              <a:ext cx="699295" cy="8267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4"/>
            <p:cNvSpPr txBox="1"/>
            <p:nvPr/>
          </p:nvSpPr>
          <p:spPr>
            <a:xfrm>
              <a:off x="4779509" y="486321"/>
              <a:ext cx="3596799" cy="8309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LESSON 7: LOOKING BACK &amp; PROJECT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130;p4"/>
          <p:cNvSpPr/>
          <p:nvPr/>
        </p:nvSpPr>
        <p:spPr>
          <a:xfrm>
            <a:off x="2091281" y="4717334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732153" y="2951903"/>
            <a:ext cx="6703633" cy="130757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 3: Complete the sentences. Write s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ome, any, much,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lot of/ lots of.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Task 4: Make questions with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many/ How much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for the underlined words in the following sentences.</a:t>
            </a:r>
          </a:p>
        </p:txBody>
      </p:sp>
      <p:sp>
        <p:nvSpPr>
          <p:cNvPr id="22" name="Google Shape;122;p4">
            <a:extLst>
              <a:ext uri="{FF2B5EF4-FFF2-40B4-BE49-F238E27FC236}">
                <a16:creationId xmlns:a16="http://schemas.microsoft.com/office/drawing/2014/main" id="{6024EFFA-3A41-D54B-9720-34D07A4A9D3E}"/>
              </a:ext>
            </a:extLst>
          </p:cNvPr>
          <p:cNvSpPr/>
          <p:nvPr/>
        </p:nvSpPr>
        <p:spPr>
          <a:xfrm>
            <a:off x="4722513" y="1259145"/>
            <a:ext cx="6713274" cy="361733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Mini game: </a:t>
            </a:r>
            <a:r>
              <a:rPr kumimoji="0" lang="vi-VN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What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are these dishes</a:t>
            </a: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4436094"/>
            <a:ext cx="6703632" cy="120032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Work in groups. Design a poster about eating habits in an area or a foreign country you know.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</a:t>
            </a:r>
            <a:r>
              <a:rPr kumimoji="0" lang="en-VN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rganise an exhibition of all the posters in your class. Present your poster to the class. </a:t>
            </a:r>
          </a:p>
        </p:txBody>
      </p:sp>
      <p:cxnSp>
        <p:nvCxnSpPr>
          <p:cNvPr id="31" name="Google Shape;123;p4"/>
          <p:cNvCxnSpPr>
            <a:cxnSpLocks/>
            <a:stCxn id="119" idx="1"/>
            <a:endCxn id="121" idx="0"/>
          </p:cNvCxnSpPr>
          <p:nvPr/>
        </p:nvCxnSpPr>
        <p:spPr>
          <a:xfrm rot="10800000" flipV="1">
            <a:off x="1473023" y="2398120"/>
            <a:ext cx="430226" cy="1100653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123;p4"/>
          <p:cNvCxnSpPr>
            <a:cxnSpLocks/>
            <a:stCxn id="121" idx="3"/>
            <a:endCxn id="130" idx="0"/>
          </p:cNvCxnSpPr>
          <p:nvPr/>
        </p:nvCxnSpPr>
        <p:spPr>
          <a:xfrm>
            <a:off x="2610580" y="3810516"/>
            <a:ext cx="504601" cy="906818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3FCF5956-A047-B249-9601-BC8747740219}"/>
              </a:ext>
            </a:extLst>
          </p:cNvPr>
          <p:cNvSpPr/>
          <p:nvPr/>
        </p:nvSpPr>
        <p:spPr>
          <a:xfrm>
            <a:off x="4722513" y="5813041"/>
            <a:ext cx="6703632" cy="64633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Wrap-up</a:t>
            </a:r>
          </a:p>
          <a:p>
            <a:pPr marL="173038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Homework</a:t>
            </a:r>
            <a:endParaRPr kumimoji="0" lang="en-VN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Google Shape;130;p4"/>
          <p:cNvSpPr/>
          <p:nvPr/>
        </p:nvSpPr>
        <p:spPr>
          <a:xfrm>
            <a:off x="664236" y="5802028"/>
            <a:ext cx="2047800" cy="551878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" name="Google Shape;123;p4"/>
          <p:cNvCxnSpPr>
            <a:cxnSpLocks/>
            <a:stCxn id="130" idx="1"/>
            <a:endCxn id="26" idx="0"/>
          </p:cNvCxnSpPr>
          <p:nvPr/>
        </p:nvCxnSpPr>
        <p:spPr>
          <a:xfrm rot="10800000" flipV="1">
            <a:off x="1688137" y="4993272"/>
            <a:ext cx="403145" cy="808755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00209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4B0DF4-0494-4963-92BD-1AAF6227458D}"/>
              </a:ext>
            </a:extLst>
          </p:cNvPr>
          <p:cNvSpPr/>
          <p:nvPr/>
        </p:nvSpPr>
        <p:spPr>
          <a:xfrm>
            <a:off x="429491" y="263236"/>
            <a:ext cx="108065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5400" b="1" kern="1200" cap="all" dirty="0">
                <a:ln w="9000" cmpd="sng">
                  <a:solidFill>
                    <a:srgbClr val="6BB7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+mn-ea"/>
                <a:cs typeface="+mn-cs"/>
              </a:rPr>
              <a:t>UNIT 5: FOOD AND DRINK</a:t>
            </a:r>
          </a:p>
          <a:p>
            <a:pPr algn="ctr">
              <a:buClrTx/>
              <a:buFontTx/>
              <a:buNone/>
            </a:pPr>
            <a:r>
              <a:rPr lang="en-US" sz="5400" b="1" kern="1200" cap="all" dirty="0">
                <a:ln w="9000" cmpd="sng">
                  <a:solidFill>
                    <a:srgbClr val="6BB7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+mn-ea"/>
                <a:cs typeface="+mn-cs"/>
              </a:rPr>
              <a:t>Lesson 7: looking </a:t>
            </a:r>
            <a:r>
              <a:rPr lang="en-US" sz="5400" b="1" kern="1200" cap="all" dirty="0" err="1">
                <a:ln w="9000" cmpd="sng">
                  <a:solidFill>
                    <a:srgbClr val="6BB7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+mn-ea"/>
                <a:cs typeface="+mn-cs"/>
              </a:rPr>
              <a:t>back&amp;project</a:t>
            </a:r>
            <a:endParaRPr lang="en-US" sz="5400" b="1" kern="1200" cap="all" dirty="0">
              <a:ln w="9000" cmpd="sng">
                <a:solidFill>
                  <a:srgbClr val="6BB76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4B0DF4-0494-4963-92BD-1AAF6227458D}"/>
              </a:ext>
            </a:extLst>
          </p:cNvPr>
          <p:cNvSpPr/>
          <p:nvPr/>
        </p:nvSpPr>
        <p:spPr>
          <a:xfrm>
            <a:off x="429491" y="263236"/>
            <a:ext cx="108065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rgbClr val="6BB7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UNIT 5: FOOD AND DRINK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rgbClr val="6BB7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Lesson 7: looking </a:t>
            </a:r>
            <a:r>
              <a:rPr kumimoji="0" lang="en-US" sz="5400" b="1" i="0" u="none" strike="noStrike" kern="1200" cap="all" spc="0" normalizeH="0" baseline="0" noProof="0" dirty="0" err="1">
                <a:ln w="9000" cmpd="sng">
                  <a:solidFill>
                    <a:srgbClr val="6BB7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back&amp;project</a:t>
            </a:r>
            <a:endParaRPr kumimoji="0" lang="en-US" sz="5400" b="1" i="0" u="none" strike="noStrike" kern="1200" cap="all" spc="0" normalizeH="0" baseline="0" noProof="0" dirty="0">
              <a:ln w="9000" cmpd="sng">
                <a:solidFill>
                  <a:srgbClr val="6BB76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85E0D9-2B26-4ECC-8656-55C2607D5E96}"/>
              </a:ext>
            </a:extLst>
          </p:cNvPr>
          <p:cNvSpPr txBox="1">
            <a:spLocks/>
          </p:cNvSpPr>
          <p:nvPr/>
        </p:nvSpPr>
        <p:spPr>
          <a:xfrm>
            <a:off x="103903" y="1930690"/>
            <a:ext cx="10981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88651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I.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88651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 WARM UP: Look at the pictures and rename the dishes?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88651">
                  <a:lumMod val="50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B49436-D7E3-4CD2-9F15-9FEC2765F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03" y="3108620"/>
            <a:ext cx="3851563" cy="3823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45335C-EB0E-4EF3-9542-3ED0EDD01A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466" y="3108620"/>
            <a:ext cx="4080170" cy="38238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38870C-BB70-4C1A-90F1-5EDCD7900A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5635" y="3089564"/>
            <a:ext cx="4226649" cy="382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4B0DF4-0494-4963-92BD-1AAF6227458D}"/>
              </a:ext>
            </a:extLst>
          </p:cNvPr>
          <p:cNvSpPr/>
          <p:nvPr/>
        </p:nvSpPr>
        <p:spPr>
          <a:xfrm>
            <a:off x="429491" y="263236"/>
            <a:ext cx="108065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rgbClr val="6BB7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UNIT 5: FOOD AND DRINK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rgbClr val="6BB7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Lesson 7: looking </a:t>
            </a:r>
            <a:r>
              <a:rPr kumimoji="0" lang="en-US" sz="5400" b="1" i="0" u="none" strike="noStrike" kern="1200" cap="all" spc="0" normalizeH="0" baseline="0" noProof="0" dirty="0" err="1">
                <a:ln w="9000" cmpd="sng">
                  <a:solidFill>
                    <a:srgbClr val="6BB7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back&amp;project</a:t>
            </a:r>
            <a:endParaRPr kumimoji="0" lang="en-US" sz="5400" b="1" i="0" u="none" strike="noStrike" kern="1200" cap="all" spc="0" normalizeH="0" baseline="0" noProof="0" dirty="0">
              <a:ln w="9000" cmpd="sng">
                <a:solidFill>
                  <a:srgbClr val="6BB76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85E0D9-2B26-4ECC-8656-55C2607D5E96}"/>
              </a:ext>
            </a:extLst>
          </p:cNvPr>
          <p:cNvSpPr txBox="1">
            <a:spLocks/>
          </p:cNvSpPr>
          <p:nvPr/>
        </p:nvSpPr>
        <p:spPr>
          <a:xfrm>
            <a:off x="103903" y="1930690"/>
            <a:ext cx="10981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88651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  <a:sym typeface="Arial"/>
              </a:rPr>
              <a:t>I. WARM UP: Look at the pictures and rename the dishes?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4E58F-A30D-46A5-87C6-74107F015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0" y="3103418"/>
            <a:ext cx="4087096" cy="3754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8456CB-9FC4-4A2F-9103-98439EDCEA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727" y="3114826"/>
            <a:ext cx="3948546" cy="37563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48F824-A33A-418A-B0AA-570D78A5C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7194" y="3114826"/>
            <a:ext cx="4087096" cy="37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7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4B0DF4-0494-4963-92BD-1AAF6227458D}"/>
              </a:ext>
            </a:extLst>
          </p:cNvPr>
          <p:cNvSpPr/>
          <p:nvPr/>
        </p:nvSpPr>
        <p:spPr>
          <a:xfrm>
            <a:off x="429491" y="263236"/>
            <a:ext cx="1080654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rgbClr val="6BB7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UNIT 5: FOOD AND DRINK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rgbClr val="6BB7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Lesson 7: looking </a:t>
            </a:r>
            <a:r>
              <a:rPr kumimoji="0" lang="en-US" sz="5400" b="1" i="0" u="none" strike="noStrike" kern="1200" cap="all" spc="0" normalizeH="0" baseline="0" noProof="0" dirty="0" err="1">
                <a:ln w="9000" cmpd="sng">
                  <a:solidFill>
                    <a:srgbClr val="6BB76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back&amp;project</a:t>
            </a:r>
            <a:endParaRPr kumimoji="0" lang="en-US" sz="5400" b="1" i="0" u="none" strike="noStrike" kern="1200" cap="all" spc="0" normalizeH="0" baseline="0" noProof="0" dirty="0">
              <a:ln w="9000" cmpd="sng">
                <a:solidFill>
                  <a:srgbClr val="6BB76D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C85E0D9-2B26-4ECC-8656-55C2607D5E96}"/>
              </a:ext>
            </a:extLst>
          </p:cNvPr>
          <p:cNvSpPr txBox="1">
            <a:spLocks/>
          </p:cNvSpPr>
          <p:nvPr/>
        </p:nvSpPr>
        <p:spPr>
          <a:xfrm>
            <a:off x="103903" y="1930690"/>
            <a:ext cx="109817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28700" marR="0" lvl="0" indent="-10287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88651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  <a:sym typeface="Arial"/>
              </a:rPr>
              <a:t>WARM UP: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E88651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  <a:sym typeface="Arial"/>
              </a:rPr>
              <a:t>Where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E88651">
                    <a:lumMod val="50000"/>
                  </a:srgbClr>
                </a:solidFill>
                <a:effectLst/>
                <a:uLnTx/>
                <a:uFillTx/>
                <a:latin typeface="Calibri Light"/>
                <a:ea typeface="+mj-ea"/>
                <a:cs typeface="+mj-cs"/>
                <a:sym typeface="Arial"/>
              </a:rPr>
              <a:t> are these dishes from?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E88651">
                  <a:lumMod val="50000"/>
                </a:srgbClr>
              </a:solidFill>
              <a:effectLst/>
              <a:uLnTx/>
              <a:uFillTx/>
              <a:latin typeface="Calibri Ligh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726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1091719" y="889781"/>
            <a:ext cx="1096364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the words and phrases you have learnt in the correct columns. Compare with your partner's. Who has more words and phrases? Add any that you did not write.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1" name="Google Shape;151;p7"/>
          <p:cNvGraphicFramePr/>
          <p:nvPr>
            <p:extLst>
              <p:ext uri="{D42A27DB-BD31-4B8C-83A1-F6EECF244321}">
                <p14:modId xmlns:p14="http://schemas.microsoft.com/office/powerpoint/2010/main" val="85536261"/>
              </p:ext>
            </p:extLst>
          </p:nvPr>
        </p:nvGraphicFramePr>
        <p:xfrm>
          <a:off x="0" y="2221131"/>
          <a:ext cx="12191997" cy="6301525"/>
        </p:xfrm>
        <a:graphic>
          <a:graphicData uri="http://schemas.openxmlformats.org/drawingml/2006/table">
            <a:tbl>
              <a:tblPr>
                <a:noFill/>
                <a:tableStyleId>{A487784D-83BE-43D0-A4A6-D2E0C008B337}</a:tableStyleId>
              </a:tblPr>
              <a:tblGrid>
                <a:gridCol w="4063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3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2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Dishes</a:t>
                      </a:r>
                      <a:endParaRPr sz="28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Ingredients</a:t>
                      </a:r>
                      <a:endParaRPr sz="28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Units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of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8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measurement</a:t>
                      </a:r>
                      <a:endParaRPr sz="28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59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pancakes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4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flour</a:t>
                      </a:r>
                      <a:endParaRPr sz="4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(g)</a:t>
                      </a:r>
                      <a:endParaRPr sz="4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Google Shape;140;p6">
            <a:extLst>
              <a:ext uri="{FF2B5EF4-FFF2-40B4-BE49-F238E27FC236}">
                <a16:creationId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5" y="184867"/>
            <a:ext cx="1386548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kern="1200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I. VOCABULARY:  </a:t>
            </a:r>
            <a:r>
              <a:rPr lang="en-US" sz="3600" b="1" kern="1200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- Words related to food and drink:  </a:t>
            </a:r>
            <a:endParaRPr sz="3600" b="1" kern="1200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B19BF8-D75B-A14A-BE66-3CCECA374E89}"/>
              </a:ext>
            </a:extLst>
          </p:cNvPr>
          <p:cNvGrpSpPr/>
          <p:nvPr/>
        </p:nvGrpSpPr>
        <p:grpSpPr>
          <a:xfrm>
            <a:off x="390846" y="1187218"/>
            <a:ext cx="601731" cy="725664"/>
            <a:chOff x="487066" y="1323415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05A9B20-F048-7941-8E84-B182A302FCB4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48DA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F9D851-BC9E-D444-8940-D398C9B8B663}"/>
                </a:ext>
              </a:extLst>
            </p:cNvPr>
            <p:cNvSpPr txBox="1"/>
            <p:nvPr/>
          </p:nvSpPr>
          <p:spPr>
            <a:xfrm>
              <a:off x="609851" y="1323415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vi-VN" sz="3600" b="1" dirty="0">
                  <a:solidFill>
                    <a:schemeClr val="bg1"/>
                  </a:solidFill>
                  <a:latin typeface="Myriad Pro" pitchFamily="34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64629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/>
          <p:nvPr/>
        </p:nvSpPr>
        <p:spPr>
          <a:xfrm>
            <a:off x="809697" y="566223"/>
            <a:ext cx="1124567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Add the words and phrases you have learnt in the correct columns. Compare with your partner's. Who has more words and phrases? Add any that you did not write.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40;p6">
            <a:extLst>
              <a:ext uri="{FF2B5EF4-FFF2-40B4-BE49-F238E27FC236}">
                <a16:creationId xmlns:a16="http://schemas.microsoft.com/office/drawing/2014/main" id="{2C704E30-4B58-8A4B-90F5-227DD2D96818}"/>
              </a:ext>
            </a:extLst>
          </p:cNvPr>
          <p:cNvSpPr txBox="1"/>
          <p:nvPr/>
        </p:nvSpPr>
        <p:spPr>
          <a:xfrm>
            <a:off x="390846" y="14774"/>
            <a:ext cx="622336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88900"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Arial"/>
              </a:rPr>
              <a:t>I. VOCABULARY:</a:t>
            </a:r>
            <a:endParaRPr kumimoji="0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glow rad="88900">
                  <a:srgbClr val="FFFFFF"/>
                </a:glo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DB19BF8-D75B-A14A-BE66-3CCECA374E89}"/>
              </a:ext>
            </a:extLst>
          </p:cNvPr>
          <p:cNvGrpSpPr/>
          <p:nvPr/>
        </p:nvGrpSpPr>
        <p:grpSpPr>
          <a:xfrm>
            <a:off x="207966" y="610442"/>
            <a:ext cx="601731" cy="725664"/>
            <a:chOff x="487066" y="1323415"/>
            <a:chExt cx="582963" cy="694292"/>
          </a:xfrm>
          <a:solidFill>
            <a:srgbClr val="009FA5"/>
          </a:solidFill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805A9B20-F048-7941-8E84-B182A302FCB4}"/>
                </a:ext>
              </a:extLst>
            </p:cNvPr>
            <p:cNvSpPr/>
            <p:nvPr/>
          </p:nvSpPr>
          <p:spPr>
            <a:xfrm>
              <a:off x="487066" y="1357586"/>
              <a:ext cx="582963" cy="574920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F9D851-BC9E-D444-8940-D398C9B8B663}"/>
                </a:ext>
              </a:extLst>
            </p:cNvPr>
            <p:cNvSpPr txBox="1"/>
            <p:nvPr/>
          </p:nvSpPr>
          <p:spPr>
            <a:xfrm>
              <a:off x="609851" y="1323415"/>
              <a:ext cx="337392" cy="6942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Pro" pitchFamily="34" charset="0"/>
                  <a:ea typeface="+mn-ea"/>
                  <a:cs typeface="+mn-cs"/>
                  <a:sym typeface="Arial"/>
                </a:rPr>
                <a:t>1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  <a:sym typeface="Arial"/>
              </a:endParaRPr>
            </a:p>
          </p:txBody>
        </p:sp>
      </p:grpSp>
      <p:graphicFrame>
        <p:nvGraphicFramePr>
          <p:cNvPr id="10" name="Google Shape;151;p7">
            <a:extLst>
              <a:ext uri="{FF2B5EF4-FFF2-40B4-BE49-F238E27FC236}">
                <a16:creationId xmlns:a16="http://schemas.microsoft.com/office/drawing/2014/main" id="{74A13544-FBC1-451E-B0B4-A57B3C7E45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827544"/>
              </p:ext>
            </p:extLst>
          </p:nvPr>
        </p:nvGraphicFramePr>
        <p:xfrm>
          <a:off x="0" y="1878438"/>
          <a:ext cx="12055368" cy="5783309"/>
        </p:xfrm>
        <a:graphic>
          <a:graphicData uri="http://schemas.openxmlformats.org/drawingml/2006/table">
            <a:tbl>
              <a:tblPr>
                <a:noFill/>
                <a:tableStyleId>{A487784D-83BE-43D0-A4A6-D2E0C008B337}</a:tableStyleId>
              </a:tblPr>
              <a:tblGrid>
                <a:gridCol w="40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8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18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2699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Dishes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Ingredients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Units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of</a:t>
                      </a: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400" b="1" i="0" u="none" strike="noStrike" kern="1200" cap="none" dirty="0">
                          <a:solidFill>
                            <a:schemeClr val="tx1"/>
                          </a:solidFill>
                          <a:effectLst>
                            <a:glow rad="88900">
                              <a:schemeClr val="bg1"/>
                            </a:glow>
                          </a:effectLst>
                          <a:latin typeface="+mj-lt"/>
                          <a:ea typeface="+mj-ea"/>
                          <a:cs typeface="+mj-cs"/>
                          <a:sym typeface="Calibri"/>
                        </a:rPr>
                        <a:t>measurement</a:t>
                      </a:r>
                      <a:endParaRPr sz="2400" b="1" i="0" u="none" strike="noStrike" kern="1200" cap="none" dirty="0">
                        <a:solidFill>
                          <a:schemeClr val="tx1"/>
                        </a:solidFill>
                        <a:effectLst>
                          <a:glow rad="88900">
                            <a:schemeClr val="bg1"/>
                          </a:glow>
                        </a:effectLst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F794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728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pancakes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6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6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6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6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6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6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36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flour</a:t>
                      </a:r>
                      <a:endParaRPr sz="36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i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gram (g)</a:t>
                      </a:r>
                      <a:endParaRPr sz="36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40847FB-60B2-40FF-83CE-5175ECEDC255}"/>
              </a:ext>
            </a:extLst>
          </p:cNvPr>
          <p:cNvSpPr/>
          <p:nvPr/>
        </p:nvSpPr>
        <p:spPr>
          <a:xfrm>
            <a:off x="111409" y="2588233"/>
            <a:ext cx="38051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800" dirty="0">
              <a:latin typeface="Open Sans" panose="020B0604020202020204" charset="0"/>
            </a:endParaRP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Cakes</a:t>
            </a:r>
            <a:endParaRPr lang="en-US" sz="2800" dirty="0">
              <a:latin typeface="Open Sans" panose="020B0604020202020204" charset="0"/>
            </a:endParaRP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Rice</a:t>
            </a:r>
            <a:endParaRPr lang="en-US" sz="2800" dirty="0">
              <a:latin typeface="Open Sans" panose="020B0604020202020204" charset="0"/>
            </a:endParaRP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Pho</a:t>
            </a:r>
            <a:endParaRPr lang="en-US" sz="2800" dirty="0">
              <a:latin typeface="Open Sans" panose="020B0604020202020204" charset="0"/>
            </a:endParaRP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Beefsteak</a:t>
            </a: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Apple pie</a:t>
            </a: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Spring rolls</a:t>
            </a: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Toast</a:t>
            </a:r>
          </a:p>
          <a:p>
            <a:pPr algn="just"/>
            <a:r>
              <a:rPr lang="en-US" sz="2800" b="1" dirty="0" err="1">
                <a:latin typeface="Open Sans" panose="020B0604020202020204" charset="0"/>
              </a:rPr>
              <a:t>Omelette</a:t>
            </a:r>
            <a:endParaRPr lang="en-US" sz="2800" b="1" dirty="0">
              <a:latin typeface="Open Sans" panose="020B0604020202020204" charset="0"/>
            </a:endParaRP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Beef noodles soup</a:t>
            </a:r>
            <a:endParaRPr lang="en-US" sz="2800" dirty="0">
              <a:latin typeface="Open Sans" panose="020B06040202020202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4396FB-8AE9-4BD5-801D-72E4423A32A3}"/>
              </a:ext>
            </a:extLst>
          </p:cNvPr>
          <p:cNvSpPr/>
          <p:nvPr/>
        </p:nvSpPr>
        <p:spPr>
          <a:xfrm>
            <a:off x="4041238" y="2962817"/>
            <a:ext cx="69596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Open Sans" panose="020B0604020202020204" charset="0"/>
              </a:rPr>
              <a:t>Rice</a:t>
            </a:r>
            <a:endParaRPr lang="en-US" sz="2800" dirty="0">
              <a:latin typeface="Open Sans" panose="020B0604020202020204" charset="0"/>
            </a:endParaRP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Rice noodle</a:t>
            </a:r>
            <a:endParaRPr lang="en-US" sz="2800" dirty="0">
              <a:latin typeface="Open Sans" panose="020B0604020202020204" charset="0"/>
            </a:endParaRP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Beef</a:t>
            </a:r>
            <a:endParaRPr lang="en-US" sz="2800" dirty="0">
              <a:latin typeface="Open Sans" panose="020B0604020202020204" charset="0"/>
            </a:endParaRP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Meat</a:t>
            </a: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Pork</a:t>
            </a: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Chicken</a:t>
            </a: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Fish</a:t>
            </a: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Onion</a:t>
            </a: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pepper</a:t>
            </a:r>
          </a:p>
          <a:p>
            <a:pPr algn="just"/>
            <a:endParaRPr lang="en-US" sz="2800" dirty="0">
              <a:latin typeface="Open Sans" panose="020B060402020202020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E5ABA3-1B24-4D16-ADED-8C16C13DC428}"/>
              </a:ext>
            </a:extLst>
          </p:cNvPr>
          <p:cNvSpPr/>
          <p:nvPr/>
        </p:nvSpPr>
        <p:spPr>
          <a:xfrm>
            <a:off x="8072510" y="255975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sz="2800" dirty="0">
              <a:latin typeface="Open Sans" panose="020B0604020202020204" charset="0"/>
            </a:endParaRPr>
          </a:p>
          <a:p>
            <a:pPr algn="just"/>
            <a:r>
              <a:rPr lang="en-US" sz="2800" b="1" dirty="0" err="1">
                <a:latin typeface="Open Sans" panose="020B0604020202020204" charset="0"/>
              </a:rPr>
              <a:t>Litre</a:t>
            </a:r>
            <a:endParaRPr lang="en-US" sz="2800" dirty="0">
              <a:latin typeface="Open Sans" panose="020B0604020202020204" charset="0"/>
            </a:endParaRP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Tablespoon</a:t>
            </a:r>
            <a:endParaRPr lang="en-US" sz="2800" dirty="0">
              <a:latin typeface="Open Sans" panose="020B0604020202020204" charset="0"/>
            </a:endParaRP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Teaspoon</a:t>
            </a: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Gram</a:t>
            </a:r>
          </a:p>
          <a:p>
            <a:pPr algn="just"/>
            <a:r>
              <a:rPr lang="en-US" sz="2800" b="1" dirty="0">
                <a:latin typeface="Open Sans" panose="020B0604020202020204" charset="0"/>
              </a:rPr>
              <a:t>Kilo</a:t>
            </a:r>
          </a:p>
          <a:p>
            <a:pPr algn="just"/>
            <a:r>
              <a:rPr lang="en-US" sz="2800" b="1" dirty="0" err="1">
                <a:latin typeface="Open Sans" panose="020B0604020202020204" charset="0"/>
              </a:rPr>
              <a:t>Mililitre</a:t>
            </a:r>
            <a:endParaRPr lang="en-US" sz="2800" b="1" dirty="0">
              <a:latin typeface="Open Sans" panose="020B0604020202020204" charset="0"/>
            </a:endParaRPr>
          </a:p>
          <a:p>
            <a:pPr algn="just"/>
            <a:endParaRPr lang="en-US" sz="2800" dirty="0">
              <a:latin typeface="Open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961</Words>
  <Application>Microsoft Office PowerPoint</Application>
  <PresentationFormat>Widescreen</PresentationFormat>
  <Paragraphs>183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 Light</vt:lpstr>
      <vt:lpstr>Alfa Slab One</vt:lpstr>
      <vt:lpstr>Wingdings</vt:lpstr>
      <vt:lpstr>Myriad Pro</vt:lpstr>
      <vt:lpstr>Arial</vt:lpstr>
      <vt:lpstr>Calibri</vt:lpstr>
      <vt:lpstr>Open Sans</vt:lpstr>
      <vt:lpstr>Courier New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34</cp:revision>
  <dcterms:modified xsi:type="dcterms:W3CDTF">2023-11-01T01:58:08Z</dcterms:modified>
</cp:coreProperties>
</file>