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16" r:id="rId15"/>
  </p:sldMasterIdLst>
  <p:notesMasterIdLst>
    <p:notesMasterId r:id="rId44"/>
  </p:notesMasterIdLst>
  <p:sldIdLst>
    <p:sldId id="1286" r:id="rId16"/>
    <p:sldId id="1285" r:id="rId17"/>
    <p:sldId id="1269" r:id="rId18"/>
    <p:sldId id="1271" r:id="rId19"/>
    <p:sldId id="1221" r:id="rId20"/>
    <p:sldId id="1113" r:id="rId21"/>
    <p:sldId id="1222" r:id="rId22"/>
    <p:sldId id="1287" r:id="rId23"/>
    <p:sldId id="1172" r:id="rId24"/>
    <p:sldId id="1038" r:id="rId25"/>
    <p:sldId id="1241" r:id="rId26"/>
    <p:sldId id="1277" r:id="rId27"/>
    <p:sldId id="1279" r:id="rId28"/>
    <p:sldId id="1280" r:id="rId29"/>
    <p:sldId id="1288" r:id="rId30"/>
    <p:sldId id="1278" r:id="rId31"/>
    <p:sldId id="1289" r:id="rId32"/>
    <p:sldId id="1246" r:id="rId33"/>
    <p:sldId id="1272" r:id="rId34"/>
    <p:sldId id="1260" r:id="rId35"/>
    <p:sldId id="1261" r:id="rId36"/>
    <p:sldId id="1262" r:id="rId37"/>
    <p:sldId id="1263" r:id="rId38"/>
    <p:sldId id="1264" r:id="rId39"/>
    <p:sldId id="1265" r:id="rId40"/>
    <p:sldId id="1266" r:id="rId41"/>
    <p:sldId id="1282" r:id="rId42"/>
    <p:sldId id="128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FF"/>
    <a:srgbClr val="F3F9FB"/>
    <a:srgbClr val="3B9580"/>
    <a:srgbClr val="2F7D52"/>
    <a:srgbClr val="00CC99"/>
    <a:srgbClr val="3A9C66"/>
    <a:srgbClr val="54C487"/>
    <a:srgbClr val="348C5C"/>
    <a:srgbClr val="FFEFBD"/>
    <a:srgbClr val="DD8E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80751" autoAdjust="0"/>
  </p:normalViewPr>
  <p:slideViewPr>
    <p:cSldViewPr snapToGrid="0">
      <p:cViewPr varScale="1">
        <p:scale>
          <a:sx n="68" d="100"/>
          <a:sy n="68" d="100"/>
        </p:scale>
        <p:origin x="-122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48536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127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12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686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741A8-67AE-4995-A586-156B7EC65A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39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982622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98262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25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228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17562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81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127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44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9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26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F9581020-8B1F-41E8-B7FA-6C7F0B41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F1FAC2C-BFD7-4B6B-9998-9CD0B571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18EA41A-1974-4C74-80D0-D968AC17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47F542-A7BD-4A05-A8C4-F506CB5657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1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4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2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45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6499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916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6131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1772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933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11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453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278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6580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1982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7889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9556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0672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5851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4217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6044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68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2715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053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7698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204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0035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665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15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307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39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292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176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93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86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935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3283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813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4609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456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25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84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5898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4398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24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885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54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6502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6351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201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967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73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843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39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068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28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56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08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956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25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082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047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924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35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82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69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81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44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97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4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80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4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84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46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03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07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102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47143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7684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052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06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673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3494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11/6/2023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5251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949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144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04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66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1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8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2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53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78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57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4128" r:id="rId10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56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9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usic\Piano-Canon-Pachelbel_3xyx.mp3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\Videos\6563986857617104883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18" Type="http://schemas.openxmlformats.org/officeDocument/2006/relationships/image" Target="../media/image55.png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microsoft.com/office/2007/relationships/hdphoto" Target="../media/hdphoto6.wdp"/><Relationship Id="rId12" Type="http://schemas.openxmlformats.org/officeDocument/2006/relationships/image" Target="../media/image50.gif"/><Relationship Id="rId17" Type="http://schemas.microsoft.com/office/2007/relationships/hdphoto" Target="../media/hdphoto8.wdp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54.png"/><Relationship Id="rId20" Type="http://schemas.openxmlformats.org/officeDocument/2006/relationships/slide" Target="slide21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53.gif"/><Relationship Id="rId23" Type="http://schemas.openxmlformats.org/officeDocument/2006/relationships/image" Target="../media/image57.png"/><Relationship Id="rId10" Type="http://schemas.openxmlformats.org/officeDocument/2006/relationships/image" Target="../media/image49.png"/><Relationship Id="rId19" Type="http://schemas.microsoft.com/office/2007/relationships/hdphoto" Target="../media/hdphoto9.wdp"/><Relationship Id="rId9" Type="http://schemas.openxmlformats.org/officeDocument/2006/relationships/image" Target="../media/image48.gif"/><Relationship Id="rId14" Type="http://schemas.openxmlformats.org/officeDocument/2006/relationships/image" Target="../media/image52.gif"/><Relationship Id="rId22" Type="http://schemas.microsoft.com/office/2007/relationships/media" Target="../media/media1.mp3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2.wdp"/><Relationship Id="rId18" Type="http://schemas.openxmlformats.org/officeDocument/2006/relationships/slide" Target="slide24.xml"/><Relationship Id="rId3" Type="http://schemas.openxmlformats.org/officeDocument/2006/relationships/image" Target="../media/image58.png"/><Relationship Id="rId21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62.png"/><Relationship Id="rId17" Type="http://schemas.openxmlformats.org/officeDocument/2006/relationships/slide" Target="slide23.xml"/><Relationship Id="rId2" Type="http://schemas.openxmlformats.org/officeDocument/2006/relationships/slideLayout" Target="../slideLayouts/slideLayout115.xml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1" Type="http://schemas.openxmlformats.org/officeDocument/2006/relationships/video" Target="NULL" TargetMode="Externa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15" Type="http://schemas.microsoft.com/office/2007/relationships/hdphoto" Target="../media/hdphoto13.wdp"/><Relationship Id="rId10" Type="http://schemas.openxmlformats.org/officeDocument/2006/relationships/image" Target="../media/image61.png"/><Relationship Id="rId19" Type="http://schemas.openxmlformats.org/officeDocument/2006/relationships/slide" Target="slide25.xml"/><Relationship Id="rId4" Type="http://schemas.openxmlformats.org/officeDocument/2006/relationships/image" Target="../media/image59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Relationship Id="rId2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5.png"/><Relationship Id="rId5" Type="http://schemas.openxmlformats.org/officeDocument/2006/relationships/slide" Target="slide21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slide" Target="slide21.xml"/><Relationship Id="rId5" Type="http://schemas.openxmlformats.org/officeDocument/2006/relationships/image" Target="../media/image66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5.png"/><Relationship Id="rId5" Type="http://schemas.openxmlformats.org/officeDocument/2006/relationships/slide" Target="slide21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5.png"/><Relationship Id="rId5" Type="http://schemas.openxmlformats.org/officeDocument/2006/relationships/slide" Target="slide21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5.png"/><Relationship Id="rId5" Type="http://schemas.openxmlformats.org/officeDocument/2006/relationships/slide" Target="slide21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6200" y="12700"/>
            <a:ext cx="12115800" cy="6845300"/>
            <a:chOff x="0" y="-192"/>
            <a:chExt cx="5856" cy="4530"/>
          </a:xfrm>
        </p:grpSpPr>
        <p:sp>
          <p:nvSpPr>
            <p:cNvPr id="13334" name="Rectangle 8"/>
            <p:cNvSpPr>
              <a:spLocks noChangeArrowheads="1"/>
            </p:cNvSpPr>
            <p:nvPr/>
          </p:nvSpPr>
          <p:spPr bwMode="auto">
            <a:xfrm>
              <a:off x="0" y="-192"/>
              <a:ext cx="5760" cy="4512"/>
            </a:xfrm>
            <a:prstGeom prst="rect">
              <a:avLst/>
            </a:prstGeom>
            <a:gradFill rotWithShape="0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zh-CN" sz="2400">
                <a:solidFill>
                  <a:schemeClr val="tx2"/>
                </a:solidFill>
                <a:latin typeface="VNI-Helve" pitchFamily="2" charset="0"/>
              </a:endParaRPr>
            </a:p>
          </p:txBody>
        </p:sp>
        <p:pic>
          <p:nvPicPr>
            <p:cNvPr id="13335" name="Picture 10" descr="POINSET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16" y="1270"/>
              <a:ext cx="1440" cy="3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56000"/>
            <a:ext cx="19050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BOOKAN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511300"/>
            <a:ext cx="3429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6"/>
          <p:cNvSpPr txBox="1">
            <a:spLocks noChangeArrowheads="1"/>
          </p:cNvSpPr>
          <p:nvPr/>
        </p:nvSpPr>
        <p:spPr bwMode="auto">
          <a:xfrm>
            <a:off x="4648200" y="1828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u="sng">
                <a:solidFill>
                  <a:srgbClr val="FF0000"/>
                </a:solidFill>
                <a:latin typeface="VNI-Thufap3" pitchFamily="18" charset="0"/>
              </a:rPr>
              <a:t>Daïy toát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5791200" y="1828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u="sng">
                <a:solidFill>
                  <a:srgbClr val="FF0000"/>
                </a:solidFill>
                <a:latin typeface="VNI-Thufap3" pitchFamily="18" charset="0"/>
              </a:rPr>
              <a:t>Hoïc toát</a:t>
            </a:r>
          </a:p>
        </p:txBody>
      </p:sp>
      <p:sp>
        <p:nvSpPr>
          <p:cNvPr id="11" name="Text Box 4099">
            <a:extLst>
              <a:ext uri="{FF2B5EF4-FFF2-40B4-BE49-F238E27FC236}">
                <a16:creationId xmlns="" xmlns:a16="http://schemas.microsoft.com/office/drawing/2014/main" id="{B0B43D80-81F9-4E72-8759-EDFB5AADF0CA}"/>
              </a:ext>
            </a:extLst>
          </p:cNvPr>
          <p:cNvSpPr txBox="1"/>
          <p:nvPr/>
        </p:nvSpPr>
        <p:spPr>
          <a:xfrm>
            <a:off x="3621088" y="2971800"/>
            <a:ext cx="4760912" cy="5842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VŨ THỊ VÂN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54" descr="Bellco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0700" y="152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54" descr="Bellco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7531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8382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4" descr="Bellco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152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54" descr="Bellco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0" y="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 rot="825947">
            <a:off x="3322638" y="571500"/>
            <a:ext cx="5434012" cy="5189538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1029107"/>
              </a:avLst>
            </a:prstTxWarp>
          </a:bodyPr>
          <a:lstStyle/>
          <a:p>
            <a:pPr algn="ctr"/>
            <a:r>
              <a:rPr lang="en-US" sz="4000" kern="10" dirty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CHÀO </a:t>
            </a:r>
            <a:r>
              <a:rPr lang="vi-VN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MỪNG</a:t>
            </a:r>
            <a:r>
              <a:rPr lang="en-US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 CÁC</a:t>
            </a:r>
            <a:r>
              <a:rPr lang="vi-VN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 THẦY, CÔ GIÁO VÀ CÁC</a:t>
            </a:r>
            <a:r>
              <a:rPr lang="en-US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000" kern="10" dirty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EM HỌC SINH ĐẾN VỚI TIẾT HỌC </a:t>
            </a:r>
            <a:r>
              <a:rPr lang="vi-VN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NGỮ VĂN</a:t>
            </a:r>
            <a:r>
              <a:rPr lang="en-US" sz="4000" kern="10" dirty="0" smtClean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000" kern="10" dirty="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latin typeface="Times New Roman"/>
                <a:cs typeface="Times New Roman"/>
              </a:rPr>
              <a:t>NGÀY HÔM NAY    ***</a:t>
            </a:r>
          </a:p>
        </p:txBody>
      </p:sp>
      <p:pic>
        <p:nvPicPr>
          <p:cNvPr id="13326" name="Picture 10" descr="POINSE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228600" y="-76200"/>
            <a:ext cx="1905000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6400800" y="37338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u="sng" dirty="0">
                <a:solidFill>
                  <a:srgbClr val="FF0000"/>
                </a:solidFill>
                <a:latin typeface="Times New Roman" pitchFamily="18" charset="0"/>
              </a:rPr>
              <a:t>LỚP </a:t>
            </a:r>
            <a:r>
              <a:rPr lang="vi-VN" altLang="zh-C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6D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7 </a:t>
            </a:r>
            <a:endParaRPr lang="en-US" altLang="zh-CN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28" name="Picture 20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429125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1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281866">
            <a:off x="419100" y="4810125"/>
            <a:ext cx="895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22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74454">
            <a:off x="1333500" y="5191125"/>
            <a:ext cx="895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24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53600" y="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5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281866">
            <a:off x="9944100" y="550863"/>
            <a:ext cx="895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26" descr="SS128x128P_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74454">
            <a:off x="10648950" y="685800"/>
            <a:ext cx="895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937635" y="0"/>
            <a:ext cx="525436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114300" y="679037"/>
            <a:ext cx="672464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6536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 2: </a:t>
            </a:r>
          </a:p>
          <a:p>
            <a:pPr defTabSz="1076536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NGHIÊN CỨU BÀI HỌC Ở NHÀ</a:t>
            </a:r>
          </a:p>
          <a:p>
            <a:pPr defTabSz="1076536"/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 defTabSz="1076536"/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 ảnh con chim chào mào được thể hiện như thế nào qua ba dòng thơ đầu.</a:t>
            </a: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Nhận xét về nghệ thuật của 3 câu thơ đầu?</a:t>
            </a:r>
            <a:endParaRPr lang="en-US" sz="32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vi-VN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21130" y="1036058"/>
            <a:ext cx="5154172" cy="267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Con chào mào đốm trắng mũ đỏ</a:t>
            </a:r>
          </a:p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Hót trên cây cao chót vót</a:t>
            </a:r>
          </a:p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triu… uýt… huýt… tu hìu</a:t>
            </a:r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…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 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59392" y="4087008"/>
            <a:ext cx="213762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Âm 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586973" y="4087008"/>
            <a:ext cx="2137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Không gian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157328" y="4104429"/>
            <a:ext cx="4814979" cy="2603293"/>
            <a:chOff x="0" y="0"/>
            <a:chExt cx="12192000" cy="68580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193964" y="1039091"/>
              <a:ext cx="6774872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482436" y="2078182"/>
              <a:ext cx="4613564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967344" y="4765964"/>
              <a:ext cx="1821873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864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014661" y="183678"/>
            <a:ext cx="840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NHÓM 3:  NGHIÊN CỨU BÀI HỌC Ở NHÀ</a:t>
            </a:r>
          </a:p>
          <a:p>
            <a:pPr defTabSz="1076536"/>
            <a:endParaRPr 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1810" y="679037"/>
            <a:ext cx="10155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 nghĩ, cảm xúc của nhân vật “tôi “về con chim chào mào thể hiện ở khổ 2,3,4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925" y="3019425"/>
            <a:ext cx="498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3600" y="3867150"/>
            <a:ext cx="624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 </a:t>
            </a:r>
          </a:p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61925"/>
            <a:ext cx="119253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lang="vi-VN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lang="vi-VN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lang="vi-VN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Gợi ý: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- (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Nêu những suy  nghĩ, cảm xúc của nhân vật “tôi” khi vội vẽ chiếc lồng trong ý nghĩ (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 2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Nhà thơ mang “khung nắng, khung gió” và “hối hả đuổi theo” con chim để làm 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 3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Khổ 4</a:t>
            </a:r>
            <a:r>
              <a:rPr lang="vi-VN" sz="2800" b="1" i="1" dirty="0" smtClean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0599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743325" y="1471612"/>
            <a:ext cx="8448674" cy="14859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5" name="Group 23"/>
          <p:cNvGrpSpPr/>
          <p:nvPr/>
        </p:nvGrpSpPr>
        <p:grpSpPr>
          <a:xfrm>
            <a:off x="312014" y="645583"/>
            <a:ext cx="10786236" cy="496647"/>
            <a:chOff x="644526" y="2766774"/>
            <a:chExt cx="21575279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4" y="2766774"/>
              <a:ext cx="20313221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Suy nghĩ, cảm xúc của nhân vật </a:t>
              </a:r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“tôi”về </a:t>
              </a:r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chào mào.</a:t>
              </a:r>
              <a:endPara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802566" y="1516567"/>
            <a:ext cx="6832633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 </a:t>
            </a: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Tôi vội vẽ chiếc lồng trong ý nghĩ</a:t>
            </a: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Sợ chim bay </a:t>
            </a:r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đi</a:t>
            </a:r>
            <a:endParaRPr lang="vi-VN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992" y="1760381"/>
            <a:ext cx="5351018" cy="128037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4966" y="3456879"/>
            <a:ext cx="1194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    </a:t>
            </a:r>
            <a:r>
              <a:rPr lang="vi-VN" sz="2800" b="1" i="1" dirty="0" smtClean="0">
                <a:latin typeface="+mj-lt"/>
              </a:rPr>
              <a:t> “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Chiếc lồng” - ẩn dụ: </a:t>
            </a:r>
            <a:r>
              <a:rPr lang="vi-VN" sz="3200" b="1" dirty="0" smtClean="0">
                <a:latin typeface="+mj-lt"/>
              </a:rPr>
              <a:t>tượng trưng cho khát vọng sở hữu thiên nhiên, phô bày cái đẹp -&gt;   “ tôi” </a:t>
            </a:r>
            <a:r>
              <a:rPr lang="vi-VN" sz="3200" b="1" i="1" dirty="0" smtClean="0">
                <a:latin typeface="+mj-lt"/>
              </a:rPr>
              <a:t>khao </a:t>
            </a:r>
            <a:r>
              <a:rPr lang="vi-VN" sz="3200" b="1" i="1" dirty="0" smtClean="0">
                <a:latin typeface="+mj-lt"/>
              </a:rPr>
              <a:t>khát mở rộng </a:t>
            </a:r>
            <a:r>
              <a:rPr lang="vi-VN" sz="3200" b="1" i="1" dirty="0" smtClean="0">
                <a:latin typeface="+mj-lt"/>
              </a:rPr>
              <a:t>“chiếc lồng” </a:t>
            </a:r>
            <a:r>
              <a:rPr lang="vi-VN" sz="3200" b="1" i="1" dirty="0" smtClean="0">
                <a:latin typeface="+mj-lt"/>
              </a:rPr>
              <a:t>thành không gian bất tận, muốn để tâm hồn mình bao trùm cả thiên nhiên rộng lớn để con chào mào tự do cất tiếng hót.</a:t>
            </a:r>
            <a:endParaRPr lang="vi-VN" sz="3200" b="1" i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79856" y="1436832"/>
            <a:ext cx="1614486" cy="1555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ght Arrow 16"/>
          <p:cNvSpPr/>
          <p:nvPr/>
        </p:nvSpPr>
        <p:spPr>
          <a:xfrm>
            <a:off x="289931" y="3702902"/>
            <a:ext cx="257175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69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32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300863" y="679037"/>
            <a:ext cx="10786236" cy="496647"/>
            <a:chOff x="644526" y="2766774"/>
            <a:chExt cx="21575279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4" y="2766774"/>
              <a:ext cx="20313221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Suy nghĩ, cảm xúc của nhân vật tôi về con chim chào mào.</a:t>
              </a:r>
              <a:endPara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468952" y="1428750"/>
            <a:ext cx="5396581" cy="14859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0605" y="1518504"/>
            <a:ext cx="5483151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Vừa 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vẽ xong nó cất cánh</a:t>
            </a: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Tôi ôm khung nắng, khung gió</a:t>
            </a: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Nhành cây xanh hối hả đuổi </a:t>
            </a:r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theo</a:t>
            </a:r>
            <a:endParaRPr lang="vi-VN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9739" y="3244156"/>
            <a:ext cx="3247159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/>
          <p:cNvSpPr/>
          <p:nvPr/>
        </p:nvSpPr>
        <p:spPr>
          <a:xfrm>
            <a:off x="0" y="4073307"/>
            <a:ext cx="87344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từ “ ôm” kết hợp với các danh từ “ nắng, gió, nhành cây”, kết hợp với tính từ “ hối hả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từ láy   </a:t>
            </a:r>
          </a:p>
          <a:p>
            <a:pPr algn="just"/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đuổi bắt ngoạn mục để làm nổi bật vẻ đẹp của con chim chào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mào.</a:t>
            </a:r>
            <a:endParaRPr lang="vi-VN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7495" y="1893223"/>
            <a:ext cx="3539236" cy="8468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3610" y="3088888"/>
            <a:ext cx="957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” vừa vẽ xong “chiếc lồng” thì con chim cất cánh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61925" y="3486150"/>
            <a:ext cx="9784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8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4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/>
          <p:nvPr/>
        </p:nvGrpSpPr>
        <p:grpSpPr>
          <a:xfrm>
            <a:off x="300863" y="679037"/>
            <a:ext cx="6471412" cy="830997"/>
            <a:chOff x="644526" y="2766774"/>
            <a:chExt cx="12944508" cy="1661986"/>
          </a:xfrm>
        </p:grpSpPr>
        <p:sp>
          <p:nvSpPr>
            <p:cNvPr id="25" name="TextBox 24"/>
            <p:cNvSpPr txBox="1"/>
            <p:nvPr/>
          </p:nvSpPr>
          <p:spPr>
            <a:xfrm>
              <a:off x="1906584" y="2766774"/>
              <a:ext cx="11682450" cy="166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Suy nghĩ, cảm xúc của nhân vật tôi về con chim chào mào.</a:t>
              </a:r>
              <a:endPara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272337" y="0"/>
            <a:ext cx="4919663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7403571" y="1381036"/>
            <a:ext cx="4638197" cy="5262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Trong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vô tăm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tích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tôi nghĩ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Lát nữa chào mào sẽ mổ những con sâu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Trái cây chín đỏ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Từng giọt nước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Thanh sạch của tôi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72675" y="358124"/>
            <a:ext cx="2662961" cy="10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981" y="482903"/>
            <a:ext cx="5112316" cy="122326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47676" y="1836410"/>
            <a:ext cx="6324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 Khổ thơ khắc họa khá đầy đủ đời sống sinh hoạt của con chào mào.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x-non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 tăm tích con chim </a:t>
            </a:r>
            <a:r>
              <a:rPr lang="x-none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x-non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con sâu, trái cây chín...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là cách 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con người hiểu rằng: chào mào hạnh phúc trong cuộc sống tự do giữa thiên nhiên.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0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2" y="0"/>
            <a:ext cx="11793415" cy="842352"/>
          </a:xfrm>
        </p:spPr>
        <p:txBody>
          <a:bodyPr>
            <a:normAutofit fontScale="90000"/>
          </a:bodyPr>
          <a:lstStyle/>
          <a:p>
            <a:r>
              <a:rPr lang="de-DE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</a:t>
            </a:r>
            <a:r>
              <a:rPr lang="de-DE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de-DE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cảm xúc của nhân vật “tôi” về con chim chào mào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" y="885825"/>
            <a:ext cx="3763107" cy="29124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4" y="842353"/>
            <a:ext cx="3470032" cy="2955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30" y="866775"/>
            <a:ext cx="3739662" cy="2931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0786" y="3864229"/>
            <a:ext cx="385686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4350" y="3855466"/>
            <a:ext cx="3429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chim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mào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bay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8124826" y="3853179"/>
            <a:ext cx="394335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tăm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chim</a:t>
            </a:r>
            <a:endParaRPr lang="en-US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801466" y="4472364"/>
            <a:ext cx="517496" cy="5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4633" y="4809745"/>
            <a:ext cx="3392424" cy="17556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16552" y="4812089"/>
            <a:ext cx="3410712" cy="17350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09484" y="4173757"/>
            <a:ext cx="11723" cy="647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288114" y="4177948"/>
            <a:ext cx="11723" cy="647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357616" y="4831138"/>
            <a:ext cx="3720084" cy="17350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025" y="126587"/>
            <a:ext cx="1018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 nghĩ, cảm xúc của nhân vật “tôi “ về con chim chào mào.</a:t>
            </a:r>
            <a:endParaRPr lang="vi-VN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12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  <p:bldP spid="20" grpId="0" animBg="1"/>
      <p:bldP spid="24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41" y="1583021"/>
            <a:ext cx="3247159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/>
          <p:cNvSpPr txBox="1"/>
          <p:nvPr/>
        </p:nvSpPr>
        <p:spPr>
          <a:xfrm>
            <a:off x="1014661" y="183678"/>
            <a:ext cx="840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THẢO LUẬN: 3 Phút</a:t>
            </a:r>
          </a:p>
          <a:p>
            <a:pPr defTabSz="1076536"/>
            <a:endParaRPr 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1810" y="679037"/>
            <a:ext cx="101552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. Dòng thơ nào được lặp lại trong bài? Theo em việc lặp lại như vậy có tác dụng gì?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de-DE" sz="3200" i="1" dirty="0" smtClean="0">
                <a:latin typeface="Times New Roman" pitchFamily="18" charset="0"/>
                <a:cs typeface="Times New Roman" pitchFamily="18" charset="0"/>
              </a:rPr>
              <a:t>Vì sao lúc đầu nhân vật “tôi” “sợ chim bay đi” nhưng kết thúc bài thơ lại khẳng định: “Chẳng cần chim lại bay về/ Tiếng hót ấy giờ tôi nghe rất rõ”?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3.  Thông điệp tác giả gửi đến cho chúng ta là gì?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076536"/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1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581150"/>
            <a:ext cx="5143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pic>
        <p:nvPicPr>
          <p:cNvPr id="7" name="Piano-Canon-Pachelbel_3xyx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269413" y="0"/>
            <a:ext cx="874712" cy="7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9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1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1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41" y="1583021"/>
            <a:ext cx="3551241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/>
          <p:cNvSpPr txBox="1"/>
          <p:nvPr/>
        </p:nvSpPr>
        <p:spPr>
          <a:xfrm>
            <a:off x="462210" y="155103"/>
            <a:ext cx="9193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Câu thơ:  triu ...uýt...huýt...tu hìu...</a:t>
            </a:r>
          </a:p>
          <a:p>
            <a:pPr defTabSz="1076536"/>
            <a:endParaRPr 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619251"/>
            <a:ext cx="9802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 smtClean="0"/>
          </a:p>
          <a:p>
            <a:pPr algn="just"/>
            <a:r>
              <a:rPr lang="vi-VN" sz="2800" dirty="0">
                <a:latin typeface="+mj-lt"/>
              </a:rPr>
              <a:t> </a:t>
            </a:r>
          </a:p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1333372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28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28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28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180975" algn="l"/>
              </a:tabLst>
            </a:pPr>
            <a:endParaRPr lang="en-US" sz="28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581150"/>
            <a:ext cx="562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574" y="3514724"/>
            <a:ext cx="99273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-&gt;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+mj-lt"/>
              </a:rPr>
              <a:t>Nhấn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mạnh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âm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thanh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của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tiếng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, </a:t>
            </a:r>
            <a:r>
              <a:rPr lang="en-US" sz="3600" dirty="0" err="1" smtClean="0">
                <a:latin typeface="+mj-lt"/>
              </a:rPr>
              <a:t>chào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mào</a:t>
            </a:r>
            <a:r>
              <a:rPr lang="en-US" sz="3600" dirty="0" smtClean="0">
                <a:latin typeface="+mj-lt"/>
              </a:rPr>
              <a:t>. </a:t>
            </a:r>
            <a:r>
              <a:rPr lang="en-US" sz="3600" dirty="0" err="1" smtClean="0">
                <a:latin typeface="+mj-lt"/>
              </a:rPr>
              <a:t>Tiếng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vang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lên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trên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cành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cây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cao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chót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vót</a:t>
            </a:r>
            <a:r>
              <a:rPr lang="en-US" sz="3600" dirty="0" smtClean="0">
                <a:latin typeface="+mj-lt"/>
              </a:rPr>
              <a:t>, </a:t>
            </a:r>
            <a:r>
              <a:rPr lang="en-US" sz="3600" dirty="0" err="1" smtClean="0">
                <a:latin typeface="+mj-lt"/>
              </a:rPr>
              <a:t>vang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ngay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lên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trong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tâm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hồn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nhà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thơ</a:t>
            </a:r>
            <a:r>
              <a:rPr lang="vi-VN" sz="3600" dirty="0" smtClean="0">
                <a:latin typeface="+mj-lt"/>
              </a:rPr>
              <a:t>.</a:t>
            </a:r>
            <a:endParaRPr lang="en-US" sz="3600" dirty="0" smtClean="0">
              <a:latin typeface="+mj-lt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vi-VN" sz="2800" dirty="0" smtClean="0">
                <a:latin typeface="+mj-lt"/>
              </a:rPr>
              <a:t> </a:t>
            </a:r>
            <a:endParaRPr lang="vi-VN" sz="2800" dirty="0" smtClean="0"/>
          </a:p>
          <a:p>
            <a:pPr algn="just"/>
            <a:r>
              <a:rPr lang="vi-VN" sz="2800" dirty="0">
                <a:latin typeface="+mj-lt"/>
              </a:rPr>
              <a:t> </a:t>
            </a:r>
          </a:p>
          <a:p>
            <a:pPr algn="just"/>
            <a:r>
              <a:rPr lang="vi-VN" sz="2800" dirty="0">
                <a:latin typeface="+mj-lt"/>
              </a:rPr>
              <a:t> 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152899" y="762000"/>
            <a:ext cx="354177" cy="79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Down Arrow 11"/>
          <p:cNvSpPr/>
          <p:nvPr/>
        </p:nvSpPr>
        <p:spPr>
          <a:xfrm>
            <a:off x="4152900" y="2190750"/>
            <a:ext cx="361950" cy="1200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762000" y="1571625"/>
            <a:ext cx="89344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/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NT:   Điệp ngữ, kết cấu đầu cuối tương ứng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9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" grpId="0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00863" y="679037"/>
            <a:ext cx="10457625" cy="496647"/>
            <a:chOff x="644526" y="2766774"/>
            <a:chExt cx="20917971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4" y="2766774"/>
              <a:ext cx="19655913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 thay đổi trong suy nghĩ của nhân </a:t>
              </a:r>
              <a:r>
                <a:rPr lang="vi-VN" sz="24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 tôi “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272675" y="358124"/>
            <a:ext cx="2662961" cy="10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3439" y="1400436"/>
            <a:ext cx="5396581" cy="1199889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3855" y="1541188"/>
            <a:ext cx="511840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Chẳng 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cần chim lại bay về</a:t>
            </a: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+mj-lt"/>
              </a:rPr>
              <a:t>Tiếng hót ấy giờ tôi nghe rất rõ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63693" y="2845616"/>
            <a:ext cx="9876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Đối lập</a:t>
            </a:r>
            <a:r>
              <a:rPr lang="vi-VN" sz="2800" dirty="0" smtClean="0">
                <a:latin typeface="+mj-lt"/>
              </a:rPr>
              <a:t>: Phủ định (</a:t>
            </a:r>
            <a:r>
              <a:rPr lang="vi-VN" sz="2800" i="1" dirty="0" smtClean="0">
                <a:latin typeface="+mj-lt"/>
              </a:rPr>
              <a:t>chẳng cần</a:t>
            </a:r>
            <a:r>
              <a:rPr lang="vi-VN" sz="2800" dirty="0" smtClean="0">
                <a:latin typeface="+mj-lt"/>
              </a:rPr>
              <a:t>) &gt; &lt;  Khẳng định (</a:t>
            </a:r>
            <a:r>
              <a:rPr lang="vi-VN" sz="2800" i="1" dirty="0" smtClean="0">
                <a:latin typeface="+mj-lt"/>
              </a:rPr>
              <a:t>nghe rất rõ</a:t>
            </a:r>
            <a:r>
              <a:rPr lang="vi-VN" sz="2800" dirty="0" smtClean="0">
                <a:latin typeface="+mj-lt"/>
              </a:rPr>
              <a:t>)</a:t>
            </a:r>
          </a:p>
          <a:p>
            <a:pPr algn="just"/>
            <a:r>
              <a:rPr lang="vi-VN" sz="2800" dirty="0" smtClean="0">
                <a:latin typeface="+mj-lt"/>
                <a:sym typeface="Wingdings" panose="05000000000000000000" pitchFamily="2" charset="2"/>
              </a:rPr>
              <a:t> Tiếng nghe được cảm nhận từ tâm hồn nhà thơ.</a:t>
            </a:r>
            <a:endParaRPr lang="vi-VN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025" y="3933825"/>
            <a:ext cx="11991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           Sự thay đổi trong suy nghĩ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: N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chứ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hòi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 </a:t>
            </a:r>
            <a:endParaRPr lang="vi-VN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Tình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yêu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khiến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hồn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rộng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mở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phong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phú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tràn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đầy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niềm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vui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sức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...</a:t>
            </a:r>
          </a:p>
        </p:txBody>
      </p:sp>
      <p:pic>
        <p:nvPicPr>
          <p:cNvPr id="22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xmlns="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7562" y="47899"/>
            <a:ext cx="3049056" cy="30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228600" y="39433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6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/>
      <p:bldP spid="3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201"/>
            <a:ext cx="12193057" cy="7023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368" y="911807"/>
            <a:ext cx="214347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III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50039" y="1607573"/>
            <a:ext cx="4453451" cy="3714072"/>
            <a:chOff x="1650039" y="1607573"/>
            <a:chExt cx="4453451" cy="3714072"/>
          </a:xfrm>
        </p:grpSpPr>
        <p:sp>
          <p:nvSpPr>
            <p:cNvPr id="5" name="Freeform 4"/>
            <p:cNvSpPr/>
            <p:nvPr/>
          </p:nvSpPr>
          <p:spPr>
            <a:xfrm>
              <a:off x="1650039" y="1607573"/>
              <a:ext cx="2419186" cy="684838"/>
            </a:xfrm>
            <a:custGeom>
              <a:avLst/>
              <a:gdLst>
                <a:gd name="connsiteX0" fmla="*/ 0 w 2419186"/>
                <a:gd name="connsiteY0" fmla="*/ 68484 h 684838"/>
                <a:gd name="connsiteX1" fmla="*/ 68484 w 2419186"/>
                <a:gd name="connsiteY1" fmla="*/ 0 h 684838"/>
                <a:gd name="connsiteX2" fmla="*/ 2350702 w 2419186"/>
                <a:gd name="connsiteY2" fmla="*/ 0 h 684838"/>
                <a:gd name="connsiteX3" fmla="*/ 2419186 w 2419186"/>
                <a:gd name="connsiteY3" fmla="*/ 68484 h 684838"/>
                <a:gd name="connsiteX4" fmla="*/ 2419186 w 2419186"/>
                <a:gd name="connsiteY4" fmla="*/ 616354 h 684838"/>
                <a:gd name="connsiteX5" fmla="*/ 2350702 w 2419186"/>
                <a:gd name="connsiteY5" fmla="*/ 684838 h 684838"/>
                <a:gd name="connsiteX6" fmla="*/ 68484 w 2419186"/>
                <a:gd name="connsiteY6" fmla="*/ 684838 h 684838"/>
                <a:gd name="connsiteX7" fmla="*/ 0 w 2419186"/>
                <a:gd name="connsiteY7" fmla="*/ 616354 h 684838"/>
                <a:gd name="connsiteX8" fmla="*/ 0 w 2419186"/>
                <a:gd name="connsiteY8" fmla="*/ 68484 h 68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186" h="684838">
                  <a:moveTo>
                    <a:pt x="0" y="68484"/>
                  </a:moveTo>
                  <a:cubicBezTo>
                    <a:pt x="0" y="30661"/>
                    <a:pt x="30661" y="0"/>
                    <a:pt x="68484" y="0"/>
                  </a:cubicBezTo>
                  <a:lnTo>
                    <a:pt x="2350702" y="0"/>
                  </a:lnTo>
                  <a:cubicBezTo>
                    <a:pt x="2388525" y="0"/>
                    <a:pt x="2419186" y="30661"/>
                    <a:pt x="2419186" y="68484"/>
                  </a:cubicBezTo>
                  <a:lnTo>
                    <a:pt x="2419186" y="616354"/>
                  </a:lnTo>
                  <a:cubicBezTo>
                    <a:pt x="2419186" y="654177"/>
                    <a:pt x="2388525" y="684838"/>
                    <a:pt x="2350702" y="684838"/>
                  </a:cubicBezTo>
                  <a:lnTo>
                    <a:pt x="68484" y="684838"/>
                  </a:lnTo>
                  <a:cubicBezTo>
                    <a:pt x="30661" y="684838"/>
                    <a:pt x="0" y="654177"/>
                    <a:pt x="0" y="616354"/>
                  </a:cubicBezTo>
                  <a:lnTo>
                    <a:pt x="0" y="68484"/>
                  </a:lnTo>
                  <a:close/>
                </a:path>
              </a:pathLst>
            </a:custGeom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08" tIns="58158" rIns="77208" bIns="58158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3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Nghệ thuật</a:t>
              </a:r>
              <a:endParaRPr lang="en-US" sz="3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891958" y="2292411"/>
              <a:ext cx="241918" cy="6828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82820"/>
                  </a:lnTo>
                  <a:lnTo>
                    <a:pt x="241918" y="68282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133876" y="2436402"/>
              <a:ext cx="3969614" cy="1077658"/>
            </a:xfrm>
            <a:custGeom>
              <a:avLst/>
              <a:gdLst>
                <a:gd name="connsiteX0" fmla="*/ 0 w 3969614"/>
                <a:gd name="connsiteY0" fmla="*/ 107766 h 1077658"/>
                <a:gd name="connsiteX1" fmla="*/ 107766 w 3969614"/>
                <a:gd name="connsiteY1" fmla="*/ 0 h 1077658"/>
                <a:gd name="connsiteX2" fmla="*/ 3861848 w 3969614"/>
                <a:gd name="connsiteY2" fmla="*/ 0 h 1077658"/>
                <a:gd name="connsiteX3" fmla="*/ 3969614 w 3969614"/>
                <a:gd name="connsiteY3" fmla="*/ 107766 h 1077658"/>
                <a:gd name="connsiteX4" fmla="*/ 3969614 w 3969614"/>
                <a:gd name="connsiteY4" fmla="*/ 969892 h 1077658"/>
                <a:gd name="connsiteX5" fmla="*/ 3861848 w 3969614"/>
                <a:gd name="connsiteY5" fmla="*/ 1077658 h 1077658"/>
                <a:gd name="connsiteX6" fmla="*/ 107766 w 3969614"/>
                <a:gd name="connsiteY6" fmla="*/ 1077658 h 1077658"/>
                <a:gd name="connsiteX7" fmla="*/ 0 w 3969614"/>
                <a:gd name="connsiteY7" fmla="*/ 969892 h 1077658"/>
                <a:gd name="connsiteX8" fmla="*/ 0 w 3969614"/>
                <a:gd name="connsiteY8" fmla="*/ 107766 h 107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9614" h="1077658">
                  <a:moveTo>
                    <a:pt x="0" y="107766"/>
                  </a:moveTo>
                  <a:cubicBezTo>
                    <a:pt x="0" y="48248"/>
                    <a:pt x="48248" y="0"/>
                    <a:pt x="107766" y="0"/>
                  </a:cubicBezTo>
                  <a:lnTo>
                    <a:pt x="3861848" y="0"/>
                  </a:lnTo>
                  <a:cubicBezTo>
                    <a:pt x="3921366" y="0"/>
                    <a:pt x="3969614" y="48248"/>
                    <a:pt x="3969614" y="107766"/>
                  </a:cubicBezTo>
                  <a:lnTo>
                    <a:pt x="3969614" y="969892"/>
                  </a:lnTo>
                  <a:cubicBezTo>
                    <a:pt x="3969614" y="1029410"/>
                    <a:pt x="3921366" y="1077658"/>
                    <a:pt x="3861848" y="1077658"/>
                  </a:cubicBezTo>
                  <a:lnTo>
                    <a:pt x="107766" y="1077658"/>
                  </a:lnTo>
                  <a:cubicBezTo>
                    <a:pt x="48248" y="1077658"/>
                    <a:pt x="0" y="1029410"/>
                    <a:pt x="0" y="969892"/>
                  </a:cubicBezTo>
                  <a:lnTo>
                    <a:pt x="0" y="107766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569" tIns="58234" rIns="71569" bIns="58234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do,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lặp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vang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891958" y="2292411"/>
              <a:ext cx="241918" cy="17353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35306"/>
                  </a:lnTo>
                  <a:lnTo>
                    <a:pt x="241918" y="1735306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133876" y="3635242"/>
              <a:ext cx="3897098" cy="784950"/>
            </a:xfrm>
            <a:custGeom>
              <a:avLst/>
              <a:gdLst>
                <a:gd name="connsiteX0" fmla="*/ 0 w 3897098"/>
                <a:gd name="connsiteY0" fmla="*/ 78495 h 784950"/>
                <a:gd name="connsiteX1" fmla="*/ 78495 w 3897098"/>
                <a:gd name="connsiteY1" fmla="*/ 0 h 784950"/>
                <a:gd name="connsiteX2" fmla="*/ 3818603 w 3897098"/>
                <a:gd name="connsiteY2" fmla="*/ 0 h 784950"/>
                <a:gd name="connsiteX3" fmla="*/ 3897098 w 3897098"/>
                <a:gd name="connsiteY3" fmla="*/ 78495 h 784950"/>
                <a:gd name="connsiteX4" fmla="*/ 3897098 w 3897098"/>
                <a:gd name="connsiteY4" fmla="*/ 706455 h 784950"/>
                <a:gd name="connsiteX5" fmla="*/ 3818603 w 3897098"/>
                <a:gd name="connsiteY5" fmla="*/ 784950 h 784950"/>
                <a:gd name="connsiteX6" fmla="*/ 78495 w 3897098"/>
                <a:gd name="connsiteY6" fmla="*/ 784950 h 784950"/>
                <a:gd name="connsiteX7" fmla="*/ 0 w 3897098"/>
                <a:gd name="connsiteY7" fmla="*/ 706455 h 784950"/>
                <a:gd name="connsiteX8" fmla="*/ 0 w 3897098"/>
                <a:gd name="connsiteY8" fmla="*/ 78495 h 78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7098" h="784950">
                  <a:moveTo>
                    <a:pt x="0" y="78495"/>
                  </a:moveTo>
                  <a:cubicBezTo>
                    <a:pt x="0" y="35143"/>
                    <a:pt x="35143" y="0"/>
                    <a:pt x="78495" y="0"/>
                  </a:cubicBezTo>
                  <a:lnTo>
                    <a:pt x="3818603" y="0"/>
                  </a:lnTo>
                  <a:cubicBezTo>
                    <a:pt x="3861955" y="0"/>
                    <a:pt x="3897098" y="35143"/>
                    <a:pt x="3897098" y="78495"/>
                  </a:cubicBezTo>
                  <a:lnTo>
                    <a:pt x="3897098" y="706455"/>
                  </a:lnTo>
                  <a:cubicBezTo>
                    <a:pt x="3897098" y="749807"/>
                    <a:pt x="3861955" y="784950"/>
                    <a:pt x="3818603" y="784950"/>
                  </a:cubicBezTo>
                  <a:lnTo>
                    <a:pt x="78495" y="784950"/>
                  </a:lnTo>
                  <a:cubicBezTo>
                    <a:pt x="35143" y="784950"/>
                    <a:pt x="0" y="749807"/>
                    <a:pt x="0" y="706455"/>
                  </a:cubicBezTo>
                  <a:lnTo>
                    <a:pt x="0" y="78495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95" tIns="49660" rIns="62995" bIns="4966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91958" y="2292411"/>
              <a:ext cx="241918" cy="26367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36759"/>
                  </a:lnTo>
                  <a:lnTo>
                    <a:pt x="241918" y="2636759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133876" y="4536695"/>
              <a:ext cx="3818012" cy="784950"/>
            </a:xfrm>
            <a:custGeom>
              <a:avLst/>
              <a:gdLst>
                <a:gd name="connsiteX0" fmla="*/ 0 w 3818012"/>
                <a:gd name="connsiteY0" fmla="*/ 78495 h 784950"/>
                <a:gd name="connsiteX1" fmla="*/ 78495 w 3818012"/>
                <a:gd name="connsiteY1" fmla="*/ 0 h 784950"/>
                <a:gd name="connsiteX2" fmla="*/ 3739517 w 3818012"/>
                <a:gd name="connsiteY2" fmla="*/ 0 h 784950"/>
                <a:gd name="connsiteX3" fmla="*/ 3818012 w 3818012"/>
                <a:gd name="connsiteY3" fmla="*/ 78495 h 784950"/>
                <a:gd name="connsiteX4" fmla="*/ 3818012 w 3818012"/>
                <a:gd name="connsiteY4" fmla="*/ 706455 h 784950"/>
                <a:gd name="connsiteX5" fmla="*/ 3739517 w 3818012"/>
                <a:gd name="connsiteY5" fmla="*/ 784950 h 784950"/>
                <a:gd name="connsiteX6" fmla="*/ 78495 w 3818012"/>
                <a:gd name="connsiteY6" fmla="*/ 784950 h 784950"/>
                <a:gd name="connsiteX7" fmla="*/ 0 w 3818012"/>
                <a:gd name="connsiteY7" fmla="*/ 706455 h 784950"/>
                <a:gd name="connsiteX8" fmla="*/ 0 w 3818012"/>
                <a:gd name="connsiteY8" fmla="*/ 78495 h 78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8012" h="784950">
                  <a:moveTo>
                    <a:pt x="0" y="78495"/>
                  </a:moveTo>
                  <a:cubicBezTo>
                    <a:pt x="0" y="35143"/>
                    <a:pt x="35143" y="0"/>
                    <a:pt x="78495" y="0"/>
                  </a:cubicBezTo>
                  <a:lnTo>
                    <a:pt x="3739517" y="0"/>
                  </a:lnTo>
                  <a:cubicBezTo>
                    <a:pt x="3782869" y="0"/>
                    <a:pt x="3818012" y="35143"/>
                    <a:pt x="3818012" y="78495"/>
                  </a:cubicBezTo>
                  <a:lnTo>
                    <a:pt x="3818012" y="706455"/>
                  </a:lnTo>
                  <a:cubicBezTo>
                    <a:pt x="3818012" y="749807"/>
                    <a:pt x="3782869" y="784950"/>
                    <a:pt x="3739517" y="784950"/>
                  </a:cubicBezTo>
                  <a:lnTo>
                    <a:pt x="78495" y="784950"/>
                  </a:lnTo>
                  <a:cubicBezTo>
                    <a:pt x="35143" y="784950"/>
                    <a:pt x="0" y="749807"/>
                    <a:pt x="0" y="706455"/>
                  </a:cubicBezTo>
                  <a:lnTo>
                    <a:pt x="0" y="78495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95" tIns="49660" rIns="62995" bIns="4966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14"/>
          <p:cNvGrpSpPr/>
          <p:nvPr/>
        </p:nvGrpSpPr>
        <p:grpSpPr>
          <a:xfrm>
            <a:off x="6162803" y="1559736"/>
            <a:ext cx="5193752" cy="3424186"/>
            <a:chOff x="6162803" y="1559736"/>
            <a:chExt cx="5193752" cy="3424186"/>
          </a:xfrm>
        </p:grpSpPr>
        <p:sp>
          <p:nvSpPr>
            <p:cNvPr id="16" name="Freeform 15"/>
            <p:cNvSpPr/>
            <p:nvPr/>
          </p:nvSpPr>
          <p:spPr>
            <a:xfrm>
              <a:off x="6162803" y="1559736"/>
              <a:ext cx="2665148" cy="790114"/>
            </a:xfrm>
            <a:custGeom>
              <a:avLst/>
              <a:gdLst>
                <a:gd name="connsiteX0" fmla="*/ 0 w 2665148"/>
                <a:gd name="connsiteY0" fmla="*/ 79011 h 790114"/>
                <a:gd name="connsiteX1" fmla="*/ 79011 w 2665148"/>
                <a:gd name="connsiteY1" fmla="*/ 0 h 790114"/>
                <a:gd name="connsiteX2" fmla="*/ 2586137 w 2665148"/>
                <a:gd name="connsiteY2" fmla="*/ 0 h 790114"/>
                <a:gd name="connsiteX3" fmla="*/ 2665148 w 2665148"/>
                <a:gd name="connsiteY3" fmla="*/ 79011 h 790114"/>
                <a:gd name="connsiteX4" fmla="*/ 2665148 w 2665148"/>
                <a:gd name="connsiteY4" fmla="*/ 711103 h 790114"/>
                <a:gd name="connsiteX5" fmla="*/ 2586137 w 2665148"/>
                <a:gd name="connsiteY5" fmla="*/ 790114 h 790114"/>
                <a:gd name="connsiteX6" fmla="*/ 79011 w 2665148"/>
                <a:gd name="connsiteY6" fmla="*/ 790114 h 790114"/>
                <a:gd name="connsiteX7" fmla="*/ 0 w 2665148"/>
                <a:gd name="connsiteY7" fmla="*/ 711103 h 790114"/>
                <a:gd name="connsiteX8" fmla="*/ 0 w 2665148"/>
                <a:gd name="connsiteY8" fmla="*/ 79011 h 79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5148" h="790114">
                  <a:moveTo>
                    <a:pt x="0" y="79011"/>
                  </a:moveTo>
                  <a:cubicBezTo>
                    <a:pt x="0" y="35374"/>
                    <a:pt x="35374" y="0"/>
                    <a:pt x="79011" y="0"/>
                  </a:cubicBezTo>
                  <a:lnTo>
                    <a:pt x="2586137" y="0"/>
                  </a:lnTo>
                  <a:cubicBezTo>
                    <a:pt x="2629774" y="0"/>
                    <a:pt x="2665148" y="35374"/>
                    <a:pt x="2665148" y="79011"/>
                  </a:cubicBezTo>
                  <a:lnTo>
                    <a:pt x="2665148" y="711103"/>
                  </a:lnTo>
                  <a:cubicBezTo>
                    <a:pt x="2665148" y="754740"/>
                    <a:pt x="2629774" y="790114"/>
                    <a:pt x="2586137" y="790114"/>
                  </a:cubicBezTo>
                  <a:lnTo>
                    <a:pt x="79011" y="790114"/>
                  </a:lnTo>
                  <a:cubicBezTo>
                    <a:pt x="35374" y="790114"/>
                    <a:pt x="0" y="754740"/>
                    <a:pt x="0" y="711103"/>
                  </a:cubicBezTo>
                  <a:lnTo>
                    <a:pt x="0" y="79011"/>
                  </a:lnTo>
                  <a:close/>
                </a:path>
              </a:pathLst>
            </a:custGeom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92" tIns="61242" rIns="80292" bIns="61242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3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Nội dung</a:t>
              </a:r>
              <a:endParaRPr lang="en-US" sz="3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429318" y="2349851"/>
              <a:ext cx="266514" cy="7809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80981"/>
                  </a:lnTo>
                  <a:lnTo>
                    <a:pt x="266514" y="78098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695833" y="2580253"/>
              <a:ext cx="4660722" cy="1101158"/>
            </a:xfrm>
            <a:custGeom>
              <a:avLst/>
              <a:gdLst>
                <a:gd name="connsiteX0" fmla="*/ 0 w 4660722"/>
                <a:gd name="connsiteY0" fmla="*/ 110116 h 1101158"/>
                <a:gd name="connsiteX1" fmla="*/ 110116 w 4660722"/>
                <a:gd name="connsiteY1" fmla="*/ 0 h 1101158"/>
                <a:gd name="connsiteX2" fmla="*/ 4550606 w 4660722"/>
                <a:gd name="connsiteY2" fmla="*/ 0 h 1101158"/>
                <a:gd name="connsiteX3" fmla="*/ 4660722 w 4660722"/>
                <a:gd name="connsiteY3" fmla="*/ 110116 h 1101158"/>
                <a:gd name="connsiteX4" fmla="*/ 4660722 w 4660722"/>
                <a:gd name="connsiteY4" fmla="*/ 991042 h 1101158"/>
                <a:gd name="connsiteX5" fmla="*/ 4550606 w 4660722"/>
                <a:gd name="connsiteY5" fmla="*/ 1101158 h 1101158"/>
                <a:gd name="connsiteX6" fmla="*/ 110116 w 4660722"/>
                <a:gd name="connsiteY6" fmla="*/ 1101158 h 1101158"/>
                <a:gd name="connsiteX7" fmla="*/ 0 w 4660722"/>
                <a:gd name="connsiteY7" fmla="*/ 991042 h 1101158"/>
                <a:gd name="connsiteX8" fmla="*/ 0 w 4660722"/>
                <a:gd name="connsiteY8" fmla="*/ 110116 h 110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722" h="1101158">
                  <a:moveTo>
                    <a:pt x="0" y="110116"/>
                  </a:moveTo>
                  <a:cubicBezTo>
                    <a:pt x="0" y="49301"/>
                    <a:pt x="49301" y="0"/>
                    <a:pt x="110116" y="0"/>
                  </a:cubicBezTo>
                  <a:lnTo>
                    <a:pt x="4550606" y="0"/>
                  </a:lnTo>
                  <a:cubicBezTo>
                    <a:pt x="4611421" y="0"/>
                    <a:pt x="4660722" y="49301"/>
                    <a:pt x="4660722" y="110116"/>
                  </a:cubicBezTo>
                  <a:lnTo>
                    <a:pt x="4660722" y="991042"/>
                  </a:lnTo>
                  <a:cubicBezTo>
                    <a:pt x="4660722" y="1051857"/>
                    <a:pt x="4611421" y="1101158"/>
                    <a:pt x="4550606" y="1101158"/>
                  </a:cubicBezTo>
                  <a:lnTo>
                    <a:pt x="110116" y="1101158"/>
                  </a:lnTo>
                  <a:cubicBezTo>
                    <a:pt x="49301" y="1101158"/>
                    <a:pt x="0" y="1051857"/>
                    <a:pt x="0" y="991042"/>
                  </a:cubicBezTo>
                  <a:lnTo>
                    <a:pt x="0" y="110116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257" tIns="58922" rIns="72257" bIns="58922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mào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trẻo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429318" y="2349851"/>
              <a:ext cx="266514" cy="209801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098017"/>
                  </a:lnTo>
                  <a:lnTo>
                    <a:pt x="266514" y="2098017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695833" y="3911814"/>
              <a:ext cx="4575579" cy="1072108"/>
            </a:xfrm>
            <a:custGeom>
              <a:avLst/>
              <a:gdLst>
                <a:gd name="connsiteX0" fmla="*/ 0 w 4575579"/>
                <a:gd name="connsiteY0" fmla="*/ 107211 h 1072108"/>
                <a:gd name="connsiteX1" fmla="*/ 107211 w 4575579"/>
                <a:gd name="connsiteY1" fmla="*/ 0 h 1072108"/>
                <a:gd name="connsiteX2" fmla="*/ 4468368 w 4575579"/>
                <a:gd name="connsiteY2" fmla="*/ 0 h 1072108"/>
                <a:gd name="connsiteX3" fmla="*/ 4575579 w 4575579"/>
                <a:gd name="connsiteY3" fmla="*/ 107211 h 1072108"/>
                <a:gd name="connsiteX4" fmla="*/ 4575579 w 4575579"/>
                <a:gd name="connsiteY4" fmla="*/ 964897 h 1072108"/>
                <a:gd name="connsiteX5" fmla="*/ 4468368 w 4575579"/>
                <a:gd name="connsiteY5" fmla="*/ 1072108 h 1072108"/>
                <a:gd name="connsiteX6" fmla="*/ 107211 w 4575579"/>
                <a:gd name="connsiteY6" fmla="*/ 1072108 h 1072108"/>
                <a:gd name="connsiteX7" fmla="*/ 0 w 4575579"/>
                <a:gd name="connsiteY7" fmla="*/ 964897 h 1072108"/>
                <a:gd name="connsiteX8" fmla="*/ 0 w 4575579"/>
                <a:gd name="connsiteY8" fmla="*/ 107211 h 107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5579" h="1072108">
                  <a:moveTo>
                    <a:pt x="0" y="107211"/>
                  </a:moveTo>
                  <a:cubicBezTo>
                    <a:pt x="0" y="48000"/>
                    <a:pt x="48000" y="0"/>
                    <a:pt x="107211" y="0"/>
                  </a:cubicBezTo>
                  <a:lnTo>
                    <a:pt x="4468368" y="0"/>
                  </a:lnTo>
                  <a:cubicBezTo>
                    <a:pt x="4527579" y="0"/>
                    <a:pt x="4575579" y="48000"/>
                    <a:pt x="4575579" y="107211"/>
                  </a:cubicBezTo>
                  <a:lnTo>
                    <a:pt x="4575579" y="964897"/>
                  </a:lnTo>
                  <a:cubicBezTo>
                    <a:pt x="4575579" y="1024108"/>
                    <a:pt x="4527579" y="1072108"/>
                    <a:pt x="4468368" y="1072108"/>
                  </a:cubicBezTo>
                  <a:lnTo>
                    <a:pt x="107211" y="1072108"/>
                  </a:lnTo>
                  <a:cubicBezTo>
                    <a:pt x="48000" y="1072108"/>
                    <a:pt x="0" y="1024108"/>
                    <a:pt x="0" y="964897"/>
                  </a:cubicBezTo>
                  <a:lnTo>
                    <a:pt x="0" y="107211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406" tIns="58071" rIns="71406" bIns="58071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qua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446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6398685761710488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82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413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9131" y="934856"/>
            <a:ext cx="6792902" cy="26776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 chính của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cảm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314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63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620" y="5450774"/>
            <a:ext cx="3158837" cy="16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7627" y="1220514"/>
            <a:ext cx="6868881" cy="30469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3655" y="5779810"/>
            <a:ext cx="419333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1692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1"/>
            <a:ext cx="9098704" cy="54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992" y="5023262"/>
            <a:ext cx="3705102" cy="21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1379" y="994889"/>
            <a:ext cx="6916382" cy="26776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 không phải ý nghĩa của việc lặp lại câu thơ "triu... uýt... huýt... tu hiu..."?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Tạo điểm nhấn.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âm thanh.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Tạo nhịp điệu.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Tạo hình tượng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9282" y="5625425"/>
            <a:ext cx="419333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705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86992"/>
            <a:ext cx="5943600" cy="28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036" y="866405"/>
            <a:ext cx="6710542" cy="255454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Câu thơ “triu…uýt …huýt…tu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hìu” trong bài thơ “Con chào mào” được lặp lại mấy lần ?</a:t>
            </a:r>
            <a:endParaRPr lang="x-none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0732" y="5150410"/>
            <a:ext cx="433813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LẦN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8842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3271" y="1113642"/>
            <a:ext cx="6263238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Nhân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“tôi” trong bài thơ “Con chào mào” nghĩ con chào mào sẽ ăn trái cây loại nào 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406" y="4794152"/>
            <a:ext cx="4193338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Trái cây chín đỏ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3208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311972" y="1115942"/>
            <a:ext cx="11639186" cy="5742058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3964" y="1039091"/>
              <a:ext cx="6774872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82436" y="2078182"/>
              <a:ext cx="4613564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67344" y="4765964"/>
              <a:ext cx="1821873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5222FD-7C68-C146-884B-2080D55D1C8C}"/>
              </a:ext>
            </a:extLst>
          </p:cNvPr>
          <p:cNvSpPr txBox="1"/>
          <p:nvPr/>
        </p:nvSpPr>
        <p:spPr>
          <a:xfrm>
            <a:off x="516366" y="225911"/>
            <a:ext cx="11073681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5222FD-7C68-C146-884B-2080D55D1C8C}"/>
              </a:ext>
            </a:extLst>
          </p:cNvPr>
          <p:cNvSpPr txBox="1"/>
          <p:nvPr/>
        </p:nvSpPr>
        <p:spPr>
          <a:xfrm>
            <a:off x="513186" y="1668476"/>
            <a:ext cx="5919888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 smtClean="0"/>
              <a:t>Gợi ý: 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thức</a:t>
            </a:r>
            <a:r>
              <a:rPr lang="vi-VN" sz="2400" dirty="0" smtClean="0">
                <a:solidFill>
                  <a:schemeClr val="tx1"/>
                </a:solidFill>
              </a:rPr>
              <a:t>: đúng đoạn văn, </a:t>
            </a:r>
            <a:r>
              <a:rPr lang="en-US" sz="2400" dirty="0" smtClean="0">
                <a:solidFill>
                  <a:schemeClr val="tx1"/>
                </a:solidFill>
              </a:rPr>
              <a:t>dung </a:t>
            </a:r>
            <a:r>
              <a:rPr lang="en-US" sz="2400" dirty="0" err="1" smtClean="0">
                <a:solidFill>
                  <a:schemeClr val="tx1"/>
                </a:solidFill>
              </a:rPr>
              <a:t>lượng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vi-VN" sz="2400" dirty="0" smtClean="0">
                <a:solidFill>
                  <a:schemeClr val="tx1"/>
                </a:solidFill>
              </a:rPr>
              <a:t>( 5-7 câu)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</a:rPr>
              <a:t>Nội</a:t>
            </a:r>
            <a:r>
              <a:rPr lang="en-US" sz="2400" b="1" dirty="0" smtClean="0">
                <a:solidFill>
                  <a:schemeClr val="tx1"/>
                </a:solidFill>
              </a:rPr>
              <a:t> dung, </a:t>
            </a:r>
            <a:r>
              <a:rPr lang="en-US" sz="2400" b="1" dirty="0" err="1" smtClean="0">
                <a:solidFill>
                  <a:schemeClr val="tx1"/>
                </a:solidFill>
              </a:rPr>
              <a:t>đề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tài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miêu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tươi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lưu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giữ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ức</a:t>
            </a:r>
            <a:r>
              <a:rPr lang="vi-VN" sz="2400" dirty="0" smtClean="0">
                <a:solidFill>
                  <a:schemeClr val="tx1"/>
                </a:solidFill>
              </a:rPr>
              <a:t>...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1.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</a:rPr>
              <a:t> ý: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</a:rPr>
              <a:t>Dạng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bài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miêu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Lựa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chọn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tượng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là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 ở </a:t>
            </a:r>
            <a:r>
              <a:rPr lang="en-US" sz="2400" dirty="0" err="1" smtClean="0">
                <a:solidFill>
                  <a:schemeClr val="tx1"/>
                </a:solidFill>
              </a:rPr>
              <a:t>đâu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r>
              <a:rPr lang="en-US" sz="2400" dirty="0" err="1" smtClean="0">
                <a:solidFill>
                  <a:schemeClr val="tx1"/>
                </a:solidFill>
              </a:rPr>
              <a:t>Như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nào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nhớ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mãi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vi-VN" sz="2400" dirty="0" smtClean="0">
                <a:solidFill>
                  <a:schemeClr val="tx1"/>
                </a:solidFill>
              </a:rPr>
              <a:t>2. </a:t>
            </a:r>
            <a:r>
              <a:rPr lang="vi-VN" sz="2400" b="1" dirty="0" smtClean="0">
                <a:solidFill>
                  <a:schemeClr val="tx1"/>
                </a:solidFill>
              </a:rPr>
              <a:t>HS viết đoạn.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34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3964" y="1039091"/>
              <a:ext cx="6774872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82436" y="2078182"/>
              <a:ext cx="4613564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67344" y="4765964"/>
              <a:ext cx="1821873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5222FD-7C68-C146-884B-2080D55D1C8C}"/>
              </a:ext>
            </a:extLst>
          </p:cNvPr>
          <p:cNvSpPr txBox="1"/>
          <p:nvPr/>
        </p:nvSpPr>
        <p:spPr>
          <a:xfrm>
            <a:off x="504350" y="222231"/>
            <a:ext cx="778123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HƯỚNG DẪN VỀ NHÀ</a:t>
            </a:r>
            <a:r>
              <a:rPr lang="en-US" sz="3600" dirty="0" smtClean="0"/>
              <a:t> </a:t>
            </a:r>
            <a:endParaRPr lang="vi-VN" sz="3600" dirty="0" smtClean="0"/>
          </a:p>
          <a:p>
            <a:r>
              <a:rPr lang="vi-VN" sz="3600" dirty="0" smtClean="0"/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Phiếu  học tập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Tìm ý cho đề văn: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buồn </a:t>
            </a:r>
          </a:p>
          <a:p>
            <a:r>
              <a:rPr lang="vi-VN" sz="3600" dirty="0" smtClean="0"/>
              <a:t>(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dẫn</a:t>
            </a:r>
            <a:r>
              <a:rPr lang="en-US" sz="3600" dirty="0" smtClean="0"/>
              <a:t>, </a:t>
            </a:r>
            <a:r>
              <a:rPr lang="en-US" sz="3600" dirty="0" err="1" smtClean="0"/>
              <a:t>gợi</a:t>
            </a:r>
            <a:r>
              <a:rPr lang="en-US" sz="3600" dirty="0" smtClean="0"/>
              <a:t> ý </a:t>
            </a:r>
            <a:r>
              <a:rPr lang="en-US" sz="3600" dirty="0" err="1" smtClean="0"/>
              <a:t>trong</a:t>
            </a:r>
            <a:r>
              <a:rPr lang="en-US" sz="3600" dirty="0" smtClean="0"/>
              <a:t> SGK</a:t>
            </a:r>
            <a:r>
              <a:rPr lang="vi-VN" sz="3600" dirty="0" smtClean="0"/>
              <a:t>/ 80)</a:t>
            </a:r>
            <a:endParaRPr lang="en-US" sz="3600" dirty="0" smtClean="0"/>
          </a:p>
          <a:p>
            <a:pPr algn="just">
              <a:lnSpc>
                <a:spcPct val="150000"/>
              </a:lnSpc>
            </a:pPr>
            <a:endParaRPr lang="vi-VN" sz="3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x-none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34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9" y="115315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4398264" y="1579035"/>
            <a:ext cx="76078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</a:t>
            </a:r>
            <a:r>
              <a:rPr lang="vi-VN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</a:p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VĂN PHẤN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7189559" y="30723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596293" y="556680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2059827" y="162901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962052" y="199537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056440" y="47774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49731" y="224813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xmlns="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601957" y="2055358"/>
            <a:ext cx="5057990" cy="4235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6229" y="827413"/>
            <a:ext cx="5351646" cy="64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ĐỌC HIỂU VĂN 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8404136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914" y="2116447"/>
            <a:ext cx="3247159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66255" y="1744147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Con chào mào đốm trắng mũ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Hót trên cây cao chót vót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vội vẽ chiếc lồng trong ý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Sợ chim bay đi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Vừa vẽ xong nó cất cánh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ôm khung nắng, khung gió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Nhành cây xanh hối hả đuổi theo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9237" y="1752461"/>
            <a:ext cx="58327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Trong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vô tăm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tích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tôi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Lát nữa chào mào sẽ mổ những con sâu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Trái cây chín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Từng giọt nước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Thanh sạch của tôi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Chẳng cần chim lại bay về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Tiếng hót ấy giờ tôi nghe rất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rõ</a:t>
            </a: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.</a:t>
            </a:r>
            <a:endParaRPr lang="vi-VN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8443" y="346364"/>
            <a:ext cx="4651884" cy="939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048" y="349351"/>
            <a:ext cx="5581704" cy="13355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354563" y="270588"/>
            <a:ext cx="514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vi-VN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Đọc 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082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8291" y="183678"/>
            <a:ext cx="9529052" cy="584775"/>
            <a:chOff x="-178462" y="1828800"/>
            <a:chExt cx="19060588" cy="1169532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3C969A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vi-VN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116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 hiểu chung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863" y="679037"/>
            <a:ext cx="5776087" cy="584775"/>
            <a:chOff x="644526" y="2766774"/>
            <a:chExt cx="11553677" cy="116954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116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Tác giả </a:t>
              </a:r>
              <a:endParaRPr lang="vi-VN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57359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217" y="-116360"/>
            <a:ext cx="5045844" cy="69743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0280" y="1291446"/>
            <a:ext cx="706634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1955 </a:t>
            </a:r>
            <a:endParaRPr lang="vi-VN" sz="2800" dirty="0" smtClean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Kim Sơn- Ninh Bình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 cách sáng tác</a:t>
            </a: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iọt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hạt giống của đêm và ngày, </a:t>
            </a:r>
            <a:r>
              <a:rPr lang="x-none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Bầu trời không mái che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78" y="0"/>
            <a:ext cx="8890333" cy="167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65" y="1523999"/>
            <a:ext cx="3288323" cy="503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863" y="1523998"/>
            <a:ext cx="3467101" cy="503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300" y="1531104"/>
            <a:ext cx="3614737" cy="50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3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3266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3964" y="1039091"/>
              <a:ext cx="6774872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82436" y="2078182"/>
              <a:ext cx="4613564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67344" y="4765964"/>
              <a:ext cx="1821873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08291" y="183678"/>
            <a:ext cx="9529052" cy="461665"/>
            <a:chOff x="-178462" y="1828800"/>
            <a:chExt cx="19060588" cy="923316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3C969A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vi-VN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863" y="679037"/>
            <a:ext cx="5776087" cy="496647"/>
            <a:chOff x="644526" y="2766774"/>
            <a:chExt cx="11553677" cy="993289"/>
          </a:xfrm>
        </p:grpSpPr>
        <p:sp>
          <p:nvSpPr>
            <p:cNvPr id="17" name="TextBox 16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400" b="1" i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3C969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7123" y="2795828"/>
              <a:ext cx="779803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6082" y="977054"/>
            <a:ext cx="5447069" cy="1303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" y="1829794"/>
            <a:ext cx="4570296" cy="32465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“Con chào mào” được trích trong “Bầu trời không mái </a:t>
            </a:r>
            <a:r>
              <a:rPr lang="x-none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x-none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2010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Tập thơ được dịch ra tiếng Anh và tiếng Pháp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0919" y="5296364"/>
            <a:ext cx="4462056" cy="62901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thơ: Tự do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069" y="6076585"/>
            <a:ext cx="4471581" cy="62901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 chính: Biểu cảm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723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914" y="2116447"/>
            <a:ext cx="3247159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66255" y="1744147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Con chào mào đốm trắng mũ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Hót trên cây cao chót vót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vội vẽ chiếc lồng trong ý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Sợ chim bay đi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Vừa vẽ xong nó cất cánh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ôm khung nắng, khung gió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Nhành cây xanh hối hả đuổi theo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9237" y="1752461"/>
            <a:ext cx="58327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Trong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vô tăm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tích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tôi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Lát nữa chào mào sẽ mổ những con sâu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Trái cây chín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Từng giọt nước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Thanh sạch của tôi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Chẳng cần chim lại bay về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Tiếng hót ấy giờ tôi nghe rất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rõ.</a:t>
            </a:r>
            <a:endParaRPr lang="vi-VN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8443" y="346364"/>
            <a:ext cx="4651884" cy="939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33" y="381624"/>
            <a:ext cx="5581704" cy="13355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173082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1344" y="1640125"/>
            <a:ext cx="3127718" cy="4414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964" y="16361"/>
            <a:ext cx="5008695" cy="223551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814763" y="1640125"/>
            <a:ext cx="1602201" cy="523220"/>
          </a:xfrm>
          <a:prstGeom prst="rect">
            <a:avLst/>
          </a:prstGeom>
          <a:solidFill>
            <a:srgbClr val="3C969A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Phần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91815" y="3050174"/>
            <a:ext cx="1602201" cy="523220"/>
          </a:xfrm>
          <a:prstGeom prst="rect">
            <a:avLst/>
          </a:prstGeom>
          <a:solidFill>
            <a:srgbClr val="3C969A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Phần 2: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4763" y="5100482"/>
            <a:ext cx="1602201" cy="523220"/>
          </a:xfrm>
          <a:prstGeom prst="rect">
            <a:avLst/>
          </a:prstGeom>
          <a:solidFill>
            <a:srgbClr val="3C969A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Phần 3: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23217" y="1520022"/>
            <a:ext cx="7596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Khổ  1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con chim chào mào.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23217" y="2945888"/>
            <a:ext cx="75961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Khổ  2,3,4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Suy nghĩ, cảm xúc của nhân vật “tôi” về con chim chào mào.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85592" y="5018084"/>
            <a:ext cx="80338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Khổ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Những thay đổi trong suy nghĩ của nhân vật “tôi”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2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64B10-31BA-479B-BB41-917A5FB3F011}:276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9742</TotalTime>
  <Words>1613</Words>
  <Application>Microsoft Office PowerPoint</Application>
  <PresentationFormat>Custom</PresentationFormat>
  <Paragraphs>259</Paragraphs>
  <Slides>28</Slides>
  <Notes>15</Notes>
  <HiddenSlides>0</HiddenSlides>
  <MMClips>9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Suy nghĩ, cảm xúc của nhân vật “tôi” về con chim chào mào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3463</cp:revision>
  <dcterms:created xsi:type="dcterms:W3CDTF">2022-02-10T03:12:31Z</dcterms:created>
  <dcterms:modified xsi:type="dcterms:W3CDTF">2023-11-06T14:34:02Z</dcterms:modified>
</cp:coreProperties>
</file>