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4025" r:id="rId6"/>
    <p:sldMasterId id="2147484037" r:id="rId7"/>
    <p:sldMasterId id="2147484059" r:id="rId8"/>
    <p:sldMasterId id="2147484093" r:id="rId9"/>
    <p:sldMasterId id="2147484117" r:id="rId10"/>
  </p:sldMasterIdLst>
  <p:notesMasterIdLst>
    <p:notesMasterId r:id="rId41"/>
  </p:notesMasterIdLst>
  <p:sldIdLst>
    <p:sldId id="1323" r:id="rId11"/>
    <p:sldId id="1322" r:id="rId12"/>
    <p:sldId id="1318" r:id="rId13"/>
    <p:sldId id="262" r:id="rId14"/>
    <p:sldId id="1315" r:id="rId15"/>
    <p:sldId id="1328" r:id="rId16"/>
    <p:sldId id="1329" r:id="rId17"/>
    <p:sldId id="1313" r:id="rId18"/>
    <p:sldId id="1316" r:id="rId19"/>
    <p:sldId id="1324" r:id="rId20"/>
    <p:sldId id="1320" r:id="rId21"/>
    <p:sldId id="1170" r:id="rId22"/>
    <p:sldId id="1325" r:id="rId23"/>
    <p:sldId id="1172" r:id="rId24"/>
    <p:sldId id="1330" r:id="rId25"/>
    <p:sldId id="1321" r:id="rId26"/>
    <p:sldId id="1331" r:id="rId27"/>
    <p:sldId id="1306" r:id="rId28"/>
    <p:sldId id="1310" r:id="rId29"/>
    <p:sldId id="1275" r:id="rId30"/>
    <p:sldId id="1276" r:id="rId31"/>
    <p:sldId id="1279" r:id="rId32"/>
    <p:sldId id="1278" r:id="rId33"/>
    <p:sldId id="1277" r:id="rId34"/>
    <p:sldId id="1281" r:id="rId35"/>
    <p:sldId id="1317" r:id="rId36"/>
    <p:sldId id="1311" r:id="rId37"/>
    <p:sldId id="566" r:id="rId38"/>
    <p:sldId id="1308" r:id="rId39"/>
    <p:sldId id="13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8FA"/>
    <a:srgbClr val="3C969A"/>
    <a:srgbClr val="FFE48F"/>
    <a:srgbClr val="FEF1E6"/>
    <a:srgbClr val="F2F6EA"/>
    <a:srgbClr val="F3F0F6"/>
    <a:srgbClr val="FFFFFF"/>
    <a:srgbClr val="2F7D52"/>
    <a:srgbClr val="00CC99"/>
    <a:srgbClr val="3A9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4" autoAdjust="0"/>
    <p:restoredTop sz="93178" autoAdjust="0"/>
  </p:normalViewPr>
  <p:slideViewPr>
    <p:cSldViewPr snapToGrid="0">
      <p:cViewPr>
        <p:scale>
          <a:sx n="68" d="100"/>
          <a:sy n="68" d="100"/>
        </p:scale>
        <p:origin x="-648" y="-108"/>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06/11/2023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8F5F1"/>
                </a:solidFill>
                <a:latin typeface="Glacial Indifference"/>
              </a:rPr>
              <a:t>https://www.youtube.com/watch?v=4GZoTBWOEbE </a:t>
            </a:r>
          </a:p>
        </p:txBody>
      </p:sp>
      <p:sp>
        <p:nvSpPr>
          <p:cNvPr id="4" name="Chỗ dành sẵn cho Số hiệu Bản chiếu 3"/>
          <p:cNvSpPr>
            <a:spLocks noGrp="1"/>
          </p:cNvSpPr>
          <p:nvPr>
            <p:ph type="sldNum" sz="quarter" idx="5"/>
          </p:nvPr>
        </p:nvSpPr>
        <p:spPr/>
        <p:txBody>
          <a:bodyPr/>
          <a:lstStyle/>
          <a:p>
            <a:fld id="{511968E3-4CC7-4D91-9E56-AB1DC48E9C1C}" type="slidenum">
              <a:rPr lang="en-US" smtClean="0"/>
              <a:t>2</a:t>
            </a:fld>
            <a:endParaRPr lang="en-US"/>
          </a:p>
        </p:txBody>
      </p:sp>
    </p:spTree>
    <p:extLst>
      <p:ext uri="{BB962C8B-B14F-4D97-AF65-F5344CB8AC3E}">
        <p14:creationId xmlns:p14="http://schemas.microsoft.com/office/powerpoint/2010/main" val="418853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FEB609-20FC-4234-934C-164CEB15BF78}" type="slidenum">
              <a:rPr lang="zh-CN" altLang="en-US" smtClean="0">
                <a:solidFill>
                  <a:prstClr val="black"/>
                </a:solidFill>
                <a:latin typeface="等线" panose="020F0502020204030204"/>
              </a:rPr>
              <a:pPr>
                <a:defRPr/>
              </a:pPr>
              <a:t>22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999404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FEB609-20FC-4234-934C-164CEB15BF78}" type="slidenum">
              <a:rPr lang="zh-CN" altLang="en-US" smtClean="0">
                <a:solidFill>
                  <a:prstClr val="black"/>
                </a:solidFill>
                <a:latin typeface="等线" panose="020F0502020204030204"/>
              </a:rPr>
              <a:pPr>
                <a:defRPr/>
              </a:pPr>
              <a:t>23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05895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FEB609-20FC-4234-934C-164CEB15BF78}" type="slidenum">
              <a:rPr lang="zh-CN" altLang="en-US" smtClean="0">
                <a:solidFill>
                  <a:prstClr val="black"/>
                </a:solidFill>
                <a:latin typeface="等线" panose="020F0502020204030204"/>
              </a:rPr>
              <a:pPr>
                <a:def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60628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FEB609-20FC-4234-934C-164CEB15BF78}" type="slidenum">
              <a:rPr lang="zh-CN" altLang="en-US" smtClean="0">
                <a:solidFill>
                  <a:prstClr val="black"/>
                </a:solidFill>
                <a:latin typeface="等线" panose="020F0502020204030204"/>
              </a:rPr>
              <a:pPr>
                <a:defRPr/>
              </a:pPr>
              <a:t>25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3185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8127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30</a:t>
            </a:fld>
            <a:endParaRPr lang="en-US"/>
          </a:p>
        </p:txBody>
      </p:sp>
    </p:spTree>
    <p:extLst>
      <p:ext uri="{BB962C8B-B14F-4D97-AF65-F5344CB8AC3E}">
        <p14:creationId xmlns:p14="http://schemas.microsoft.com/office/powerpoint/2010/main" val="407476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8368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65228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14</a:t>
            </a:fld>
            <a:endParaRPr lang="en-US"/>
          </a:p>
        </p:txBody>
      </p:sp>
    </p:spTree>
    <p:extLst>
      <p:ext uri="{BB962C8B-B14F-4D97-AF65-F5344CB8AC3E}">
        <p14:creationId xmlns:p14="http://schemas.microsoft.com/office/powerpoint/2010/main" val="240963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35695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18</a:t>
            </a:fld>
            <a:endParaRPr lang="en-US"/>
          </a:p>
        </p:txBody>
      </p:sp>
    </p:spTree>
    <p:extLst>
      <p:ext uri="{BB962C8B-B14F-4D97-AF65-F5344CB8AC3E}">
        <p14:creationId xmlns:p14="http://schemas.microsoft.com/office/powerpoint/2010/main" val="137342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FEB609-20FC-4234-934C-164CEB15BF78}" type="slidenum">
              <a:rPr lang="zh-CN" altLang="en-US" smtClean="0">
                <a:solidFill>
                  <a:prstClr val="black"/>
                </a:solidFill>
                <a:latin typeface="等线" panose="020F0502020204030204"/>
              </a:rPr>
              <a:pPr>
                <a:defRPr/>
              </a:pPr>
              <a:t>20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88280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FEB609-20FC-4234-934C-164CEB15BF78}" type="slidenum">
              <a:rPr lang="zh-CN" altLang="en-US" smtClean="0">
                <a:solidFill>
                  <a:prstClr val="black"/>
                </a:solidFill>
                <a:latin typeface="等线" panose="020F0502020204030204"/>
              </a:rPr>
              <a:pPr>
                <a:defRPr/>
              </a:pPr>
              <a:t>21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1725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06/11/2023</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06/11/2023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06/11/2023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06/11/2023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649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916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613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177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93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1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78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658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198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788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9556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31D388-6C7D-4821-9CAF-D517034155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0A73F77-DF79-4A2D-BEFC-794C8F55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A76167-1CFE-4FB3-94B8-BA7DC99EFFDD}"/>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E930B64-9EF9-4D98-89C4-0A3458E540D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7D3AE18-7B15-4002-8930-720360B80FCD}"/>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49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6DFDEE-16BB-4744-B5D9-22C6F6ECAE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A759B7C-57AF-4E54-AF0D-53D51230A4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6775465-88BD-40A0-B58D-5983F4C69324}"/>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8A6F589-C376-4B13-A721-4D8E5C5925E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C01E7C2-B68A-47FC-881A-FE88362DC0A1}"/>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6967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0325DE-5655-408B-A631-EBD161CD30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A0803EC-A8E6-455A-AA43-47C48FD5D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FF0AF27-3396-45A6-B09D-CEC6E5B4C481}"/>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D735FBB-2019-4CD8-B8D3-23BEF84D97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77804DA-137F-474C-B883-A3A1CB5A52D2}"/>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975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0D43A-B44B-41E1-A924-97E5F03978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4185352-7CB2-49FE-AF8D-F9EAEA35EF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4F5AB2-C7F8-4E56-A865-AC1E4437C69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6B1F07CB-5939-4D25-A65F-A13AA69A17E5}"/>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A8DA740-165E-4BF1-93CB-7FA95F8C031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F1948572-CFFD-4DEA-8F00-888E1BDD8873}"/>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4777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29280C-FDEA-45DF-88ED-88B3649BD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F73AB-BCCC-47DC-9499-403B3E550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45BCFEB-3C85-45F5-909F-6C481E285C3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FA8C8CF7-EF72-45DF-A83F-02A71BE7B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00FADD-17BF-4355-A063-448F34271FC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FC5C9B1-F1CC-4605-96C7-730214C4B764}"/>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1D7755F4-C6BA-43F5-8B99-33C21780C34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B87A1224-70DF-4675-BB94-9B1276104FCC}"/>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18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542054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FBC830-D17F-445E-BB6E-4E227C05AA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3B4719B-3793-4986-B08C-1A6569383D32}"/>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797706BD-B499-49F9-B342-AE5DBB6FF20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AAC4E84A-3955-45EC-AAE4-8A75CC260214}"/>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0485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8E2CB11-54F7-437D-BD1D-23311EAE73A3}"/>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16272BC7-F2CB-4161-9B73-46533D09A4D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59B67786-E7D2-4C8D-AECB-F92965587785}"/>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7225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3670476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EBF7E8-62EB-4F18-A26B-7498A2AA0E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25C88B9-0789-4B05-A073-4A83ECC7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3DE69-8782-4276-82E4-955B8F0A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FFC02C0-9968-4F2A-B011-56CE73DD206F}"/>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9953D36F-2ECF-4412-8BF9-C8BA67D8804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5C6F205-B294-4902-9AAF-F1A53EE485AF}"/>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49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A7F04E-B3B2-408B-A05C-A1280ECE9FE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7028E60-63E6-4482-96C9-07050FE9B38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F8631A-F2BB-436A-977A-BB99321FDCE5}"/>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1A16580-30C8-43A3-9612-5015678493E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C2EC192-2E88-4C4B-91D3-70C6CCAA03A4}"/>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1087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B5B74B6-FCF5-4EE8-B194-79798BB749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D1E14FB-E62B-429A-B615-B7BBAB8C63E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F72E1F2-F736-401C-8C2E-2EB628402C0C}"/>
              </a:ext>
            </a:extLst>
          </p:cNvPr>
          <p:cNvSpPr>
            <a:spLocks noGrp="1"/>
          </p:cNvSpPr>
          <p:nvPr>
            <p:ph type="dt" sz="half" idx="10"/>
          </p:nvPr>
        </p:nvSpPr>
        <p:spPr/>
        <p:txBody>
          <a:body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2B495D2-2ECF-41AD-967F-E9461E5B81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FCFEE49-1BD5-4B65-ACB4-C3B664037447}"/>
              </a:ext>
            </a:extLst>
          </p:cNvPr>
          <p:cNvSpPr>
            <a:spLocks noGrp="1"/>
          </p:cNvSpPr>
          <p:nvPr>
            <p:ph type="sldNum" sz="quarter" idx="12"/>
          </p:nvPr>
        </p:nvSpPr>
        <p:spPr/>
        <p:txBody>
          <a:body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5419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574751"/>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06/11/2023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10.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9.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 id="2147484131" r:id="rId7"/>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57E43B6F-1D9E-4BA8-B705-7E0513DFE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79F49D3-DAAA-4AB7-BCA7-2C3371E54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9DF173-B46A-4633-97F1-B97C8121E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32DFF-139B-4A56-89CE-268933A5BF12}" type="datetimeFigureOut">
              <a:rPr lang="zh-CN" altLang="en-US" smtClean="0">
                <a:solidFill>
                  <a:prstClr val="black">
                    <a:tint val="75000"/>
                  </a:prstClr>
                </a:solidFill>
              </a:rPr>
              <a:pPr/>
              <a:t>2023/11/6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CEE580BF-70F9-4009-8CE6-FBADCB1A8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B8349D3-C080-4F36-9AE7-D9CA122BA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58A4B-13F8-4102-82ED-E8F16841985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8402661"/>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06/11/2023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66951"/>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4.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image" Target="../media/image13.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7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60.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background-powerpoint-dep-cho-bay-thuyet-trinh-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p:cNvSpPr txBox="1">
            <a:spLocks noChangeArrowheads="1"/>
          </p:cNvSpPr>
          <p:nvPr/>
        </p:nvSpPr>
        <p:spPr bwMode="auto">
          <a:xfrm>
            <a:off x="1500647" y="1377317"/>
            <a:ext cx="8569281" cy="131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684" tIns="54341" rIns="108684" bIns="54341">
            <a:spAutoFit/>
          </a:bodyPr>
          <a:lstStyle>
            <a:lvl1pPr>
              <a:defRPr sz="8300">
                <a:solidFill>
                  <a:schemeClr val="tx1"/>
                </a:solidFill>
                <a:latin typeface="Arial" charset="0"/>
              </a:defRPr>
            </a:lvl1pPr>
            <a:lvl2pPr marL="742950" indent="-285750">
              <a:defRPr sz="8300">
                <a:solidFill>
                  <a:schemeClr val="tx1"/>
                </a:solidFill>
                <a:latin typeface="Arial" charset="0"/>
              </a:defRPr>
            </a:lvl2pPr>
            <a:lvl3pPr marL="1143000" indent="-228600">
              <a:defRPr sz="8300">
                <a:solidFill>
                  <a:schemeClr val="tx1"/>
                </a:solidFill>
                <a:latin typeface="Arial" charset="0"/>
              </a:defRPr>
            </a:lvl3pPr>
            <a:lvl4pPr marL="1600200" indent="-228600">
              <a:defRPr sz="8300">
                <a:solidFill>
                  <a:schemeClr val="tx1"/>
                </a:solidFill>
                <a:latin typeface="Arial" charset="0"/>
              </a:defRPr>
            </a:lvl4pPr>
            <a:lvl5pPr marL="2057400" indent="-228600">
              <a:defRPr sz="8300">
                <a:solidFill>
                  <a:schemeClr val="tx1"/>
                </a:solidFill>
                <a:latin typeface="Arial" charset="0"/>
              </a:defRPr>
            </a:lvl5pPr>
            <a:lvl6pPr marL="2514600" indent="-228600" eaLnBrk="0" fontAlgn="base" hangingPunct="0">
              <a:spcBef>
                <a:spcPct val="0"/>
              </a:spcBef>
              <a:spcAft>
                <a:spcPct val="0"/>
              </a:spcAft>
              <a:defRPr sz="8300">
                <a:solidFill>
                  <a:schemeClr val="tx1"/>
                </a:solidFill>
                <a:latin typeface="Arial" charset="0"/>
              </a:defRPr>
            </a:lvl6pPr>
            <a:lvl7pPr marL="2971800" indent="-228600" eaLnBrk="0" fontAlgn="base" hangingPunct="0">
              <a:spcBef>
                <a:spcPct val="0"/>
              </a:spcBef>
              <a:spcAft>
                <a:spcPct val="0"/>
              </a:spcAft>
              <a:defRPr sz="8300">
                <a:solidFill>
                  <a:schemeClr val="tx1"/>
                </a:solidFill>
                <a:latin typeface="Arial" charset="0"/>
              </a:defRPr>
            </a:lvl7pPr>
            <a:lvl8pPr marL="3429000" indent="-228600" eaLnBrk="0" fontAlgn="base" hangingPunct="0">
              <a:spcBef>
                <a:spcPct val="0"/>
              </a:spcBef>
              <a:spcAft>
                <a:spcPct val="0"/>
              </a:spcAft>
              <a:defRPr sz="8300">
                <a:solidFill>
                  <a:schemeClr val="tx1"/>
                </a:solidFill>
                <a:latin typeface="Arial" charset="0"/>
              </a:defRPr>
            </a:lvl8pPr>
            <a:lvl9pPr marL="3886200" indent="-228600" eaLnBrk="0" fontAlgn="base" hangingPunct="0">
              <a:spcBef>
                <a:spcPct val="0"/>
              </a:spcBef>
              <a:spcAft>
                <a:spcPct val="0"/>
              </a:spcAft>
              <a:defRPr sz="8300">
                <a:solidFill>
                  <a:schemeClr val="tx1"/>
                </a:solidFill>
                <a:latin typeface="Arial" charset="0"/>
              </a:defRPr>
            </a:lvl9pPr>
          </a:lstStyle>
          <a:p>
            <a:pPr algn="ctr"/>
            <a:r>
              <a:rPr lang="en-US" sz="7800" b="1" dirty="0">
                <a:latin typeface="Times New Roman" pitchFamily="18" charset="0"/>
                <a:cs typeface="Times New Roman" pitchFamily="18" charset="0"/>
              </a:rPr>
              <a:t>KHỞI ĐỘNG</a:t>
            </a:r>
          </a:p>
        </p:txBody>
      </p:sp>
      <p:sp>
        <p:nvSpPr>
          <p:cNvPr id="2" name="Horizontal Scroll 1"/>
          <p:cNvSpPr/>
          <p:nvPr/>
        </p:nvSpPr>
        <p:spPr>
          <a:xfrm>
            <a:off x="1999240" y="3207264"/>
            <a:ext cx="7545383" cy="2129051"/>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14" tIns="45660" rIns="91314" bIns="45660" rtlCol="0" anchor="ctr"/>
          <a:lstStyle/>
          <a:p>
            <a:pPr algn="ctr"/>
            <a:r>
              <a:rPr lang="en-US" sz="2800" dirty="0" err="1">
                <a:solidFill>
                  <a:schemeClr val="tx1"/>
                </a:solidFill>
                <a:latin typeface="Times New Roman" pitchFamily="18" charset="0"/>
                <a:cs typeface="Times New Roman" pitchFamily="18" charset="0"/>
              </a:rPr>
              <a:t>Xin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quý</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thầy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cùng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nhận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video </a:t>
            </a:r>
            <a:r>
              <a:rPr lang="en-US" sz="2800" dirty="0" err="1">
                <a:solidFill>
                  <a:schemeClr val="tx1"/>
                </a:solidFill>
                <a:latin typeface="Times New Roman" pitchFamily="18" charset="0"/>
                <a:cs typeface="Times New Roman" pitchFamily="18" charset="0"/>
              </a:rPr>
              <a:t>ngắn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xúc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như</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video </a:t>
            </a:r>
            <a:r>
              <a:rPr lang="en-US" sz="2800" dirty="0" err="1">
                <a:solidFill>
                  <a:schemeClr val="tx1"/>
                </a:solidFill>
                <a:latin typeface="Times New Roman" pitchFamily="18" charset="0"/>
                <a:cs typeface="Times New Roman" pitchFamily="18" charset="0"/>
              </a:rPr>
              <a:t>này</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083571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ounded Rectangle 6"/>
          <p:cNvSpPr/>
          <p:nvPr/>
        </p:nvSpPr>
        <p:spPr>
          <a:xfrm>
            <a:off x="3388305" y="262946"/>
            <a:ext cx="2849219" cy="45350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Tóm tắt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379565" y="1190171"/>
            <a:ext cx="9283051" cy="5170873"/>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Sơn</a:t>
            </a:r>
            <a:r>
              <a:rPr lang="en-US" sz="2800" dirty="0">
                <a:solidFill>
                  <a:prstClr val="black"/>
                </a:solidFill>
                <a:latin typeface="Times New Roman" panose="02020603050405020304" pitchFamily="18" charset="0"/>
                <a:cs typeface="Times New Roman" panose="02020603050405020304" pitchFamily="18" charset="0"/>
              </a:rPr>
              <a:t> và Lan là hai chị em sinh ra trong một gia đình khá giả. Không giống như những đứa trẻ có điều kiện khác, cả hai luôn hòa đồng, gần gũi với các bạn ở xóm nghèo. Vào một ngày trời chuyển lạnh, Sơn và Lan ra chợ chơi, thấy Hiên – một cô bé hàng xóm đang co ro bên cột quán với manh áo mong manh, rách tả tơi. Thấy vậy, hai chị em bèn đem tặng Hiên chiếc áo bông của em Duyên ngày trước. Vú già biết chuyện, hai chị em sợ bị mẹ đánh đòn, mãi đến tối mới kéo nhau về nhà. Khi đó, mẹ Hiên đã đem áo đến trả cho mẹ Sơn, được mẹ Sơn cho mượn năm hào may áo mới cho con. Người mẹ nhẹ nhàng, ôm con vào lòng trách yêu: “Hai con tôi quý quá, dám tự do lấy áo đem cho người ta, không sợ mẹ mắng ư?”</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6" name="Picture 2" descr="Từ Gió lạnh đầu mùa đến Hai đứa trẻ - Thạch Lam, ấm áp nghĩa tình | Trường  THPT Vĩnh Viễn TPHCM">
            <a:extLst>
              <a:ext uri="{FF2B5EF4-FFF2-40B4-BE49-F238E27FC236}">
                <a16:creationId xmlns:a16="http://schemas.microsoft.com/office/drawing/2014/main" xmlns="" id="{97A0E404-3803-47E0-8A90-0EBA769B85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9093" y="17"/>
            <a:ext cx="2392907" cy="307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63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029" y="192330"/>
            <a:ext cx="11236856" cy="7017306"/>
          </a:xfrm>
          <a:prstGeom prst="rect">
            <a:avLst/>
          </a:prstGeom>
          <a:noFill/>
        </p:spPr>
        <p:txBody>
          <a:bodyPr wrap="square" rtlCol="0">
            <a:spAutoFit/>
          </a:bodyPr>
          <a:lstStyle/>
          <a:p>
            <a:pPr algn="ctr"/>
            <a:r>
              <a:rPr lang="en-US" sz="3600" b="1" smtClean="0">
                <a:solidFill>
                  <a:srgbClr val="FFC000"/>
                </a:solidFill>
                <a:latin typeface="Times New Roman" pitchFamily="18" charset="0"/>
                <a:cs typeface="Times New Roman" pitchFamily="18" charset="0"/>
              </a:rPr>
              <a:t>NHIỆM VỤ HỌC TẬP</a:t>
            </a:r>
            <a:endParaRPr lang="en-US" sz="3600" b="1">
              <a:solidFill>
                <a:srgbClr val="FFC000"/>
              </a:solidFill>
              <a:latin typeface="Times New Roman" pitchFamily="18" charset="0"/>
              <a:cs typeface="Times New Roman" pitchFamily="18" charset="0"/>
            </a:endParaRPr>
          </a:p>
          <a:p>
            <a:pPr algn="just"/>
            <a:r>
              <a:rPr lang="en-US" sz="3600" smtClean="0">
                <a:solidFill>
                  <a:srgbClr val="FFC000"/>
                </a:solidFill>
                <a:latin typeface="Times New Roman" pitchFamily="18" charset="0"/>
                <a:cs typeface="Times New Roman" pitchFamily="18" charset="0"/>
              </a:rPr>
              <a:t>Nhóm </a:t>
            </a:r>
            <a:r>
              <a:rPr lang="en-US" sz="3600">
                <a:solidFill>
                  <a:srgbClr val="FFC000"/>
                </a:solidFill>
                <a:latin typeface="Times New Roman" pitchFamily="18" charset="0"/>
                <a:cs typeface="Times New Roman" pitchFamily="18" charset="0"/>
              </a:rPr>
              <a:t>1: Tìm hiểu về tác giả, tác </a:t>
            </a:r>
            <a:r>
              <a:rPr lang="en-US" sz="3600" smtClean="0">
                <a:solidFill>
                  <a:srgbClr val="FFC000"/>
                </a:solidFill>
                <a:latin typeface="Times New Roman" pitchFamily="18" charset="0"/>
                <a:cs typeface="Times New Roman" pitchFamily="18" charset="0"/>
              </a:rPr>
              <a:t>phẩm v</a:t>
            </a:r>
            <a:r>
              <a:rPr lang="vi-VN" sz="3600" smtClean="0">
                <a:solidFill>
                  <a:srgbClr val="FFC000"/>
                </a:solidFill>
                <a:latin typeface="Times New Roman" pitchFamily="18" charset="0"/>
                <a:cs typeface="Times New Roman" pitchFamily="18" charset="0"/>
              </a:rPr>
              <a:t>ă</a:t>
            </a:r>
            <a:r>
              <a:rPr lang="en-US" sz="3600">
                <a:solidFill>
                  <a:srgbClr val="FFC000"/>
                </a:solidFill>
                <a:latin typeface="Times New Roman" pitchFamily="18" charset="0"/>
                <a:cs typeface="Times New Roman" pitchFamily="18" charset="0"/>
              </a:rPr>
              <a:t>n bản </a:t>
            </a:r>
            <a:r>
              <a:rPr lang="en-US" sz="3600" smtClean="0">
                <a:solidFill>
                  <a:srgbClr val="FFC000"/>
                </a:solidFill>
                <a:latin typeface="Times New Roman" pitchFamily="18" charset="0"/>
                <a:cs typeface="Times New Roman" pitchFamily="18" charset="0"/>
              </a:rPr>
              <a:t>“Gió lạnh </a:t>
            </a:r>
            <a:r>
              <a:rPr lang="vi-VN" sz="3600" smtClean="0">
                <a:solidFill>
                  <a:srgbClr val="FFC000"/>
                </a:solidFill>
                <a:latin typeface="Times New Roman" pitchFamily="18" charset="0"/>
                <a:cs typeface="Times New Roman" pitchFamily="18" charset="0"/>
              </a:rPr>
              <a:t>đầu</a:t>
            </a:r>
            <a:r>
              <a:rPr lang="en-US" sz="3600">
                <a:solidFill>
                  <a:srgbClr val="FFC000"/>
                </a:solidFill>
                <a:latin typeface="Times New Roman" pitchFamily="18" charset="0"/>
                <a:cs typeface="Times New Roman" pitchFamily="18" charset="0"/>
              </a:rPr>
              <a:t> </a:t>
            </a:r>
            <a:r>
              <a:rPr lang="en-US" sz="3600" smtClean="0">
                <a:solidFill>
                  <a:srgbClr val="FFC000"/>
                </a:solidFill>
                <a:latin typeface="Times New Roman" pitchFamily="18" charset="0"/>
                <a:cs typeface="Times New Roman" pitchFamily="18" charset="0"/>
              </a:rPr>
              <a:t>mùa”</a:t>
            </a:r>
            <a:endParaRPr lang="en-US" sz="3600">
              <a:solidFill>
                <a:srgbClr val="FFC000"/>
              </a:solidFill>
              <a:latin typeface="Times New Roman" pitchFamily="18" charset="0"/>
              <a:cs typeface="Times New Roman" pitchFamily="18" charset="0"/>
            </a:endParaRPr>
          </a:p>
          <a:p>
            <a:pPr algn="just"/>
            <a:r>
              <a:rPr lang="en-US" sz="3600">
                <a:solidFill>
                  <a:srgbClr val="FFC000"/>
                </a:solidFill>
                <a:latin typeface="Times New Roman" pitchFamily="18" charset="0"/>
                <a:cs typeface="Times New Roman" pitchFamily="18" charset="0"/>
              </a:rPr>
              <a:t>Nhóm 2: PHT </a:t>
            </a:r>
            <a:r>
              <a:rPr lang="en-US" sz="3600" smtClean="0">
                <a:solidFill>
                  <a:srgbClr val="FFC000"/>
                </a:solidFill>
                <a:latin typeface="Times New Roman" pitchFamily="18" charset="0"/>
                <a:cs typeface="Times New Roman" pitchFamily="18" charset="0"/>
              </a:rPr>
              <a:t>số 1: </a:t>
            </a:r>
            <a:r>
              <a:rPr lang="vi-VN" sz="3600" smtClean="0">
                <a:solidFill>
                  <a:srgbClr val="FFC000"/>
                </a:solidFill>
                <a:latin typeface="Times New Roman" pitchFamily="18" charset="0"/>
                <a:cs typeface="Times New Roman" pitchFamily="18" charset="0"/>
              </a:rPr>
              <a:t>Tìm </a:t>
            </a:r>
            <a:r>
              <a:rPr lang="vi-VN" sz="3600">
                <a:solidFill>
                  <a:srgbClr val="FFC000"/>
                </a:solidFill>
                <a:latin typeface="Times New Roman" pitchFamily="18" charset="0"/>
                <a:cs typeface="Times New Roman" pitchFamily="18" charset="0"/>
              </a:rPr>
              <a:t>những chi tiết miêu tả </a:t>
            </a:r>
            <a:r>
              <a:rPr lang="en-US" sz="3600">
                <a:solidFill>
                  <a:srgbClr val="FFC000"/>
                </a:solidFill>
                <a:latin typeface="Times New Roman" pitchFamily="18" charset="0"/>
                <a:cs typeface="Times New Roman" pitchFamily="18" charset="0"/>
              </a:rPr>
              <a:t>sự thay đổi của</a:t>
            </a:r>
            <a:r>
              <a:rPr lang="vi-VN" sz="3600">
                <a:solidFill>
                  <a:srgbClr val="FFC000"/>
                </a:solidFill>
                <a:latin typeface="Times New Roman" pitchFamily="18" charset="0"/>
                <a:cs typeface="Times New Roman" pitchFamily="18" charset="0"/>
              </a:rPr>
              <a:t> t</a:t>
            </a:r>
            <a:r>
              <a:rPr lang="en-US" sz="3600">
                <a:solidFill>
                  <a:srgbClr val="FFC000"/>
                </a:solidFill>
                <a:latin typeface="Times New Roman" pitchFamily="18" charset="0"/>
                <a:cs typeface="Times New Roman" pitchFamily="18" charset="0"/>
              </a:rPr>
              <a:t>hời tiết, cảnh vật</a:t>
            </a:r>
            <a:r>
              <a:rPr lang="vi-VN" sz="3600">
                <a:solidFill>
                  <a:srgbClr val="FFC000"/>
                </a:solidFill>
                <a:latin typeface="Times New Roman" pitchFamily="18" charset="0"/>
                <a:cs typeface="Times New Roman" pitchFamily="18" charset="0"/>
              </a:rPr>
              <a:t> khi gió lạnh tràn về? </a:t>
            </a:r>
            <a:r>
              <a:rPr lang="en-US" sz="3600">
                <a:solidFill>
                  <a:srgbClr val="FFC000"/>
                </a:solidFill>
                <a:latin typeface="Times New Roman" pitchFamily="18" charset="0"/>
                <a:cs typeface="Times New Roman" pitchFamily="18" charset="0"/>
              </a:rPr>
              <a:t>Cách sử dụng từ ngữ của tác giả có gì đặc biệt? Qua đó, em có cảm nhận như thế nào về bức tranh cảnh vật thiên nhiên lúc chuyển mùa</a:t>
            </a:r>
            <a:r>
              <a:rPr lang="en-US" sz="3600" smtClean="0">
                <a:solidFill>
                  <a:srgbClr val="FFC000"/>
                </a:solidFill>
                <a:latin typeface="Times New Roman" pitchFamily="18" charset="0"/>
                <a:cs typeface="Times New Roman" pitchFamily="18" charset="0"/>
              </a:rPr>
              <a:t>?</a:t>
            </a:r>
          </a:p>
          <a:p>
            <a:pPr algn="just"/>
            <a:r>
              <a:rPr lang="en-US" sz="3600" smtClean="0">
                <a:solidFill>
                  <a:srgbClr val="FFC000"/>
                </a:solidFill>
                <a:latin typeface="Times New Roman" pitchFamily="18" charset="0"/>
                <a:cs typeface="Times New Roman" pitchFamily="18" charset="0"/>
              </a:rPr>
              <a:t>Nhóm 3: </a:t>
            </a:r>
            <a:r>
              <a:rPr lang="en-US" sz="3600">
                <a:solidFill>
                  <a:srgbClr val="FFC000"/>
                </a:solidFill>
                <a:latin typeface="Times New Roman" pitchFamily="18" charset="0"/>
                <a:cs typeface="Times New Roman" pitchFamily="18" charset="0"/>
              </a:rPr>
              <a:t>PHT số </a:t>
            </a:r>
            <a:r>
              <a:rPr lang="en-US" sz="3600" smtClean="0">
                <a:solidFill>
                  <a:srgbClr val="FFC000"/>
                </a:solidFill>
                <a:latin typeface="Times New Roman" pitchFamily="18" charset="0"/>
                <a:cs typeface="Times New Roman" pitchFamily="18" charset="0"/>
              </a:rPr>
              <a:t>2: </a:t>
            </a:r>
            <a:r>
              <a:rPr lang="vi-VN" sz="3600" smtClean="0">
                <a:solidFill>
                  <a:srgbClr val="FFC000"/>
                </a:solidFill>
                <a:latin typeface="Times New Roman" pitchFamily="18" charset="0"/>
                <a:cs typeface="Times New Roman" pitchFamily="18" charset="0"/>
              </a:rPr>
              <a:t>Tìm </a:t>
            </a:r>
            <a:r>
              <a:rPr lang="vi-VN" sz="3600">
                <a:solidFill>
                  <a:srgbClr val="FFC000"/>
                </a:solidFill>
                <a:latin typeface="Times New Roman" pitchFamily="18" charset="0"/>
                <a:cs typeface="Times New Roman" pitchFamily="18" charset="0"/>
              </a:rPr>
              <a:t>chi tiết miêu tả các thành viên trong gia đình? </a:t>
            </a:r>
            <a:r>
              <a:rPr lang="en-US" sz="3600">
                <a:solidFill>
                  <a:srgbClr val="FFC000"/>
                </a:solidFill>
                <a:latin typeface="Times New Roman" pitchFamily="18" charset="0"/>
                <a:cs typeface="Times New Roman" pitchFamily="18" charset="0"/>
              </a:rPr>
              <a:t>Chi tiết nào em cảm thấy ấn tượng nhất</a:t>
            </a:r>
            <a:r>
              <a:rPr lang="vi-VN" sz="3600">
                <a:solidFill>
                  <a:srgbClr val="FFC000"/>
                </a:solidFill>
                <a:latin typeface="Times New Roman" pitchFamily="18" charset="0"/>
                <a:cs typeface="Times New Roman" pitchFamily="18" charset="0"/>
              </a:rPr>
              <a:t>? Từ đó, em có cảm nhận gì về không khí gia đình Sơn trong ngày đầu chuyển gió?</a:t>
            </a:r>
            <a:endParaRPr lang="en-US" sz="3600">
              <a:solidFill>
                <a:srgbClr val="FFC000"/>
              </a:solidFill>
              <a:latin typeface="Times New Roman" pitchFamily="18" charset="0"/>
              <a:cs typeface="Times New Roman" pitchFamily="18" charset="0"/>
            </a:endParaRPr>
          </a:p>
          <a:p>
            <a:endParaRPr lang="en-US" sz="3600"/>
          </a:p>
          <a:p>
            <a:endParaRPr lang="en-US"/>
          </a:p>
        </p:txBody>
      </p:sp>
    </p:spTree>
    <p:extLst>
      <p:ext uri="{BB962C8B-B14F-4D97-AF65-F5344CB8AC3E}">
        <p14:creationId xmlns:p14="http://schemas.microsoft.com/office/powerpoint/2010/main" val="2767333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17589" y="0"/>
            <a:ext cx="6654018" cy="830997"/>
          </a:xfrm>
          <a:prstGeom prst="rect">
            <a:avLst/>
          </a:prstGeom>
          <a:noFill/>
        </p:spPr>
        <p:txBody>
          <a:bodyPr wrap="square" rtlCol="0">
            <a:spAutoFit/>
          </a:bodyPr>
          <a:lstStyle/>
          <a:p>
            <a:pPr defTabSz="1076536"/>
            <a:r>
              <a:rPr lang="en-US" sz="2400" b="1" i="1" smtClean="0">
                <a:solidFill>
                  <a:srgbClr val="FF0000"/>
                </a:solidFill>
                <a:latin typeface="Tahoma" panose="020B0604030504040204" pitchFamily="34" charset="0"/>
                <a:ea typeface="Tahoma" panose="020B0604030504040204" pitchFamily="34" charset="0"/>
                <a:cs typeface="Tahoma" panose="020B0604030504040204" pitchFamily="34" charset="0"/>
              </a:rPr>
              <a:t>I</a:t>
            </a:r>
            <a:r>
              <a:rPr lang="en-US" sz="2400" b="1" i="1">
                <a:solidFill>
                  <a:srgbClr val="FF0000"/>
                </a:solidFill>
                <a:latin typeface="Tahoma" panose="020B0604030504040204" pitchFamily="34" charset="0"/>
                <a:ea typeface="Tahoma" panose="020B0604030504040204" pitchFamily="34" charset="0"/>
                <a:cs typeface="Tahoma" panose="020B0604030504040204" pitchFamily="34" charset="0"/>
              </a:rPr>
              <a:t>. Tìm </a:t>
            </a:r>
            <a:r>
              <a:rPr lang="en-US" sz="2400" b="1" i="1" smtClean="0">
                <a:solidFill>
                  <a:srgbClr val="FF0000"/>
                </a:solidFill>
                <a:latin typeface="Tahoma" panose="020B0604030504040204" pitchFamily="34" charset="0"/>
                <a:ea typeface="Tahoma" panose="020B0604030504040204" pitchFamily="34" charset="0"/>
                <a:cs typeface="Tahoma" panose="020B0604030504040204" pitchFamily="34" charset="0"/>
              </a:rPr>
              <a:t>hiểu chung</a:t>
            </a:r>
            <a:endParaRPr lang="en-US" sz="2400" b="1" i="1">
              <a:solidFill>
                <a:srgbClr val="FF0000"/>
              </a:solidFill>
              <a:latin typeface="Tahoma" panose="020B0604030504040204" pitchFamily="34" charset="0"/>
              <a:ea typeface="Tahoma" panose="020B0604030504040204" pitchFamily="34" charset="0"/>
              <a:cs typeface="Tahoma" panose="020B0604030504040204" pitchFamily="34" charset="0"/>
            </a:endParaRPr>
          </a:p>
          <a:p>
            <a:pPr defTabSz="1076536"/>
            <a:r>
              <a:rPr lang="en-US" sz="2400" b="1" i="1" smtClean="0">
                <a:solidFill>
                  <a:srgbClr val="00B050"/>
                </a:solidFill>
                <a:latin typeface="Tahoma" panose="020B0604030504040204" pitchFamily="34" charset="0"/>
                <a:ea typeface="Tahoma" panose="020B0604030504040204" pitchFamily="34" charset="0"/>
                <a:cs typeface="Tahoma" panose="020B0604030504040204" pitchFamily="34" charset="0"/>
              </a:rPr>
              <a:t>1. Tác </a:t>
            </a:r>
            <a:r>
              <a:rPr lang="en-US" sz="2400" b="1" i="1" dirty="0" err="1">
                <a:solidFill>
                  <a:srgbClr val="00B050"/>
                </a:solidFill>
                <a:latin typeface="Tahoma" panose="020B0604030504040204" pitchFamily="34" charset="0"/>
                <a:ea typeface="Tahoma" panose="020B0604030504040204" pitchFamily="34" charset="0"/>
                <a:cs typeface="Tahoma" panose="020B0604030504040204" pitchFamily="34" charset="0"/>
              </a:rPr>
              <a:t>giả</a:t>
            </a:r>
            <a:r>
              <a:rPr lang="en-US" sz="2400" b="1" i="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00B050"/>
                </a:solidFill>
                <a:latin typeface="Tahoma" panose="020B0604030504040204" pitchFamily="34" charset="0"/>
                <a:ea typeface="Tahoma" panose="020B0604030504040204" pitchFamily="34" charset="0"/>
                <a:cs typeface="Tahoma" panose="020B0604030504040204" pitchFamily="34" charset="0"/>
              </a:rPr>
              <a:t>Thạch</a:t>
            </a:r>
            <a:r>
              <a:rPr lang="en-US" sz="2400" b="1" i="1" dirty="0">
                <a:solidFill>
                  <a:srgbClr val="00B050"/>
                </a:solidFill>
                <a:latin typeface="Tahoma" panose="020B0604030504040204" pitchFamily="34" charset="0"/>
                <a:ea typeface="Tahoma" panose="020B0604030504040204" pitchFamily="34" charset="0"/>
                <a:cs typeface="Tahoma" panose="020B0604030504040204" pitchFamily="34" charset="0"/>
              </a:rPr>
              <a:t> Lam</a:t>
            </a:r>
            <a:endParaRPr lang="vi-VN" sz="2400" b="1" i="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5160110" y="851146"/>
            <a:ext cx="6811496" cy="5986254"/>
          </a:xfrm>
          <a:prstGeom prst="rect">
            <a:avLst/>
          </a:prstGeom>
        </p:spPr>
        <p:txBody>
          <a:bodyPr wrap="square">
            <a:spAutoFit/>
          </a:bodyPr>
          <a:lstStyle/>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Nguyễn Tường Vinh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1910- 1942</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thuở nhỏ sống ở quê ngoại (Hải Dương)</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Sở trường: </a:t>
            </a: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truyện ngắn.</a:t>
            </a:r>
          </a:p>
          <a:p>
            <a:pPr algn="just">
              <a:spcAft>
                <a:spcPts val="1500"/>
              </a:spcAft>
            </a:pPr>
            <a:r>
              <a:rPr lang="vi-VN"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Lam</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Giàu cảm xúc, lời văn bình dị, đậm chất thơ</a:t>
            </a:r>
          </a:p>
          <a:p>
            <a:pPr algn="just">
              <a:spcAft>
                <a:spcPts val="1500"/>
              </a:spcAft>
            </a:pP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Nhân vật chính là những con người bé nhỏ, vất vả mà tâm hồn tinh tế, đôn hậu.</a:t>
            </a:r>
          </a:p>
          <a:p>
            <a:pPr algn="just">
              <a:spcAft>
                <a:spcPts val="1500"/>
              </a:spcAft>
            </a:pPr>
            <a:r>
              <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Ẩn chứa niềm yêu thương, trân trọng đối với thiên nhiên, con người, cuộc sống.</a:t>
            </a:r>
          </a:p>
        </p:txBody>
      </p:sp>
      <p:pic>
        <p:nvPicPr>
          <p:cNvPr id="11" name="Picture 10"/>
          <p:cNvPicPr>
            <a:picLocks noChangeAspect="1"/>
          </p:cNvPicPr>
          <p:nvPr/>
        </p:nvPicPr>
        <p:blipFill>
          <a:blip r:embed="rId3"/>
          <a:stretch>
            <a:fillRect/>
          </a:stretch>
        </p:blipFill>
        <p:spPr>
          <a:xfrm>
            <a:off x="0" y="140676"/>
            <a:ext cx="4712677" cy="6583681"/>
          </a:xfrm>
          <a:prstGeom prst="rect">
            <a:avLst/>
          </a:prstGeom>
        </p:spPr>
      </p:pic>
    </p:spTree>
    <p:extLst>
      <p:ext uri="{BB962C8B-B14F-4D97-AF65-F5344CB8AC3E}">
        <p14:creationId xmlns:p14="http://schemas.microsoft.com/office/powerpoint/2010/main" val="712691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1489" y="1199788"/>
            <a:ext cx="11272836" cy="5467712"/>
          </a:xfrm>
          <a:prstGeom prst="rect">
            <a:avLst/>
          </a:prstGeom>
        </p:spPr>
      </p:pic>
      <p:pic>
        <p:nvPicPr>
          <p:cNvPr id="5" name="Picture 4"/>
          <p:cNvPicPr>
            <a:picLocks noChangeAspect="1"/>
          </p:cNvPicPr>
          <p:nvPr/>
        </p:nvPicPr>
        <p:blipFill>
          <a:blip r:embed="rId4"/>
          <a:stretch>
            <a:fillRect/>
          </a:stretch>
        </p:blipFill>
        <p:spPr>
          <a:xfrm>
            <a:off x="1496680" y="-1"/>
            <a:ext cx="8890333" cy="1676325"/>
          </a:xfrm>
          <a:prstGeom prst="rect">
            <a:avLst/>
          </a:prstGeom>
        </p:spPr>
      </p:pic>
    </p:spTree>
    <p:extLst>
      <p:ext uri="{BB962C8B-B14F-4D97-AF65-F5344CB8AC3E}">
        <p14:creationId xmlns:p14="http://schemas.microsoft.com/office/powerpoint/2010/main" val="290559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p:cNvGrpSpPr/>
          <p:nvPr/>
        </p:nvGrpSpPr>
        <p:grpSpPr>
          <a:xfrm>
            <a:off x="398693" y="159728"/>
            <a:ext cx="8873877" cy="646331"/>
            <a:chOff x="957123" y="2755180"/>
            <a:chExt cx="17750062" cy="1292656"/>
          </a:xfrm>
        </p:grpSpPr>
        <p:sp>
          <p:nvSpPr>
            <p:cNvPr id="23" name="TextBox 22"/>
            <p:cNvSpPr txBox="1"/>
            <p:nvPr/>
          </p:nvSpPr>
          <p:spPr>
            <a:xfrm>
              <a:off x="4574071" y="2755180"/>
              <a:ext cx="14133114" cy="1292656"/>
            </a:xfrm>
            <a:prstGeom prst="rect">
              <a:avLst/>
            </a:prstGeom>
            <a:noFill/>
          </p:spPr>
          <p:txBody>
            <a:bodyPr wrap="square" rtlCol="0">
              <a:spAutoFit/>
            </a:bodyPr>
            <a:lstStyle/>
            <a:p>
              <a:pPr algn="ctr" defTabSz="1076536"/>
              <a:r>
                <a:rPr lang="vi-VN" sz="3600" b="1" i="1" dirty="0">
                  <a:solidFill>
                    <a:srgbClr val="3C969A"/>
                  </a:solidFill>
                  <a:latin typeface="Tahoma" panose="020B0604030504040204" pitchFamily="34" charset="0"/>
                  <a:ea typeface="Tahoma" panose="020B0604030504040204" pitchFamily="34" charset="0"/>
                  <a:cs typeface="Tahoma" panose="020B0604030504040204" pitchFamily="34" charset="0"/>
                </a:rPr>
                <a:t>Gió lạnh đầu mùa</a:t>
              </a:r>
            </a:p>
          </p:txBody>
        </p:sp>
        <p:sp>
          <p:nvSpPr>
            <p:cNvPr id="25" name="TextBox 24"/>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ounded Rectangle 1"/>
          <p:cNvSpPr/>
          <p:nvPr/>
        </p:nvSpPr>
        <p:spPr>
          <a:xfrm>
            <a:off x="364188" y="787790"/>
            <a:ext cx="11607418" cy="5781822"/>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13871" y="897949"/>
            <a:ext cx="8088923" cy="5465599"/>
          </a:xfrm>
          <a:prstGeom prst="rect">
            <a:avLst/>
          </a:prstGeom>
        </p:spPr>
        <p:txBody>
          <a:bodyPr wrap="square">
            <a:spAutoFit/>
          </a:bodyPr>
          <a:lstStyle/>
          <a:p>
            <a:pPr marL="30480" marR="30480" algn="just">
              <a:lnSpc>
                <a:spcPts val="2900"/>
              </a:lnSpc>
              <a:spcBef>
                <a:spcPts val="600"/>
              </a:spcBef>
            </a:pPr>
            <a:r>
              <a:rPr lang="en-US" sz="3200" b="1">
                <a:solidFill>
                  <a:srgbClr val="00B050"/>
                </a:solidFill>
                <a:latin typeface="Times New Roman" panose="02020603050405020304" pitchFamily="18" charset="0"/>
                <a:ea typeface="Calibri" panose="020F0502020204030204" pitchFamily="34" charset="0"/>
                <a:cs typeface="Times New Roman" panose="02020603050405020304" pitchFamily="18" charset="0"/>
              </a:rPr>
              <a:t>2</a:t>
            </a:r>
            <a:r>
              <a:rPr lang="en-US" sz="3200" b="1">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Tác </a:t>
            </a:r>
            <a:r>
              <a:rPr lang="en-US" sz="3200" b="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phẩm</a:t>
            </a:r>
          </a:p>
          <a:p>
            <a:pPr marL="30480" marR="30480" algn="just">
              <a:lnSpc>
                <a:spcPts val="2900"/>
              </a:lnSpc>
              <a:spcBef>
                <a:spcPts val="600"/>
              </a:spcBef>
            </a:pPr>
            <a:r>
              <a:rPr lang="vi-VN" sz="32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 loại: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 ngắn</a:t>
            </a:r>
          </a:p>
          <a:p>
            <a:pPr marL="30480" marR="30480" algn="just">
              <a:lnSpc>
                <a:spcPts val="2900"/>
              </a:lnSpc>
              <a:spcBef>
                <a:spcPts val="600"/>
              </a:spcBef>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kể chuyện: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 thứ ba</a:t>
            </a:r>
          </a:p>
          <a:p>
            <a:pPr marL="30480" marR="30480" algn="just">
              <a:lnSpc>
                <a:spcPts val="2900"/>
              </a:lnSpc>
              <a:spcBef>
                <a:spcPts val="600"/>
              </a:spcBef>
            </a:pPr>
            <a:r>
              <a:rPr lang="en-US" sz="32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 </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 chị Lan, Hiên, mẹ Sơn, mẹ Hiên, các bạn nhỏ xóm chợ, vú </a:t>
            </a:r>
            <a:r>
              <a:rPr lang="vi-VN"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già </a:t>
            </a:r>
            <a:endPar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2900"/>
              </a:lnSpc>
              <a:spcBef>
                <a:spcPts val="600"/>
              </a:spcBef>
            </a:pPr>
            <a:r>
              <a:rPr lang="en-US" sz="3200" b="1">
                <a:latin typeface="Times New Roman" pitchFamily="18" charset="0"/>
                <a:cs typeface="Times New Roman" pitchFamily="18" charset="0"/>
              </a:rPr>
              <a:t>- Bố cục:</a:t>
            </a:r>
            <a:endParaRPr lang="en-US" sz="3200">
              <a:latin typeface="Times New Roman" pitchFamily="18" charset="0"/>
              <a:cs typeface="Times New Roman" pitchFamily="18" charset="0"/>
            </a:endParaRPr>
          </a:p>
          <a:p>
            <a:pPr>
              <a:lnSpc>
                <a:spcPts val="2900"/>
              </a:lnSpc>
              <a:spcBef>
                <a:spcPts val="600"/>
              </a:spcBef>
            </a:pPr>
            <a:r>
              <a:rPr lang="vi-VN" sz="3200">
                <a:latin typeface="Times New Roman" pitchFamily="18" charset="0"/>
                <a:cs typeface="Times New Roman" pitchFamily="18" charset="0"/>
              </a:rPr>
              <a:t>+ Phần 1: Từ đầu đến:</a:t>
            </a:r>
            <a:r>
              <a:rPr lang="vi-VN" sz="3200" i="1">
                <a:latin typeface="Times New Roman" pitchFamily="18" charset="0"/>
                <a:cs typeface="Times New Roman" pitchFamily="18" charset="0"/>
              </a:rPr>
              <a:t>“mẹ hơi rơm rớm nước mắt</a:t>
            </a:r>
            <a:r>
              <a:rPr lang="vi-VN" sz="3200">
                <a:latin typeface="Times New Roman" pitchFamily="18" charset="0"/>
                <a:cs typeface="Times New Roman" pitchFamily="18" charset="0"/>
              </a:rPr>
              <a:t> ”: </a:t>
            </a:r>
            <a:r>
              <a:rPr lang="en-US" sz="3200">
                <a:latin typeface="Times New Roman" pitchFamily="18" charset="0"/>
                <a:cs typeface="Times New Roman" pitchFamily="18" charset="0"/>
              </a:rPr>
              <a:t>Gia đình Sơn trong ngày đầu chuyển gió.</a:t>
            </a:r>
          </a:p>
          <a:p>
            <a:pPr>
              <a:lnSpc>
                <a:spcPts val="2900"/>
              </a:lnSpc>
              <a:spcBef>
                <a:spcPts val="600"/>
              </a:spcBef>
            </a:pPr>
            <a:r>
              <a:rPr lang="vi-VN" sz="3200">
                <a:latin typeface="Times New Roman" pitchFamily="18" charset="0"/>
                <a:cs typeface="Times New Roman" pitchFamily="18" charset="0"/>
              </a:rPr>
              <a:t>+ Phần 2: Tiếp theo đến “</a:t>
            </a:r>
            <a:r>
              <a:rPr lang="vi-VN" sz="3200" i="1">
                <a:latin typeface="Times New Roman" pitchFamily="18" charset="0"/>
                <a:cs typeface="Times New Roman" pitchFamily="18" charset="0"/>
              </a:rPr>
              <a:t>ấm áp, vui vui”:</a:t>
            </a:r>
            <a:r>
              <a:rPr lang="vi-VN" sz="3200">
                <a:latin typeface="Times New Roman" pitchFamily="18" charset="0"/>
                <a:cs typeface="Times New Roman" pitchFamily="18" charset="0"/>
              </a:rPr>
              <a:t> </a:t>
            </a:r>
            <a:r>
              <a:rPr lang="en-US" sz="3200">
                <a:latin typeface="Times New Roman" pitchFamily="18" charset="0"/>
                <a:cs typeface="Times New Roman" pitchFamily="18" charset="0"/>
              </a:rPr>
              <a:t>Chị em Sơn và các bạn nhỏ xóm chợ trong ngày chuyển gió.</a:t>
            </a:r>
          </a:p>
          <a:p>
            <a:pPr>
              <a:lnSpc>
                <a:spcPts val="2900"/>
              </a:lnSpc>
              <a:spcBef>
                <a:spcPts val="600"/>
              </a:spcBef>
            </a:pPr>
            <a:r>
              <a:rPr lang="vi-VN" sz="3200">
                <a:latin typeface="Times New Roman" pitchFamily="18" charset="0"/>
                <a:cs typeface="Times New Roman" pitchFamily="18" charset="0"/>
              </a:rPr>
              <a:t>+ Phần 3 (còn lại): </a:t>
            </a:r>
            <a:r>
              <a:rPr lang="en-US" sz="3200">
                <a:latin typeface="Times New Roman" pitchFamily="18" charset="0"/>
                <a:cs typeface="Times New Roman" pitchFamily="18" charset="0"/>
              </a:rPr>
              <a:t>Chị em Sơn và tấm lòng của những người mẹ.</a:t>
            </a:r>
            <a:endPar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2" descr="Gió Lạnh Đầu Mùa: Thạch Lam: 8935236406642: Amazon.com: Books">
            <a:extLst>
              <a:ext uri="{FF2B5EF4-FFF2-40B4-BE49-F238E27FC236}">
                <a16:creationId xmlns:a16="http://schemas.microsoft.com/office/drawing/2014/main" xmlns="" id="{66BE1CA9-BBA0-A139-B754-4C47E7DB3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21" y="1322184"/>
            <a:ext cx="3119450" cy="436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2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422" y="174674"/>
            <a:ext cx="11704320" cy="4114800"/>
          </a:xfrm>
        </p:spPr>
        <p:txBody>
          <a:bodyPr>
            <a:normAutofit fontScale="85000" lnSpcReduction="10000"/>
          </a:bodyPr>
          <a:lstStyle/>
          <a:p>
            <a:pPr marL="0" indent="0">
              <a:buNone/>
            </a:pPr>
            <a:r>
              <a:rPr lang="vi-VN" sz="2000" smtClean="0">
                <a:latin typeface="+mj-lt"/>
              </a:rPr>
              <a:t>Buổi </a:t>
            </a:r>
            <a:r>
              <a:rPr lang="vi-VN" sz="2000">
                <a:latin typeface="+mj-lt"/>
              </a:rPr>
              <a:t>sáng hôm nay, mùa đông đột nhiên đến, không báo trước. </a:t>
            </a:r>
            <a:r>
              <a:rPr lang="vi-VN" sz="2000">
                <a:solidFill>
                  <a:srgbClr val="FF0000"/>
                </a:solidFill>
                <a:latin typeface="+mj-lt"/>
              </a:rPr>
              <a:t>Vừa mới ngày hôm qua giời hãy còn nắng ấm và hanh, cái nắng về cuối tháng mười làm nứt nẻ đất ruộng và làm giòn khô những chiếc lá rơi. Sơn và chị chơi cỏ gà ở ngoài cánh đồng còn thấy nóng bứt, chảy mồ hôi.</a:t>
            </a:r>
          </a:p>
          <a:p>
            <a:pPr marL="0" indent="0">
              <a:buNone/>
            </a:pPr>
            <a:r>
              <a:rPr lang="vi-VN" sz="2000">
                <a:solidFill>
                  <a:srgbClr val="FF0000"/>
                </a:solidFill>
                <a:latin typeface="+mj-lt"/>
              </a:rPr>
              <a:t>Thế mà qua một đêm mưa rào, trời bỗng đổi ra gió bấc, rồi cái lạnh ở đâu đến làm cho người ta tưởng đang ở giữa mùa đông rét mướt.</a:t>
            </a:r>
            <a:r>
              <a:rPr lang="vi-VN" sz="2000">
                <a:latin typeface="+mj-lt"/>
              </a:rPr>
              <a:t> Sơn tung chăn tỉnh dậy, nhưng không bước xuống giường ngay như mọi khi, còn ngồi thu tay vào trong bọc, bên cạnh đứa em bé vẫn nắm tay ngủ kỹ. Chị Sơn và mẹ Sơn đã trở dậy, đang ngồi quạt hỏa lò để pha nước chè uống. Sơn nhìn thấy mọi người đã mặc áo rét cả rồi.</a:t>
            </a:r>
          </a:p>
          <a:p>
            <a:pPr marL="0" indent="0">
              <a:buNone/>
            </a:pPr>
            <a:r>
              <a:rPr lang="vi-VN" sz="2000">
                <a:latin typeface="+mj-lt"/>
              </a:rPr>
              <a:t>Nhìn ra ngoài sân, Sơn thấy </a:t>
            </a:r>
            <a:r>
              <a:rPr lang="vi-VN" sz="2000">
                <a:solidFill>
                  <a:srgbClr val="FF0000"/>
                </a:solidFill>
                <a:latin typeface="+mj-lt"/>
              </a:rPr>
              <a:t>đất khô trắng, luôn luôn cơn gió vi vu làm bốc lên những màn bụi nhỏ, thổi lăn những cái lá khô lạo xạo. Trời không u ám, toàn một màu trắng đục. Những cây lan trong chậu, lá rung động và hình như sắc lại vì rét.</a:t>
            </a:r>
          </a:p>
          <a:p>
            <a:pPr marL="0" indent="0">
              <a:buNone/>
            </a:pPr>
            <a:r>
              <a:rPr lang="vi-VN" sz="2000">
                <a:latin typeface="+mj-lt"/>
              </a:rPr>
              <a:t>Sơn cũng thấy lạnh, vội vơ lấy cái chăn trùm lên đầu rồi cất tiếng gọi chị. Mẹ Sơn nghe thấy, đặt chén nước chè xuống, bảo chị </a:t>
            </a:r>
            <a:r>
              <a:rPr lang="vi-VN" sz="2000">
                <a:latin typeface="+mj-lt"/>
              </a:rPr>
              <a:t>Lan</a:t>
            </a:r>
            <a:r>
              <a:rPr lang="vi-VN" sz="2000" smtClean="0">
                <a:latin typeface="+mj-lt"/>
              </a:rPr>
              <a:t>:</a:t>
            </a:r>
            <a:endParaRPr lang="en-US" sz="2000" smtClean="0">
              <a:latin typeface="+mj-lt"/>
            </a:endParaRPr>
          </a:p>
          <a:p>
            <a:pPr marL="0" indent="0">
              <a:buNone/>
            </a:pPr>
            <a:r>
              <a:rPr lang="vi-VN" sz="2000" smtClean="0">
                <a:latin typeface="+mj-lt"/>
              </a:rPr>
              <a:t>- </a:t>
            </a:r>
            <a:r>
              <a:rPr lang="vi-VN" sz="2000">
                <a:latin typeface="+mj-lt"/>
              </a:rPr>
              <a:t>Con vào buồng lấy thúng áo ra mẹ mặc cho em, đi.</a:t>
            </a:r>
          </a:p>
          <a:p>
            <a:pPr marL="0" indent="0">
              <a:buNone/>
            </a:pPr>
            <a:r>
              <a:rPr lang="vi-VN" sz="2000">
                <a:latin typeface="+mj-lt"/>
              </a:rPr>
              <a:t>Rồi quay lại bảo Sơn:</a:t>
            </a:r>
          </a:p>
          <a:p>
            <a:pPr marL="0" indent="0">
              <a:buNone/>
            </a:pPr>
            <a:r>
              <a:rPr lang="vi-VN" sz="2000">
                <a:latin typeface="+mj-lt"/>
              </a:rPr>
              <a:t>- Con sang đây mà ngồi cho ấm. Bước khéo để cho em bé ngủ.</a:t>
            </a:r>
          </a:p>
          <a:p>
            <a:pPr marL="0" indent="0">
              <a:buNone/>
            </a:pPr>
            <a:r>
              <a:rPr lang="vi-VN" sz="2000">
                <a:latin typeface="+mj-lt"/>
              </a:rPr>
              <a:t>Sơn kéo chăn lên đắp cho em, ngồi xếp bằng bên khay nước. Mẹ Sơn rót cho một chén, Sơn cầm lấy chén chè nóng áp vào mặt, vào má cho ấm, rồi để mặt vào miệng chén cho hơi bốc lên. Bà Sơn thường vẫn bảo làm thế cho tỉnh </a:t>
            </a:r>
            <a:r>
              <a:rPr lang="vi-VN" sz="2000">
                <a:latin typeface="+mj-lt"/>
              </a:rPr>
              <a:t>mắt</a:t>
            </a:r>
            <a:r>
              <a:rPr lang="vi-VN" sz="2000" smtClean="0">
                <a:latin typeface="+mj-lt"/>
              </a:rPr>
              <a:t>.</a:t>
            </a:r>
            <a:endParaRPr lang="vi-VN" sz="2000">
              <a:latin typeface="+mj-lt"/>
            </a:endParaRPr>
          </a:p>
        </p:txBody>
      </p:sp>
    </p:spTree>
    <p:extLst>
      <p:ext uri="{BB962C8B-B14F-4D97-AF65-F5344CB8AC3E}">
        <p14:creationId xmlns:p14="http://schemas.microsoft.com/office/powerpoint/2010/main" val="4130180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ound Same Side Corner Rectangle 85"/>
          <p:cNvSpPr/>
          <p:nvPr/>
        </p:nvSpPr>
        <p:spPr>
          <a:xfrm flipV="1">
            <a:off x="6060001" y="401160"/>
            <a:ext cx="5759891" cy="4271735"/>
          </a:xfrm>
          <a:prstGeom prst="round2SameRect">
            <a:avLst>
              <a:gd name="adj1" fmla="val 4599"/>
              <a:gd name="adj2" fmla="val 2619"/>
            </a:avLst>
          </a:prstGeom>
          <a:solidFill>
            <a:schemeClr val="accent3">
              <a:lumMod val="40000"/>
              <a:lumOff val="60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8348" tIns="19197" rIns="38348" bIns="19197" rtlCol="0" anchor="ctr"/>
          <a:lstStyle/>
          <a:p>
            <a:pPr algn="ctr" defTabSz="913161"/>
            <a:endParaRPr lang="en-US" dirty="0">
              <a:solidFill>
                <a:prstClr val="white"/>
              </a:solidFill>
              <a:latin typeface="Bahnschrift SemiBold Condensed" panose="020B0502040204020203" pitchFamily="34" charset="0"/>
            </a:endParaRPr>
          </a:p>
        </p:txBody>
      </p:sp>
      <p:sp>
        <p:nvSpPr>
          <p:cNvPr id="10" name="Round Same Side Corner Rectangle 9"/>
          <p:cNvSpPr/>
          <p:nvPr/>
        </p:nvSpPr>
        <p:spPr>
          <a:xfrm flipV="1">
            <a:off x="336111" y="476135"/>
            <a:ext cx="5535724" cy="4241185"/>
          </a:xfrm>
          <a:prstGeom prst="round2SameRect">
            <a:avLst>
              <a:gd name="adj1" fmla="val 4599"/>
              <a:gd name="adj2" fmla="val 2619"/>
            </a:avLst>
          </a:prstGeom>
          <a:solidFill>
            <a:schemeClr val="accent3">
              <a:lumMod val="40000"/>
              <a:lumOff val="60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8348" tIns="19197" rIns="38348" bIns="19197" rtlCol="0" anchor="ctr"/>
          <a:lstStyle/>
          <a:p>
            <a:pPr algn="ctr" defTabSz="913161"/>
            <a:endParaRPr lang="en-US">
              <a:solidFill>
                <a:prstClr val="white"/>
              </a:solidFill>
              <a:latin typeface="Bahnschrift SemiBold Condensed" panose="020B0502040204020203" pitchFamily="34" charset="0"/>
            </a:endParaRPr>
          </a:p>
        </p:txBody>
      </p:sp>
      <p:sp>
        <p:nvSpPr>
          <p:cNvPr id="11" name="Round Same Side Corner Rectangle 10"/>
          <p:cNvSpPr/>
          <p:nvPr/>
        </p:nvSpPr>
        <p:spPr>
          <a:xfrm>
            <a:off x="336111" y="476123"/>
            <a:ext cx="5539892" cy="1179874"/>
          </a:xfrm>
          <a:prstGeom prst="round2SameRect">
            <a:avLst>
              <a:gd name="adj1" fmla="val 11424"/>
              <a:gd name="adj2" fmla="val 0"/>
            </a:avLst>
          </a:prstGeom>
          <a:solidFill>
            <a:schemeClr val="bg1">
              <a:lumMod val="9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8348" tIns="19197" rIns="38348" bIns="19197" rtlCol="0" anchor="ctr"/>
          <a:lstStyle/>
          <a:p>
            <a:pPr algn="ctr" defTabSz="913161"/>
            <a:endParaRPr lang="en-US">
              <a:solidFill>
                <a:prstClr val="white"/>
              </a:solidFill>
              <a:latin typeface="Bahnschrift SemiBold Condensed" panose="020B0502040204020203" pitchFamily="34" charset="0"/>
            </a:endParaRPr>
          </a:p>
        </p:txBody>
      </p:sp>
      <p:sp>
        <p:nvSpPr>
          <p:cNvPr id="36" name="Rectangle 35"/>
          <p:cNvSpPr/>
          <p:nvPr/>
        </p:nvSpPr>
        <p:spPr>
          <a:xfrm>
            <a:off x="2322427" y="758322"/>
            <a:ext cx="3339292" cy="592767"/>
          </a:xfrm>
          <a:prstGeom prst="rect">
            <a:avLst/>
          </a:prstGeom>
          <a:noFill/>
          <a:ln>
            <a:noFill/>
          </a:ln>
        </p:spPr>
        <p:txBody>
          <a:bodyPr wrap="square" lIns="38348" tIns="19197" rIns="38348" bIns="19197">
            <a:spAutoFit/>
          </a:bodyPr>
          <a:lstStyle>
            <a:defPPr>
              <a:defRPr lang="en-US"/>
            </a:defPPr>
            <a:lvl1pPr marL="0" algn="l" defTabSz="2176780" rtl="0" eaLnBrk="1" latinLnBrk="0" hangingPunct="1">
              <a:defRPr sz="4300" kern="1200">
                <a:solidFill>
                  <a:schemeClr val="tx1"/>
                </a:solidFill>
                <a:latin typeface="+mn-lt"/>
                <a:ea typeface="+mn-ea"/>
                <a:cs typeface="+mn-cs"/>
              </a:defRPr>
            </a:lvl1pPr>
            <a:lvl2pPr marL="1088390" algn="l" defTabSz="2176780" rtl="0" eaLnBrk="1" latinLnBrk="0" hangingPunct="1">
              <a:defRPr sz="4300" kern="1200">
                <a:solidFill>
                  <a:schemeClr val="tx1"/>
                </a:solidFill>
                <a:latin typeface="+mn-lt"/>
                <a:ea typeface="+mn-ea"/>
                <a:cs typeface="+mn-cs"/>
              </a:defRPr>
            </a:lvl2pPr>
            <a:lvl3pPr marL="2177415" algn="l" defTabSz="2176780" rtl="0" eaLnBrk="1" latinLnBrk="0" hangingPunct="1">
              <a:defRPr sz="4300" kern="1200">
                <a:solidFill>
                  <a:schemeClr val="tx1"/>
                </a:solidFill>
                <a:latin typeface="+mn-lt"/>
                <a:ea typeface="+mn-ea"/>
                <a:cs typeface="+mn-cs"/>
              </a:defRPr>
            </a:lvl3pPr>
            <a:lvl4pPr marL="3265805" algn="l" defTabSz="2176780" rtl="0" eaLnBrk="1" latinLnBrk="0" hangingPunct="1">
              <a:defRPr sz="4300" kern="1200">
                <a:solidFill>
                  <a:schemeClr val="tx1"/>
                </a:solidFill>
                <a:latin typeface="+mn-lt"/>
                <a:ea typeface="+mn-ea"/>
                <a:cs typeface="+mn-cs"/>
              </a:defRPr>
            </a:lvl4pPr>
            <a:lvl5pPr marL="4354830" algn="l" defTabSz="2176780" rtl="0" eaLnBrk="1" latinLnBrk="0" hangingPunct="1">
              <a:defRPr sz="4300" kern="1200">
                <a:solidFill>
                  <a:schemeClr val="tx1"/>
                </a:solidFill>
                <a:latin typeface="+mn-lt"/>
                <a:ea typeface="+mn-ea"/>
                <a:cs typeface="+mn-cs"/>
              </a:defRPr>
            </a:lvl5pPr>
            <a:lvl6pPr marL="5443220" algn="l" defTabSz="2176780" rtl="0" eaLnBrk="1" latinLnBrk="0" hangingPunct="1">
              <a:defRPr sz="4300" kern="1200">
                <a:solidFill>
                  <a:schemeClr val="tx1"/>
                </a:solidFill>
                <a:latin typeface="+mn-lt"/>
                <a:ea typeface="+mn-ea"/>
                <a:cs typeface="+mn-cs"/>
              </a:defRPr>
            </a:lvl6pPr>
            <a:lvl7pPr marL="6531610" algn="l" defTabSz="2176780" rtl="0" eaLnBrk="1" latinLnBrk="0" hangingPunct="1">
              <a:defRPr sz="4300" kern="1200">
                <a:solidFill>
                  <a:schemeClr val="tx1"/>
                </a:solidFill>
                <a:latin typeface="+mn-lt"/>
                <a:ea typeface="+mn-ea"/>
                <a:cs typeface="+mn-cs"/>
              </a:defRPr>
            </a:lvl7pPr>
            <a:lvl8pPr marL="7620635" algn="l" defTabSz="2176780" rtl="0" eaLnBrk="1" latinLnBrk="0" hangingPunct="1">
              <a:defRPr sz="4300" kern="1200">
                <a:solidFill>
                  <a:schemeClr val="tx1"/>
                </a:solidFill>
                <a:latin typeface="+mn-lt"/>
                <a:ea typeface="+mn-ea"/>
                <a:cs typeface="+mn-cs"/>
              </a:defRPr>
            </a:lvl8pPr>
            <a:lvl9pPr marL="8709025" algn="l" defTabSz="2176780" rtl="0" eaLnBrk="1" latinLnBrk="0" hangingPunct="1">
              <a:defRPr sz="4300" kern="1200">
                <a:solidFill>
                  <a:schemeClr val="tx1"/>
                </a:solidFill>
                <a:latin typeface="+mn-lt"/>
                <a:ea typeface="+mn-ea"/>
                <a:cs typeface="+mn-cs"/>
              </a:defRPr>
            </a:lvl9pPr>
          </a:lstStyle>
          <a:p>
            <a:r>
              <a:rPr lang="vi-VN" sz="3600" b="1" dirty="0">
                <a:solidFill>
                  <a:srgbClr val="212121">
                    <a:lumMod val="60000"/>
                    <a:lumOff val="40000"/>
                  </a:srgbClr>
                </a:solidFill>
                <a:cs typeface="Arial" panose="020B0604020202020204" pitchFamily="34" charset="0"/>
              </a:rPr>
              <a:t>- Hôm qua</a:t>
            </a:r>
          </a:p>
        </p:txBody>
      </p:sp>
      <p:sp>
        <p:nvSpPr>
          <p:cNvPr id="87" name="Round Same Side Corner Rectangle 86"/>
          <p:cNvSpPr/>
          <p:nvPr/>
        </p:nvSpPr>
        <p:spPr>
          <a:xfrm>
            <a:off x="6021375" y="434023"/>
            <a:ext cx="5764228" cy="1221977"/>
          </a:xfrm>
          <a:prstGeom prst="round2SameRect">
            <a:avLst>
              <a:gd name="adj1" fmla="val 11424"/>
              <a:gd name="adj2" fmla="val 0"/>
            </a:avLst>
          </a:prstGeom>
          <a:solidFill>
            <a:schemeClr val="bg1">
              <a:lumMod val="9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8348" tIns="19197" rIns="38348" bIns="19197" rtlCol="0" anchor="ctr"/>
          <a:lstStyle/>
          <a:p>
            <a:pPr algn="ctr" defTabSz="913161"/>
            <a:endParaRPr lang="en-US">
              <a:solidFill>
                <a:prstClr val="white"/>
              </a:solidFill>
              <a:latin typeface="Bahnschrift SemiBold Condensed" panose="020B0502040204020203" pitchFamily="34" charset="0"/>
            </a:endParaRPr>
          </a:p>
        </p:txBody>
      </p:sp>
      <p:sp>
        <p:nvSpPr>
          <p:cNvPr id="57" name="Rectangle 56"/>
          <p:cNvSpPr/>
          <p:nvPr/>
        </p:nvSpPr>
        <p:spPr>
          <a:xfrm>
            <a:off x="8491962" y="705059"/>
            <a:ext cx="3293687" cy="592767"/>
          </a:xfrm>
          <a:prstGeom prst="rect">
            <a:avLst/>
          </a:prstGeom>
          <a:noFill/>
          <a:ln>
            <a:noFill/>
          </a:ln>
        </p:spPr>
        <p:txBody>
          <a:bodyPr wrap="square" lIns="38348" tIns="19197" rIns="38348" bIns="19197">
            <a:spAutoFit/>
          </a:bodyPr>
          <a:lstStyle>
            <a:defPPr>
              <a:defRPr lang="en-US"/>
            </a:defPPr>
            <a:lvl1pPr marL="0" algn="l" defTabSz="2176780" rtl="0" eaLnBrk="1" latinLnBrk="0" hangingPunct="1">
              <a:defRPr sz="4300" kern="1200">
                <a:solidFill>
                  <a:schemeClr val="tx1"/>
                </a:solidFill>
                <a:latin typeface="+mn-lt"/>
                <a:ea typeface="+mn-ea"/>
                <a:cs typeface="+mn-cs"/>
              </a:defRPr>
            </a:lvl1pPr>
            <a:lvl2pPr marL="1088390" algn="l" defTabSz="2176780" rtl="0" eaLnBrk="1" latinLnBrk="0" hangingPunct="1">
              <a:defRPr sz="4300" kern="1200">
                <a:solidFill>
                  <a:schemeClr val="tx1"/>
                </a:solidFill>
                <a:latin typeface="+mn-lt"/>
                <a:ea typeface="+mn-ea"/>
                <a:cs typeface="+mn-cs"/>
              </a:defRPr>
            </a:lvl2pPr>
            <a:lvl3pPr marL="2177415" algn="l" defTabSz="2176780" rtl="0" eaLnBrk="1" latinLnBrk="0" hangingPunct="1">
              <a:defRPr sz="4300" kern="1200">
                <a:solidFill>
                  <a:schemeClr val="tx1"/>
                </a:solidFill>
                <a:latin typeface="+mn-lt"/>
                <a:ea typeface="+mn-ea"/>
                <a:cs typeface="+mn-cs"/>
              </a:defRPr>
            </a:lvl3pPr>
            <a:lvl4pPr marL="3265805" algn="l" defTabSz="2176780" rtl="0" eaLnBrk="1" latinLnBrk="0" hangingPunct="1">
              <a:defRPr sz="4300" kern="1200">
                <a:solidFill>
                  <a:schemeClr val="tx1"/>
                </a:solidFill>
                <a:latin typeface="+mn-lt"/>
                <a:ea typeface="+mn-ea"/>
                <a:cs typeface="+mn-cs"/>
              </a:defRPr>
            </a:lvl4pPr>
            <a:lvl5pPr marL="4354830" algn="l" defTabSz="2176780" rtl="0" eaLnBrk="1" latinLnBrk="0" hangingPunct="1">
              <a:defRPr sz="4300" kern="1200">
                <a:solidFill>
                  <a:schemeClr val="tx1"/>
                </a:solidFill>
                <a:latin typeface="+mn-lt"/>
                <a:ea typeface="+mn-ea"/>
                <a:cs typeface="+mn-cs"/>
              </a:defRPr>
            </a:lvl5pPr>
            <a:lvl6pPr marL="5443220" algn="l" defTabSz="2176780" rtl="0" eaLnBrk="1" latinLnBrk="0" hangingPunct="1">
              <a:defRPr sz="4300" kern="1200">
                <a:solidFill>
                  <a:schemeClr val="tx1"/>
                </a:solidFill>
                <a:latin typeface="+mn-lt"/>
                <a:ea typeface="+mn-ea"/>
                <a:cs typeface="+mn-cs"/>
              </a:defRPr>
            </a:lvl6pPr>
            <a:lvl7pPr marL="6531610" algn="l" defTabSz="2176780" rtl="0" eaLnBrk="1" latinLnBrk="0" hangingPunct="1">
              <a:defRPr sz="4300" kern="1200">
                <a:solidFill>
                  <a:schemeClr val="tx1"/>
                </a:solidFill>
                <a:latin typeface="+mn-lt"/>
                <a:ea typeface="+mn-ea"/>
                <a:cs typeface="+mn-cs"/>
              </a:defRPr>
            </a:lvl7pPr>
            <a:lvl8pPr marL="7620635" algn="l" defTabSz="2176780" rtl="0" eaLnBrk="1" latinLnBrk="0" hangingPunct="1">
              <a:defRPr sz="4300" kern="1200">
                <a:solidFill>
                  <a:schemeClr val="tx1"/>
                </a:solidFill>
                <a:latin typeface="+mn-lt"/>
                <a:ea typeface="+mn-ea"/>
                <a:cs typeface="+mn-cs"/>
              </a:defRPr>
            </a:lvl8pPr>
            <a:lvl9pPr marL="8709025" algn="l" defTabSz="2176780" rtl="0" eaLnBrk="1" latinLnBrk="0" hangingPunct="1">
              <a:defRPr sz="4300" kern="1200">
                <a:solidFill>
                  <a:schemeClr val="tx1"/>
                </a:solidFill>
                <a:latin typeface="+mn-lt"/>
                <a:ea typeface="+mn-ea"/>
                <a:cs typeface="+mn-cs"/>
              </a:defRPr>
            </a:lvl9pPr>
          </a:lstStyle>
          <a:p>
            <a:r>
              <a:rPr lang="vi-VN" sz="3600" b="1" dirty="0">
                <a:solidFill>
                  <a:srgbClr val="212121">
                    <a:lumMod val="60000"/>
                    <a:lumOff val="40000"/>
                  </a:srgbClr>
                </a:solidFill>
                <a:cs typeface="Arial" panose="020B0604020202020204" pitchFamily="34" charset="0"/>
              </a:rPr>
              <a:t>- Hôm nay</a:t>
            </a: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992"/>
            <a:ext cx="2032000" cy="14707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048" y="108992"/>
            <a:ext cx="2098839" cy="14707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450745" y="1624167"/>
            <a:ext cx="4978400" cy="2692924"/>
          </a:xfrm>
          <a:prstGeom prst="rect">
            <a:avLst/>
          </a:prstGeom>
        </p:spPr>
        <p:txBody>
          <a:bodyPr wrap="square" lIns="91314" tIns="45660" rIns="91314" bIns="45660">
            <a:spAutoFit/>
          </a:bodyPr>
          <a:lstStyle/>
          <a:p>
            <a:pPr defTabSz="913161"/>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Gió</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bấc</a:t>
            </a:r>
            <a:r>
              <a:rPr lang="en-US" sz="2600" dirty="0">
                <a:solidFill>
                  <a:prstClr val="black"/>
                </a:solidFill>
                <a:latin typeface="Times New Roman" pitchFamily="18" charset="0"/>
                <a:cs typeface="Times New Roman" pitchFamily="18" charset="0"/>
              </a:rPr>
              <a:t> vi vu…, </a:t>
            </a:r>
            <a:r>
              <a:rPr lang="en-US" sz="2600" dirty="0" err="1">
                <a:solidFill>
                  <a:prstClr val="black"/>
                </a:solidFill>
                <a:latin typeface="Times New Roman" pitchFamily="18" charset="0"/>
                <a:cs typeface="Times New Roman" pitchFamily="18" charset="0"/>
              </a:rPr>
              <a:t>trời</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màu</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trắng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đục</a:t>
            </a:r>
            <a:endParaRPr lang="en-US" sz="2600" dirty="0">
              <a:solidFill>
                <a:prstClr val="black"/>
              </a:solidFill>
              <a:latin typeface="Times New Roman" pitchFamily="18" charset="0"/>
              <a:cs typeface="Times New Roman" pitchFamily="18" charset="0"/>
            </a:endParaRPr>
          </a:p>
          <a:p>
            <a:pPr defTabSz="913161">
              <a:lnSpc>
                <a:spcPct val="150000"/>
              </a:lnSpc>
            </a:pP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Đất</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khô</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trắng</a:t>
            </a:r>
            <a:endParaRPr lang="en-US" sz="2600" dirty="0">
              <a:solidFill>
                <a:prstClr val="black"/>
              </a:solidFill>
              <a:latin typeface="Times New Roman" pitchFamily="18" charset="0"/>
              <a:cs typeface="Times New Roman" pitchFamily="18" charset="0"/>
            </a:endParaRPr>
          </a:p>
          <a:p>
            <a:pPr defTabSz="913161"/>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Cây</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trong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chậu</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sắt</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lại</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vì</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rét</a:t>
            </a:r>
            <a:endParaRPr lang="en-US" sz="2600" dirty="0">
              <a:solidFill>
                <a:prstClr val="black"/>
              </a:solidFill>
              <a:latin typeface="Times New Roman" pitchFamily="18" charset="0"/>
              <a:cs typeface="Times New Roman" pitchFamily="18" charset="0"/>
            </a:endParaRPr>
          </a:p>
          <a:p>
            <a:pPr defTabSz="913161"/>
            <a:r>
              <a:rPr lang="en-US" sz="2600" b="1" i="1" dirty="0">
                <a:solidFill>
                  <a:prstClr val="black"/>
                </a:solidFill>
                <a:latin typeface="Times New Roman" pitchFamily="18" charset="0"/>
                <a:cs typeface="Times New Roman" pitchFamily="18" charset="0"/>
              </a:rPr>
              <a:t>=&gt; Con </a:t>
            </a:r>
            <a:r>
              <a:rPr lang="en-US" sz="2600" b="1" i="1" dirty="0" err="1">
                <a:solidFill>
                  <a:prstClr val="black"/>
                </a:solidFill>
                <a:latin typeface="Times New Roman" pitchFamily="18" charset="0"/>
                <a:cs typeface="Times New Roman" pitchFamily="18" charset="0"/>
              </a:rPr>
              <a:t>người</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thấy</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lạnh</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cần</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mặc</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áo</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ấm</a:t>
            </a:r>
            <a:r>
              <a:rPr lang="en-US" sz="2600" b="1" i="1" dirty="0">
                <a:solidFill>
                  <a:prstClr val="black"/>
                </a:solidFill>
                <a:latin typeface="Times New Roman" pitchFamily="18" charset="0"/>
                <a:cs typeface="Times New Roman" pitchFamily="18" charset="0"/>
              </a:rPr>
              <a:t>.</a:t>
            </a:r>
          </a:p>
        </p:txBody>
      </p:sp>
      <p:sp>
        <p:nvSpPr>
          <p:cNvPr id="7" name="Rectangle 6"/>
          <p:cNvSpPr/>
          <p:nvPr/>
        </p:nvSpPr>
        <p:spPr>
          <a:xfrm>
            <a:off x="798859" y="1579756"/>
            <a:ext cx="5052116" cy="2292814"/>
          </a:xfrm>
          <a:prstGeom prst="rect">
            <a:avLst/>
          </a:prstGeom>
        </p:spPr>
        <p:txBody>
          <a:bodyPr wrap="square" lIns="91314" tIns="45660" rIns="91314" bIns="45660">
            <a:spAutoFit/>
          </a:bodyPr>
          <a:lstStyle/>
          <a:p>
            <a:pPr defTabSz="913161"/>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Trời</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nắng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ấm</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và</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gió</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hanh</a:t>
            </a:r>
            <a:endParaRPr lang="en-US" sz="2600" dirty="0">
              <a:solidFill>
                <a:prstClr val="black"/>
              </a:solidFill>
              <a:latin typeface="Times New Roman" pitchFamily="18" charset="0"/>
              <a:cs typeface="Times New Roman" pitchFamily="18" charset="0"/>
            </a:endParaRPr>
          </a:p>
          <a:p>
            <a:pPr defTabSz="913161">
              <a:lnSpc>
                <a:spcPct val="150000"/>
              </a:lnSpc>
            </a:pP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Đồng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ruộng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nút</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nẻ</a:t>
            </a:r>
            <a:endParaRPr lang="en-US" sz="2600" dirty="0">
              <a:solidFill>
                <a:prstClr val="black"/>
              </a:solidFill>
              <a:latin typeface="Times New Roman" pitchFamily="18" charset="0"/>
              <a:cs typeface="Times New Roman" pitchFamily="18" charset="0"/>
            </a:endParaRPr>
          </a:p>
          <a:p>
            <a:pPr defTabSz="913161"/>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Những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chiếc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lá</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rơi</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giòn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khô</a:t>
            </a:r>
            <a:r>
              <a:rPr lang="en-US" sz="2600" dirty="0">
                <a:solidFill>
                  <a:prstClr val="black"/>
                </a:solidFill>
                <a:latin typeface="Times New Roman" pitchFamily="18" charset="0"/>
                <a:cs typeface="Times New Roman" pitchFamily="18" charset="0"/>
              </a:rPr>
              <a:t> </a:t>
            </a:r>
          </a:p>
          <a:p>
            <a:pPr defTabSz="913161"/>
            <a:r>
              <a:rPr lang="en-US" sz="2600" b="1" i="1" dirty="0">
                <a:solidFill>
                  <a:prstClr val="black"/>
                </a:solidFill>
                <a:latin typeface="Times New Roman" pitchFamily="18" charset="0"/>
                <a:cs typeface="Times New Roman" pitchFamily="18" charset="0"/>
              </a:rPr>
              <a:t>=&gt; Con </a:t>
            </a:r>
            <a:r>
              <a:rPr lang="en-US" sz="2600" b="1" i="1" dirty="0" err="1">
                <a:solidFill>
                  <a:prstClr val="black"/>
                </a:solidFill>
                <a:latin typeface="Times New Roman" pitchFamily="18" charset="0"/>
                <a:cs typeface="Times New Roman" pitchFamily="18" charset="0"/>
              </a:rPr>
              <a:t>người</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thấy</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nóng</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bức</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chảy</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mồ</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hôi</a:t>
            </a:r>
            <a:r>
              <a:rPr lang="en-US" sz="2600" b="1" i="1" dirty="0">
                <a:solidFill>
                  <a:prstClr val="black"/>
                </a:solidFill>
                <a:latin typeface="Times New Roman" pitchFamily="18" charset="0"/>
                <a:cs typeface="Times New Roman" pitchFamily="18" charset="0"/>
              </a:rPr>
              <a:t>.</a:t>
            </a:r>
          </a:p>
        </p:txBody>
      </p:sp>
      <p:sp>
        <p:nvSpPr>
          <p:cNvPr id="12" name="Rectangle 11"/>
          <p:cNvSpPr/>
          <p:nvPr/>
        </p:nvSpPr>
        <p:spPr>
          <a:xfrm>
            <a:off x="634637" y="4854388"/>
            <a:ext cx="11150963" cy="1877316"/>
          </a:xfrm>
          <a:prstGeom prst="rect">
            <a:avLst/>
          </a:prstGeom>
          <a:solidFill>
            <a:schemeClr val="accent5">
              <a:lumMod val="60000"/>
              <a:lumOff val="40000"/>
            </a:schemeClr>
          </a:solidFill>
        </p:spPr>
        <p:txBody>
          <a:bodyPr wrap="square" lIns="91314" tIns="45660" rIns="91314" bIns="45660">
            <a:spAutoFit/>
          </a:bodyPr>
          <a:lstStyle/>
          <a:p>
            <a:pPr marL="570725" indent="-570725" defTabSz="913161">
              <a:buFont typeface="Wingdings" pitchFamily="2" charset="2"/>
              <a:buChar char="v"/>
            </a:pPr>
            <a:r>
              <a:rPr lang="vi-VN" sz="2400" b="1" i="1" dirty="0">
                <a:solidFill>
                  <a:srgbClr val="0000FF"/>
                </a:solidFill>
                <a:cs typeface="Times New Roman" pitchFamily="18" charset="0"/>
              </a:rPr>
              <a:t>Nghệ thuật:</a:t>
            </a:r>
            <a:r>
              <a:rPr lang="en-US" sz="2400" b="1" i="1" dirty="0">
                <a:solidFill>
                  <a:srgbClr val="0000FF"/>
                </a:solidFill>
                <a:cs typeface="Times New Roman" pitchFamily="18" charset="0"/>
              </a:rPr>
              <a:t> </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Đối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lập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phản</a:t>
            </a:r>
            <a:r>
              <a:rPr lang="en-US" sz="2400" dirty="0">
                <a:solidFill>
                  <a:prstClr val="black"/>
                </a:solidFill>
                <a:latin typeface="Times New Roman" pitchFamily="18" charset="0"/>
                <a:cs typeface="Times New Roman" pitchFamily="18" charset="0"/>
              </a:rPr>
              <a:t>.</a:t>
            </a:r>
          </a:p>
          <a:p>
            <a:pPr defTabSz="913161">
              <a:lnSpc>
                <a:spcPct val="150000"/>
              </a:lnSpc>
            </a:pPr>
            <a:r>
              <a:rPr lang="en-US" sz="2400">
                <a:solidFill>
                  <a:prstClr val="black"/>
                </a:solidFill>
                <a:cs typeface="Times New Roman" pitchFamily="18" charset="0"/>
              </a:rPr>
              <a:t>                             </a:t>
            </a:r>
            <a:r>
              <a:rPr lang="en-US" sz="2400" smtClean="0">
                <a:solidFill>
                  <a:prstClr val="black"/>
                </a:solidFill>
                <a:cs typeface="Times New Roman" pitchFamily="18" charset="0"/>
              </a:rPr>
              <a:t>     </a:t>
            </a:r>
            <a:r>
              <a:rPr lang="vi-VN" sz="240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Miêu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tế</a:t>
            </a:r>
            <a:endParaRPr lang="en-US" sz="2400" dirty="0">
              <a:solidFill>
                <a:prstClr val="black"/>
              </a:solidFill>
              <a:latin typeface="Times New Roman" pitchFamily="18" charset="0"/>
              <a:cs typeface="Times New Roman" pitchFamily="18" charset="0"/>
            </a:endParaRPr>
          </a:p>
          <a:p>
            <a:pPr defTabSz="913161"/>
            <a:r>
              <a:rPr lang="en-US" sz="2400" dirty="0">
                <a:solidFill>
                  <a:srgbClr val="7030A0"/>
                </a:solidFill>
                <a:cs typeface="Times New Roman" pitchFamily="18" charset="0"/>
              </a:rPr>
              <a:t>   </a:t>
            </a:r>
            <a:r>
              <a:rPr lang="en-US" sz="2800" dirty="0">
                <a:solidFill>
                  <a:srgbClr val="7030A0"/>
                </a:solidFill>
                <a:latin typeface="Times New Roman" pitchFamily="18" charset="0"/>
                <a:cs typeface="Times New Roman" pitchFamily="18" charset="0"/>
              </a:rPr>
              <a:t>=&gt; </a:t>
            </a:r>
            <a:r>
              <a:rPr lang="en-US" sz="2800" i="1" dirty="0" err="1">
                <a:solidFill>
                  <a:srgbClr val="7030A0"/>
                </a:solidFill>
                <a:latin typeface="Times New Roman" pitchFamily="18" charset="0"/>
                <a:cs typeface="Times New Roman" pitchFamily="18" charset="0"/>
              </a:rPr>
              <a:t>Tái</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hiện</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sự</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đổi</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thay</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của</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thời</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tiết</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cảnh</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vật</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lúc</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giao</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mùa</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Đồng</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thời</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cho</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thấy</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tâm</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hồn</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tinh</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tế</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nhạy</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cảm</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của</a:t>
            </a:r>
            <a:r>
              <a:rPr lang="en-US" sz="2800" i="1" dirty="0">
                <a:solidFill>
                  <a:srgbClr val="7030A0"/>
                </a:solidFill>
                <a:latin typeface="Times New Roman" pitchFamily="18" charset="0"/>
                <a:cs typeface="Times New Roman" pitchFamily="18" charset="0"/>
              </a:rPr>
              <a:t> n</a:t>
            </a:r>
            <a:r>
              <a:rPr lang="vi-VN" sz="2800" i="1" dirty="0">
                <a:solidFill>
                  <a:srgbClr val="7030A0"/>
                </a:solidFill>
                <a:latin typeface="Times New Roman" pitchFamily="18" charset="0"/>
                <a:cs typeface="Times New Roman" pitchFamily="18" charset="0"/>
              </a:rPr>
              <a:t>hân </a:t>
            </a:r>
            <a:r>
              <a:rPr lang="en-US" sz="2800" i="1" dirty="0" err="1">
                <a:solidFill>
                  <a:srgbClr val="7030A0"/>
                </a:solidFill>
                <a:latin typeface="Times New Roman" pitchFamily="18" charset="0"/>
                <a:cs typeface="Times New Roman" pitchFamily="18" charset="0"/>
              </a:rPr>
              <a:t>vật</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Sơn</a:t>
            </a:r>
            <a:r>
              <a:rPr lang="en-US" sz="2800" i="1" dirty="0">
                <a:solidFill>
                  <a:srgbClr val="7030A0"/>
                </a:solidFill>
                <a:latin typeface="Times New Roman" pitchFamily="18" charset="0"/>
                <a:cs typeface="Times New Roman" pitchFamily="18" charset="0"/>
              </a:rPr>
              <a:t>.</a:t>
            </a:r>
            <a:endParaRPr lang="en-US" sz="28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52864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additive="base">
                                        <p:cTn id="3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56" y="48057"/>
            <a:ext cx="11718388" cy="6310540"/>
          </a:xfrm>
        </p:spPr>
        <p:txBody>
          <a:bodyPr>
            <a:normAutofit lnSpcReduction="10000"/>
          </a:bodyPr>
          <a:lstStyle/>
          <a:p>
            <a:pPr marL="0" indent="0">
              <a:buNone/>
            </a:pPr>
            <a:r>
              <a:rPr lang="vi-VN" sz="2000">
                <a:latin typeface="+mj-lt"/>
              </a:rPr>
              <a:t>Người vú già xù xù cái áo bông cánh rách, xách siêu nước từ dưới nhà lên, vừa xuýt xoa vừa nói:</a:t>
            </a:r>
          </a:p>
          <a:p>
            <a:pPr marL="0" indent="0">
              <a:buNone/>
            </a:pPr>
            <a:r>
              <a:rPr lang="vi-VN" sz="2000">
                <a:latin typeface="+mj-lt"/>
              </a:rPr>
              <a:t>- Rét quá! Múc nước cóng cả tay.</a:t>
            </a:r>
          </a:p>
          <a:p>
            <a:pPr marL="0" indent="0">
              <a:buNone/>
            </a:pPr>
            <a:r>
              <a:rPr lang="vi-VN" sz="2000">
                <a:latin typeface="+mj-lt"/>
              </a:rPr>
              <a:t>Vú giơ tay hơ trên hỏa lò. Mẹ Sơn hỏi:</a:t>
            </a:r>
          </a:p>
          <a:p>
            <a:pPr marL="0" indent="0">
              <a:buNone/>
            </a:pPr>
            <a:r>
              <a:rPr lang="vi-VN" sz="2000">
                <a:latin typeface="+mj-lt"/>
              </a:rPr>
              <a:t>- Năm nay rét sớm hơn mọi năm vú nhỉ?</a:t>
            </a:r>
          </a:p>
          <a:p>
            <a:pPr marL="0" indent="0">
              <a:buNone/>
            </a:pPr>
            <a:r>
              <a:rPr lang="vi-VN" sz="2000">
                <a:latin typeface="+mj-lt"/>
              </a:rPr>
              <a:t>Người vú già ra vẻ nhớ lại, đáp:</a:t>
            </a:r>
          </a:p>
          <a:p>
            <a:pPr marL="0" indent="0">
              <a:buNone/>
            </a:pPr>
            <a:r>
              <a:rPr lang="vi-VN" sz="2000">
                <a:latin typeface="+mj-lt"/>
              </a:rPr>
              <a:t>- Cũng chả bằng cái năm mợ đi cân gạo bên Sông. Gớm, mới rét làm sao! Sáng tôi dậy, bà sai đi chợ, cứ run lên cầm cập.</a:t>
            </a:r>
          </a:p>
          <a:p>
            <a:pPr marL="0" indent="0">
              <a:buNone/>
            </a:pPr>
            <a:r>
              <a:rPr lang="vi-VN" sz="2000">
                <a:latin typeface="+mj-lt"/>
              </a:rPr>
              <a:t>Sơn cũng nhớ cái rét năm ấy rõ rệt lắm, như mới đây thôi. Buổi sớm hôm ấy, mẹ Sơn cũng ngồi uống nước chè như sáng hôm nay và cũng lấy áo rét ra mặc.</a:t>
            </a:r>
          </a:p>
          <a:p>
            <a:pPr marL="0" indent="0">
              <a:buNone/>
            </a:pPr>
            <a:r>
              <a:rPr lang="vi-VN" sz="2000">
                <a:solidFill>
                  <a:srgbClr val="FFC000"/>
                </a:solidFill>
                <a:latin typeface="+mj-lt"/>
              </a:rPr>
              <a:t>Chị Lan từ trong buồng đi ra, khệ nệ ôm cái thúng quần áo </a:t>
            </a:r>
            <a:r>
              <a:rPr lang="vi-VN" sz="2000">
                <a:latin typeface="+mj-lt"/>
              </a:rPr>
              <a:t>đặt lên đầu phản. </a:t>
            </a:r>
            <a:r>
              <a:rPr lang="vi-VN" sz="2000">
                <a:solidFill>
                  <a:srgbClr val="0070C0"/>
                </a:solidFill>
                <a:latin typeface="+mj-lt"/>
              </a:rPr>
              <a:t>Mẹ Sơn đặt cái vỉ buồm lục đống quần áo rét</a:t>
            </a:r>
            <a:r>
              <a:rPr lang="vi-VN" sz="2000">
                <a:latin typeface="+mj-lt"/>
              </a:rPr>
              <a:t>. Sơn nhận ra cũng những cái áo Sơn đã mặc năm ngoái, năm kia: một cái áo vệ sinh màu nâu sẫm với một cái áo dạ khâu chỉ đỏ. Sơn cầm giơ những cái áo lên, thấy mát lạnh cả tay. Từ bộ quần áo thoảng ra hơi mốc của vải gấp lâu trong hòm, làm Sơn nhớ lại những buổi đầu mùa rét từ bao giờ, lâu lắm, ngày Sơn còn nhỏ.</a:t>
            </a:r>
          </a:p>
          <a:p>
            <a:pPr marL="0" indent="0">
              <a:buNone/>
            </a:pPr>
            <a:r>
              <a:rPr lang="vi-VN" sz="2000">
                <a:solidFill>
                  <a:srgbClr val="0070C0"/>
                </a:solidFill>
                <a:latin typeface="+mj-lt"/>
              </a:rPr>
              <a:t>Mẹ Sơn giơ lên một cái áo bông cánh đã cũ nhưng còn lành lặn, nói:</a:t>
            </a:r>
          </a:p>
          <a:p>
            <a:pPr marL="0" indent="0">
              <a:buNone/>
            </a:pPr>
            <a:r>
              <a:rPr lang="vi-VN" sz="2000">
                <a:solidFill>
                  <a:srgbClr val="0070C0"/>
                </a:solidFill>
                <a:latin typeface="+mj-lt"/>
              </a:rPr>
              <a:t>- Đây là áo của cô Duyên đây.</a:t>
            </a:r>
          </a:p>
          <a:p>
            <a:pPr marL="0" indent="0">
              <a:buNone/>
            </a:pPr>
            <a:r>
              <a:rPr lang="vi-VN" sz="2000">
                <a:latin typeface="+mj-lt"/>
              </a:rPr>
              <a:t>Duyên là đứa em gái bé của Sơn, chết từ năm lên bốn tuổi. </a:t>
            </a:r>
            <a:r>
              <a:rPr lang="vi-VN" sz="2000">
                <a:solidFill>
                  <a:srgbClr val="FF0000"/>
                </a:solidFill>
                <a:latin typeface="+mj-lt"/>
              </a:rPr>
              <a:t>Mẹ Sơn nhắc đến làm Sơn nhớ em, cảm động và thương em quá</a:t>
            </a:r>
            <a:r>
              <a:rPr lang="vi-VN" sz="2000">
                <a:latin typeface="+mj-lt"/>
              </a:rPr>
              <a:t>. </a:t>
            </a:r>
            <a:r>
              <a:rPr lang="vi-VN" sz="2000">
                <a:solidFill>
                  <a:srgbClr val="00B050"/>
                </a:solidFill>
                <a:latin typeface="+mj-lt"/>
              </a:rPr>
              <a:t>Vú già là người đã nuôi Duyên từ lúc mới đẻ, với lấy cái áo lật đi lật lại ngắm nghía, tay mân mê các đường chỉ:</a:t>
            </a:r>
          </a:p>
          <a:p>
            <a:pPr marL="0" indent="0">
              <a:buNone/>
            </a:pPr>
            <a:r>
              <a:rPr lang="vi-VN" sz="2000">
                <a:solidFill>
                  <a:srgbClr val="00B050"/>
                </a:solidFill>
                <a:latin typeface="+mj-lt"/>
              </a:rPr>
              <a:t>- Giá bây giờ em nó có còn cũng chả mặc được.</a:t>
            </a:r>
          </a:p>
          <a:p>
            <a:pPr marL="0" indent="0">
              <a:buNone/>
            </a:pPr>
            <a:r>
              <a:rPr lang="vi-VN" sz="2000">
                <a:solidFill>
                  <a:srgbClr val="0070C0"/>
                </a:solidFill>
                <a:latin typeface="+mj-lt"/>
              </a:rPr>
              <a:t>Mẹ Sơn yên lặng không nói gì. Nhưng đến lúc nói với Sơn lại để mặc áo, Sơn thấy mẹ hơi rơm rớm nước mắt.</a:t>
            </a:r>
          </a:p>
        </p:txBody>
      </p:sp>
    </p:spTree>
    <p:extLst>
      <p:ext uri="{BB962C8B-B14F-4D97-AF65-F5344CB8AC3E}">
        <p14:creationId xmlns:p14="http://schemas.microsoft.com/office/powerpoint/2010/main" val="1165624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98693" y="-49685"/>
            <a:ext cx="9763838" cy="784830"/>
            <a:chOff x="957123" y="2278236"/>
            <a:chExt cx="15425391" cy="1787472"/>
          </a:xfrm>
        </p:grpSpPr>
        <p:sp>
          <p:nvSpPr>
            <p:cNvPr id="23" name="TextBox 22"/>
            <p:cNvSpPr txBox="1"/>
            <p:nvPr/>
          </p:nvSpPr>
          <p:spPr>
            <a:xfrm>
              <a:off x="2249400" y="2278236"/>
              <a:ext cx="14133114" cy="1787472"/>
            </a:xfrm>
            <a:prstGeom prst="rect">
              <a:avLst/>
            </a:prstGeom>
            <a:noFill/>
          </p:spPr>
          <p:txBody>
            <a:bodyPr wrap="square" rtlCol="0">
              <a:spAutoFit/>
            </a:bodyPr>
            <a:lstStyle/>
            <a:p>
              <a:pPr algn="ctr" defTabSz="1076536"/>
              <a:r>
                <a:rPr lang="vi-VN" sz="4500" b="1" i="1" dirty="0">
                  <a:solidFill>
                    <a:srgbClr val="3C969A"/>
                  </a:solidFill>
                  <a:latin typeface="Tahoma" panose="020B0604030504040204" pitchFamily="34" charset="0"/>
                  <a:ea typeface="Tahoma" panose="020B0604030504040204" pitchFamily="34" charset="0"/>
                  <a:cs typeface="Tahoma" panose="020B0604030504040204" pitchFamily="34" charset="0"/>
                </a:rPr>
                <a:t>Không khí </a:t>
              </a:r>
              <a:r>
                <a:rPr lang="vi-VN" sz="4500" b="1" i="1">
                  <a:solidFill>
                    <a:srgbClr val="3C969A"/>
                  </a:solidFill>
                  <a:latin typeface="Tahoma" panose="020B0604030504040204" pitchFamily="34" charset="0"/>
                  <a:ea typeface="Tahoma" panose="020B0604030504040204" pitchFamily="34" charset="0"/>
                  <a:cs typeface="Tahoma" panose="020B0604030504040204" pitchFamily="34" charset="0"/>
                </a:rPr>
                <a:t>gia </a:t>
              </a:r>
              <a:r>
                <a:rPr lang="vi-VN" sz="4500" b="1" i="1" smtClean="0">
                  <a:solidFill>
                    <a:srgbClr val="3C969A"/>
                  </a:solidFill>
                  <a:latin typeface="Tahoma" panose="020B0604030504040204" pitchFamily="34" charset="0"/>
                  <a:ea typeface="Tahoma" panose="020B0604030504040204" pitchFamily="34" charset="0"/>
                  <a:cs typeface="Tahoma" panose="020B0604030504040204" pitchFamily="34" charset="0"/>
                </a:rPr>
                <a:t>đình</a:t>
              </a:r>
              <a:r>
                <a:rPr lang="en-US" sz="4500" b="1" i="1" smtClean="0">
                  <a:solidFill>
                    <a:srgbClr val="3C969A"/>
                  </a:solidFill>
                  <a:latin typeface="Tahoma" panose="020B0604030504040204" pitchFamily="34" charset="0"/>
                  <a:ea typeface="Tahoma" panose="020B0604030504040204" pitchFamily="34" charset="0"/>
                  <a:cs typeface="Tahoma" panose="020B0604030504040204" pitchFamily="34" charset="0"/>
                </a:rPr>
                <a:t> S</a:t>
              </a:r>
              <a:r>
                <a:rPr lang="vi-VN" sz="4500" b="1" i="1" smtClean="0">
                  <a:solidFill>
                    <a:srgbClr val="3C969A"/>
                  </a:solidFill>
                  <a:latin typeface="Tahoma" panose="020B0604030504040204" pitchFamily="34" charset="0"/>
                  <a:ea typeface="Tahoma" panose="020B0604030504040204" pitchFamily="34" charset="0"/>
                  <a:cs typeface="Tahoma" panose="020B0604030504040204" pitchFamily="34" charset="0"/>
                </a:rPr>
                <a:t>ơ</a:t>
              </a:r>
              <a:r>
                <a:rPr lang="en-US" sz="4500" b="1" i="1" smtClean="0">
                  <a:solidFill>
                    <a:srgbClr val="3C969A"/>
                  </a:solidFill>
                  <a:latin typeface="Tahoma" panose="020B0604030504040204" pitchFamily="34" charset="0"/>
                  <a:ea typeface="Tahoma" panose="020B0604030504040204" pitchFamily="34" charset="0"/>
                  <a:cs typeface="Tahoma" panose="020B0604030504040204" pitchFamily="34" charset="0"/>
                </a:rPr>
                <a:t>n</a:t>
              </a:r>
              <a:endParaRPr lang="vi-VN" sz="4500" b="1" i="1" dirty="0">
                <a:solidFill>
                  <a:srgbClr val="3C969A"/>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ounded Rectangle 1"/>
          <p:cNvSpPr/>
          <p:nvPr/>
        </p:nvSpPr>
        <p:spPr>
          <a:xfrm>
            <a:off x="364189" y="766238"/>
            <a:ext cx="2322740" cy="668224"/>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mj-lt"/>
              </a:rPr>
              <a:t>Nhân vật</a:t>
            </a:r>
            <a:endParaRPr lang="en-US" sz="3200" b="1" dirty="0">
              <a:solidFill>
                <a:srgbClr val="FF0000"/>
              </a:solidFill>
              <a:latin typeface="+mj-lt"/>
            </a:endParaRPr>
          </a:p>
        </p:txBody>
      </p:sp>
      <p:sp>
        <p:nvSpPr>
          <p:cNvPr id="9" name="Rounded Rectangle 1">
            <a:extLst>
              <a:ext uri="{FF2B5EF4-FFF2-40B4-BE49-F238E27FC236}">
                <a16:creationId xmlns:a16="http://schemas.microsoft.com/office/drawing/2014/main" xmlns="" id="{B74AEBC6-31B4-8E79-78D5-ED4BD79D85E0}"/>
              </a:ext>
            </a:extLst>
          </p:cNvPr>
          <p:cNvSpPr/>
          <p:nvPr/>
        </p:nvSpPr>
        <p:spPr>
          <a:xfrm>
            <a:off x="3039811" y="738101"/>
            <a:ext cx="8945863" cy="668224"/>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mj-lt"/>
              </a:rPr>
              <a:t>Chi tiết</a:t>
            </a:r>
            <a:endParaRPr lang="en-US" sz="3200" b="1" dirty="0">
              <a:solidFill>
                <a:srgbClr val="FF0000"/>
              </a:solidFill>
              <a:latin typeface="+mj-lt"/>
            </a:endParaRPr>
          </a:p>
        </p:txBody>
      </p:sp>
      <p:sp>
        <p:nvSpPr>
          <p:cNvPr id="10" name="Rounded Rectangle 1">
            <a:extLst>
              <a:ext uri="{FF2B5EF4-FFF2-40B4-BE49-F238E27FC236}">
                <a16:creationId xmlns:a16="http://schemas.microsoft.com/office/drawing/2014/main" xmlns="" id="{08458F27-DB6F-C3D7-56F2-95CAE623781A}"/>
              </a:ext>
            </a:extLst>
          </p:cNvPr>
          <p:cNvSpPr/>
          <p:nvPr/>
        </p:nvSpPr>
        <p:spPr>
          <a:xfrm>
            <a:off x="364189" y="1505088"/>
            <a:ext cx="2322740" cy="763312"/>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mj-lt"/>
              </a:rPr>
              <a:t>Chị Lan</a:t>
            </a:r>
            <a:endParaRPr lang="en-US" sz="3000" b="1" dirty="0">
              <a:solidFill>
                <a:schemeClr val="tx1"/>
              </a:solidFill>
              <a:latin typeface="+mj-lt"/>
            </a:endParaRPr>
          </a:p>
        </p:txBody>
      </p:sp>
      <p:sp>
        <p:nvSpPr>
          <p:cNvPr id="11" name="Rounded Rectangle 1">
            <a:extLst>
              <a:ext uri="{FF2B5EF4-FFF2-40B4-BE49-F238E27FC236}">
                <a16:creationId xmlns:a16="http://schemas.microsoft.com/office/drawing/2014/main" xmlns="" id="{3EB033BD-8949-3A3C-E73A-395D78B6917E}"/>
              </a:ext>
            </a:extLst>
          </p:cNvPr>
          <p:cNvSpPr/>
          <p:nvPr/>
        </p:nvSpPr>
        <p:spPr>
          <a:xfrm>
            <a:off x="364189" y="2328194"/>
            <a:ext cx="2322740" cy="936848"/>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mj-lt"/>
              </a:rPr>
              <a:t>Vú già</a:t>
            </a:r>
            <a:endParaRPr lang="en-US" sz="3000" b="1" dirty="0">
              <a:solidFill>
                <a:schemeClr val="tx1"/>
              </a:solidFill>
              <a:latin typeface="+mj-lt"/>
            </a:endParaRPr>
          </a:p>
        </p:txBody>
      </p:sp>
      <p:sp>
        <p:nvSpPr>
          <p:cNvPr id="12" name="Rounded Rectangle 1">
            <a:extLst>
              <a:ext uri="{FF2B5EF4-FFF2-40B4-BE49-F238E27FC236}">
                <a16:creationId xmlns:a16="http://schemas.microsoft.com/office/drawing/2014/main" xmlns="" id="{8E18720B-012C-7842-CDB6-4F6D45386185}"/>
              </a:ext>
            </a:extLst>
          </p:cNvPr>
          <p:cNvSpPr/>
          <p:nvPr/>
        </p:nvSpPr>
        <p:spPr>
          <a:xfrm>
            <a:off x="3039811" y="1476952"/>
            <a:ext cx="8945863" cy="763312"/>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i="1" dirty="0">
                <a:solidFill>
                  <a:schemeClr val="tx1"/>
                </a:solidFill>
                <a:latin typeface="+mj-lt"/>
              </a:rPr>
              <a:t>- khệ nệ ôm cái thúng quần áo....</a:t>
            </a:r>
            <a:endParaRPr lang="en-US" sz="3000" i="1" dirty="0">
              <a:solidFill>
                <a:schemeClr val="tx1"/>
              </a:solidFill>
              <a:latin typeface="+mj-lt"/>
            </a:endParaRPr>
          </a:p>
        </p:txBody>
      </p:sp>
      <p:sp>
        <p:nvSpPr>
          <p:cNvPr id="3" name="Rounded Rectangle 1">
            <a:extLst>
              <a:ext uri="{FF2B5EF4-FFF2-40B4-BE49-F238E27FC236}">
                <a16:creationId xmlns:a16="http://schemas.microsoft.com/office/drawing/2014/main" xmlns="" id="{5B24A7D2-3869-8145-C38F-9B24F3BF8E00}"/>
              </a:ext>
            </a:extLst>
          </p:cNvPr>
          <p:cNvSpPr/>
          <p:nvPr/>
        </p:nvSpPr>
        <p:spPr>
          <a:xfrm>
            <a:off x="364189" y="3338904"/>
            <a:ext cx="2322740" cy="1382779"/>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mj-lt"/>
              </a:rPr>
              <a:t>Mẹ</a:t>
            </a:r>
            <a:endParaRPr lang="en-US" sz="3000" b="1" dirty="0">
              <a:solidFill>
                <a:schemeClr val="tx1"/>
              </a:solidFill>
              <a:latin typeface="+mj-lt"/>
            </a:endParaRPr>
          </a:p>
        </p:txBody>
      </p:sp>
      <p:sp>
        <p:nvSpPr>
          <p:cNvPr id="4" name="Rounded Rectangle 1">
            <a:extLst>
              <a:ext uri="{FF2B5EF4-FFF2-40B4-BE49-F238E27FC236}">
                <a16:creationId xmlns:a16="http://schemas.microsoft.com/office/drawing/2014/main" xmlns="" id="{294020C9-E742-D2DF-4586-E845076A9967}"/>
              </a:ext>
            </a:extLst>
          </p:cNvPr>
          <p:cNvSpPr/>
          <p:nvPr/>
        </p:nvSpPr>
        <p:spPr>
          <a:xfrm>
            <a:off x="364189" y="4796214"/>
            <a:ext cx="2322740" cy="1068267"/>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mj-lt"/>
              </a:rPr>
              <a:t>Sơn</a:t>
            </a:r>
            <a:endParaRPr lang="en-US" sz="3000" b="1" dirty="0">
              <a:solidFill>
                <a:schemeClr val="tx1"/>
              </a:solidFill>
              <a:latin typeface="+mj-lt"/>
            </a:endParaRPr>
          </a:p>
        </p:txBody>
      </p:sp>
      <p:sp>
        <p:nvSpPr>
          <p:cNvPr id="5" name="Rounded Rectangle 1">
            <a:extLst>
              <a:ext uri="{FF2B5EF4-FFF2-40B4-BE49-F238E27FC236}">
                <a16:creationId xmlns:a16="http://schemas.microsoft.com/office/drawing/2014/main" xmlns="" id="{F7969D06-35D4-8C87-853E-75E7FFEC28B9}"/>
              </a:ext>
            </a:extLst>
          </p:cNvPr>
          <p:cNvSpPr/>
          <p:nvPr/>
        </p:nvSpPr>
        <p:spPr>
          <a:xfrm>
            <a:off x="3039811" y="2314126"/>
            <a:ext cx="8945863" cy="950916"/>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i="1" dirty="0">
                <a:solidFill>
                  <a:schemeClr val="tx1"/>
                </a:solidFill>
                <a:latin typeface="+mj-lt"/>
              </a:rPr>
              <a:t>- Với lấy cái áo lật đi lật lại để ngắm nghía, tay mân mê các đường chỉ: “Giá mà.....”</a:t>
            </a:r>
            <a:endParaRPr lang="en-US" sz="3000" i="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1">
            <a:extLst>
              <a:ext uri="{FF2B5EF4-FFF2-40B4-BE49-F238E27FC236}">
                <a16:creationId xmlns:a16="http://schemas.microsoft.com/office/drawing/2014/main" xmlns="" id="{A24B723C-7A98-E15F-09FA-79C40D884A5B}"/>
              </a:ext>
            </a:extLst>
          </p:cNvPr>
          <p:cNvSpPr/>
          <p:nvPr/>
        </p:nvSpPr>
        <p:spPr>
          <a:xfrm>
            <a:off x="3039811" y="3329884"/>
            <a:ext cx="8945862" cy="1382779"/>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3000" i="1" dirty="0" err="1">
                <a:solidFill>
                  <a:schemeClr val="tx1"/>
                </a:solidFill>
                <a:latin typeface="Times New Roman" panose="02020603050405020304" pitchFamily="18" charset="0"/>
                <a:cs typeface="Times New Roman" panose="02020603050405020304" pitchFamily="18" charset="0"/>
              </a:rPr>
              <a:t>lật</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cái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vỉ</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buồm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lục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đống</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quần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áo</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rét</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giơ</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lên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Đây</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là</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áo</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của</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cô</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Duyên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đây</a:t>
            </a:r>
            <a:r>
              <a:rPr lang="en-US" sz="3000" i="1" dirty="0">
                <a:solidFill>
                  <a:schemeClr val="tx1"/>
                </a:solidFill>
                <a:latin typeface="Times New Roman" panose="02020603050405020304" pitchFamily="18" charset="0"/>
                <a:cs typeface="Times New Roman" panose="02020603050405020304" pitchFamily="18" charset="0"/>
              </a:rPr>
              <a:t>”</a:t>
            </a:r>
          </a:p>
          <a:p>
            <a:pPr marL="457200" indent="-457200">
              <a:buFontTx/>
              <a:buChar char="-"/>
            </a:pPr>
            <a:r>
              <a:rPr lang="en-US" sz="3000" i="1" dirty="0" err="1">
                <a:solidFill>
                  <a:schemeClr val="tx1"/>
                </a:solidFill>
                <a:latin typeface="Times New Roman" panose="02020603050405020304" pitchFamily="18" charset="0"/>
                <a:cs typeface="Times New Roman" panose="02020603050405020304" pitchFamily="18" charset="0"/>
              </a:rPr>
              <a:t>Yên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lặng</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không</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nói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gì</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rơm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rớm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nước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mắt</a:t>
            </a:r>
            <a:endParaRPr lang="en-US" sz="3000" i="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1">
            <a:extLst>
              <a:ext uri="{FF2B5EF4-FFF2-40B4-BE49-F238E27FC236}">
                <a16:creationId xmlns:a16="http://schemas.microsoft.com/office/drawing/2014/main" xmlns="" id="{C4E27BA9-CCAA-3ABF-D902-1715EBBAA08D}"/>
              </a:ext>
            </a:extLst>
          </p:cNvPr>
          <p:cNvSpPr/>
          <p:nvPr/>
        </p:nvSpPr>
        <p:spPr>
          <a:xfrm>
            <a:off x="3039811" y="4782145"/>
            <a:ext cx="8945862" cy="1068267"/>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3000" i="1" dirty="0" err="1">
                <a:solidFill>
                  <a:schemeClr val="tx1"/>
                </a:solidFill>
                <a:latin typeface="Times New Roman" panose="02020603050405020304" pitchFamily="18" charset="0"/>
                <a:cs typeface="Times New Roman" panose="02020603050405020304" pitchFamily="18" charset="0"/>
              </a:rPr>
              <a:t>Nhớ</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em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cảm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động</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và</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thương</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em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quá</a:t>
            </a:r>
            <a:endParaRPr lang="en-US" sz="3000" i="1" dirty="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3000" i="1" smtClean="0">
                <a:solidFill>
                  <a:schemeClr val="tx1"/>
                </a:solidFill>
                <a:latin typeface="Times New Roman" panose="02020603050405020304" pitchFamily="18" charset="0"/>
                <a:cs typeface="Times New Roman" panose="02020603050405020304" pitchFamily="18" charset="0"/>
              </a:rPr>
              <a:t>Xúc </a:t>
            </a:r>
            <a:r>
              <a:rPr lang="vi-VN" sz="3000" i="1" smtClean="0">
                <a:solidFill>
                  <a:schemeClr val="tx1"/>
                </a:solidFill>
                <a:latin typeface="Times New Roman" panose="02020603050405020304" pitchFamily="18" charset="0"/>
                <a:cs typeface="Times New Roman" panose="02020603050405020304" pitchFamily="18" charset="0"/>
              </a:rPr>
              <a:t>động</a:t>
            </a:r>
            <a:r>
              <a:rPr lang="en-US" sz="3000" i="1">
                <a:solidFill>
                  <a:schemeClr val="tx1"/>
                </a:solidFill>
                <a:latin typeface="Times New Roman" panose="02020603050405020304" pitchFamily="18" charset="0"/>
                <a:cs typeface="Times New Roman" panose="02020603050405020304" pitchFamily="18" charset="0"/>
              </a:rPr>
              <a:t> </a:t>
            </a:r>
            <a:r>
              <a:rPr lang="en-US" sz="3000" i="1">
                <a:solidFill>
                  <a:schemeClr val="tx1"/>
                </a:solidFill>
                <a:latin typeface="Times New Roman" panose="02020603050405020304" pitchFamily="18" charset="0"/>
                <a:cs typeface="Times New Roman" panose="02020603050405020304" pitchFamily="18" charset="0"/>
              </a:rPr>
              <a:t>khi </a:t>
            </a:r>
            <a:r>
              <a:rPr lang="en-US" sz="3000" i="1">
                <a:solidFill>
                  <a:schemeClr val="tx1"/>
                </a:solidFill>
                <a:latin typeface="Times New Roman" panose="02020603050405020304" pitchFamily="18" charset="0"/>
                <a:cs typeface="Times New Roman" panose="02020603050405020304" pitchFamily="18" charset="0"/>
              </a:rPr>
              <a:t>thấy </a:t>
            </a:r>
            <a:r>
              <a:rPr lang="en-US" sz="3000" i="1" err="1">
                <a:solidFill>
                  <a:schemeClr val="tx1"/>
                </a:solidFill>
                <a:latin typeface="Times New Roman" panose="02020603050405020304" pitchFamily="18" charset="0"/>
                <a:cs typeface="Times New Roman" panose="02020603050405020304" pitchFamily="18" charset="0"/>
              </a:rPr>
              <a:t>mẹ</a:t>
            </a:r>
            <a:r>
              <a:rPr lang="en-US" sz="3000" i="1">
                <a:solidFill>
                  <a:schemeClr val="tx1"/>
                </a:solidFill>
                <a:latin typeface="Times New Roman" panose="02020603050405020304" pitchFamily="18" charset="0"/>
                <a:cs typeface="Times New Roman" panose="02020603050405020304" pitchFamily="18" charset="0"/>
              </a:rPr>
              <a:t> </a:t>
            </a:r>
            <a:r>
              <a:rPr lang="en-US" sz="3000" i="1" smtClean="0">
                <a:solidFill>
                  <a:schemeClr val="tx1"/>
                </a:solidFill>
                <a:latin typeface="Times New Roman" panose="02020603050405020304" pitchFamily="18" charset="0"/>
                <a:cs typeface="Times New Roman" panose="02020603050405020304" pitchFamily="18" charset="0"/>
              </a:rPr>
              <a:t>h</a:t>
            </a:r>
            <a:r>
              <a:rPr lang="vi-VN" sz="3000" i="1" smtClean="0">
                <a:solidFill>
                  <a:schemeClr val="tx1"/>
                </a:solidFill>
                <a:latin typeface="Times New Roman" panose="02020603050405020304" pitchFamily="18" charset="0"/>
                <a:cs typeface="Times New Roman" panose="02020603050405020304" pitchFamily="18" charset="0"/>
              </a:rPr>
              <a:t>ơ</a:t>
            </a:r>
            <a:r>
              <a:rPr lang="en-US" sz="3000" i="1" smtClean="0">
                <a:solidFill>
                  <a:schemeClr val="tx1"/>
                </a:solidFill>
                <a:latin typeface="Times New Roman" panose="02020603050405020304" pitchFamily="18" charset="0"/>
                <a:cs typeface="Times New Roman" panose="02020603050405020304" pitchFamily="18" charset="0"/>
              </a:rPr>
              <a:t>i </a:t>
            </a:r>
            <a:r>
              <a:rPr lang="en-US" sz="3000" i="1" smtClean="0">
                <a:solidFill>
                  <a:schemeClr val="tx1"/>
                </a:solidFill>
                <a:latin typeface="Times New Roman" panose="02020603050405020304" pitchFamily="18" charset="0"/>
                <a:cs typeface="Times New Roman" panose="02020603050405020304" pitchFamily="18" charset="0"/>
              </a:rPr>
              <a:t>rơm </a:t>
            </a:r>
            <a:r>
              <a:rPr lang="en-US" sz="3000" i="1" dirty="0" err="1">
                <a:solidFill>
                  <a:schemeClr val="tx1"/>
                </a:solidFill>
                <a:latin typeface="Times New Roman" panose="02020603050405020304" pitchFamily="18" charset="0"/>
                <a:cs typeface="Times New Roman" panose="02020603050405020304" pitchFamily="18" charset="0"/>
              </a:rPr>
              <a:t>rớm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nước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mắt</a:t>
            </a:r>
            <a:endParaRPr lang="en-US" sz="3000" i="1"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E4549E0F-176F-6CB4-3685-E3C9A2494172}"/>
              </a:ext>
            </a:extLst>
          </p:cNvPr>
          <p:cNvPicPr>
            <a:picLocks noChangeAspect="1"/>
          </p:cNvPicPr>
          <p:nvPr/>
        </p:nvPicPr>
        <p:blipFill>
          <a:blip r:embed="rId3"/>
          <a:stretch>
            <a:fillRect/>
          </a:stretch>
        </p:blipFill>
        <p:spPr>
          <a:xfrm>
            <a:off x="9544811" y="-49685"/>
            <a:ext cx="2754003" cy="2270931"/>
          </a:xfrm>
          <a:prstGeom prst="ellipse">
            <a:avLst/>
          </a:prstGeom>
          <a:ln>
            <a:noFill/>
          </a:ln>
          <a:effectLst>
            <a:softEdge rad="112500"/>
          </a:effectLst>
        </p:spPr>
      </p:pic>
      <p:sp>
        <p:nvSpPr>
          <p:cNvPr id="7" name="TextBox 6"/>
          <p:cNvSpPr txBox="1"/>
          <p:nvPr/>
        </p:nvSpPr>
        <p:spPr>
          <a:xfrm>
            <a:off x="98474" y="5922488"/>
            <a:ext cx="12200339" cy="1169551"/>
          </a:xfrm>
          <a:prstGeom prst="rect">
            <a:avLst/>
          </a:prstGeom>
          <a:noFill/>
        </p:spPr>
        <p:txBody>
          <a:bodyPr wrap="square" rtlCol="0">
            <a:spAutoFit/>
          </a:bodyPr>
          <a:lstStyle/>
          <a:p>
            <a:r>
              <a:rPr lang="en-US" sz="2600" b="1" smtClean="0">
                <a:solidFill>
                  <a:srgbClr val="C00000"/>
                </a:solidFill>
                <a:latin typeface="Times New Roman" pitchFamily="18" charset="0"/>
                <a:cs typeface="Times New Roman" pitchFamily="18" charset="0"/>
              </a:rPr>
              <a:t>=&gt; </a:t>
            </a:r>
            <a:r>
              <a:rPr lang="vi-VN" sz="2600" b="1" smtClean="0">
                <a:solidFill>
                  <a:srgbClr val="C00000"/>
                </a:solidFill>
                <a:latin typeface="Times New Roman" pitchFamily="18" charset="0"/>
                <a:cs typeface="Times New Roman" pitchFamily="18" charset="0"/>
              </a:rPr>
              <a:t>Nghệ </a:t>
            </a:r>
            <a:r>
              <a:rPr lang="vi-VN" sz="2600" b="1">
                <a:solidFill>
                  <a:srgbClr val="C00000"/>
                </a:solidFill>
                <a:latin typeface="Times New Roman" pitchFamily="18" charset="0"/>
                <a:cs typeface="Times New Roman" pitchFamily="18" charset="0"/>
              </a:rPr>
              <a:t>thuật: </a:t>
            </a:r>
            <a:r>
              <a:rPr lang="en-US" sz="2600" b="1">
                <a:solidFill>
                  <a:srgbClr val="C00000"/>
                </a:solidFill>
                <a:latin typeface="Times New Roman" pitchFamily="18" charset="0"/>
                <a:cs typeface="Times New Roman" pitchFamily="18" charset="0"/>
              </a:rPr>
              <a:t>Sử dụng các chi tiết giàu sức gợi, tập trung miêu tả nội tâm nhân vật</a:t>
            </a:r>
          </a:p>
          <a:p>
            <a:r>
              <a:rPr lang="en-US" sz="2600" b="1">
                <a:solidFill>
                  <a:srgbClr val="C00000"/>
                </a:solidFill>
                <a:latin typeface="Times New Roman" pitchFamily="18" charset="0"/>
                <a:cs typeface="Times New Roman" pitchFamily="18" charset="0"/>
              </a:rPr>
              <a:t>=</a:t>
            </a:r>
            <a:r>
              <a:rPr lang="vi-VN" sz="2600" b="1" smtClean="0">
                <a:solidFill>
                  <a:srgbClr val="C00000"/>
                </a:solidFill>
                <a:latin typeface="Times New Roman" pitchFamily="18" charset="0"/>
                <a:cs typeface="Times New Roman" pitchFamily="18" charset="0"/>
              </a:rPr>
              <a:t>&gt; </a:t>
            </a:r>
            <a:r>
              <a:rPr lang="en-US" sz="2600" b="1">
                <a:solidFill>
                  <a:srgbClr val="C00000"/>
                </a:solidFill>
                <a:latin typeface="Times New Roman" pitchFamily="18" charset="0"/>
                <a:cs typeface="Times New Roman" pitchFamily="18" charset="0"/>
              </a:rPr>
              <a:t>Không khí gia đình ấm áp tình người</a:t>
            </a:r>
          </a:p>
          <a:p>
            <a:endParaRPr lang="en-US"/>
          </a:p>
        </p:txBody>
      </p:sp>
    </p:spTree>
    <p:extLst>
      <p:ext uri="{BB962C8B-B14F-4D97-AF65-F5344CB8AC3E}">
        <p14:creationId xmlns:p14="http://schemas.microsoft.com/office/powerpoint/2010/main" val="236957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75EF1B6-714B-1E68-9300-C9AC06DA6CB3}"/>
              </a:ext>
            </a:extLst>
          </p:cNvPr>
          <p:cNvPicPr>
            <a:picLocks noChangeAspect="1"/>
          </p:cNvPicPr>
          <p:nvPr/>
        </p:nvPicPr>
        <p:blipFill>
          <a:blip r:embed="rId2"/>
          <a:stretch>
            <a:fillRect/>
          </a:stretch>
        </p:blipFill>
        <p:spPr>
          <a:xfrm>
            <a:off x="2310495" y="59776"/>
            <a:ext cx="6734445" cy="1297911"/>
          </a:xfrm>
          <a:prstGeom prst="rect">
            <a:avLst/>
          </a:prstGeom>
        </p:spPr>
      </p:pic>
      <p:pic>
        <p:nvPicPr>
          <p:cNvPr id="3" name="Picture 2" descr="22858PICdbgea5Gz679dY_PIC2018.png">
            <a:extLst>
              <a:ext uri="{FF2B5EF4-FFF2-40B4-BE49-F238E27FC236}">
                <a16:creationId xmlns:a16="http://schemas.microsoft.com/office/drawing/2014/main" xmlns="" id="{79E28FB5-907A-F5FF-74B3-7128B319E2F4}"/>
              </a:ext>
            </a:extLst>
          </p:cNvPr>
          <p:cNvPicPr>
            <a:picLocks noChangeAspect="1"/>
          </p:cNvPicPr>
          <p:nvPr/>
        </p:nvPicPr>
        <p:blipFill>
          <a:blip r:embed="rId3" cstate="print"/>
          <a:stretch>
            <a:fillRect/>
          </a:stretch>
        </p:blipFill>
        <p:spPr>
          <a:xfrm flipH="1">
            <a:off x="3905087" y="3292533"/>
            <a:ext cx="3985588" cy="4218088"/>
          </a:xfrm>
          <a:prstGeom prst="rect">
            <a:avLst/>
          </a:prstGeom>
        </p:spPr>
      </p:pic>
      <p:sp>
        <p:nvSpPr>
          <p:cNvPr id="5" name="Cloud Callout 3">
            <a:extLst>
              <a:ext uri="{FF2B5EF4-FFF2-40B4-BE49-F238E27FC236}">
                <a16:creationId xmlns:a16="http://schemas.microsoft.com/office/drawing/2014/main" xmlns="" id="{643F2813-1583-7135-2D32-ED0A4F03C65A}"/>
              </a:ext>
            </a:extLst>
          </p:cNvPr>
          <p:cNvSpPr/>
          <p:nvPr/>
        </p:nvSpPr>
        <p:spPr>
          <a:xfrm>
            <a:off x="5897881" y="716280"/>
            <a:ext cx="6294119" cy="342899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ct val="0"/>
              </a:spcAft>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BEAE5044-B36E-F9B3-953B-EE6202560628}"/>
              </a:ext>
            </a:extLst>
          </p:cNvPr>
          <p:cNvSpPr/>
          <p:nvPr/>
        </p:nvSpPr>
        <p:spPr>
          <a:xfrm>
            <a:off x="6319467" y="1338665"/>
            <a:ext cx="5505449" cy="1953868"/>
          </a:xfrm>
          <a:prstGeom prst="rect">
            <a:avLst/>
          </a:prstGeom>
        </p:spPr>
        <p:txBody>
          <a:bodyPr wrap="square">
            <a:spAutoFit/>
          </a:bodyPr>
          <a:lstStyle/>
          <a:p>
            <a:pPr algn="ctr" fontAlgn="base">
              <a:lnSpc>
                <a:spcPct val="150000"/>
              </a:lnSpc>
              <a:spcBef>
                <a:spcPct val="0"/>
              </a:spcBef>
              <a:spcAft>
                <a:spcPct val="0"/>
              </a:spcAft>
              <a:defRPr/>
            </a:pPr>
            <a:r>
              <a:rPr lang="vi-VN" sz="2800" b="1" dirty="0">
                <a:solidFill>
                  <a:srgbClr val="FF0000"/>
                </a:solidFill>
                <a:latin typeface="Times New Roman" pitchFamily="18" charset="0"/>
                <a:cs typeface="Times New Roman" pitchFamily="18" charset="0"/>
              </a:rPr>
              <a:t>Theo em, hình ảnh chiếc áo bông cũ ở phần đầu văn bản là biểu tượng cho điều gì?</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9A867615-6D62-6F4B-6784-79C6ED4AD7D8}"/>
              </a:ext>
            </a:extLst>
          </p:cNvPr>
          <p:cNvPicPr>
            <a:picLocks noChangeAspect="1"/>
          </p:cNvPicPr>
          <p:nvPr/>
        </p:nvPicPr>
        <p:blipFill>
          <a:blip r:embed="rId4"/>
          <a:stretch>
            <a:fillRect/>
          </a:stretch>
        </p:blipFill>
        <p:spPr>
          <a:xfrm>
            <a:off x="209570" y="1338665"/>
            <a:ext cx="3950904" cy="4376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505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5"/>
          <a:srcRect l="-52" t="31123" r="9831" b="31878"/>
          <a:stretch/>
        </p:blipFill>
        <p:spPr>
          <a:xfrm>
            <a:off x="-27073" y="0"/>
            <a:ext cx="12219073" cy="6858000"/>
          </a:xfrm>
          <a:prstGeom prst="rect">
            <a:avLst/>
          </a:prstGeom>
        </p:spPr>
      </p:pic>
      <p:grpSp>
        <p:nvGrpSpPr>
          <p:cNvPr id="3" name="Group 3"/>
          <p:cNvGrpSpPr/>
          <p:nvPr/>
        </p:nvGrpSpPr>
        <p:grpSpPr>
          <a:xfrm>
            <a:off x="864003" y="278044"/>
            <a:ext cx="10930326" cy="6301911"/>
            <a:chOff x="0" y="0"/>
            <a:chExt cx="2047413" cy="1180442"/>
          </a:xfrm>
        </p:grpSpPr>
        <p:sp>
          <p:nvSpPr>
            <p:cNvPr id="4" name="Freeform 4"/>
            <p:cNvSpPr/>
            <p:nvPr/>
          </p:nvSpPr>
          <p:spPr>
            <a:xfrm>
              <a:off x="0" y="0"/>
              <a:ext cx="2047413" cy="1180442"/>
            </a:xfrm>
            <a:custGeom>
              <a:avLst/>
              <a:gdLst/>
              <a:ahLst/>
              <a:cxnLst/>
              <a:rect l="l" t="t" r="r" b="b"/>
              <a:pathLst>
                <a:path w="2047413" h="1180442">
                  <a:moveTo>
                    <a:pt x="1922953" y="1180442"/>
                  </a:moveTo>
                  <a:lnTo>
                    <a:pt x="124460" y="1180442"/>
                  </a:lnTo>
                  <a:cubicBezTo>
                    <a:pt x="55880" y="1180442"/>
                    <a:pt x="0" y="1124562"/>
                    <a:pt x="0" y="1055982"/>
                  </a:cubicBezTo>
                  <a:lnTo>
                    <a:pt x="0" y="124460"/>
                  </a:lnTo>
                  <a:cubicBezTo>
                    <a:pt x="0" y="55880"/>
                    <a:pt x="55880" y="0"/>
                    <a:pt x="124460" y="0"/>
                  </a:cubicBezTo>
                  <a:lnTo>
                    <a:pt x="1922953" y="0"/>
                  </a:lnTo>
                  <a:cubicBezTo>
                    <a:pt x="1991533" y="0"/>
                    <a:pt x="2047413" y="55880"/>
                    <a:pt x="2047413" y="124460"/>
                  </a:cubicBezTo>
                  <a:lnTo>
                    <a:pt x="2047413" y="1055982"/>
                  </a:lnTo>
                  <a:cubicBezTo>
                    <a:pt x="2047413" y="1124562"/>
                    <a:pt x="1991533" y="1180442"/>
                    <a:pt x="1922953" y="1180442"/>
                  </a:cubicBezTo>
                  <a:close/>
                </a:path>
              </a:pathLst>
            </a:custGeom>
            <a:solidFill>
              <a:srgbClr val="FFF1EA"/>
            </a:solidFill>
          </p:spPr>
        </p:sp>
      </p:gr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34630">
            <a:off x="-540209" y="5334654"/>
            <a:ext cx="2259965" cy="1581975"/>
          </a:xfrm>
          <a:prstGeom prst="rect">
            <a:avLst/>
          </a:prstGeom>
        </p:spPr>
      </p:pic>
      <p:pic>
        <p:nvPicPr>
          <p:cNvPr id="6" name="Picture 6"/>
          <p:cNvPicPr>
            <a:picLocks noChangeAspect="1"/>
          </p:cNvPicPr>
          <p:nvPr/>
        </p:nvPicPr>
        <p:blipFill>
          <a:blip r:embed="rId8"/>
          <a:srcRect/>
          <a:stretch>
            <a:fillRect/>
          </a:stretch>
        </p:blipFill>
        <p:spPr>
          <a:xfrm>
            <a:off x="247535" y="141192"/>
            <a:ext cx="684477" cy="837546"/>
          </a:xfrm>
          <a:prstGeom prst="rect">
            <a:avLst/>
          </a:prstGeom>
        </p:spPr>
      </p:pic>
      <p:pic>
        <p:nvPicPr>
          <p:cNvPr id="7" name="Picture 7"/>
          <p:cNvPicPr>
            <a:picLocks noChangeAspect="1"/>
          </p:cNvPicPr>
          <p:nvPr/>
        </p:nvPicPr>
        <p:blipFill>
          <a:blip r:embed="rId8"/>
          <a:srcRect/>
          <a:stretch>
            <a:fillRect/>
          </a:stretch>
        </p:blipFill>
        <p:spPr>
          <a:xfrm flipH="1">
            <a:off x="7317830" y="5288096"/>
            <a:ext cx="684477" cy="83754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679648">
            <a:off x="10322508" y="-557402"/>
            <a:ext cx="2478921" cy="2858295"/>
          </a:xfrm>
          <a:prstGeom prst="rect">
            <a:avLst/>
          </a:prstGeom>
        </p:spPr>
      </p:pic>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rcRect/>
          <a:stretch>
            <a:fillRect/>
          </a:stretch>
        </p:blipFill>
        <p:spPr>
          <a:xfrm>
            <a:off x="932012" y="141192"/>
            <a:ext cx="10629956" cy="4977831"/>
          </a:xfrm>
          <a:prstGeom prst="rect">
            <a:avLst/>
          </a:prstGeom>
        </p:spPr>
      </p:pic>
      <p:sp>
        <p:nvSpPr>
          <p:cNvPr id="10" name="TextBox 10"/>
          <p:cNvSpPr txBox="1"/>
          <p:nvPr/>
        </p:nvSpPr>
        <p:spPr>
          <a:xfrm>
            <a:off x="1358182" y="5641527"/>
            <a:ext cx="9963320" cy="1079500"/>
          </a:xfrm>
          <a:prstGeom prst="rect">
            <a:avLst/>
          </a:prstGeom>
        </p:spPr>
        <p:txBody>
          <a:bodyPr lIns="0" tIns="0" rIns="0" bIns="0" rtlCol="0" anchor="t">
            <a:spAutoFit/>
          </a:bodyPr>
          <a:lstStyle/>
          <a:p>
            <a:pPr marL="503717" lvl="1" indent="-251858" algn="just">
              <a:lnSpc>
                <a:spcPts val="2800"/>
              </a:lnSpc>
              <a:buFont typeface="Arial"/>
              <a:buChar char="•"/>
            </a:pPr>
            <a:r>
              <a:rPr lang="en-US" sz="2300" dirty="0">
                <a:solidFill>
                  <a:srgbClr val="272525"/>
                </a:solidFill>
                <a:latin typeface="Roboto Condensed"/>
              </a:rPr>
              <a:t>Video </a:t>
            </a:r>
            <a:r>
              <a:rPr lang="en-US" sz="2300" dirty="0" err="1">
                <a:solidFill>
                  <a:srgbClr val="272525"/>
                </a:solidFill>
                <a:latin typeface="Roboto Condensed"/>
              </a:rPr>
              <a:t>gợi</a:t>
            </a:r>
            <a:r>
              <a:rPr lang="en-US" sz="2300" dirty="0">
                <a:solidFill>
                  <a:srgbClr val="272525"/>
                </a:solidFill>
                <a:latin typeface="Roboto Condensed"/>
              </a:rPr>
              <a:t> </a:t>
            </a:r>
            <a:r>
              <a:rPr lang="en-US" sz="2300" dirty="0" err="1">
                <a:solidFill>
                  <a:srgbClr val="272525"/>
                </a:solidFill>
                <a:latin typeface="Roboto Condensed"/>
              </a:rPr>
              <a:t>cho</a:t>
            </a:r>
            <a:r>
              <a:rPr lang="en-US" sz="2300" dirty="0">
                <a:solidFill>
                  <a:srgbClr val="272525"/>
                </a:solidFill>
                <a:latin typeface="Roboto Condensed"/>
              </a:rPr>
              <a:t> </a:t>
            </a:r>
            <a:r>
              <a:rPr lang="en-US" sz="2300" dirty="0" err="1">
                <a:solidFill>
                  <a:srgbClr val="272525"/>
                </a:solidFill>
                <a:latin typeface="Roboto Condensed"/>
              </a:rPr>
              <a:t>em</a:t>
            </a:r>
            <a:r>
              <a:rPr lang="en-US" sz="2300" dirty="0">
                <a:solidFill>
                  <a:srgbClr val="272525"/>
                </a:solidFill>
                <a:latin typeface="Roboto Condensed"/>
              </a:rPr>
              <a:t> </a:t>
            </a:r>
            <a:r>
              <a:rPr lang="en-US" sz="2300" dirty="0" err="1">
                <a:solidFill>
                  <a:srgbClr val="272525"/>
                </a:solidFill>
                <a:latin typeface="Roboto Condensed"/>
              </a:rPr>
              <a:t>liên</a:t>
            </a:r>
            <a:r>
              <a:rPr lang="en-US" sz="2300" dirty="0">
                <a:solidFill>
                  <a:srgbClr val="272525"/>
                </a:solidFill>
                <a:latin typeface="Roboto Condensed"/>
              </a:rPr>
              <a:t> </a:t>
            </a:r>
            <a:r>
              <a:rPr lang="en-US" sz="2300" dirty="0" err="1">
                <a:solidFill>
                  <a:srgbClr val="272525"/>
                </a:solidFill>
                <a:latin typeface="Roboto Condensed"/>
              </a:rPr>
              <a:t>tưởng</a:t>
            </a:r>
            <a:r>
              <a:rPr lang="en-US" sz="2300" dirty="0">
                <a:solidFill>
                  <a:srgbClr val="272525"/>
                </a:solidFill>
                <a:latin typeface="Roboto Condensed"/>
              </a:rPr>
              <a:t> </a:t>
            </a:r>
            <a:r>
              <a:rPr lang="en-US" sz="2300" dirty="0" err="1">
                <a:solidFill>
                  <a:srgbClr val="272525"/>
                </a:solidFill>
                <a:latin typeface="Roboto Condensed"/>
              </a:rPr>
              <a:t>đến</a:t>
            </a:r>
            <a:r>
              <a:rPr lang="en-US" sz="2300" dirty="0">
                <a:solidFill>
                  <a:srgbClr val="272525"/>
                </a:solidFill>
                <a:latin typeface="Roboto Condensed"/>
              </a:rPr>
              <a:t> </a:t>
            </a:r>
            <a:r>
              <a:rPr lang="en-US" sz="2300" dirty="0" err="1">
                <a:solidFill>
                  <a:srgbClr val="272525"/>
                </a:solidFill>
                <a:latin typeface="Roboto Condensed"/>
              </a:rPr>
              <a:t>điều</a:t>
            </a:r>
            <a:r>
              <a:rPr lang="en-US" sz="2300" dirty="0">
                <a:solidFill>
                  <a:srgbClr val="272525"/>
                </a:solidFill>
                <a:latin typeface="Roboto Condensed"/>
              </a:rPr>
              <a:t> </a:t>
            </a:r>
            <a:r>
              <a:rPr lang="en-US" sz="2300" dirty="0" err="1">
                <a:solidFill>
                  <a:srgbClr val="272525"/>
                </a:solidFill>
                <a:latin typeface="Roboto Condensed"/>
              </a:rPr>
              <a:t>gì</a:t>
            </a:r>
            <a:r>
              <a:rPr lang="en-US" sz="2300" dirty="0">
                <a:solidFill>
                  <a:srgbClr val="272525"/>
                </a:solidFill>
                <a:latin typeface="Roboto Condensed"/>
              </a:rPr>
              <a:t>?</a:t>
            </a:r>
          </a:p>
          <a:p>
            <a:pPr marL="503717" lvl="1" indent="-251858" algn="just">
              <a:lnSpc>
                <a:spcPts val="2800"/>
              </a:lnSpc>
              <a:buFont typeface="Arial"/>
              <a:buChar char="•"/>
            </a:pPr>
            <a:r>
              <a:rPr lang="en-US" sz="2300" dirty="0" err="1">
                <a:solidFill>
                  <a:srgbClr val="272525"/>
                </a:solidFill>
                <a:latin typeface="Roboto Condensed"/>
              </a:rPr>
              <a:t>Nêu</a:t>
            </a:r>
            <a:r>
              <a:rPr lang="en-US" sz="2300" dirty="0">
                <a:solidFill>
                  <a:srgbClr val="272525"/>
                </a:solidFill>
                <a:latin typeface="Roboto Condensed"/>
              </a:rPr>
              <a:t> </a:t>
            </a:r>
            <a:r>
              <a:rPr lang="en-US" sz="2300" dirty="0" err="1">
                <a:solidFill>
                  <a:srgbClr val="272525"/>
                </a:solidFill>
                <a:latin typeface="Roboto Condensed"/>
              </a:rPr>
              <a:t>suy</a:t>
            </a:r>
            <a:r>
              <a:rPr lang="en-US" sz="2300" dirty="0">
                <a:solidFill>
                  <a:srgbClr val="272525"/>
                </a:solidFill>
                <a:latin typeface="Roboto Condensed"/>
              </a:rPr>
              <a:t> </a:t>
            </a:r>
            <a:r>
              <a:rPr lang="en-US" sz="2300" dirty="0" err="1">
                <a:solidFill>
                  <a:srgbClr val="272525"/>
                </a:solidFill>
                <a:latin typeface="Roboto Condensed"/>
              </a:rPr>
              <a:t>nghĩ</a:t>
            </a:r>
            <a:r>
              <a:rPr lang="en-US" sz="2300" dirty="0">
                <a:solidFill>
                  <a:srgbClr val="272525"/>
                </a:solidFill>
                <a:latin typeface="Roboto Condensed"/>
              </a:rPr>
              <a:t> </a:t>
            </a:r>
            <a:r>
              <a:rPr lang="en-US" sz="2300" dirty="0" err="1">
                <a:solidFill>
                  <a:srgbClr val="272525"/>
                </a:solidFill>
                <a:latin typeface="Roboto Condensed"/>
              </a:rPr>
              <a:t>và</a:t>
            </a:r>
            <a:r>
              <a:rPr lang="en-US" sz="2300" dirty="0">
                <a:solidFill>
                  <a:srgbClr val="272525"/>
                </a:solidFill>
                <a:latin typeface="Roboto Condensed"/>
              </a:rPr>
              <a:t> </a:t>
            </a:r>
            <a:r>
              <a:rPr lang="en-US" sz="2300" dirty="0" err="1">
                <a:solidFill>
                  <a:srgbClr val="272525"/>
                </a:solidFill>
                <a:latin typeface="Roboto Condensed"/>
              </a:rPr>
              <a:t>cảm</a:t>
            </a:r>
            <a:r>
              <a:rPr lang="en-US" sz="2300" dirty="0">
                <a:solidFill>
                  <a:srgbClr val="272525"/>
                </a:solidFill>
                <a:latin typeface="Roboto Condensed"/>
              </a:rPr>
              <a:t> </a:t>
            </a:r>
            <a:r>
              <a:rPr lang="en-US" sz="2300" dirty="0" err="1">
                <a:solidFill>
                  <a:srgbClr val="272525"/>
                </a:solidFill>
                <a:latin typeface="Roboto Condensed"/>
              </a:rPr>
              <a:t>xúc</a:t>
            </a:r>
            <a:r>
              <a:rPr lang="en-US" sz="2300" dirty="0">
                <a:solidFill>
                  <a:srgbClr val="272525"/>
                </a:solidFill>
                <a:latin typeface="Roboto Condensed"/>
              </a:rPr>
              <a:t> </a:t>
            </a:r>
            <a:r>
              <a:rPr lang="en-US" sz="2300" dirty="0" err="1">
                <a:solidFill>
                  <a:srgbClr val="272525"/>
                </a:solidFill>
                <a:latin typeface="Roboto Condensed"/>
              </a:rPr>
              <a:t>của</a:t>
            </a:r>
            <a:r>
              <a:rPr lang="en-US" sz="2300" dirty="0">
                <a:solidFill>
                  <a:srgbClr val="272525"/>
                </a:solidFill>
                <a:latin typeface="Roboto Condensed"/>
              </a:rPr>
              <a:t> </a:t>
            </a:r>
            <a:r>
              <a:rPr lang="en-US" sz="2300" dirty="0" err="1">
                <a:solidFill>
                  <a:srgbClr val="272525"/>
                </a:solidFill>
                <a:latin typeface="Roboto Condensed"/>
              </a:rPr>
              <a:t>em</a:t>
            </a:r>
            <a:r>
              <a:rPr lang="en-US" sz="2300" dirty="0">
                <a:solidFill>
                  <a:srgbClr val="272525"/>
                </a:solidFill>
                <a:latin typeface="Roboto Condensed"/>
              </a:rPr>
              <a:t> </a:t>
            </a:r>
            <a:r>
              <a:rPr lang="en-US" sz="2300" dirty="0" err="1">
                <a:solidFill>
                  <a:srgbClr val="272525"/>
                </a:solidFill>
                <a:latin typeface="Roboto Condensed"/>
              </a:rPr>
              <a:t>khi</a:t>
            </a:r>
            <a:r>
              <a:rPr lang="en-US" sz="2300" dirty="0">
                <a:solidFill>
                  <a:srgbClr val="272525"/>
                </a:solidFill>
                <a:latin typeface="Roboto Condensed"/>
              </a:rPr>
              <a:t> </a:t>
            </a:r>
            <a:r>
              <a:rPr lang="en-US" sz="2300" dirty="0" err="1">
                <a:solidFill>
                  <a:srgbClr val="272525"/>
                </a:solidFill>
                <a:latin typeface="Roboto Condensed"/>
              </a:rPr>
              <a:t>trải</a:t>
            </a:r>
            <a:r>
              <a:rPr lang="en-US" sz="2300" dirty="0">
                <a:solidFill>
                  <a:srgbClr val="272525"/>
                </a:solidFill>
                <a:latin typeface="Roboto Condensed"/>
              </a:rPr>
              <a:t> qua </a:t>
            </a:r>
            <a:r>
              <a:rPr lang="en-US" sz="2300" dirty="0" err="1">
                <a:solidFill>
                  <a:srgbClr val="272525"/>
                </a:solidFill>
                <a:latin typeface="Roboto Condensed"/>
              </a:rPr>
              <a:t>hoặc</a:t>
            </a:r>
            <a:r>
              <a:rPr lang="en-US" sz="2300" dirty="0">
                <a:solidFill>
                  <a:srgbClr val="272525"/>
                </a:solidFill>
                <a:latin typeface="Roboto Condensed"/>
              </a:rPr>
              <a:t> </a:t>
            </a:r>
            <a:r>
              <a:rPr lang="en-US" sz="2300" dirty="0" err="1">
                <a:solidFill>
                  <a:srgbClr val="272525"/>
                </a:solidFill>
                <a:latin typeface="Roboto Condensed"/>
              </a:rPr>
              <a:t>chứng</a:t>
            </a:r>
            <a:r>
              <a:rPr lang="en-US" sz="2300" dirty="0">
                <a:solidFill>
                  <a:srgbClr val="272525"/>
                </a:solidFill>
                <a:latin typeface="Roboto Condensed"/>
              </a:rPr>
              <a:t> </a:t>
            </a:r>
            <a:r>
              <a:rPr lang="en-US" sz="2300" dirty="0" err="1">
                <a:solidFill>
                  <a:srgbClr val="272525"/>
                </a:solidFill>
                <a:latin typeface="Roboto Condensed"/>
              </a:rPr>
              <a:t>kiến</a:t>
            </a:r>
            <a:r>
              <a:rPr lang="en-US" sz="2300" dirty="0">
                <a:solidFill>
                  <a:srgbClr val="272525"/>
                </a:solidFill>
                <a:latin typeface="Roboto Condensed"/>
              </a:rPr>
              <a:t> </a:t>
            </a:r>
            <a:r>
              <a:rPr lang="en-US" sz="2300" dirty="0" err="1">
                <a:solidFill>
                  <a:srgbClr val="272525"/>
                </a:solidFill>
                <a:latin typeface="Roboto Condensed"/>
              </a:rPr>
              <a:t>sự</a:t>
            </a:r>
            <a:r>
              <a:rPr lang="en-US" sz="2300" dirty="0">
                <a:solidFill>
                  <a:srgbClr val="272525"/>
                </a:solidFill>
                <a:latin typeface="Roboto Condensed"/>
              </a:rPr>
              <a:t> </a:t>
            </a:r>
            <a:r>
              <a:rPr lang="en-US" sz="2300" dirty="0" err="1">
                <a:solidFill>
                  <a:srgbClr val="272525"/>
                </a:solidFill>
                <a:latin typeface="Roboto Condensed"/>
              </a:rPr>
              <a:t>việc</a:t>
            </a:r>
            <a:r>
              <a:rPr lang="en-US" sz="2300" dirty="0">
                <a:solidFill>
                  <a:srgbClr val="272525"/>
                </a:solidFill>
                <a:latin typeface="Roboto Condensed"/>
              </a:rPr>
              <a:t> </a:t>
            </a:r>
            <a:r>
              <a:rPr lang="en-US" sz="2300" dirty="0" err="1">
                <a:solidFill>
                  <a:srgbClr val="272525"/>
                </a:solidFill>
                <a:latin typeface="Roboto Condensed"/>
              </a:rPr>
              <a:t>tương</a:t>
            </a:r>
            <a:r>
              <a:rPr lang="en-US" sz="2300" dirty="0">
                <a:solidFill>
                  <a:srgbClr val="272525"/>
                </a:solidFill>
                <a:latin typeface="Roboto Condensed"/>
              </a:rPr>
              <a:t> </a:t>
            </a:r>
            <a:r>
              <a:rPr lang="en-US" sz="2300" dirty="0" err="1">
                <a:solidFill>
                  <a:srgbClr val="272525"/>
                </a:solidFill>
                <a:latin typeface="Roboto Condensed"/>
              </a:rPr>
              <a:t>tự</a:t>
            </a:r>
            <a:r>
              <a:rPr lang="en-US" sz="2300" dirty="0">
                <a:solidFill>
                  <a:srgbClr val="272525"/>
                </a:solidFill>
                <a:latin typeface="Roboto Condensed"/>
              </a:rPr>
              <a:t> </a:t>
            </a:r>
            <a:r>
              <a:rPr lang="en-US" sz="2300" dirty="0" err="1">
                <a:solidFill>
                  <a:srgbClr val="272525"/>
                </a:solidFill>
                <a:latin typeface="Roboto Condensed"/>
              </a:rPr>
              <a:t>như</a:t>
            </a:r>
            <a:r>
              <a:rPr lang="en-US" sz="2300" dirty="0">
                <a:solidFill>
                  <a:srgbClr val="272525"/>
                </a:solidFill>
                <a:latin typeface="Roboto Condensed"/>
              </a:rPr>
              <a:t> </a:t>
            </a:r>
            <a:r>
              <a:rPr lang="en-US" sz="2300" dirty="0" err="1">
                <a:solidFill>
                  <a:srgbClr val="272525"/>
                </a:solidFill>
                <a:latin typeface="Roboto Condensed"/>
              </a:rPr>
              <a:t>thế</a:t>
            </a:r>
            <a:r>
              <a:rPr lang="en-US" sz="2300" dirty="0">
                <a:solidFill>
                  <a:srgbClr val="272525"/>
                </a:solidFill>
                <a:latin typeface="Roboto Condensed"/>
              </a:rPr>
              <a:t> </a:t>
            </a:r>
            <a:r>
              <a:rPr lang="en-US" sz="2300" dirty="0" err="1">
                <a:solidFill>
                  <a:srgbClr val="272525"/>
                </a:solidFill>
                <a:latin typeface="Roboto Condensed"/>
              </a:rPr>
              <a:t>trong</a:t>
            </a:r>
            <a:r>
              <a:rPr lang="en-US" sz="2300" dirty="0">
                <a:solidFill>
                  <a:srgbClr val="272525"/>
                </a:solidFill>
                <a:latin typeface="Roboto Condensed"/>
              </a:rPr>
              <a:t> </a:t>
            </a:r>
            <a:r>
              <a:rPr lang="en-US" sz="2300" dirty="0" err="1">
                <a:solidFill>
                  <a:srgbClr val="272525"/>
                </a:solidFill>
                <a:latin typeface="Roboto Condensed"/>
              </a:rPr>
              <a:t>cuộc</a:t>
            </a:r>
            <a:r>
              <a:rPr lang="en-US" sz="2300" dirty="0">
                <a:solidFill>
                  <a:srgbClr val="272525"/>
                </a:solidFill>
                <a:latin typeface="Roboto Condensed"/>
              </a:rPr>
              <a:t> </a:t>
            </a:r>
            <a:r>
              <a:rPr lang="en-US" sz="2300" dirty="0" err="1">
                <a:solidFill>
                  <a:srgbClr val="272525"/>
                </a:solidFill>
                <a:latin typeface="Roboto Condensed"/>
              </a:rPr>
              <a:t>sống</a:t>
            </a:r>
            <a:r>
              <a:rPr lang="en-US" sz="2300" dirty="0">
                <a:solidFill>
                  <a:srgbClr val="272525"/>
                </a:solidFill>
                <a:latin typeface="Roboto Condensed"/>
              </a:rPr>
              <a:t>.</a:t>
            </a:r>
          </a:p>
        </p:txBody>
      </p:sp>
      <p:sp>
        <p:nvSpPr>
          <p:cNvPr id="16" name="Hộp Văn bản 15">
            <a:extLst>
              <a:ext uri="{FF2B5EF4-FFF2-40B4-BE49-F238E27FC236}">
                <a16:creationId xmlns:a16="http://schemas.microsoft.com/office/drawing/2014/main" xmlns="" id="{9C737362-EC9D-E3F0-C860-552670D3C5DF}"/>
              </a:ext>
            </a:extLst>
          </p:cNvPr>
          <p:cNvSpPr txBox="1"/>
          <p:nvPr/>
        </p:nvSpPr>
        <p:spPr>
          <a:xfrm>
            <a:off x="4158702" y="1135426"/>
            <a:ext cx="7162800" cy="246221"/>
          </a:xfrm>
          <a:prstGeom prst="rect">
            <a:avLst/>
          </a:prstGeom>
          <a:noFill/>
        </p:spPr>
        <p:txBody>
          <a:bodyPr wrap="square" lIns="60954" tIns="30477" rIns="60954" bIns="30477">
            <a:spAutoFit/>
          </a:bodyPr>
          <a:lstStyle/>
          <a:p>
            <a:pPr defTabSz="609539">
              <a:defRPr/>
            </a:pPr>
            <a:r>
              <a:rPr lang="en-US" sz="1200" dirty="0">
                <a:solidFill>
                  <a:srgbClr val="F8F5F1"/>
                </a:solidFill>
                <a:latin typeface="Glacial Indifference"/>
              </a:rPr>
              <a:t>https://www.youtube.com/watch?v=4GZoTBWOEbE </a:t>
            </a:r>
          </a:p>
        </p:txBody>
      </p:sp>
    </p:spTree>
    <p:extLst>
      <p:ext uri="{BB962C8B-B14F-4D97-AF65-F5344CB8AC3E}">
        <p14:creationId xmlns:p14="http://schemas.microsoft.com/office/powerpoint/2010/main" val="1316838437"/>
      </p:ext>
    </p:extLst>
  </p:cSld>
  <p:clrMapOvr>
    <a:masterClrMapping/>
  </p:clrMapOvr>
  <p:transition spd="slow">
    <p:fade/>
  </p:transition>
  <p:timing>
    <p:tnLst>
      <p:par>
        <p:cTn id="1" dur="indefinite" restart="never" nodeType="tmRoot">
          <p:childTnLst>
            <p:video fullScrn="1">
              <p:cMediaNode vol="60377">
                <p:cTn id="2"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rgbClr val="3C9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a:solidFill>
                  <a:srgbClr val="FF0000"/>
                </a:solidFill>
                <a:latin typeface="UTM Aurora" panose="02040603050506020204" pitchFamily="18" charset="0"/>
              </a:rPr>
              <a:t>Văn bản “Gió lạnh đầu mùa” của tác giả nào</a:t>
            </a:r>
            <a:r>
              <a:rPr lang="en-US" sz="3600" b="1" smtClean="0">
                <a:solidFill>
                  <a:srgbClr val="FF0000"/>
                </a:solidFill>
                <a:latin typeface="UTM Aurora" panose="02040603050506020204" pitchFamily="18" charset="0"/>
              </a:rPr>
              <a:t>?</a:t>
            </a:r>
            <a:endParaRPr lang="x-none" sz="36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A</a:t>
            </a:r>
            <a:r>
              <a:rPr lang="x-none" sz="3500">
                <a:solidFill>
                  <a:prstClr val="white"/>
                </a:solidFill>
                <a:latin typeface="Times New Roman" panose="02020603050405020304" pitchFamily="18" charset="0"/>
                <a:cs typeface="Times New Roman" panose="02020603050405020304" pitchFamily="18" charset="0"/>
              </a:rPr>
              <a:t>. </a:t>
            </a:r>
            <a:r>
              <a:rPr lang="en-US" sz="3500">
                <a:solidFill>
                  <a:prstClr val="white"/>
                </a:solidFill>
                <a:latin typeface="Times New Roman" panose="02020603050405020304" pitchFamily="18" charset="0"/>
                <a:cs typeface="Times New Roman" panose="02020603050405020304" pitchFamily="18" charset="0"/>
              </a:rPr>
              <a:t>Xuân </a:t>
            </a:r>
            <a:r>
              <a:rPr lang="en-US" sz="3500" smtClean="0">
                <a:solidFill>
                  <a:prstClr val="white"/>
                </a:solidFill>
                <a:latin typeface="Times New Roman" panose="02020603050405020304" pitchFamily="18" charset="0"/>
                <a:cs typeface="Times New Roman" panose="02020603050405020304" pitchFamily="18" charset="0"/>
              </a:rPr>
              <a:t>Quỳnh </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B</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Thạch Lam</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C</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An-</a:t>
            </a:r>
            <a:r>
              <a:rPr lang="vi-VN" sz="3500" smtClean="0">
                <a:solidFill>
                  <a:prstClr val="white"/>
                </a:solidFill>
                <a:latin typeface="Times New Roman" panose="02020603050405020304" pitchFamily="18" charset="0"/>
                <a:cs typeface="Times New Roman" panose="02020603050405020304" pitchFamily="18" charset="0"/>
              </a:rPr>
              <a:t>đéc</a:t>
            </a:r>
            <a:r>
              <a:rPr lang="en-US" sz="3500" smtClean="0">
                <a:solidFill>
                  <a:prstClr val="white"/>
                </a:solidFill>
                <a:latin typeface="Times New Roman" panose="02020603050405020304" pitchFamily="18" charset="0"/>
                <a:cs typeface="Times New Roman" panose="02020603050405020304" pitchFamily="18" charset="0"/>
              </a:rPr>
              <a:t>-xen</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D</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Tô Hoài</a:t>
            </a:r>
            <a:endParaRPr lang="x-none" sz="3500" dirty="0">
              <a:solidFill>
                <a:prstClr val="white"/>
              </a:solidFill>
              <a:latin typeface="Times New Roman" panose="02020603050405020304" pitchFamily="18" charset="0"/>
              <a:cs typeface="Times New Roman" panose="02020603050405020304" pitchFamily="18" charset="0"/>
            </a:endParaRPr>
          </a:p>
        </p:txBody>
      </p:sp>
      <p:pic>
        <p:nvPicPr>
          <p:cNvPr id="10" name="图片 7">
            <a:extLst>
              <a:ext uri="{FF2B5EF4-FFF2-40B4-BE49-F238E27FC236}">
                <a16:creationId xmlns:a16="http://schemas.microsoft.com/office/drawing/2014/main" xmlns="" id="{CE5C527A-D7A4-3847-ADE4-8D2B7E37E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xmlns=""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25216911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C9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801756" y="920751"/>
            <a:ext cx="11237843" cy="1414486"/>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solidFill>
                  <a:srgbClr val="FF0000"/>
                </a:solidFill>
                <a:latin typeface="UTM Aurora" panose="02040603050506020204" pitchFamily="18" charset="0"/>
              </a:rPr>
              <a:t>Văn bản “Gió lạnh đầu mùa” thuộc thể loại nào</a:t>
            </a:r>
            <a:r>
              <a:rPr lang="en-US" sz="3600" smtClean="0">
                <a:solidFill>
                  <a:srgbClr val="FF0000"/>
                </a:solidFill>
                <a:latin typeface="UTM Aurora" panose="02040603050506020204" pitchFamily="18" charset="0"/>
              </a:rPr>
              <a:t>?</a:t>
            </a:r>
            <a:endParaRPr lang="x-none" sz="3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A</a:t>
            </a:r>
            <a:r>
              <a:rPr lang="x-none" sz="3500">
                <a:solidFill>
                  <a:prstClr val="white"/>
                </a:solidFill>
                <a:latin typeface="Times New Roman" panose="02020603050405020304" pitchFamily="18" charset="0"/>
                <a:cs typeface="Times New Roman" panose="02020603050405020304" pitchFamily="18" charset="0"/>
              </a:rPr>
              <a:t>. </a:t>
            </a:r>
            <a:r>
              <a:rPr lang="en-US" sz="3500">
                <a:solidFill>
                  <a:prstClr val="white"/>
                </a:solidFill>
                <a:latin typeface="Times New Roman" panose="02020603050405020304" pitchFamily="18" charset="0"/>
                <a:cs typeface="Times New Roman" panose="02020603050405020304" pitchFamily="18" charset="0"/>
              </a:rPr>
              <a:t>Truyện ngắn</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B</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Truyện </a:t>
            </a:r>
            <a:r>
              <a:rPr lang="vi-VN" sz="3500" smtClean="0">
                <a:solidFill>
                  <a:prstClr val="white"/>
                </a:solidFill>
                <a:latin typeface="Times New Roman" panose="02020603050405020304" pitchFamily="18" charset="0"/>
                <a:cs typeface="Times New Roman" panose="02020603050405020304" pitchFamily="18" charset="0"/>
              </a:rPr>
              <a:t>đồng</a:t>
            </a:r>
            <a:r>
              <a:rPr lang="en-US" sz="3500">
                <a:solidFill>
                  <a:prstClr val="white"/>
                </a:solidFill>
                <a:latin typeface="Times New Roman" panose="02020603050405020304" pitchFamily="18" charset="0"/>
                <a:cs typeface="Times New Roman" panose="02020603050405020304" pitchFamily="18" charset="0"/>
              </a:rPr>
              <a:t> thoại</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C</a:t>
            </a:r>
            <a:r>
              <a:rPr lang="x-none" sz="3500">
                <a:solidFill>
                  <a:prstClr val="white"/>
                </a:solidFill>
                <a:latin typeface="Times New Roman" panose="02020603050405020304" pitchFamily="18" charset="0"/>
                <a:cs typeface="Times New Roman" panose="02020603050405020304" pitchFamily="18" charset="0"/>
              </a:rPr>
              <a:t>. </a:t>
            </a:r>
            <a:r>
              <a:rPr lang="en-US" sz="3500">
                <a:solidFill>
                  <a:prstClr val="white"/>
                </a:solidFill>
                <a:latin typeface="Times New Roman" panose="02020603050405020304" pitchFamily="18" charset="0"/>
                <a:cs typeface="Times New Roman" panose="02020603050405020304" pitchFamily="18" charset="0"/>
              </a:rPr>
              <a:t>Truyện cổ tích</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D</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Th</a:t>
            </a:r>
            <a:r>
              <a:rPr lang="vi-VN" sz="3500" smtClean="0">
                <a:solidFill>
                  <a:prstClr val="white"/>
                </a:solidFill>
                <a:latin typeface="Times New Roman" panose="02020603050405020304" pitchFamily="18" charset="0"/>
                <a:cs typeface="Times New Roman" panose="02020603050405020304" pitchFamily="18" charset="0"/>
              </a:rPr>
              <a:t>ơ</a:t>
            </a:r>
            <a:r>
              <a:rPr lang="en-US"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tự do</a:t>
            </a:r>
            <a:endParaRPr lang="x-none" sz="3500" dirty="0">
              <a:solidFill>
                <a:prstClr val="white"/>
              </a:solidFill>
              <a:latin typeface="Times New Roman" panose="02020603050405020304" pitchFamily="18" charset="0"/>
              <a:cs typeface="Times New Roman" panose="02020603050405020304" pitchFamily="18" charset="0"/>
            </a:endParaRPr>
          </a:p>
        </p:txBody>
      </p:sp>
      <p:pic>
        <p:nvPicPr>
          <p:cNvPr id="10" name="图片 7">
            <a:extLst>
              <a:ext uri="{FF2B5EF4-FFF2-40B4-BE49-F238E27FC236}">
                <a16:creationId xmlns:a16="http://schemas.microsoft.com/office/drawing/2014/main" xmlns="" id="{2A9EFB8E-7FD5-9441-9E32-CFFDEE78E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12204609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3C9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600" b="1">
                <a:solidFill>
                  <a:srgbClr val="FF0000"/>
                </a:solidFill>
                <a:latin typeface="Times New Roman" pitchFamily="18" charset="0"/>
                <a:cs typeface="Times New Roman" pitchFamily="18" charset="0"/>
              </a:rPr>
              <a:t>Khi tỉnh dậy, nhân vật Sơn trong truyện “Gió lạnh đầu mùa” nhận thấy điều gì</a:t>
            </a:r>
            <a:r>
              <a:rPr lang="x-none" sz="3600" b="1" smtClean="0">
                <a:solidFill>
                  <a:srgbClr val="FF0000"/>
                </a:solidFill>
                <a:latin typeface="Times New Roman" pitchFamily="18" charset="0"/>
                <a:cs typeface="Times New Roman" pitchFamily="18" charset="0"/>
              </a:rPr>
              <a:t>?</a:t>
            </a:r>
            <a:endParaRPr lang="en-US" sz="360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A</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Mọi ng</a:t>
            </a:r>
            <a:r>
              <a:rPr lang="vi-VN" sz="3500" smtClean="0">
                <a:solidFill>
                  <a:prstClr val="white"/>
                </a:solidFill>
                <a:latin typeface="Times New Roman" panose="02020603050405020304" pitchFamily="18" charset="0"/>
                <a:cs typeface="Times New Roman" panose="02020603050405020304" pitchFamily="18" charset="0"/>
              </a:rPr>
              <a:t>ười</a:t>
            </a:r>
            <a:r>
              <a:rPr lang="en-US" sz="3500" smtClean="0">
                <a:solidFill>
                  <a:prstClr val="white"/>
                </a:solidFill>
                <a:latin typeface="Times New Roman" panose="02020603050405020304" pitchFamily="18" charset="0"/>
                <a:cs typeface="Times New Roman" panose="02020603050405020304" pitchFamily="18" charset="0"/>
              </a:rPr>
              <a:t> </a:t>
            </a:r>
            <a:r>
              <a:rPr lang="vi-VN" sz="3500" smtClean="0">
                <a:solidFill>
                  <a:prstClr val="white"/>
                </a:solidFill>
                <a:latin typeface="Times New Roman" panose="02020603050405020304" pitchFamily="18" charset="0"/>
                <a:cs typeface="Times New Roman" panose="02020603050405020304" pitchFamily="18" charset="0"/>
              </a:rPr>
              <a:t>đã</a:t>
            </a:r>
            <a:r>
              <a:rPr lang="en-US" sz="3500" smtClean="0">
                <a:solidFill>
                  <a:prstClr val="white"/>
                </a:solidFill>
                <a:latin typeface="Times New Roman" panose="02020603050405020304" pitchFamily="18" charset="0"/>
                <a:cs typeface="Times New Roman" panose="02020603050405020304" pitchFamily="18" charset="0"/>
              </a:rPr>
              <a:t> </a:t>
            </a:r>
            <a:r>
              <a:rPr lang="vi-VN" sz="3500" smtClean="0">
                <a:solidFill>
                  <a:prstClr val="white"/>
                </a:solidFill>
                <a:latin typeface="Times New Roman" panose="02020603050405020304" pitchFamily="18" charset="0"/>
                <a:cs typeface="Times New Roman" panose="02020603050405020304" pitchFamily="18" charset="0"/>
              </a:rPr>
              <a:t>ă</a:t>
            </a:r>
            <a:r>
              <a:rPr lang="en-US" sz="3500">
                <a:solidFill>
                  <a:prstClr val="white"/>
                </a:solidFill>
                <a:latin typeface="Times New Roman" panose="02020603050405020304" pitchFamily="18" charset="0"/>
                <a:cs typeface="Times New Roman" panose="02020603050405020304" pitchFamily="18" charset="0"/>
              </a:rPr>
              <a:t>n sáng cả rồi</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B</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Mọi ng</a:t>
            </a:r>
            <a:r>
              <a:rPr lang="vi-VN" sz="3500" smtClean="0">
                <a:solidFill>
                  <a:prstClr val="white"/>
                </a:solidFill>
                <a:latin typeface="Times New Roman" panose="02020603050405020304" pitchFamily="18" charset="0"/>
                <a:cs typeface="Times New Roman" panose="02020603050405020304" pitchFamily="18" charset="0"/>
              </a:rPr>
              <a:t>ười</a:t>
            </a:r>
            <a:r>
              <a:rPr lang="en-US" sz="3500" smtClean="0">
                <a:solidFill>
                  <a:prstClr val="white"/>
                </a:solidFill>
                <a:latin typeface="Times New Roman" panose="02020603050405020304" pitchFamily="18" charset="0"/>
                <a:cs typeface="Times New Roman" panose="02020603050405020304" pitchFamily="18" charset="0"/>
              </a:rPr>
              <a:t> </a:t>
            </a:r>
            <a:r>
              <a:rPr lang="vi-VN" sz="3500" smtClean="0">
                <a:solidFill>
                  <a:prstClr val="white"/>
                </a:solidFill>
                <a:latin typeface="Times New Roman" panose="02020603050405020304" pitchFamily="18" charset="0"/>
                <a:cs typeface="Times New Roman" panose="02020603050405020304" pitchFamily="18" charset="0"/>
              </a:rPr>
              <a:t>đã</a:t>
            </a:r>
            <a:r>
              <a:rPr lang="en-US" sz="3500" smtClean="0">
                <a:solidFill>
                  <a:prstClr val="white"/>
                </a:solidFill>
                <a:latin typeface="Times New Roman" panose="02020603050405020304" pitchFamily="18" charset="0"/>
                <a:cs typeface="Times New Roman" panose="02020603050405020304" pitchFamily="18" charset="0"/>
              </a:rPr>
              <a:t> </a:t>
            </a:r>
            <a:r>
              <a:rPr lang="vi-VN" sz="3500" smtClean="0">
                <a:solidFill>
                  <a:prstClr val="white"/>
                </a:solidFill>
                <a:latin typeface="Times New Roman" panose="02020603050405020304" pitchFamily="18" charset="0"/>
                <a:cs typeface="Times New Roman" panose="02020603050405020304" pitchFamily="18" charset="0"/>
              </a:rPr>
              <a:t>đ</a:t>
            </a:r>
            <a:r>
              <a:rPr lang="en-US" sz="3500">
                <a:solidFill>
                  <a:prstClr val="white"/>
                </a:solidFill>
                <a:latin typeface="Times New Roman" panose="02020603050405020304" pitchFamily="18" charset="0"/>
                <a:cs typeface="Times New Roman" panose="02020603050405020304" pitchFamily="18" charset="0"/>
              </a:rPr>
              <a:t>i làm cả rồi</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C</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Mọi ng</a:t>
            </a:r>
            <a:r>
              <a:rPr lang="vi-VN" sz="3500" smtClean="0">
                <a:solidFill>
                  <a:prstClr val="white"/>
                </a:solidFill>
                <a:latin typeface="Times New Roman" panose="02020603050405020304" pitchFamily="18" charset="0"/>
                <a:cs typeface="Times New Roman" panose="02020603050405020304" pitchFamily="18" charset="0"/>
              </a:rPr>
              <a:t>ười</a:t>
            </a:r>
            <a:r>
              <a:rPr lang="en-US" sz="3500" smtClean="0">
                <a:solidFill>
                  <a:prstClr val="white"/>
                </a:solidFill>
                <a:latin typeface="Times New Roman" panose="02020603050405020304" pitchFamily="18" charset="0"/>
                <a:cs typeface="Times New Roman" panose="02020603050405020304" pitchFamily="18" charset="0"/>
              </a:rPr>
              <a:t> </a:t>
            </a:r>
            <a:r>
              <a:rPr lang="vi-VN" sz="3500" smtClean="0">
                <a:solidFill>
                  <a:prstClr val="white"/>
                </a:solidFill>
                <a:latin typeface="Times New Roman" panose="02020603050405020304" pitchFamily="18" charset="0"/>
                <a:cs typeface="Times New Roman" panose="02020603050405020304" pitchFamily="18" charset="0"/>
              </a:rPr>
              <a:t>đ</a:t>
            </a:r>
            <a:r>
              <a:rPr lang="en-US" sz="3500" smtClean="0">
                <a:solidFill>
                  <a:prstClr val="white"/>
                </a:solidFill>
                <a:latin typeface="Times New Roman" panose="02020603050405020304" pitchFamily="18" charset="0"/>
                <a:cs typeface="Times New Roman" panose="02020603050405020304" pitchFamily="18" charset="0"/>
              </a:rPr>
              <a:t>ang s</a:t>
            </a:r>
            <a:r>
              <a:rPr lang="vi-VN" sz="3500" smtClean="0">
                <a:solidFill>
                  <a:prstClr val="white"/>
                </a:solidFill>
                <a:latin typeface="Times New Roman" panose="02020603050405020304" pitchFamily="18" charset="0"/>
                <a:cs typeface="Times New Roman" panose="02020603050405020304" pitchFamily="18" charset="0"/>
              </a:rPr>
              <a:t>ưởi</a:t>
            </a:r>
            <a:r>
              <a:rPr lang="en-US" sz="3500">
                <a:solidFill>
                  <a:prstClr val="white"/>
                </a:solidFill>
                <a:latin typeface="Times New Roman" panose="02020603050405020304" pitchFamily="18" charset="0"/>
                <a:cs typeface="Times New Roman" panose="02020603050405020304" pitchFamily="18" charset="0"/>
              </a:rPr>
              <a:t> ấm bên bếp lửa</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9632562"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D</a:t>
            </a:r>
            <a:r>
              <a:rPr lang="x-none" sz="3500">
                <a:solidFill>
                  <a:prstClr val="white"/>
                </a:solidFill>
                <a:latin typeface="Times New Roman" panose="02020603050405020304" pitchFamily="18" charset="0"/>
                <a:cs typeface="Times New Roman" panose="02020603050405020304" pitchFamily="18" charset="0"/>
              </a:rPr>
              <a:t>. </a:t>
            </a:r>
            <a:r>
              <a:rPr lang="en-US" sz="3500" smtClean="0">
                <a:solidFill>
                  <a:prstClr val="white"/>
                </a:solidFill>
                <a:latin typeface="Times New Roman" panose="02020603050405020304" pitchFamily="18" charset="0"/>
                <a:cs typeface="Times New Roman" panose="02020603050405020304" pitchFamily="18" charset="0"/>
              </a:rPr>
              <a:t>Mọi ng</a:t>
            </a:r>
            <a:r>
              <a:rPr lang="vi-VN" sz="3500" smtClean="0">
                <a:solidFill>
                  <a:prstClr val="white"/>
                </a:solidFill>
                <a:latin typeface="Times New Roman" panose="02020603050405020304" pitchFamily="18" charset="0"/>
                <a:cs typeface="Times New Roman" panose="02020603050405020304" pitchFamily="18" charset="0"/>
              </a:rPr>
              <a:t>ười</a:t>
            </a:r>
            <a:r>
              <a:rPr lang="en-US" sz="3500" smtClean="0">
                <a:solidFill>
                  <a:prstClr val="white"/>
                </a:solidFill>
                <a:latin typeface="Times New Roman" panose="02020603050405020304" pitchFamily="18" charset="0"/>
                <a:cs typeface="Times New Roman" panose="02020603050405020304" pitchFamily="18" charset="0"/>
              </a:rPr>
              <a:t> </a:t>
            </a:r>
            <a:r>
              <a:rPr lang="vi-VN" sz="3500" smtClean="0">
                <a:solidFill>
                  <a:prstClr val="white"/>
                </a:solidFill>
                <a:latin typeface="Times New Roman" panose="02020603050405020304" pitchFamily="18" charset="0"/>
                <a:cs typeface="Times New Roman" panose="02020603050405020304" pitchFamily="18" charset="0"/>
              </a:rPr>
              <a:t>đã</a:t>
            </a:r>
            <a:r>
              <a:rPr lang="en-US" sz="3500">
                <a:solidFill>
                  <a:prstClr val="white"/>
                </a:solidFill>
                <a:latin typeface="Times New Roman" panose="02020603050405020304" pitchFamily="18" charset="0"/>
                <a:cs typeface="Times New Roman" panose="02020603050405020304" pitchFamily="18" charset="0"/>
              </a:rPr>
              <a:t> mặc áo rét cả rồi</a:t>
            </a:r>
            <a:endParaRPr lang="x-none" sz="3500" dirty="0">
              <a:solidFill>
                <a:prstClr val="white"/>
              </a:solidFill>
              <a:latin typeface="Times New Roman" panose="02020603050405020304" pitchFamily="18" charset="0"/>
              <a:cs typeface="Times New Roman" panose="02020603050405020304" pitchFamily="18" charset="0"/>
            </a:endParaRPr>
          </a:p>
        </p:txBody>
      </p:sp>
      <p:pic>
        <p:nvPicPr>
          <p:cNvPr id="11" name="图片 7">
            <a:extLst>
              <a:ext uri="{FF2B5EF4-FFF2-40B4-BE49-F238E27FC236}">
                <a16:creationId xmlns:a16="http://schemas.microsoft.com/office/drawing/2014/main" xmlns="" id="{1720965B-55BF-C543-9F16-5A81602C9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12898777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3C9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rgbClr val="FF0000"/>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xmlns="" id="{75332799-8B10-F544-B5C0-ABC92855F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9119238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3C9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478302"/>
            <a:ext cx="11237843" cy="151931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Nhân </a:t>
            </a:r>
            <a:r>
              <a:rPr lang="en-US" sz="4000" b="1" smtClean="0">
                <a:solidFill>
                  <a:srgbClr val="FF0000"/>
                </a:solidFill>
                <a:latin typeface="Times New Roman" panose="02020603050405020304" pitchFamily="18" charset="0"/>
                <a:cs typeface="Times New Roman" panose="02020603050405020304" pitchFamily="18" charset="0"/>
              </a:rPr>
              <a:t>vật S</a:t>
            </a:r>
            <a:r>
              <a:rPr lang="vi-VN" sz="4000" b="1" smtClean="0">
                <a:solidFill>
                  <a:srgbClr val="FF0000"/>
                </a:solidFill>
                <a:latin typeface="Times New Roman" panose="02020603050405020304" pitchFamily="18" charset="0"/>
                <a:cs typeface="Times New Roman" panose="02020603050405020304" pitchFamily="18" charset="0"/>
              </a:rPr>
              <a:t>ơ</a:t>
            </a:r>
            <a:r>
              <a:rPr lang="en-US" sz="4000" b="1">
                <a:solidFill>
                  <a:srgbClr val="FF0000"/>
                </a:solidFill>
                <a:latin typeface="Times New Roman" panose="02020603050405020304" pitchFamily="18" charset="0"/>
                <a:cs typeface="Times New Roman" panose="02020603050405020304" pitchFamily="18" charset="0"/>
              </a:rPr>
              <a:t>n trong </a:t>
            </a:r>
            <a:r>
              <a:rPr lang="en-US" sz="4000" b="1" smtClean="0">
                <a:solidFill>
                  <a:srgbClr val="FF0000"/>
                </a:solidFill>
                <a:latin typeface="Times New Roman" panose="02020603050405020304" pitchFamily="18" charset="0"/>
                <a:cs typeface="Times New Roman" panose="02020603050405020304" pitchFamily="18" charset="0"/>
              </a:rPr>
              <a:t>chuyện </a:t>
            </a:r>
            <a:r>
              <a:rPr lang="vi-VN" sz="4000" b="1" smtClean="0">
                <a:solidFill>
                  <a:srgbClr val="FF0000"/>
                </a:solidFill>
                <a:latin typeface="Times New Roman" panose="02020603050405020304" pitchFamily="18" charset="0"/>
                <a:cs typeface="Times New Roman" panose="02020603050405020304" pitchFamily="18" charset="0"/>
              </a:rPr>
              <a:t>đã</a:t>
            </a:r>
            <a:r>
              <a:rPr lang="en-US" sz="4000" b="1">
                <a:solidFill>
                  <a:srgbClr val="FF0000"/>
                </a:solidFill>
                <a:latin typeface="Times New Roman" panose="02020603050405020304" pitchFamily="18" charset="0"/>
                <a:cs typeface="Times New Roman" panose="02020603050405020304" pitchFamily="18" charset="0"/>
              </a:rPr>
              <a:t> làm gì</a:t>
            </a:r>
            <a:r>
              <a:rPr lang="x-none" sz="4000" b="1" smtClean="0">
                <a:solidFill>
                  <a:srgbClr val="FF0000"/>
                </a:solidFill>
                <a:latin typeface="Times New Roman" panose="02020603050405020304" pitchFamily="18" charset="0"/>
                <a:cs typeface="Times New Roman" panose="02020603050405020304" pitchFamily="18" charset="0"/>
              </a:rPr>
              <a:t>? </a:t>
            </a:r>
            <a:endParaRPr lang="x-none" sz="40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9343C12-ABAE-0249-845F-B35727EB6471}"/>
              </a:ext>
            </a:extLst>
          </p:cNvPr>
          <p:cNvSpPr txBox="1"/>
          <p:nvPr/>
        </p:nvSpPr>
        <p:spPr>
          <a:xfrm>
            <a:off x="1103409" y="2442329"/>
            <a:ext cx="10641551"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A</a:t>
            </a:r>
            <a:r>
              <a:rPr lang="x-none" sz="3500">
                <a:solidFill>
                  <a:prstClr val="white"/>
                </a:solidFill>
                <a:latin typeface="Times New Roman" panose="02020603050405020304" pitchFamily="18" charset="0"/>
                <a:cs typeface="Times New Roman" panose="02020603050405020304" pitchFamily="18" charset="0"/>
              </a:rPr>
              <a:t>. </a:t>
            </a:r>
            <a:r>
              <a:rPr lang="en-US" sz="3500">
                <a:solidFill>
                  <a:prstClr val="white"/>
                </a:solidFill>
                <a:latin typeface="Times New Roman" panose="02020603050405020304" pitchFamily="18" charset="0"/>
                <a:cs typeface="Times New Roman" panose="02020603050405020304" pitchFamily="18" charset="0"/>
              </a:rPr>
              <a:t>Không nghe lời mẹ</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B</a:t>
            </a:r>
            <a:r>
              <a:rPr lang="x-none" sz="3500">
                <a:solidFill>
                  <a:prstClr val="white"/>
                </a:solidFill>
                <a:latin typeface="Times New Roman" panose="02020603050405020304" pitchFamily="18" charset="0"/>
                <a:cs typeface="Times New Roman" panose="02020603050405020304" pitchFamily="18" charset="0"/>
              </a:rPr>
              <a:t>. </a:t>
            </a:r>
            <a:r>
              <a:rPr lang="en-US" sz="3500">
                <a:solidFill>
                  <a:prstClr val="white"/>
                </a:solidFill>
                <a:latin typeface="Times New Roman" panose="02020603050405020304" pitchFamily="18" charset="0"/>
                <a:cs typeface="Times New Roman" panose="02020603050405020304" pitchFamily="18" charset="0"/>
              </a:rPr>
              <a:t>Mang cho tiền các </a:t>
            </a:r>
            <a:r>
              <a:rPr lang="en-US" sz="3500" smtClean="0">
                <a:solidFill>
                  <a:prstClr val="white"/>
                </a:solidFill>
                <a:latin typeface="Times New Roman" panose="02020603050405020304" pitchFamily="18" charset="0"/>
                <a:cs typeface="Times New Roman" panose="02020603050405020304" pitchFamily="18" charset="0"/>
              </a:rPr>
              <a:t>bạn</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1103410" y="4373801"/>
            <a:ext cx="10641550"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C</a:t>
            </a:r>
            <a:r>
              <a:rPr lang="x-none" sz="3500">
                <a:solidFill>
                  <a:prstClr val="white"/>
                </a:solidFill>
                <a:latin typeface="Times New Roman" panose="02020603050405020304" pitchFamily="18" charset="0"/>
                <a:cs typeface="Times New Roman" panose="02020603050405020304" pitchFamily="18" charset="0"/>
              </a:rPr>
              <a:t>. </a:t>
            </a:r>
            <a:r>
              <a:rPr lang="en-US" sz="3500">
                <a:solidFill>
                  <a:prstClr val="white"/>
                </a:solidFill>
                <a:latin typeface="Times New Roman" panose="02020603050405020304" pitchFamily="18" charset="0"/>
                <a:cs typeface="Times New Roman" panose="02020603050405020304" pitchFamily="18" charset="0"/>
              </a:rPr>
              <a:t>Cho Hiên chiếc áo cũ</a:t>
            </a:r>
            <a:r>
              <a:rPr lang="x-none" sz="3500" smtClean="0">
                <a:solidFill>
                  <a:prstClr val="white"/>
                </a:solidFill>
                <a:latin typeface="Times New Roman" panose="02020603050405020304" pitchFamily="18" charset="0"/>
                <a:cs typeface="Times New Roman" panose="02020603050405020304" pitchFamily="18" charset="0"/>
              </a:rPr>
              <a:t>.</a:t>
            </a:r>
            <a:endParaRPr lang="x-none" sz="3500" dirty="0">
              <a:solidFill>
                <a:prstClr val="white"/>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1103409" y="5374536"/>
            <a:ext cx="10641549"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D</a:t>
            </a:r>
            <a:r>
              <a:rPr lang="x-none" sz="3500">
                <a:solidFill>
                  <a:prstClr val="white"/>
                </a:solidFill>
                <a:latin typeface="Times New Roman" panose="02020603050405020304" pitchFamily="18" charset="0"/>
                <a:cs typeface="Times New Roman" panose="02020603050405020304" pitchFamily="18" charset="0"/>
              </a:rPr>
              <a:t>. </a:t>
            </a:r>
            <a:r>
              <a:rPr lang="en-US" sz="3500">
                <a:solidFill>
                  <a:prstClr val="white"/>
                </a:solidFill>
                <a:latin typeface="Times New Roman" panose="02020603050405020304" pitchFamily="18" charset="0"/>
                <a:cs typeface="Times New Roman" panose="02020603050405020304" pitchFamily="18" charset="0"/>
              </a:rPr>
              <a:t>Cho tiền và quần áo </a:t>
            </a:r>
            <a:r>
              <a:rPr lang="en-US" sz="3500" smtClean="0">
                <a:solidFill>
                  <a:prstClr val="white"/>
                </a:solidFill>
                <a:latin typeface="Times New Roman" panose="02020603050405020304" pitchFamily="18" charset="0"/>
                <a:cs typeface="Times New Roman" panose="02020603050405020304" pitchFamily="18" charset="0"/>
              </a:rPr>
              <a:t>Hiên</a:t>
            </a:r>
            <a:endParaRPr lang="x-none" sz="3500" dirty="0">
              <a:solidFill>
                <a:prstClr val="white"/>
              </a:solidFill>
              <a:latin typeface="Times New Roman" panose="02020603050405020304" pitchFamily="18" charset="0"/>
              <a:cs typeface="Times New Roman" panose="02020603050405020304" pitchFamily="18" charset="0"/>
            </a:endParaRPr>
          </a:p>
        </p:txBody>
      </p:sp>
      <p:pic>
        <p:nvPicPr>
          <p:cNvPr id="10" name="图片 7">
            <a:extLst>
              <a:ext uri="{FF2B5EF4-FFF2-40B4-BE49-F238E27FC236}">
                <a16:creationId xmlns:a16="http://schemas.microsoft.com/office/drawing/2014/main" xmlns="" id="{A6D6247C-7E7D-5A48-B17C-681BA0DC1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83" y="4256141"/>
            <a:ext cx="884465" cy="825500"/>
          </a:xfrm>
          <a:prstGeom prst="rect">
            <a:avLst/>
          </a:prstGeom>
        </p:spPr>
      </p:pic>
    </p:spTree>
    <p:extLst>
      <p:ext uri="{BB962C8B-B14F-4D97-AF65-F5344CB8AC3E}">
        <p14:creationId xmlns:p14="http://schemas.microsoft.com/office/powerpoint/2010/main" val="1856955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3C9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rgbClr val="FF0000"/>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x-none" sz="3500" dirty="0">
                <a:solidFill>
                  <a:prstClr val="white"/>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xmlns="" id="{02B155EB-87FE-1C4F-B424-C53D11F90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8485311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476251" y="290925"/>
            <a:ext cx="5619749" cy="58477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nối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9573" name="Rectangle 5"/>
          <p:cNvSpPr>
            <a:spLocks noChangeArrowheads="1"/>
          </p:cNvSpPr>
          <p:nvPr/>
        </p:nvSpPr>
        <p:spPr bwMode="auto">
          <a:xfrm>
            <a:off x="609600" y="838200"/>
            <a:ext cx="10261600" cy="1938992"/>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Viết</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đoạn</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5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đến</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7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nêu</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vật</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trẻ</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mà</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thấy</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thú</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vị</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truyện</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Gió</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lạnh</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đầu</a:t>
            </a:r>
            <a:r>
              <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C969A"/>
                </a:solidFill>
                <a:effectLst/>
                <a:uLnTx/>
                <a:uFillTx/>
                <a:latin typeface="Times New Roman" panose="02020603050405020304" pitchFamily="18" charset="0"/>
                <a:cs typeface="Times New Roman" panose="02020603050405020304" pitchFamily="18" charset="0"/>
              </a:rPr>
              <a:t>mùa</a:t>
            </a:r>
            <a:endParaRPr kumimoji="0" lang="en-US" sz="3200" b="0" i="0" u="none" strike="noStrike" kern="1200" cap="none" spc="0" normalizeH="0" baseline="0" noProof="0" dirty="0">
              <a:ln>
                <a:noFill/>
              </a:ln>
              <a:solidFill>
                <a:srgbClr val="3C969A"/>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C969A"/>
              </a:solidFill>
              <a:effectLst/>
              <a:uLnTx/>
              <a:uFillTx/>
              <a:latin typeface="Arial" charset="0"/>
              <a:ea typeface="+mn-ea"/>
              <a:cs typeface="Arial" charset="0"/>
            </a:endParaRPr>
          </a:p>
        </p:txBody>
      </p:sp>
      <p:sp>
        <p:nvSpPr>
          <p:cNvPr id="109574" name="Rectangle 6"/>
          <p:cNvSpPr>
            <a:spLocks noChangeArrowheads="1"/>
          </p:cNvSpPr>
          <p:nvPr/>
        </p:nvSpPr>
        <p:spPr bwMode="auto">
          <a:xfrm>
            <a:off x="1117600" y="2511088"/>
            <a:ext cx="10464800" cy="3539430"/>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5- 7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mở</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giới</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thiệu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chung</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tiếp</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nổi</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bật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do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thích</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khái</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quát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74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fade">
                                      <p:cBhvr>
                                        <p:cTn id="7" dur="1000"/>
                                        <p:tgtEl>
                                          <p:spTgt spid="109574">
                                            <p:txEl>
                                              <p:pRg st="0" end="0"/>
                                            </p:txEl>
                                          </p:spTgt>
                                        </p:tgtEl>
                                      </p:cBhvr>
                                    </p:animEffect>
                                    <p:anim calcmode="lin" valueType="num">
                                      <p:cBhvr>
                                        <p:cTn id="8" dur="10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95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9574">
                                            <p:txEl>
                                              <p:pRg st="1" end="1"/>
                                            </p:txEl>
                                          </p:spTgt>
                                        </p:tgtEl>
                                        <p:attrNameLst>
                                          <p:attrName>style.visibility</p:attrName>
                                        </p:attrNameLst>
                                      </p:cBhvr>
                                      <p:to>
                                        <p:strVal val="visible"/>
                                      </p:to>
                                    </p:set>
                                    <p:animEffect transition="in" filter="fade">
                                      <p:cBhvr>
                                        <p:cTn id="14" dur="1000"/>
                                        <p:tgtEl>
                                          <p:spTgt spid="109574">
                                            <p:txEl>
                                              <p:pRg st="1" end="1"/>
                                            </p:txEl>
                                          </p:spTgt>
                                        </p:tgtEl>
                                      </p:cBhvr>
                                    </p:animEffect>
                                    <p:anim calcmode="lin" valueType="num">
                                      <p:cBhvr>
                                        <p:cTn id="15" dur="10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95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9574">
                                            <p:txEl>
                                              <p:pRg st="2" end="2"/>
                                            </p:txEl>
                                          </p:spTgt>
                                        </p:tgtEl>
                                        <p:attrNameLst>
                                          <p:attrName>style.visibility</p:attrName>
                                        </p:attrNameLst>
                                      </p:cBhvr>
                                      <p:to>
                                        <p:strVal val="visible"/>
                                      </p:to>
                                    </p:set>
                                    <p:animEffect transition="in" filter="fade">
                                      <p:cBhvr>
                                        <p:cTn id="21" dur="1000"/>
                                        <p:tgtEl>
                                          <p:spTgt spid="109574">
                                            <p:txEl>
                                              <p:pRg st="2" end="2"/>
                                            </p:txEl>
                                          </p:spTgt>
                                        </p:tgtEl>
                                      </p:cBhvr>
                                    </p:animEffect>
                                    <p:anim calcmode="lin" valueType="num">
                                      <p:cBhvr>
                                        <p:cTn id="22" dur="10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957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9574">
                                            <p:txEl>
                                              <p:pRg st="3" end="3"/>
                                            </p:txEl>
                                          </p:spTgt>
                                        </p:tgtEl>
                                        <p:attrNameLst>
                                          <p:attrName>style.visibility</p:attrName>
                                        </p:attrNameLst>
                                      </p:cBhvr>
                                      <p:to>
                                        <p:strVal val="visible"/>
                                      </p:to>
                                    </p:set>
                                    <p:animEffect transition="in" filter="fade">
                                      <p:cBhvr>
                                        <p:cTn id="28" dur="1000"/>
                                        <p:tgtEl>
                                          <p:spTgt spid="109574">
                                            <p:txEl>
                                              <p:pRg st="3" end="3"/>
                                            </p:txEl>
                                          </p:spTgt>
                                        </p:tgtEl>
                                      </p:cBhvr>
                                    </p:animEffect>
                                    <p:anim calcmode="lin" valueType="num">
                                      <p:cBhvr>
                                        <p:cTn id="29" dur="10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95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9574">
                                            <p:txEl>
                                              <p:pRg st="4" end="4"/>
                                            </p:txEl>
                                          </p:spTgt>
                                        </p:tgtEl>
                                        <p:attrNameLst>
                                          <p:attrName>style.visibility</p:attrName>
                                        </p:attrNameLst>
                                      </p:cBhvr>
                                      <p:to>
                                        <p:strVal val="visible"/>
                                      </p:to>
                                    </p:set>
                                    <p:animEffect transition="in" filter="fade">
                                      <p:cBhvr>
                                        <p:cTn id="35" dur="1000"/>
                                        <p:tgtEl>
                                          <p:spTgt spid="109574">
                                            <p:txEl>
                                              <p:pRg st="4" end="4"/>
                                            </p:txEl>
                                          </p:spTgt>
                                        </p:tgtEl>
                                      </p:cBhvr>
                                    </p:animEffect>
                                    <p:anim calcmode="lin" valueType="num">
                                      <p:cBhvr>
                                        <p:cTn id="36" dur="10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957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93589242"/>
              </p:ext>
            </p:extLst>
          </p:nvPr>
        </p:nvGraphicFramePr>
        <p:xfrm>
          <a:off x="1195755" y="3134242"/>
          <a:ext cx="9720774" cy="3111815"/>
        </p:xfrm>
        <a:graphic>
          <a:graphicData uri="http://schemas.openxmlformats.org/drawingml/2006/table">
            <a:tbl>
              <a:tblPr>
                <a:tableStyleId>{5C22544A-7EE6-4342-B048-85BDC9FD1C3A}</a:tableStyleId>
              </a:tblPr>
              <a:tblGrid>
                <a:gridCol w="4932693"/>
                <a:gridCol w="2244149"/>
                <a:gridCol w="2543932"/>
              </a:tblGrid>
              <a:tr h="388977">
                <a:tc>
                  <a:txBody>
                    <a:bodyPr/>
                    <a:lstStyle/>
                    <a:p>
                      <a:pPr algn="ctr">
                        <a:lnSpc>
                          <a:spcPct val="150000"/>
                        </a:lnSpc>
                        <a:spcAft>
                          <a:spcPts val="0"/>
                        </a:spcAft>
                      </a:pPr>
                      <a:r>
                        <a:rPr lang="vi-VN" sz="1400" kern="100">
                          <a:effectLst/>
                          <a:latin typeface="Times New Roman" pitchFamily="18" charset="0"/>
                          <a:cs typeface="Times New Roman" pitchFamily="18" charset="0"/>
                        </a:rPr>
                        <a:t>Tiêu chí</a:t>
                      </a:r>
                      <a:endParaRPr lang="en-US" sz="1400">
                        <a:effectLst/>
                        <a:latin typeface="Times New Roman" pitchFamily="18" charset="0"/>
                        <a:ea typeface="游明朝"/>
                        <a:cs typeface="Times New Roman" pitchFamily="18" charset="0"/>
                      </a:endParaRPr>
                    </a:p>
                  </a:txBody>
                  <a:tcPr marL="68580" marR="68580" marT="0" marB="0"/>
                </a:tc>
                <a:tc>
                  <a:txBody>
                    <a:bodyPr/>
                    <a:lstStyle/>
                    <a:p>
                      <a:pPr algn="ctr">
                        <a:lnSpc>
                          <a:spcPct val="150000"/>
                        </a:lnSpc>
                        <a:spcAft>
                          <a:spcPts val="0"/>
                        </a:spcAft>
                      </a:pPr>
                      <a:r>
                        <a:rPr lang="vi-VN" sz="1400" kern="100">
                          <a:effectLst/>
                          <a:latin typeface="Times New Roman" pitchFamily="18" charset="0"/>
                          <a:cs typeface="Times New Roman" pitchFamily="18" charset="0"/>
                        </a:rPr>
                        <a:t>Hiên</a:t>
                      </a:r>
                      <a:endParaRPr lang="en-US" sz="1400">
                        <a:effectLst/>
                        <a:latin typeface="Times New Roman" pitchFamily="18" charset="0"/>
                        <a:ea typeface="游明朝"/>
                        <a:cs typeface="Times New Roman" pitchFamily="18" charset="0"/>
                      </a:endParaRPr>
                    </a:p>
                  </a:txBody>
                  <a:tcPr marL="68580" marR="68580" marT="0" marB="0"/>
                </a:tc>
                <a:tc>
                  <a:txBody>
                    <a:bodyPr/>
                    <a:lstStyle/>
                    <a:p>
                      <a:pPr algn="ctr">
                        <a:lnSpc>
                          <a:spcPct val="150000"/>
                        </a:lnSpc>
                        <a:spcAft>
                          <a:spcPts val="0"/>
                        </a:spcAft>
                      </a:pPr>
                      <a:r>
                        <a:rPr lang="vi-VN" sz="1400" kern="100">
                          <a:effectLst/>
                          <a:latin typeface="Times New Roman" pitchFamily="18" charset="0"/>
                          <a:cs typeface="Times New Roman" pitchFamily="18" charset="0"/>
                        </a:rPr>
                        <a:t>Cô bé bán diêm</a:t>
                      </a:r>
                      <a:endParaRPr lang="en-US" sz="1400">
                        <a:effectLst/>
                        <a:latin typeface="Times New Roman" pitchFamily="18" charset="0"/>
                        <a:ea typeface="游明朝"/>
                        <a:cs typeface="Times New Roman" pitchFamily="18" charset="0"/>
                      </a:endParaRPr>
                    </a:p>
                  </a:txBody>
                  <a:tcPr marL="68580" marR="68580" marT="0" marB="0"/>
                </a:tc>
              </a:tr>
              <a:tr h="388977">
                <a:tc gridSpan="3">
                  <a:txBody>
                    <a:bodyPr/>
                    <a:lstStyle/>
                    <a:p>
                      <a:pPr>
                        <a:lnSpc>
                          <a:spcPct val="150000"/>
                        </a:lnSpc>
                        <a:spcAft>
                          <a:spcPts val="0"/>
                        </a:spcAft>
                      </a:pPr>
                      <a:r>
                        <a:rPr lang="en-US" sz="1400" kern="100">
                          <a:effectLst/>
                          <a:latin typeface="Times New Roman" pitchFamily="18" charset="0"/>
                          <a:cs typeface="Times New Roman" pitchFamily="18" charset="0"/>
                        </a:rPr>
                        <a:t>Giống: </a:t>
                      </a:r>
                      <a:endParaRPr lang="en-US" sz="1400">
                        <a:effectLst/>
                        <a:latin typeface="Times New Roman" pitchFamily="18" charset="0"/>
                        <a:ea typeface="游明朝"/>
                        <a:cs typeface="Times New Roman" pitchFamily="18" charset="0"/>
                      </a:endParaRPr>
                    </a:p>
                  </a:txBody>
                  <a:tcPr marL="68580" marR="68580" marT="0" marB="0"/>
                </a:tc>
                <a:tc hMerge="1">
                  <a:txBody>
                    <a:bodyPr/>
                    <a:lstStyle/>
                    <a:p>
                      <a:endParaRPr lang="en-US"/>
                    </a:p>
                  </a:txBody>
                  <a:tcPr/>
                </a:tc>
                <a:tc hMerge="1">
                  <a:txBody>
                    <a:bodyPr/>
                    <a:lstStyle/>
                    <a:p>
                      <a:endParaRPr lang="en-US"/>
                    </a:p>
                  </a:txBody>
                  <a:tcPr/>
                </a:tc>
              </a:tr>
              <a:tr h="388977">
                <a:tc gridSpan="3">
                  <a:txBody>
                    <a:bodyPr/>
                    <a:lstStyle/>
                    <a:p>
                      <a:pPr>
                        <a:lnSpc>
                          <a:spcPct val="150000"/>
                        </a:lnSpc>
                        <a:spcAft>
                          <a:spcPts val="0"/>
                        </a:spcAft>
                      </a:pPr>
                      <a:r>
                        <a:rPr lang="en-US" sz="1400" kern="100">
                          <a:effectLst/>
                          <a:latin typeface="Times New Roman" pitchFamily="18" charset="0"/>
                          <a:cs typeface="Times New Roman" pitchFamily="18" charset="0"/>
                        </a:rPr>
                        <a:t>Khác: </a:t>
                      </a:r>
                      <a:endParaRPr lang="en-US" sz="1400">
                        <a:effectLst/>
                        <a:latin typeface="Times New Roman" pitchFamily="18" charset="0"/>
                        <a:ea typeface="游明朝"/>
                        <a:cs typeface="Times New Roman" pitchFamily="18" charset="0"/>
                      </a:endParaRPr>
                    </a:p>
                  </a:txBody>
                  <a:tcPr marL="68580" marR="68580" marT="0" marB="0"/>
                </a:tc>
                <a:tc hMerge="1">
                  <a:txBody>
                    <a:bodyPr/>
                    <a:lstStyle/>
                    <a:p>
                      <a:endParaRPr lang="en-US"/>
                    </a:p>
                  </a:txBody>
                  <a:tcPr/>
                </a:tc>
                <a:tc hMerge="1">
                  <a:txBody>
                    <a:bodyPr/>
                    <a:lstStyle/>
                    <a:p>
                      <a:endParaRPr lang="en-US"/>
                    </a:p>
                  </a:txBody>
                  <a:tcPr/>
                </a:tc>
              </a:tr>
              <a:tr h="388977">
                <a:tc>
                  <a:txBody>
                    <a:bodyPr/>
                    <a:lstStyle/>
                    <a:p>
                      <a:pPr>
                        <a:lnSpc>
                          <a:spcPct val="150000"/>
                        </a:lnSpc>
                        <a:spcAft>
                          <a:spcPts val="0"/>
                        </a:spcAft>
                      </a:pPr>
                      <a:r>
                        <a:rPr lang="vi-VN" sz="1400" kern="100">
                          <a:effectLst/>
                          <a:latin typeface="Times New Roman" pitchFamily="18" charset="0"/>
                          <a:cs typeface="Times New Roman" pitchFamily="18" charset="0"/>
                        </a:rPr>
                        <a:t>Tên</a:t>
                      </a:r>
                      <a:endParaRPr lang="en-US" sz="1400">
                        <a:effectLst/>
                        <a:latin typeface="Times New Roman" pitchFamily="18" charset="0"/>
                        <a:ea typeface="游明朝"/>
                        <a:cs typeface="Times New Roman" pitchFamily="18" charset="0"/>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r>
              <a:tr h="777953">
                <a:tc>
                  <a:txBody>
                    <a:bodyPr/>
                    <a:lstStyle/>
                    <a:p>
                      <a:pPr>
                        <a:lnSpc>
                          <a:spcPct val="150000"/>
                        </a:lnSpc>
                        <a:spcAft>
                          <a:spcPts val="0"/>
                        </a:spcAft>
                      </a:pPr>
                      <a:r>
                        <a:rPr lang="vi-VN" sz="1400" kern="100">
                          <a:effectLst/>
                          <a:latin typeface="Times New Roman" pitchFamily="18" charset="0"/>
                          <a:cs typeface="Times New Roman" pitchFamily="18" charset="0"/>
                        </a:rPr>
                        <a:t>Cách đối xử của người thân và mọi người xung quanh</a:t>
                      </a:r>
                      <a:endParaRPr lang="en-US" sz="1400">
                        <a:effectLst/>
                        <a:latin typeface="Times New Roman" pitchFamily="18" charset="0"/>
                        <a:ea typeface="游明朝"/>
                        <a:cs typeface="Times New Roman" pitchFamily="18" charset="0"/>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r>
              <a:tr h="388977">
                <a:tc>
                  <a:txBody>
                    <a:bodyPr/>
                    <a:lstStyle/>
                    <a:p>
                      <a:pPr>
                        <a:lnSpc>
                          <a:spcPct val="150000"/>
                        </a:lnSpc>
                        <a:spcAft>
                          <a:spcPts val="0"/>
                        </a:spcAft>
                      </a:pPr>
                      <a:r>
                        <a:rPr lang="vi-VN" sz="1400" kern="100">
                          <a:effectLst/>
                          <a:latin typeface="Times New Roman" pitchFamily="18" charset="0"/>
                          <a:cs typeface="Times New Roman" pitchFamily="18" charset="0"/>
                        </a:rPr>
                        <a:t>Công việc</a:t>
                      </a:r>
                      <a:endParaRPr lang="en-US" sz="1400">
                        <a:effectLst/>
                        <a:latin typeface="Times New Roman" pitchFamily="18" charset="0"/>
                        <a:ea typeface="游明朝"/>
                        <a:cs typeface="Times New Roman" pitchFamily="18" charset="0"/>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r>
              <a:tr h="388977">
                <a:tc>
                  <a:txBody>
                    <a:bodyPr/>
                    <a:lstStyle/>
                    <a:p>
                      <a:pPr>
                        <a:lnSpc>
                          <a:spcPct val="150000"/>
                        </a:lnSpc>
                        <a:spcAft>
                          <a:spcPts val="0"/>
                        </a:spcAft>
                      </a:pPr>
                      <a:r>
                        <a:rPr lang="vi-VN" sz="1400" kern="100">
                          <a:effectLst/>
                          <a:latin typeface="Times New Roman" pitchFamily="18" charset="0"/>
                          <a:cs typeface="Times New Roman" pitchFamily="18" charset="0"/>
                        </a:rPr>
                        <a:t>Kết thúc</a:t>
                      </a:r>
                      <a:endParaRPr lang="en-US" sz="1400">
                        <a:effectLst/>
                        <a:latin typeface="Times New Roman" pitchFamily="18" charset="0"/>
                        <a:ea typeface="游明朝"/>
                        <a:cs typeface="Times New Roman" pitchFamily="18" charset="0"/>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c>
                  <a:txBody>
                    <a:bodyPr/>
                    <a:lstStyle/>
                    <a:p>
                      <a:pPr>
                        <a:lnSpc>
                          <a:spcPct val="150000"/>
                        </a:lnSpc>
                        <a:spcAft>
                          <a:spcPts val="0"/>
                        </a:spcAft>
                      </a:pPr>
                      <a:r>
                        <a:rPr lang="vi-VN" sz="1400" kern="100">
                          <a:effectLst/>
                        </a:rPr>
                        <a:t> </a:t>
                      </a:r>
                      <a:endParaRPr lang="en-US" sz="1400">
                        <a:effectLst/>
                        <a:latin typeface="Times New Roman"/>
                        <a:ea typeface="游明朝"/>
                        <a:cs typeface="Times New Roman"/>
                      </a:endParaRPr>
                    </a:p>
                  </a:txBody>
                  <a:tcPr marL="68580" marR="68580" marT="0" marB="0"/>
                </a:tc>
              </a:tr>
            </a:tbl>
          </a:graphicData>
        </a:graphic>
      </p:graphicFrame>
      <p:sp>
        <p:nvSpPr>
          <p:cNvPr id="5" name="Rectangle 4"/>
          <p:cNvSpPr/>
          <p:nvPr/>
        </p:nvSpPr>
        <p:spPr>
          <a:xfrm>
            <a:off x="703386" y="305731"/>
            <a:ext cx="10705512" cy="2677656"/>
          </a:xfrm>
          <a:prstGeom prst="rect">
            <a:avLst/>
          </a:prstGeom>
        </p:spPr>
        <p:txBody>
          <a:bodyPr wrap="square">
            <a:spAutoFit/>
          </a:bodyPr>
          <a:lstStyle/>
          <a:p>
            <a:pPr lvl="0" fontAlgn="base">
              <a:spcBef>
                <a:spcPct val="0"/>
              </a:spcBef>
              <a:spcAft>
                <a:spcPct val="0"/>
              </a:spcAft>
              <a:tabLst>
                <a:tab pos="701675" algn="l"/>
              </a:tabLst>
            </a:pPr>
            <a:r>
              <a:rPr lang="vi-VN" altLang="ja-JP" sz="2800" b="1">
                <a:solidFill>
                  <a:prstClr val="black"/>
                </a:solidFill>
                <a:latin typeface="Times New Roman" pitchFamily="18" charset="0"/>
                <a:ea typeface="游明朝"/>
                <a:cs typeface="Times New Roman" pitchFamily="18" charset="0"/>
              </a:rPr>
              <a:t>IV. HƯỚNG DẪN VỀ NHÀ</a:t>
            </a:r>
            <a:endParaRPr lang="en-US" altLang="ja-JP" sz="2800">
              <a:solidFill>
                <a:prstClr val="black"/>
              </a:solidFill>
              <a:latin typeface="Arial" pitchFamily="34" charset="0"/>
              <a:cs typeface="Arial" pitchFamily="34" charset="0"/>
            </a:endParaRPr>
          </a:p>
          <a:p>
            <a:pPr lvl="0" eaLnBrk="0" fontAlgn="base" hangingPunct="0">
              <a:spcBef>
                <a:spcPct val="0"/>
              </a:spcBef>
              <a:spcAft>
                <a:spcPct val="0"/>
              </a:spcAft>
              <a:tabLst>
                <a:tab pos="701675" algn="l"/>
              </a:tabLst>
            </a:pPr>
            <a:r>
              <a:rPr lang="vi-VN" altLang="ja-JP" sz="2800">
                <a:solidFill>
                  <a:prstClr val="black"/>
                </a:solidFill>
                <a:latin typeface="Times New Roman" pitchFamily="18" charset="0"/>
                <a:ea typeface="SimSun" pitchFamily="2" charset="-122"/>
                <a:cs typeface="Times New Roman" pitchFamily="18" charset="0"/>
              </a:rPr>
              <a:t>- Đọc thêm các bài tham khảo, câu chuyện, bài văn, đoạn văn viết về </a:t>
            </a:r>
            <a:r>
              <a:rPr lang="en-US" altLang="ja-JP" sz="2800">
                <a:solidFill>
                  <a:prstClr val="black"/>
                </a:solidFill>
                <a:latin typeface="Times New Roman" pitchFamily="18" charset="0"/>
                <a:ea typeface="SimSun" pitchFamily="2" charset="-122"/>
                <a:cs typeface="Times New Roman" pitchFamily="18" charset="0"/>
              </a:rPr>
              <a:t>tình yêu thương con người.</a:t>
            </a:r>
            <a:endParaRPr lang="en-US" altLang="ja-JP" sz="2800">
              <a:solidFill>
                <a:prstClr val="black"/>
              </a:solidFill>
              <a:latin typeface="Arial" pitchFamily="34" charset="0"/>
              <a:cs typeface="Arial" pitchFamily="34" charset="0"/>
            </a:endParaRPr>
          </a:p>
          <a:p>
            <a:pPr lvl="0" eaLnBrk="0" fontAlgn="base" hangingPunct="0">
              <a:spcBef>
                <a:spcPct val="0"/>
              </a:spcBef>
              <a:spcAft>
                <a:spcPct val="0"/>
              </a:spcAft>
              <a:tabLst>
                <a:tab pos="701675" algn="l"/>
              </a:tabLst>
            </a:pPr>
            <a:r>
              <a:rPr lang="vi-VN" altLang="ja-JP" sz="2800">
                <a:solidFill>
                  <a:prstClr val="black"/>
                </a:solidFill>
                <a:latin typeface="Times New Roman" pitchFamily="18" charset="0"/>
                <a:ea typeface="SimSun" pitchFamily="2" charset="-122"/>
                <a:cs typeface="Times New Roman" pitchFamily="18" charset="0"/>
              </a:rPr>
              <a:t>- </a:t>
            </a:r>
            <a:r>
              <a:rPr lang="en-US" altLang="ja-JP" sz="2800">
                <a:solidFill>
                  <a:prstClr val="black"/>
                </a:solidFill>
                <a:latin typeface="Times New Roman" pitchFamily="18" charset="0"/>
                <a:ea typeface="SimSun" pitchFamily="2" charset="-122"/>
                <a:cs typeface="Times New Roman" pitchFamily="18" charset="0"/>
              </a:rPr>
              <a:t>Soạn các nội dung còn lại ở tiết 2 bài Gió lạnh đầu mùa.</a:t>
            </a:r>
            <a:endParaRPr lang="en-US" altLang="ja-JP" sz="2800">
              <a:solidFill>
                <a:prstClr val="black"/>
              </a:solidFill>
              <a:latin typeface="Arial" pitchFamily="34" charset="0"/>
              <a:cs typeface="Arial" pitchFamily="34" charset="0"/>
            </a:endParaRPr>
          </a:p>
          <a:p>
            <a:pPr lvl="0" eaLnBrk="0" fontAlgn="base" hangingPunct="0">
              <a:spcBef>
                <a:spcPct val="0"/>
              </a:spcBef>
              <a:spcAft>
                <a:spcPct val="0"/>
              </a:spcAft>
              <a:tabLst>
                <a:tab pos="701675" algn="l"/>
              </a:tabLst>
            </a:pPr>
            <a:r>
              <a:rPr lang="en-US" altLang="ja-JP" sz="2800">
                <a:solidFill>
                  <a:prstClr val="black"/>
                </a:solidFill>
                <a:latin typeface="Times New Roman" pitchFamily="18" charset="0"/>
                <a:ea typeface="SimSun" pitchFamily="2" charset="-122"/>
                <a:cs typeface="Times New Roman" pitchFamily="18" charset="0"/>
              </a:rPr>
              <a:t>- Giao nhiệm vụ cho 4 nhóm tổ: Hoàn thiện phiếu học tập: So sánh cô bé bán diêm (Cô bé bán diêm) và nhân vật Hiên (Gió lạnh đầu mùa)</a:t>
            </a:r>
            <a:endParaRPr lang="en-US" altLang="ja-JP" sz="28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29739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a:extLst>
              <a:ext uri="{FF2B5EF4-FFF2-40B4-BE49-F238E27FC236}">
                <a16:creationId xmlns:a16="http://schemas.microsoft.com/office/drawing/2014/main" xmlns="" id="{F7669892-921E-4C06-8E87-4D7BEE52D011}"/>
              </a:ext>
            </a:extLst>
          </p:cNvPr>
          <p:cNvGrpSpPr/>
          <p:nvPr/>
        </p:nvGrpSpPr>
        <p:grpSpPr>
          <a:xfrm>
            <a:off x="2769704" y="1473220"/>
            <a:ext cx="6440557" cy="2266517"/>
            <a:chOff x="2605979" y="1789966"/>
            <a:chExt cx="6442047" cy="2267044"/>
          </a:xfrm>
        </p:grpSpPr>
        <p:sp>
          <p:nvSpPr>
            <p:cNvPr id="13" name="文本框 283">
              <a:extLst>
                <a:ext uri="{FF2B5EF4-FFF2-40B4-BE49-F238E27FC236}">
                  <a16:creationId xmlns:a16="http://schemas.microsoft.com/office/drawing/2014/main" xmlns="" id="{192A6D67-F623-4427-AD7F-F91A32D1486D}"/>
                </a:ext>
              </a:extLst>
            </p:cNvPr>
            <p:cNvSpPr txBox="1"/>
            <p:nvPr/>
          </p:nvSpPr>
          <p:spPr>
            <a:xfrm>
              <a:off x="2605979" y="1933116"/>
              <a:ext cx="6442047" cy="21238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6599" b="1" i="0" u="none" strike="noStrike" kern="1200" cap="none" spc="0" normalizeH="0" baseline="0" noProof="0" dirty="0" err="1">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Cảm</a:t>
              </a: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599" b="1" i="0" u="none" strike="noStrike" kern="1200" cap="none" spc="0" normalizeH="0" baseline="0" noProof="0" dirty="0" err="1">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ơn</a:t>
              </a: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599" b="1" i="0" u="none" strike="noStrike" kern="1200" cap="none" spc="0" normalizeH="0" baseline="0" noProof="0" dirty="0" err="1">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thầy</a:t>
              </a: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599" b="1" i="0" u="none" strike="noStrike" kern="1200" cap="none" spc="0" normalizeH="0" baseline="0" noProof="0" dirty="0" err="1">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cô</a:t>
              </a: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599" b="1" i="0" u="none" strike="noStrike" kern="1200" cap="none" spc="0" normalizeH="0" baseline="0" noProof="0" dirty="0" err="1">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và</a:t>
              </a: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599" b="1" i="0" u="none" strike="noStrike" kern="1200" cap="none" spc="0" normalizeH="0" baseline="0" noProof="0" dirty="0" err="1">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các</a:t>
              </a: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599" b="1" i="0" u="none" strike="noStrike" kern="1200" cap="none" spc="0" normalizeH="0" baseline="0" noProof="0" dirty="0" err="1">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em</a:t>
              </a:r>
              <a:r>
                <a:rPr kumimoji="0" lang="en-US" altLang="zh-CN"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6599" b="1" i="0" u="none" strike="noStrike" kern="1200" cap="none" spc="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5" name="文本框 283">
              <a:extLst>
                <a:ext uri="{FF2B5EF4-FFF2-40B4-BE49-F238E27FC236}">
                  <a16:creationId xmlns:a16="http://schemas.microsoft.com/office/drawing/2014/main" xmlns="" id="{9C6ACA75-01C4-483A-8EA7-A8C0D2092203}"/>
                </a:ext>
              </a:extLst>
            </p:cNvPr>
            <p:cNvSpPr txBox="1"/>
            <p:nvPr/>
          </p:nvSpPr>
          <p:spPr>
            <a:xfrm>
              <a:off x="6027435" y="1789966"/>
              <a:ext cx="184773" cy="1108123"/>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6599" b="1" i="0" u="none" strike="noStrike" kern="1200" cap="none" spc="600" normalizeH="0" baseline="0" noProof="0" dirty="0">
                <a:ln>
                  <a:noFill/>
                </a:ln>
                <a:solidFill>
                  <a:srgbClr val="00206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486638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B1D35D48-A61C-2F29-7554-C0DF952BDD0C}"/>
              </a:ext>
            </a:extLst>
          </p:cNvPr>
          <p:cNvGraphicFramePr>
            <a:graphicFrameLocks noGrp="1"/>
          </p:cNvGraphicFramePr>
          <p:nvPr>
            <p:extLst>
              <p:ext uri="{D42A27DB-BD31-4B8C-83A1-F6EECF244321}">
                <p14:modId xmlns:p14="http://schemas.microsoft.com/office/powerpoint/2010/main" val="3853596595"/>
              </p:ext>
            </p:extLst>
          </p:nvPr>
        </p:nvGraphicFramePr>
        <p:xfrm>
          <a:off x="883921" y="2895600"/>
          <a:ext cx="10683240" cy="3169920"/>
        </p:xfrm>
        <a:graphic>
          <a:graphicData uri="http://schemas.openxmlformats.org/drawingml/2006/table">
            <a:tbl>
              <a:tblPr firstRow="1" bandRow="1">
                <a:tableStyleId>{93296810-A885-4BE3-A3E7-6D5BEEA58F35}</a:tableStyleId>
              </a:tblPr>
              <a:tblGrid>
                <a:gridCol w="3561080">
                  <a:extLst>
                    <a:ext uri="{9D8B030D-6E8A-4147-A177-3AD203B41FA5}">
                      <a16:colId xmlns:a16="http://schemas.microsoft.com/office/drawing/2014/main" xmlns="" val="1651080511"/>
                    </a:ext>
                  </a:extLst>
                </a:gridCol>
                <a:gridCol w="3561080">
                  <a:extLst>
                    <a:ext uri="{9D8B030D-6E8A-4147-A177-3AD203B41FA5}">
                      <a16:colId xmlns:a16="http://schemas.microsoft.com/office/drawing/2014/main" xmlns="" val="3180256890"/>
                    </a:ext>
                  </a:extLst>
                </a:gridCol>
                <a:gridCol w="3561080">
                  <a:extLst>
                    <a:ext uri="{9D8B030D-6E8A-4147-A177-3AD203B41FA5}">
                      <a16:colId xmlns:a16="http://schemas.microsoft.com/office/drawing/2014/main" xmlns="" val="4136777182"/>
                    </a:ext>
                  </a:extLst>
                </a:gridCol>
              </a:tblGrid>
              <a:tr h="633984">
                <a:tc>
                  <a:txBody>
                    <a:bodyPr/>
                    <a:lstStyle/>
                    <a:p>
                      <a:pPr algn="ctr"/>
                      <a:r>
                        <a:rPr lang="vi-VN" sz="2800" dirty="0">
                          <a:latin typeface="Times New Roman" panose="02020603050405020304" pitchFamily="18" charset="0"/>
                          <a:cs typeface="Times New Roman" panose="02020603050405020304" pitchFamily="18" charset="0"/>
                        </a:rPr>
                        <a:t>Phương diện</a:t>
                      </a:r>
                    </a:p>
                  </a:txBody>
                  <a:tcPr/>
                </a:tc>
                <a:tc>
                  <a:txBody>
                    <a:bodyPr/>
                    <a:lstStyle/>
                    <a:p>
                      <a:pPr algn="ctr"/>
                      <a:r>
                        <a:rPr lang="vi-VN" sz="2800" dirty="0">
                          <a:latin typeface="Times New Roman" panose="02020603050405020304" pitchFamily="18" charset="0"/>
                          <a:cs typeface="Times New Roman" panose="02020603050405020304" pitchFamily="18" charset="0"/>
                        </a:rPr>
                        <a:t>Các bạn nhỏ xóm chợ</a:t>
                      </a:r>
                    </a:p>
                  </a:txBody>
                  <a:tcPr/>
                </a:tc>
                <a:tc>
                  <a:txBody>
                    <a:bodyPr/>
                    <a:lstStyle/>
                    <a:p>
                      <a:pPr algn="ctr"/>
                      <a:r>
                        <a:rPr lang="vi-VN" sz="2800" dirty="0">
                          <a:latin typeface="Times New Roman" panose="02020603050405020304" pitchFamily="18" charset="0"/>
                          <a:cs typeface="Times New Roman" panose="02020603050405020304" pitchFamily="18" charset="0"/>
                        </a:rPr>
                        <a:t>Sơn</a:t>
                      </a:r>
                    </a:p>
                  </a:txBody>
                  <a:tcPr/>
                </a:tc>
                <a:extLst>
                  <a:ext uri="{0D108BD9-81ED-4DB2-BD59-A6C34878D82A}">
                    <a16:rowId xmlns:a16="http://schemas.microsoft.com/office/drawing/2014/main" xmlns="" val="74753930"/>
                  </a:ext>
                </a:extLst>
              </a:tr>
              <a:tr h="633984">
                <a:tc>
                  <a:txBody>
                    <a:bodyPr/>
                    <a:lstStyle/>
                    <a:p>
                      <a:pPr algn="ctr"/>
                      <a:r>
                        <a:rPr lang="vi-VN" sz="2800" b="1" dirty="0">
                          <a:latin typeface="Times New Roman" panose="02020603050405020304" pitchFamily="18" charset="0"/>
                          <a:cs typeface="Times New Roman" panose="02020603050405020304" pitchFamily="18" charset="0"/>
                        </a:rPr>
                        <a:t>Ngoại hình</a:t>
                      </a:r>
                    </a:p>
                  </a:txBody>
                  <a:tcPr/>
                </a:tc>
                <a:tc>
                  <a:txBody>
                    <a:bodyPr/>
                    <a:lstStyle/>
                    <a:p>
                      <a:pPr algn="ctr"/>
                      <a:endParaRPr lang="vi-VN" sz="2800">
                        <a:latin typeface="Times New Roman" panose="02020603050405020304" pitchFamily="18" charset="0"/>
                        <a:cs typeface="Times New Roman" panose="02020603050405020304" pitchFamily="18" charset="0"/>
                      </a:endParaRPr>
                    </a:p>
                  </a:txBody>
                  <a:tcPr/>
                </a:tc>
                <a:tc>
                  <a:txBody>
                    <a:bodyPr/>
                    <a:lstStyle/>
                    <a:p>
                      <a:pPr algn="ctr"/>
                      <a:endParaRPr lang="vi-VN"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447839922"/>
                  </a:ext>
                </a:extLst>
              </a:tr>
              <a:tr h="633984">
                <a:tc>
                  <a:txBody>
                    <a:bodyPr/>
                    <a:lstStyle/>
                    <a:p>
                      <a:pPr algn="ctr"/>
                      <a:r>
                        <a:rPr lang="vi-VN" sz="2800" b="1" dirty="0">
                          <a:latin typeface="Times New Roman" panose="02020603050405020304" pitchFamily="18" charset="0"/>
                          <a:cs typeface="Times New Roman" panose="02020603050405020304" pitchFamily="18" charset="0"/>
                        </a:rPr>
                        <a:t>Hành động</a:t>
                      </a:r>
                    </a:p>
                  </a:txBody>
                  <a:tcPr/>
                </a:tc>
                <a:tc>
                  <a:txBody>
                    <a:bodyPr/>
                    <a:lstStyle/>
                    <a:p>
                      <a:pPr algn="ctr"/>
                      <a:endParaRPr lang="vi-VN" sz="2800" dirty="0">
                        <a:latin typeface="Times New Roman" panose="02020603050405020304" pitchFamily="18" charset="0"/>
                        <a:cs typeface="Times New Roman" panose="02020603050405020304" pitchFamily="18" charset="0"/>
                      </a:endParaRPr>
                    </a:p>
                  </a:txBody>
                  <a:tcPr/>
                </a:tc>
                <a:tc>
                  <a:txBody>
                    <a:bodyPr/>
                    <a:lstStyle/>
                    <a:p>
                      <a:pPr algn="ctr"/>
                      <a:endParaRPr lang="vi-VN"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99310963"/>
                  </a:ext>
                </a:extLst>
              </a:tr>
              <a:tr h="633984">
                <a:tc>
                  <a:txBody>
                    <a:bodyPr/>
                    <a:lstStyle/>
                    <a:p>
                      <a:pPr algn="ctr"/>
                      <a:r>
                        <a:rPr lang="vi-VN" sz="2800" b="1" dirty="0">
                          <a:latin typeface="Times New Roman" panose="02020603050405020304" pitchFamily="18" charset="0"/>
                          <a:cs typeface="Times New Roman" panose="02020603050405020304" pitchFamily="18" charset="0"/>
                        </a:rPr>
                        <a:t>Thái độ, suy nghĩ</a:t>
                      </a:r>
                    </a:p>
                  </a:txBody>
                  <a:tcPr/>
                </a:tc>
                <a:tc>
                  <a:txBody>
                    <a:bodyPr/>
                    <a:lstStyle/>
                    <a:p>
                      <a:pPr algn="ctr"/>
                      <a:endParaRPr lang="vi-VN" sz="2800">
                        <a:latin typeface="Times New Roman" panose="02020603050405020304" pitchFamily="18" charset="0"/>
                        <a:cs typeface="Times New Roman" panose="02020603050405020304" pitchFamily="18" charset="0"/>
                      </a:endParaRPr>
                    </a:p>
                  </a:txBody>
                  <a:tcPr/>
                </a:tc>
                <a:tc>
                  <a:txBody>
                    <a:bodyPr/>
                    <a:lstStyle/>
                    <a:p>
                      <a:pPr algn="ctr"/>
                      <a:endParaRPr lang="vi-VN"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201867"/>
                  </a:ext>
                </a:extLst>
              </a:tr>
              <a:tr h="633984">
                <a:tc>
                  <a:txBody>
                    <a:bodyPr/>
                    <a:lstStyle/>
                    <a:p>
                      <a:pPr algn="l"/>
                      <a:r>
                        <a:rPr lang="vi-VN" sz="2800" b="1" dirty="0">
                          <a:latin typeface="Times New Roman" panose="02020603050405020304" pitchFamily="18" charset="0"/>
                          <a:cs typeface="Times New Roman" panose="02020603050405020304" pitchFamily="18" charset="0"/>
                        </a:rPr>
                        <a:t>=&gt; Nhận xét:</a:t>
                      </a:r>
                    </a:p>
                  </a:txBody>
                  <a:tcPr/>
                </a:tc>
                <a:tc>
                  <a:txBody>
                    <a:bodyPr/>
                    <a:lstStyle/>
                    <a:p>
                      <a:pPr algn="ctr"/>
                      <a:endParaRPr lang="vi-VN" sz="2800">
                        <a:latin typeface="Times New Roman" panose="02020603050405020304" pitchFamily="18" charset="0"/>
                        <a:cs typeface="Times New Roman" panose="02020603050405020304" pitchFamily="18" charset="0"/>
                      </a:endParaRPr>
                    </a:p>
                  </a:txBody>
                  <a:tcPr/>
                </a:tc>
                <a:tc>
                  <a:txBody>
                    <a:bodyPr/>
                    <a:lstStyle/>
                    <a:p>
                      <a:pPr algn="ctr"/>
                      <a:endParaRPr lang="vi-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214928542"/>
                  </a:ext>
                </a:extLst>
              </a:tr>
            </a:tbl>
          </a:graphicData>
        </a:graphic>
      </p:graphicFrame>
      <p:pic>
        <p:nvPicPr>
          <p:cNvPr id="4" name="Picture 3">
            <a:extLst>
              <a:ext uri="{FF2B5EF4-FFF2-40B4-BE49-F238E27FC236}">
                <a16:creationId xmlns:a16="http://schemas.microsoft.com/office/drawing/2014/main" xmlns="" id="{F8523E85-CAD5-9EEE-39FC-ECCA57E7544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1954824" y="190943"/>
            <a:ext cx="10104716" cy="1394927"/>
          </a:xfrm>
          <a:prstGeom prst="rect">
            <a:avLst/>
          </a:prstGeom>
        </p:spPr>
      </p:pic>
      <p:sp>
        <p:nvSpPr>
          <p:cNvPr id="5" name="TextBox 4">
            <a:extLst>
              <a:ext uri="{FF2B5EF4-FFF2-40B4-BE49-F238E27FC236}">
                <a16:creationId xmlns:a16="http://schemas.microsoft.com/office/drawing/2014/main" xmlns="" id="{624E4355-020B-25B0-3512-6BAC05D25BDC}"/>
              </a:ext>
            </a:extLst>
          </p:cNvPr>
          <p:cNvSpPr txBox="1"/>
          <p:nvPr/>
        </p:nvSpPr>
        <p:spPr>
          <a:xfrm>
            <a:off x="2205012" y="1149705"/>
            <a:ext cx="9854528" cy="1384995"/>
          </a:xfrm>
          <a:prstGeom prst="rect">
            <a:avLst/>
          </a:prstGeom>
          <a:noFill/>
        </p:spPr>
        <p:txBody>
          <a:bodyPr wrap="square" rtlCol="0">
            <a:spAutoFit/>
          </a:bodyPr>
          <a:lstStyle/>
          <a:p>
            <a:pPr algn="ctr" defTabSz="1076536"/>
            <a:r>
              <a:rPr lang="vi-VN" sz="2800" b="1" i="1" dirty="0">
                <a:solidFill>
                  <a:srgbClr val="3C969A"/>
                </a:solidFill>
                <a:latin typeface="Times New Roman" panose="02020603050405020304" pitchFamily="18" charset="0"/>
                <a:ea typeface="Tahoma" panose="020B0604030504040204" pitchFamily="34" charset="0"/>
                <a:cs typeface="Times New Roman" panose="02020603050405020304" pitchFamily="18" charset="0"/>
              </a:rPr>
              <a:t>Nhiệm vụ: Tìm chi tiết miêu tả ngoại hình, hành động, thái độ, suy nghĩ của Sơn và các bạn nhỏ nơi xóm chợ nghèo. Qua những chi tiết ấy, em có cảm nhận như thế nào về các nhân vật?</a:t>
            </a:r>
          </a:p>
        </p:txBody>
      </p:sp>
      <p:pic>
        <p:nvPicPr>
          <p:cNvPr id="6" name="Picture 5">
            <a:extLst>
              <a:ext uri="{FF2B5EF4-FFF2-40B4-BE49-F238E27FC236}">
                <a16:creationId xmlns:a16="http://schemas.microsoft.com/office/drawing/2014/main" xmlns="" id="{A0202C0A-D559-3CB1-396B-80BBE67BD3AB}"/>
              </a:ext>
            </a:extLst>
          </p:cNvPr>
          <p:cNvPicPr>
            <a:picLocks noChangeAspect="1"/>
          </p:cNvPicPr>
          <p:nvPr/>
        </p:nvPicPr>
        <p:blipFill>
          <a:blip r:embed="rId4"/>
          <a:stretch>
            <a:fillRect/>
          </a:stretch>
        </p:blipFill>
        <p:spPr>
          <a:xfrm>
            <a:off x="-117728" y="-30028"/>
            <a:ext cx="2510408" cy="2564728"/>
          </a:xfrm>
          <a:prstGeom prst="ellipse">
            <a:avLst/>
          </a:prstGeom>
          <a:ln>
            <a:noFill/>
          </a:ln>
          <a:effectLst>
            <a:softEdge rad="112500"/>
          </a:effectLst>
        </p:spPr>
      </p:pic>
    </p:spTree>
    <p:extLst>
      <p:ext uri="{BB962C8B-B14F-4D97-AF65-F5344CB8AC3E}">
        <p14:creationId xmlns:p14="http://schemas.microsoft.com/office/powerpoint/2010/main" val="18778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10" descr="Ấm áp mùa đông Hà Nội!">
            <a:extLst>
              <a:ext uri="{FF2B5EF4-FFF2-40B4-BE49-F238E27FC236}">
                <a16:creationId xmlns:a16="http://schemas.microsoft.com/office/drawing/2014/main" xmlns="" id="{0C8B712B-A513-1767-2EBF-F60195472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7017" y="1611103"/>
            <a:ext cx="6829543" cy="2482731"/>
          </a:xfrm>
          <a:prstGeom prst="rect">
            <a:avLst/>
          </a:prstGeom>
          <a:solidFill>
            <a:srgbClr val="F0F8FA"/>
          </a:solidFill>
        </p:spPr>
        <p:txBody>
          <a:bodyPr wrap="square" rtlCol="0">
            <a:spAutoFit/>
          </a:bodyPr>
          <a:lstStyle/>
          <a:p>
            <a:pPr algn="ctr">
              <a:spcBef>
                <a:spcPts val="800"/>
              </a:spcBef>
              <a:spcAft>
                <a:spcPts val="800"/>
              </a:spcAft>
            </a:pPr>
            <a:r>
              <a:rPr lang="en-US" sz="2800" b="1" smtClean="0">
                <a:solidFill>
                  <a:srgbClr val="0070C0"/>
                </a:solidFill>
                <a:latin typeface="Times New Roman" panose="02020603050405020304" pitchFamily="18" charset="0"/>
                <a:cs typeface="Times New Roman" panose="02020603050405020304" pitchFamily="18" charset="0"/>
                <a:sym typeface="Arial" panose="020B0604020202020204" pitchFamily="34" charset="0"/>
              </a:rPr>
              <a:t>Tiết 33,34: Đọc văn bản</a:t>
            </a:r>
            <a:endParaRPr lang="en-US" sz="2800" b="1">
              <a:solidFill>
                <a:srgbClr val="0070C0"/>
              </a:solidFill>
              <a:latin typeface="Times New Roman" panose="02020603050405020304" pitchFamily="18" charset="0"/>
              <a:cs typeface="Times New Roman" panose="02020603050405020304" pitchFamily="18" charset="0"/>
              <a:sym typeface="Arial" panose="020B0604020202020204" pitchFamily="34" charset="0"/>
            </a:endParaRPr>
          </a:p>
          <a:p>
            <a:pPr algn="ctr">
              <a:spcBef>
                <a:spcPts val="800"/>
              </a:spcBef>
              <a:spcAft>
                <a:spcPts val="800"/>
              </a:spcAft>
            </a:pPr>
            <a:r>
              <a:rPr lang="en-US" sz="4400" b="1">
                <a:solidFill>
                  <a:srgbClr val="0070C0"/>
                </a:solidFill>
                <a:latin typeface="Times New Roman" panose="02020603050405020304" pitchFamily="18" charset="0"/>
                <a:cs typeface="Times New Roman" panose="02020603050405020304" pitchFamily="18" charset="0"/>
                <a:sym typeface="Arial" panose="020B0604020202020204" pitchFamily="34" charset="0"/>
              </a:rPr>
              <a:t>GIÓ LẠNH ĐẦU MÙA</a:t>
            </a:r>
          </a:p>
          <a:p>
            <a:pPr algn="ctr">
              <a:spcBef>
                <a:spcPts val="800"/>
              </a:spcBef>
              <a:spcAft>
                <a:spcPts val="800"/>
              </a:spcAft>
            </a:pPr>
            <a:r>
              <a:rPr lang="en-US" sz="3200">
                <a:solidFill>
                  <a:srgbClr val="0070C0"/>
                </a:solidFill>
                <a:latin typeface="Times New Roman" panose="02020603050405020304" pitchFamily="18" charset="0"/>
                <a:cs typeface="Times New Roman" panose="02020603050405020304" pitchFamily="18" charset="0"/>
                <a:sym typeface="Arial" panose="020B0604020202020204" pitchFamily="34" charset="0"/>
              </a:rPr>
              <a:t>- Thạch Lam -</a:t>
            </a:r>
            <a:endParaRPr lang="vi-VN" sz="3200">
              <a:solidFill>
                <a:srgbClr val="0070C0"/>
              </a:solidFill>
              <a:latin typeface="Times New Roman" panose="02020603050405020304" pitchFamily="18" charset="0"/>
              <a:cs typeface="Times New Roman" panose="02020603050405020304" pitchFamily="18" charset="0"/>
              <a:sym typeface="Arial" panose="020B0604020202020204" pitchFamily="34" charset="0"/>
            </a:endParaRPr>
          </a:p>
          <a:p>
            <a:pPr algn="ctr"/>
            <a:endParaRPr lang="en-US"/>
          </a:p>
        </p:txBody>
      </p:sp>
      <p:sp>
        <p:nvSpPr>
          <p:cNvPr id="4" name="TextBox 3"/>
          <p:cNvSpPr txBox="1"/>
          <p:nvPr/>
        </p:nvSpPr>
        <p:spPr>
          <a:xfrm>
            <a:off x="7663556" y="6023434"/>
            <a:ext cx="4129785" cy="523220"/>
          </a:xfrm>
          <a:prstGeom prst="rect">
            <a:avLst/>
          </a:prstGeom>
          <a:noFill/>
        </p:spPr>
        <p:txBody>
          <a:bodyPr wrap="none" rtlCol="0">
            <a:spAutoFit/>
          </a:bodyPr>
          <a:lstStyle/>
          <a:p>
            <a:r>
              <a:rPr lang="en-US" sz="2800" b="1">
                <a:solidFill>
                  <a:srgbClr val="7030A0"/>
                </a:solidFill>
              </a:rPr>
              <a:t>Giáo viên: Đỗ </a:t>
            </a:r>
            <a:r>
              <a:rPr lang="en-US" sz="2800" b="1" smtClean="0">
                <a:solidFill>
                  <a:srgbClr val="7030A0"/>
                </a:solidFill>
              </a:rPr>
              <a:t>Huyền Trang</a:t>
            </a:r>
            <a:endParaRPr lang="en-US" sz="2800" b="1">
              <a:solidFill>
                <a:srgbClr val="7030A0"/>
              </a:solidFill>
            </a:endParaRPr>
          </a:p>
        </p:txBody>
      </p:sp>
    </p:spTree>
    <p:extLst>
      <p:ext uri="{BB962C8B-B14F-4D97-AF65-F5344CB8AC3E}">
        <p14:creationId xmlns:p14="http://schemas.microsoft.com/office/powerpoint/2010/main" val="3426226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98693" y="-28136"/>
            <a:ext cx="10170238" cy="1297302"/>
            <a:chOff x="957123" y="2391395"/>
            <a:chExt cx="16067442" cy="2954641"/>
          </a:xfrm>
        </p:grpSpPr>
        <p:sp>
          <p:nvSpPr>
            <p:cNvPr id="23" name="TextBox 22"/>
            <p:cNvSpPr txBox="1"/>
            <p:nvPr/>
          </p:nvSpPr>
          <p:spPr>
            <a:xfrm>
              <a:off x="2891451" y="2391395"/>
              <a:ext cx="14133114" cy="2954641"/>
            </a:xfrm>
            <a:prstGeom prst="rect">
              <a:avLst/>
            </a:prstGeom>
            <a:noFill/>
          </p:spPr>
          <p:txBody>
            <a:bodyPr wrap="square" rtlCol="0">
              <a:spAutoFit/>
            </a:bodyPr>
            <a:lstStyle/>
            <a:p>
              <a:pPr algn="ctr" defTabSz="1076536"/>
              <a:r>
                <a:rPr lang="vi-VN" sz="4500" b="1" i="1" dirty="0">
                  <a:solidFill>
                    <a:srgbClr val="3C969A"/>
                  </a:solidFill>
                  <a:latin typeface="Tahoma" panose="020B0604030504040204" pitchFamily="34" charset="0"/>
                  <a:ea typeface="Tahoma" panose="020B0604030504040204" pitchFamily="34" charset="0"/>
                  <a:cs typeface="Tahoma" panose="020B0604030504040204" pitchFamily="34" charset="0"/>
                </a:rPr>
                <a:t>Khung cảnh chuyển mùa</a:t>
              </a:r>
            </a:p>
          </p:txBody>
        </p:sp>
        <p:sp>
          <p:nvSpPr>
            <p:cNvPr id="25" name="TextBox 24"/>
            <p:cNvSpPr txBox="1"/>
            <p:nvPr/>
          </p:nvSpPr>
          <p:spPr>
            <a:xfrm>
              <a:off x="957123" y="2795828"/>
              <a:ext cx="783010" cy="964235"/>
            </a:xfrm>
            <a:prstGeom prst="rect">
              <a:avLst/>
            </a:prstGeom>
            <a:noFill/>
          </p:spPr>
          <p:txBody>
            <a:bodyPr wrap="none" rtlCol="0">
              <a:spAutoFit/>
            </a:bodyPr>
            <a:lstStyle/>
            <a:p>
              <a:pPr algn="ctr" defTabSz="1076536"/>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ounded Rectangle 1"/>
          <p:cNvSpPr/>
          <p:nvPr/>
        </p:nvSpPr>
        <p:spPr>
          <a:xfrm>
            <a:off x="364189" y="780306"/>
            <a:ext cx="2913584" cy="488860"/>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mj-lt"/>
              </a:rPr>
              <a:t>Thời gian</a:t>
            </a:r>
            <a:endParaRPr lang="en-US" sz="3200" b="1" dirty="0">
              <a:solidFill>
                <a:srgbClr val="FF0000"/>
              </a:solidFill>
              <a:latin typeface="+mj-lt"/>
            </a:endParaRPr>
          </a:p>
        </p:txBody>
      </p:sp>
      <p:sp>
        <p:nvSpPr>
          <p:cNvPr id="9" name="Rounded Rectangle 1">
            <a:extLst>
              <a:ext uri="{FF2B5EF4-FFF2-40B4-BE49-F238E27FC236}">
                <a16:creationId xmlns:a16="http://schemas.microsoft.com/office/drawing/2014/main" xmlns="" id="{B74AEBC6-31B4-8E79-78D5-ED4BD79D85E0}"/>
              </a:ext>
            </a:extLst>
          </p:cNvPr>
          <p:cNvSpPr/>
          <p:nvPr/>
        </p:nvSpPr>
        <p:spPr>
          <a:xfrm>
            <a:off x="3770142" y="752169"/>
            <a:ext cx="8215532" cy="516997"/>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mj-lt"/>
              </a:rPr>
              <a:t>Chi tiết</a:t>
            </a:r>
            <a:endParaRPr lang="en-US" sz="3200" b="1" dirty="0">
              <a:solidFill>
                <a:srgbClr val="FF0000"/>
              </a:solidFill>
              <a:latin typeface="+mj-lt"/>
            </a:endParaRPr>
          </a:p>
        </p:txBody>
      </p:sp>
      <p:sp>
        <p:nvSpPr>
          <p:cNvPr id="10" name="Rounded Rectangle 1">
            <a:extLst>
              <a:ext uri="{FF2B5EF4-FFF2-40B4-BE49-F238E27FC236}">
                <a16:creationId xmlns:a16="http://schemas.microsoft.com/office/drawing/2014/main" xmlns="" id="{08458F27-DB6F-C3D7-56F2-95CAE623781A}"/>
              </a:ext>
            </a:extLst>
          </p:cNvPr>
          <p:cNvSpPr/>
          <p:nvPr/>
        </p:nvSpPr>
        <p:spPr>
          <a:xfrm>
            <a:off x="364189" y="1336271"/>
            <a:ext cx="2913584" cy="1519461"/>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mj-lt"/>
              </a:rPr>
              <a:t>Hôm qua</a:t>
            </a:r>
            <a:endParaRPr lang="en-US" sz="3000" b="1" dirty="0">
              <a:solidFill>
                <a:schemeClr val="tx1"/>
              </a:solidFill>
              <a:latin typeface="+mj-lt"/>
            </a:endParaRPr>
          </a:p>
        </p:txBody>
      </p:sp>
      <p:sp>
        <p:nvSpPr>
          <p:cNvPr id="11" name="Rounded Rectangle 1">
            <a:extLst>
              <a:ext uri="{FF2B5EF4-FFF2-40B4-BE49-F238E27FC236}">
                <a16:creationId xmlns:a16="http://schemas.microsoft.com/office/drawing/2014/main" xmlns="" id="{3EB033BD-8949-3A3C-E73A-395D78B6917E}"/>
              </a:ext>
            </a:extLst>
          </p:cNvPr>
          <p:cNvSpPr/>
          <p:nvPr/>
        </p:nvSpPr>
        <p:spPr>
          <a:xfrm>
            <a:off x="364189" y="2933101"/>
            <a:ext cx="2913584" cy="2665837"/>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tx1"/>
                </a:solidFill>
                <a:latin typeface="+mj-lt"/>
              </a:rPr>
              <a:t>Hôm nay</a:t>
            </a:r>
            <a:endParaRPr lang="en-US" sz="3000" b="1" dirty="0">
              <a:solidFill>
                <a:schemeClr val="tx1"/>
              </a:solidFill>
              <a:latin typeface="+mj-lt"/>
            </a:endParaRPr>
          </a:p>
        </p:txBody>
      </p:sp>
      <p:sp>
        <p:nvSpPr>
          <p:cNvPr id="12" name="Rounded Rectangle 1">
            <a:extLst>
              <a:ext uri="{FF2B5EF4-FFF2-40B4-BE49-F238E27FC236}">
                <a16:creationId xmlns:a16="http://schemas.microsoft.com/office/drawing/2014/main" xmlns="" id="{8E18720B-012C-7842-CDB6-4F6D45386185}"/>
              </a:ext>
            </a:extLst>
          </p:cNvPr>
          <p:cNvSpPr/>
          <p:nvPr/>
        </p:nvSpPr>
        <p:spPr>
          <a:xfrm>
            <a:off x="3770142" y="1322203"/>
            <a:ext cx="8215532" cy="1519461"/>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i="1" dirty="0">
                <a:solidFill>
                  <a:schemeClr val="tx1"/>
                </a:solidFill>
                <a:latin typeface="+mj-lt"/>
              </a:rPr>
              <a:t>-</a:t>
            </a:r>
            <a:r>
              <a:rPr lang="vi-VN" sz="3000" i="1" dirty="0">
                <a:solidFill>
                  <a:srgbClr val="FF0000"/>
                </a:solidFill>
                <a:latin typeface="+mj-lt"/>
              </a:rPr>
              <a:t> </a:t>
            </a:r>
            <a:r>
              <a:rPr lang="vi-VN" sz="3000" i="1" dirty="0">
                <a:solidFill>
                  <a:schemeClr val="tx1"/>
                </a:solidFill>
                <a:latin typeface="+mj-lt"/>
              </a:rPr>
              <a:t>giời hãy còn nắng </a:t>
            </a:r>
            <a:r>
              <a:rPr lang="vi-VN" sz="3000" i="1" dirty="0">
                <a:solidFill>
                  <a:srgbClr val="FF0000"/>
                </a:solidFill>
                <a:latin typeface="+mj-lt"/>
              </a:rPr>
              <a:t>ấm</a:t>
            </a:r>
            <a:r>
              <a:rPr lang="vi-VN" sz="3000" i="1" dirty="0">
                <a:solidFill>
                  <a:schemeClr val="tx1"/>
                </a:solidFill>
                <a:latin typeface="+mj-lt"/>
              </a:rPr>
              <a:t> và </a:t>
            </a:r>
            <a:r>
              <a:rPr lang="vi-VN" sz="3000" i="1" dirty="0">
                <a:solidFill>
                  <a:srgbClr val="FF0000"/>
                </a:solidFill>
                <a:latin typeface="+mj-lt"/>
              </a:rPr>
              <a:t>hanh</a:t>
            </a:r>
            <a:r>
              <a:rPr lang="vi-VN" sz="3000" i="1" dirty="0">
                <a:solidFill>
                  <a:schemeClr val="tx1"/>
                </a:solidFill>
                <a:latin typeface="+mj-lt"/>
              </a:rPr>
              <a:t>, cái nắng về cuối tháng mười làm </a:t>
            </a:r>
            <a:r>
              <a:rPr lang="vi-VN" sz="3000" i="1" dirty="0">
                <a:solidFill>
                  <a:srgbClr val="FF0000"/>
                </a:solidFill>
                <a:latin typeface="+mj-lt"/>
              </a:rPr>
              <a:t>nứt nẻ </a:t>
            </a:r>
            <a:r>
              <a:rPr lang="vi-VN" sz="3000" i="1" dirty="0">
                <a:solidFill>
                  <a:schemeClr val="tx1"/>
                </a:solidFill>
                <a:latin typeface="+mj-lt"/>
              </a:rPr>
              <a:t>đất ruộng và làm </a:t>
            </a:r>
            <a:r>
              <a:rPr lang="vi-VN" sz="3000" i="1" dirty="0">
                <a:solidFill>
                  <a:srgbClr val="FF0000"/>
                </a:solidFill>
                <a:latin typeface="+mj-lt"/>
              </a:rPr>
              <a:t>giòn khô </a:t>
            </a:r>
            <a:r>
              <a:rPr lang="vi-VN" sz="3000" i="1" dirty="0">
                <a:solidFill>
                  <a:schemeClr val="tx1"/>
                </a:solidFill>
                <a:latin typeface="+mj-lt"/>
              </a:rPr>
              <a:t>những chiếc lá rơi....</a:t>
            </a:r>
            <a:endParaRPr lang="en-US" sz="3000" i="1" dirty="0">
              <a:solidFill>
                <a:schemeClr val="tx1"/>
              </a:solidFill>
              <a:latin typeface="+mj-lt"/>
            </a:endParaRPr>
          </a:p>
        </p:txBody>
      </p:sp>
      <p:sp>
        <p:nvSpPr>
          <p:cNvPr id="13" name="Rounded Rectangle 1">
            <a:extLst>
              <a:ext uri="{FF2B5EF4-FFF2-40B4-BE49-F238E27FC236}">
                <a16:creationId xmlns:a16="http://schemas.microsoft.com/office/drawing/2014/main" xmlns="" id="{5F2F318C-1C72-99B8-5896-38BA13B56EB6}"/>
              </a:ext>
            </a:extLst>
          </p:cNvPr>
          <p:cNvSpPr/>
          <p:nvPr/>
        </p:nvSpPr>
        <p:spPr>
          <a:xfrm>
            <a:off x="3641188" y="2897271"/>
            <a:ext cx="8344486" cy="2701667"/>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i="1" dirty="0">
                <a:solidFill>
                  <a:schemeClr val="tx1"/>
                </a:solidFill>
                <a:latin typeface="+mj-lt"/>
              </a:rPr>
              <a:t>- Mùa đông </a:t>
            </a:r>
            <a:r>
              <a:rPr lang="vi-VN" sz="3000" i="1" dirty="0">
                <a:solidFill>
                  <a:srgbClr val="FF0000"/>
                </a:solidFill>
                <a:latin typeface="+mj-lt"/>
              </a:rPr>
              <a:t>đột ngột </a:t>
            </a:r>
            <a:r>
              <a:rPr lang="vi-VN" sz="3000" i="1" dirty="0">
                <a:solidFill>
                  <a:schemeClr val="tx1"/>
                </a:solidFill>
                <a:latin typeface="+mj-lt"/>
              </a:rPr>
              <a:t>đến....</a:t>
            </a:r>
          </a:p>
          <a:p>
            <a:r>
              <a:rPr lang="vi-VN" sz="3000" i="1" dirty="0">
                <a:solidFill>
                  <a:schemeClr val="tx1"/>
                </a:solidFill>
                <a:latin typeface="+mj-lt"/>
              </a:rPr>
              <a:t>- trời bỗng đổi gió bấc,... tưởng chừng giữa mùa đông </a:t>
            </a:r>
            <a:r>
              <a:rPr lang="vi-VN" sz="3000" i="1" dirty="0">
                <a:solidFill>
                  <a:srgbClr val="FF0000"/>
                </a:solidFill>
                <a:latin typeface="+mj-lt"/>
              </a:rPr>
              <a:t>rét mướt</a:t>
            </a:r>
            <a:r>
              <a:rPr lang="vi-VN" sz="3000" i="1" dirty="0">
                <a:solidFill>
                  <a:schemeClr val="tx1"/>
                </a:solidFill>
                <a:latin typeface="+mj-lt"/>
              </a:rPr>
              <a:t>...</a:t>
            </a:r>
          </a:p>
          <a:p>
            <a:r>
              <a:rPr lang="vi-VN" sz="3000" i="1" dirty="0">
                <a:solidFill>
                  <a:schemeClr val="tx1"/>
                </a:solidFill>
                <a:latin typeface="+mj-lt"/>
              </a:rPr>
              <a:t>- đất </a:t>
            </a:r>
            <a:r>
              <a:rPr lang="vi-VN" sz="3000" i="1" dirty="0">
                <a:solidFill>
                  <a:srgbClr val="FF0000"/>
                </a:solidFill>
                <a:latin typeface="+mj-lt"/>
              </a:rPr>
              <a:t>khô trắng</a:t>
            </a:r>
            <a:r>
              <a:rPr lang="vi-VN" sz="3000" i="1" dirty="0">
                <a:solidFill>
                  <a:schemeClr val="tx1"/>
                </a:solidFill>
                <a:latin typeface="+mj-lt"/>
              </a:rPr>
              <a:t>,...cơn gió </a:t>
            </a:r>
            <a:r>
              <a:rPr lang="vi-VN" sz="3000" i="1" dirty="0">
                <a:solidFill>
                  <a:srgbClr val="FF0000"/>
                </a:solidFill>
                <a:latin typeface="+mj-lt"/>
              </a:rPr>
              <a:t>vi vu</a:t>
            </a:r>
            <a:r>
              <a:rPr lang="vi-VN" sz="3000" i="1" dirty="0">
                <a:solidFill>
                  <a:schemeClr val="tx1"/>
                </a:solidFill>
                <a:latin typeface="+mj-lt"/>
              </a:rPr>
              <a:t>... những màn bụi </a:t>
            </a:r>
            <a:r>
              <a:rPr lang="vi-VN" sz="3000" i="1" dirty="0">
                <a:solidFill>
                  <a:srgbClr val="FF0000"/>
                </a:solidFill>
                <a:latin typeface="+mj-lt"/>
              </a:rPr>
              <a:t>nhỏ</a:t>
            </a:r>
            <a:r>
              <a:rPr lang="vi-VN" sz="3000" i="1" dirty="0">
                <a:solidFill>
                  <a:schemeClr val="tx1"/>
                </a:solidFill>
                <a:latin typeface="+mj-lt"/>
              </a:rPr>
              <a:t>... Những cái lá khô </a:t>
            </a:r>
            <a:r>
              <a:rPr lang="vi-VN" sz="3000" i="1" dirty="0">
                <a:solidFill>
                  <a:srgbClr val="FF0000"/>
                </a:solidFill>
                <a:latin typeface="+mj-lt"/>
              </a:rPr>
              <a:t>lạo xạo</a:t>
            </a:r>
            <a:r>
              <a:rPr lang="vi-VN" sz="3000" i="1" dirty="0">
                <a:solidFill>
                  <a:schemeClr val="tx1"/>
                </a:solidFill>
                <a:latin typeface="+mj-lt"/>
              </a:rPr>
              <a:t>.... Toàn một mùa </a:t>
            </a:r>
            <a:r>
              <a:rPr lang="vi-VN" sz="3000" i="1" dirty="0">
                <a:solidFill>
                  <a:srgbClr val="FF0000"/>
                </a:solidFill>
                <a:latin typeface="+mj-lt"/>
              </a:rPr>
              <a:t>trắng đục</a:t>
            </a:r>
            <a:r>
              <a:rPr lang="vi-VN" sz="3000" i="1" dirty="0">
                <a:solidFill>
                  <a:schemeClr val="tx1"/>
                </a:solidFill>
                <a:latin typeface="+mj-lt"/>
              </a:rPr>
              <a:t>. Những cây lan lá rung động, sắt lại....</a:t>
            </a:r>
          </a:p>
        </p:txBody>
      </p:sp>
      <p:sp>
        <p:nvSpPr>
          <p:cNvPr id="4" name="TextBox 3"/>
          <p:cNvSpPr txBox="1"/>
          <p:nvPr/>
        </p:nvSpPr>
        <p:spPr>
          <a:xfrm>
            <a:off x="154745" y="5594014"/>
            <a:ext cx="12095242" cy="1508105"/>
          </a:xfrm>
          <a:prstGeom prst="rect">
            <a:avLst/>
          </a:prstGeom>
          <a:noFill/>
        </p:spPr>
        <p:txBody>
          <a:bodyPr wrap="square" rtlCol="0">
            <a:spAutoFit/>
          </a:bodyPr>
          <a:lstStyle/>
          <a:p>
            <a:r>
              <a:rPr lang="en-US" altLang="ja-JP" sz="2600" b="1" smtClean="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=&gt;Sơn </a:t>
            </a:r>
            <a:r>
              <a:rPr lang="en-US" altLang="ja-JP" sz="2600" b="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cảm nhận được sự biến đổi của thiên </a:t>
            </a:r>
            <a:r>
              <a:rPr lang="en-US" altLang="ja-JP" sz="2600" b="1" smtClean="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nhiên</a:t>
            </a:r>
            <a:r>
              <a:rPr lang="en-US" altLang="ja-JP" sz="2600" b="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cảnh vật khi bước vào mùa </a:t>
            </a:r>
            <a:r>
              <a:rPr lang="en-US" altLang="ja-JP" sz="2600" b="1" smtClean="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đông</a:t>
            </a:r>
          </a:p>
          <a:p>
            <a:r>
              <a:rPr lang="en-US" sz="2400" b="1" smtClean="0">
                <a:solidFill>
                  <a:srgbClr val="FF0000"/>
                </a:solidFill>
                <a:latin typeface="Times New Roman" pitchFamily="18" charset="0"/>
                <a:cs typeface="Times New Roman" pitchFamily="18" charset="0"/>
              </a:rPr>
              <a:t>=&gt;</a:t>
            </a:r>
            <a:r>
              <a:rPr lang="vi-VN" sz="2400" b="1" smtClean="0">
                <a:solidFill>
                  <a:srgbClr val="FF0000"/>
                </a:solidFill>
                <a:latin typeface="Times New Roman" pitchFamily="18" charset="0"/>
                <a:cs typeface="Times New Roman" pitchFamily="18" charset="0"/>
              </a:rPr>
              <a:t> </a:t>
            </a:r>
            <a:r>
              <a:rPr lang="vi-VN" sz="2400" b="1">
                <a:solidFill>
                  <a:srgbClr val="FF0000"/>
                </a:solidFill>
                <a:latin typeface="Times New Roman" pitchFamily="18" charset="0"/>
                <a:cs typeface="Times New Roman" pitchFamily="18" charset="0"/>
              </a:rPr>
              <a:t>Bức tranh</a:t>
            </a:r>
            <a:r>
              <a:rPr lang="en-US" sz="2400" b="1">
                <a:solidFill>
                  <a:srgbClr val="FF0000"/>
                </a:solidFill>
                <a:latin typeface="Times New Roman" pitchFamily="18" charset="0"/>
                <a:cs typeface="Times New Roman" pitchFamily="18" charset="0"/>
              </a:rPr>
              <a:t> cảnh vật</a:t>
            </a:r>
            <a:r>
              <a:rPr lang="vi-VN" sz="2400" b="1">
                <a:solidFill>
                  <a:srgbClr val="FF0000"/>
                </a:solidFill>
                <a:latin typeface="Times New Roman" pitchFamily="18" charset="0"/>
                <a:cs typeface="Times New Roman" pitchFamily="18" charset="0"/>
              </a:rPr>
              <a:t>: chân thực, gợi cảm</a:t>
            </a:r>
            <a:endParaRPr lang="en-US" sz="2400" b="1">
              <a:solidFill>
                <a:srgbClr val="FF0000"/>
              </a:solidFill>
              <a:latin typeface="Times New Roman" pitchFamily="18" charset="0"/>
              <a:cs typeface="Times New Roman" pitchFamily="18" charset="0"/>
            </a:endParaRPr>
          </a:p>
          <a:p>
            <a:r>
              <a:rPr lang="en-US" sz="2400" b="1" smtClean="0">
                <a:solidFill>
                  <a:srgbClr val="FF0000"/>
                </a:solidFill>
                <a:latin typeface="Times New Roman" pitchFamily="18" charset="0"/>
                <a:cs typeface="Times New Roman" pitchFamily="18" charset="0"/>
              </a:rPr>
              <a:t>=&gt;</a:t>
            </a:r>
            <a:r>
              <a:rPr lang="vi-VN" sz="2400" b="1" smtClean="0">
                <a:solidFill>
                  <a:srgbClr val="FF0000"/>
                </a:solidFill>
                <a:latin typeface="Times New Roman" pitchFamily="18" charset="0"/>
                <a:cs typeface="Times New Roman" pitchFamily="18" charset="0"/>
              </a:rPr>
              <a:t> </a:t>
            </a:r>
            <a:r>
              <a:rPr lang="vi-VN" sz="2400" b="1">
                <a:solidFill>
                  <a:srgbClr val="FF0000"/>
                </a:solidFill>
                <a:latin typeface="Times New Roman" pitchFamily="18" charset="0"/>
                <a:cs typeface="Times New Roman" pitchFamily="18" charset="0"/>
              </a:rPr>
              <a:t>Nghệ thuật: </a:t>
            </a:r>
            <a:r>
              <a:rPr lang="en-US" sz="2400" b="1">
                <a:solidFill>
                  <a:srgbClr val="FF0000"/>
                </a:solidFill>
                <a:latin typeface="Times New Roman" pitchFamily="18" charset="0"/>
                <a:cs typeface="Times New Roman" pitchFamily="18" charset="0"/>
              </a:rPr>
              <a:t>sử dụng các từ ngữ gợi cảm.</a:t>
            </a:r>
          </a:p>
          <a:p>
            <a:endParaRPr lang="en-US"/>
          </a:p>
        </p:txBody>
      </p:sp>
    </p:spTree>
    <p:extLst>
      <p:ext uri="{BB962C8B-B14F-4D97-AF65-F5344CB8AC3E}">
        <p14:creationId xmlns:p14="http://schemas.microsoft.com/office/powerpoint/2010/main" val="9176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10777114" y="397342"/>
            <a:ext cx="476251" cy="857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3" name="Rectangle 62"/>
          <p:cNvSpPr/>
          <p:nvPr/>
        </p:nvSpPr>
        <p:spPr>
          <a:xfrm>
            <a:off x="918912" y="387662"/>
            <a:ext cx="476251" cy="857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 name="Rectangle 10"/>
          <p:cNvSpPr/>
          <p:nvPr/>
        </p:nvSpPr>
        <p:spPr>
          <a:xfrm>
            <a:off x="737939" y="102413"/>
            <a:ext cx="180975" cy="24479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 name="Rectangle 11"/>
          <p:cNvSpPr/>
          <p:nvPr/>
        </p:nvSpPr>
        <p:spPr>
          <a:xfrm>
            <a:off x="11224964" y="102411"/>
            <a:ext cx="180975" cy="24479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 name="Trapezoid 12"/>
          <p:cNvSpPr/>
          <p:nvPr/>
        </p:nvSpPr>
        <p:spPr>
          <a:xfrm rot="10800000">
            <a:off x="523625" y="-250013"/>
            <a:ext cx="609600" cy="352425"/>
          </a:xfrm>
          <a:prstGeom prst="trapezoi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 name="Trapezoid 13"/>
          <p:cNvSpPr/>
          <p:nvPr/>
        </p:nvSpPr>
        <p:spPr>
          <a:xfrm rot="10800000">
            <a:off x="11010650" y="-250013"/>
            <a:ext cx="609600" cy="352425"/>
          </a:xfrm>
          <a:prstGeom prst="trapezoi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8" name="Freeform 29"/>
          <p:cNvSpPr>
            <a:spLocks/>
          </p:cNvSpPr>
          <p:nvPr/>
        </p:nvSpPr>
        <p:spPr bwMode="auto">
          <a:xfrm>
            <a:off x="1434962" y="159218"/>
            <a:ext cx="9293851" cy="238125"/>
          </a:xfrm>
          <a:custGeom>
            <a:avLst/>
            <a:gdLst>
              <a:gd name="T0" fmla="*/ 0 w 2348"/>
              <a:gd name="T1" fmla="*/ 0 h 73"/>
              <a:gd name="T2" fmla="*/ 540 w 2348"/>
              <a:gd name="T3" fmla="*/ 62 h 73"/>
              <a:gd name="T4" fmla="*/ 886 w 2348"/>
              <a:gd name="T5" fmla="*/ 73 h 73"/>
              <a:gd name="T6" fmla="*/ 1681 w 2348"/>
              <a:gd name="T7" fmla="*/ 73 h 73"/>
              <a:gd name="T8" fmla="*/ 2348 w 2348"/>
              <a:gd name="T9" fmla="*/ 0 h 73"/>
            </a:gdLst>
            <a:ahLst/>
            <a:cxnLst>
              <a:cxn ang="0">
                <a:pos x="T0" y="T1"/>
              </a:cxn>
              <a:cxn ang="0">
                <a:pos x="T2" y="T3"/>
              </a:cxn>
              <a:cxn ang="0">
                <a:pos x="T4" y="T5"/>
              </a:cxn>
              <a:cxn ang="0">
                <a:pos x="T6" y="T7"/>
              </a:cxn>
              <a:cxn ang="0">
                <a:pos x="T8" y="T9"/>
              </a:cxn>
            </a:cxnLst>
            <a:rect l="0" t="0" r="r" b="b"/>
            <a:pathLst>
              <a:path w="2348" h="73">
                <a:moveTo>
                  <a:pt x="0" y="0"/>
                </a:moveTo>
                <a:cubicBezTo>
                  <a:pt x="0" y="0"/>
                  <a:pt x="456" y="58"/>
                  <a:pt x="540" y="62"/>
                </a:cubicBezTo>
                <a:cubicBezTo>
                  <a:pt x="623" y="66"/>
                  <a:pt x="853" y="73"/>
                  <a:pt x="886" y="73"/>
                </a:cubicBezTo>
                <a:cubicBezTo>
                  <a:pt x="919" y="73"/>
                  <a:pt x="1681" y="73"/>
                  <a:pt x="1681" y="73"/>
                </a:cubicBezTo>
                <a:cubicBezTo>
                  <a:pt x="1681" y="73"/>
                  <a:pt x="2179" y="32"/>
                  <a:pt x="2348" y="0"/>
                </a:cubicBezTo>
              </a:path>
            </a:pathLst>
          </a:custGeom>
          <a:noFill/>
          <a:ln w="39688"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9" name="Freeform 30"/>
          <p:cNvSpPr>
            <a:spLocks/>
          </p:cNvSpPr>
          <p:nvPr/>
        </p:nvSpPr>
        <p:spPr bwMode="auto">
          <a:xfrm>
            <a:off x="1392281" y="542608"/>
            <a:ext cx="9398603" cy="137631"/>
          </a:xfrm>
          <a:custGeom>
            <a:avLst/>
            <a:gdLst>
              <a:gd name="T0" fmla="*/ 0 w 2358"/>
              <a:gd name="T1" fmla="*/ 37 h 48"/>
              <a:gd name="T2" fmla="*/ 615 w 2358"/>
              <a:gd name="T3" fmla="*/ 17 h 48"/>
              <a:gd name="T4" fmla="*/ 1131 w 2358"/>
              <a:gd name="T5" fmla="*/ 39 h 48"/>
              <a:gd name="T6" fmla="*/ 1534 w 2358"/>
              <a:gd name="T7" fmla="*/ 17 h 48"/>
              <a:gd name="T8" fmla="*/ 2043 w 2358"/>
              <a:gd name="T9" fmla="*/ 39 h 48"/>
              <a:gd name="T10" fmla="*/ 2358 w 2358"/>
              <a:gd name="T11" fmla="*/ 39 h 48"/>
            </a:gdLst>
            <a:ahLst/>
            <a:cxnLst>
              <a:cxn ang="0">
                <a:pos x="T0" y="T1"/>
              </a:cxn>
              <a:cxn ang="0">
                <a:pos x="T2" y="T3"/>
              </a:cxn>
              <a:cxn ang="0">
                <a:pos x="T4" y="T5"/>
              </a:cxn>
              <a:cxn ang="0">
                <a:pos x="T6" y="T7"/>
              </a:cxn>
              <a:cxn ang="0">
                <a:pos x="T8" y="T9"/>
              </a:cxn>
              <a:cxn ang="0">
                <a:pos x="T10" y="T11"/>
              </a:cxn>
            </a:cxnLst>
            <a:rect l="0" t="0" r="r" b="b"/>
            <a:pathLst>
              <a:path w="2358" h="48">
                <a:moveTo>
                  <a:pt x="0" y="37"/>
                </a:moveTo>
                <a:cubicBezTo>
                  <a:pt x="0" y="37"/>
                  <a:pt x="443" y="0"/>
                  <a:pt x="615" y="17"/>
                </a:cubicBezTo>
                <a:cubicBezTo>
                  <a:pt x="787" y="34"/>
                  <a:pt x="1045" y="41"/>
                  <a:pt x="1131" y="39"/>
                </a:cubicBezTo>
                <a:cubicBezTo>
                  <a:pt x="1217" y="36"/>
                  <a:pt x="1394" y="17"/>
                  <a:pt x="1534" y="17"/>
                </a:cubicBezTo>
                <a:cubicBezTo>
                  <a:pt x="1675" y="17"/>
                  <a:pt x="1981" y="30"/>
                  <a:pt x="2043" y="39"/>
                </a:cubicBezTo>
                <a:cubicBezTo>
                  <a:pt x="2105" y="48"/>
                  <a:pt x="2358" y="39"/>
                  <a:pt x="2358" y="39"/>
                </a:cubicBezTo>
              </a:path>
            </a:pathLst>
          </a:custGeom>
          <a:noFill/>
          <a:ln w="39688"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52" name="Group 51"/>
          <p:cNvGrpSpPr/>
          <p:nvPr/>
        </p:nvGrpSpPr>
        <p:grpSpPr>
          <a:xfrm rot="900000">
            <a:off x="1189307" y="157506"/>
            <a:ext cx="491313" cy="498043"/>
            <a:chOff x="2574925" y="4070350"/>
            <a:chExt cx="927100" cy="939800"/>
          </a:xfrm>
        </p:grpSpPr>
        <p:sp>
          <p:nvSpPr>
            <p:cNvPr id="43" name="Oval 34"/>
            <p:cNvSpPr>
              <a:spLocks noChangeArrowheads="1"/>
            </p:cNvSpPr>
            <p:nvPr/>
          </p:nvSpPr>
          <p:spPr bwMode="auto">
            <a:xfrm>
              <a:off x="2878138" y="4376738"/>
              <a:ext cx="323850" cy="32702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4" name="Oval 35"/>
            <p:cNvSpPr>
              <a:spLocks noChangeArrowheads="1"/>
            </p:cNvSpPr>
            <p:nvPr/>
          </p:nvSpPr>
          <p:spPr bwMode="auto">
            <a:xfrm>
              <a:off x="2973388" y="4475163"/>
              <a:ext cx="133350" cy="1333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5" name="Oval 36"/>
            <p:cNvSpPr>
              <a:spLocks noChangeArrowheads="1"/>
            </p:cNvSpPr>
            <p:nvPr/>
          </p:nvSpPr>
          <p:spPr bwMode="auto">
            <a:xfrm>
              <a:off x="2979738" y="4156075"/>
              <a:ext cx="119063"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6" name="Oval 37"/>
            <p:cNvSpPr>
              <a:spLocks noChangeArrowheads="1"/>
            </p:cNvSpPr>
            <p:nvPr/>
          </p:nvSpPr>
          <p:spPr bwMode="auto">
            <a:xfrm>
              <a:off x="2979738" y="4821238"/>
              <a:ext cx="119063" cy="1206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7" name="Oval 38"/>
            <p:cNvSpPr>
              <a:spLocks noChangeArrowheads="1"/>
            </p:cNvSpPr>
            <p:nvPr/>
          </p:nvSpPr>
          <p:spPr bwMode="auto">
            <a:xfrm>
              <a:off x="3311525"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8" name="Oval 39"/>
            <p:cNvSpPr>
              <a:spLocks noChangeArrowheads="1"/>
            </p:cNvSpPr>
            <p:nvPr/>
          </p:nvSpPr>
          <p:spPr bwMode="auto">
            <a:xfrm>
              <a:off x="2652713"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9" name="Line 40"/>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0" name="Line 41"/>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1" name="Oval 42"/>
            <p:cNvSpPr>
              <a:spLocks noChangeArrowheads="1"/>
            </p:cNvSpPr>
            <p:nvPr/>
          </p:nvSpPr>
          <p:spPr bwMode="auto">
            <a:xfrm>
              <a:off x="2574925" y="4070350"/>
              <a:ext cx="927100" cy="939800"/>
            </a:xfrm>
            <a:prstGeom prst="ellipse">
              <a:avLst/>
            </a:pr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53" name="Group 52"/>
          <p:cNvGrpSpPr/>
          <p:nvPr/>
        </p:nvGrpSpPr>
        <p:grpSpPr>
          <a:xfrm rot="900000">
            <a:off x="10501358" y="157506"/>
            <a:ext cx="491313" cy="498043"/>
            <a:chOff x="2574925" y="4070350"/>
            <a:chExt cx="927100" cy="939800"/>
          </a:xfrm>
        </p:grpSpPr>
        <p:sp>
          <p:nvSpPr>
            <p:cNvPr id="54" name="Oval 34"/>
            <p:cNvSpPr>
              <a:spLocks noChangeArrowheads="1"/>
            </p:cNvSpPr>
            <p:nvPr/>
          </p:nvSpPr>
          <p:spPr bwMode="auto">
            <a:xfrm>
              <a:off x="2878138" y="4376738"/>
              <a:ext cx="323850" cy="32702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5" name="Oval 35"/>
            <p:cNvSpPr>
              <a:spLocks noChangeArrowheads="1"/>
            </p:cNvSpPr>
            <p:nvPr/>
          </p:nvSpPr>
          <p:spPr bwMode="auto">
            <a:xfrm>
              <a:off x="2973388" y="4475163"/>
              <a:ext cx="133350" cy="1333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6" name="Oval 36"/>
            <p:cNvSpPr>
              <a:spLocks noChangeArrowheads="1"/>
            </p:cNvSpPr>
            <p:nvPr/>
          </p:nvSpPr>
          <p:spPr bwMode="auto">
            <a:xfrm>
              <a:off x="2979738" y="4156075"/>
              <a:ext cx="119063"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7" name="Oval 37"/>
            <p:cNvSpPr>
              <a:spLocks noChangeArrowheads="1"/>
            </p:cNvSpPr>
            <p:nvPr/>
          </p:nvSpPr>
          <p:spPr bwMode="auto">
            <a:xfrm>
              <a:off x="2979738" y="4821238"/>
              <a:ext cx="119063" cy="1206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8" name="Oval 38"/>
            <p:cNvSpPr>
              <a:spLocks noChangeArrowheads="1"/>
            </p:cNvSpPr>
            <p:nvPr/>
          </p:nvSpPr>
          <p:spPr bwMode="auto">
            <a:xfrm>
              <a:off x="3311525"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 name="Oval 39"/>
            <p:cNvSpPr>
              <a:spLocks noChangeArrowheads="1"/>
            </p:cNvSpPr>
            <p:nvPr/>
          </p:nvSpPr>
          <p:spPr bwMode="auto">
            <a:xfrm>
              <a:off x="2652713"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 name="Line 40"/>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1" name="Line 41"/>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2" name="Oval 42"/>
            <p:cNvSpPr>
              <a:spLocks noChangeArrowheads="1"/>
            </p:cNvSpPr>
            <p:nvPr/>
          </p:nvSpPr>
          <p:spPr bwMode="auto">
            <a:xfrm>
              <a:off x="2574925" y="4070350"/>
              <a:ext cx="927100" cy="939800"/>
            </a:xfrm>
            <a:prstGeom prst="ellipse">
              <a:avLst/>
            </a:pr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66" name="Rectangle 65"/>
          <p:cNvSpPr/>
          <p:nvPr/>
        </p:nvSpPr>
        <p:spPr>
          <a:xfrm>
            <a:off x="0" y="2542110"/>
            <a:ext cx="12192000" cy="40651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67" name="Group 66"/>
          <p:cNvGrpSpPr/>
          <p:nvPr/>
        </p:nvGrpSpPr>
        <p:grpSpPr>
          <a:xfrm rot="413452">
            <a:off x="2491650" y="469299"/>
            <a:ext cx="64316" cy="224105"/>
            <a:chOff x="1960563" y="709613"/>
            <a:chExt cx="1071562" cy="3733801"/>
          </a:xfrm>
          <a:solidFill>
            <a:schemeClr val="accent6">
              <a:lumMod val="40000"/>
              <a:lumOff val="60000"/>
            </a:schemeClr>
          </a:solidFill>
          <a:effectLst/>
        </p:grpSpPr>
        <p:sp>
          <p:nvSpPr>
            <p:cNvPr id="6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1" name="Group 70"/>
          <p:cNvGrpSpPr/>
          <p:nvPr/>
        </p:nvGrpSpPr>
        <p:grpSpPr>
          <a:xfrm rot="20975776">
            <a:off x="2722632" y="165755"/>
            <a:ext cx="64316" cy="224105"/>
            <a:chOff x="1960563" y="709613"/>
            <a:chExt cx="1071562" cy="3733801"/>
          </a:xfrm>
          <a:solidFill>
            <a:schemeClr val="accent6">
              <a:lumMod val="40000"/>
              <a:lumOff val="60000"/>
            </a:schemeClr>
          </a:solidFill>
          <a:effectLst/>
        </p:grpSpPr>
        <p:sp>
          <p:nvSpPr>
            <p:cNvPr id="7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5" name="Group 74"/>
          <p:cNvGrpSpPr/>
          <p:nvPr/>
        </p:nvGrpSpPr>
        <p:grpSpPr>
          <a:xfrm rot="20975776">
            <a:off x="3156019" y="458967"/>
            <a:ext cx="64316" cy="224105"/>
            <a:chOff x="1960563" y="709613"/>
            <a:chExt cx="1071562" cy="3733801"/>
          </a:xfrm>
          <a:solidFill>
            <a:schemeClr val="accent6">
              <a:lumMod val="40000"/>
              <a:lumOff val="60000"/>
            </a:schemeClr>
          </a:solidFill>
          <a:effectLst/>
        </p:grpSpPr>
        <p:sp>
          <p:nvSpPr>
            <p:cNvPr id="76"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7"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8"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9" name="Group 78"/>
          <p:cNvGrpSpPr/>
          <p:nvPr/>
        </p:nvGrpSpPr>
        <p:grpSpPr>
          <a:xfrm rot="413452">
            <a:off x="3803858" y="230740"/>
            <a:ext cx="64316" cy="224105"/>
            <a:chOff x="1960563" y="709613"/>
            <a:chExt cx="1071562" cy="3733801"/>
          </a:xfrm>
          <a:solidFill>
            <a:schemeClr val="accent6">
              <a:lumMod val="40000"/>
              <a:lumOff val="60000"/>
            </a:schemeClr>
          </a:solidFill>
          <a:effectLst/>
        </p:grpSpPr>
        <p:sp>
          <p:nvSpPr>
            <p:cNvPr id="80"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1"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2"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3" name="Group 82"/>
          <p:cNvGrpSpPr/>
          <p:nvPr/>
        </p:nvGrpSpPr>
        <p:grpSpPr>
          <a:xfrm>
            <a:off x="4458564" y="508344"/>
            <a:ext cx="64316" cy="224105"/>
            <a:chOff x="1960563" y="709613"/>
            <a:chExt cx="1071562" cy="3733801"/>
          </a:xfrm>
          <a:solidFill>
            <a:schemeClr val="accent6">
              <a:lumMod val="40000"/>
              <a:lumOff val="60000"/>
            </a:schemeClr>
          </a:solidFill>
          <a:effectLst/>
        </p:grpSpPr>
        <p:sp>
          <p:nvSpPr>
            <p:cNvPr id="84"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5"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7" name="Group 86"/>
          <p:cNvGrpSpPr/>
          <p:nvPr/>
        </p:nvGrpSpPr>
        <p:grpSpPr>
          <a:xfrm rot="21154179">
            <a:off x="5366588" y="271952"/>
            <a:ext cx="64316" cy="224105"/>
            <a:chOff x="1960563" y="709613"/>
            <a:chExt cx="1071562" cy="3733801"/>
          </a:xfrm>
          <a:solidFill>
            <a:schemeClr val="accent6">
              <a:lumMod val="40000"/>
              <a:lumOff val="60000"/>
            </a:schemeClr>
          </a:solidFill>
          <a:effectLst/>
        </p:grpSpPr>
        <p:sp>
          <p:nvSpPr>
            <p:cNvPr id="8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91" name="Group 90"/>
          <p:cNvGrpSpPr/>
          <p:nvPr/>
        </p:nvGrpSpPr>
        <p:grpSpPr>
          <a:xfrm rot="246023">
            <a:off x="5783240" y="547884"/>
            <a:ext cx="64316" cy="224105"/>
            <a:chOff x="1960563" y="709613"/>
            <a:chExt cx="1071562" cy="3733801"/>
          </a:xfrm>
          <a:solidFill>
            <a:schemeClr val="accent6">
              <a:lumMod val="40000"/>
              <a:lumOff val="60000"/>
            </a:schemeClr>
          </a:solidFill>
          <a:effectLst/>
        </p:grpSpPr>
        <p:sp>
          <p:nvSpPr>
            <p:cNvPr id="9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95" name="Group 94"/>
          <p:cNvGrpSpPr/>
          <p:nvPr/>
        </p:nvGrpSpPr>
        <p:grpSpPr>
          <a:xfrm rot="21325881">
            <a:off x="6527088" y="295506"/>
            <a:ext cx="64316" cy="224105"/>
            <a:chOff x="1960563" y="709613"/>
            <a:chExt cx="1071562" cy="3733801"/>
          </a:xfrm>
          <a:solidFill>
            <a:schemeClr val="accent6">
              <a:lumMod val="40000"/>
              <a:lumOff val="60000"/>
            </a:schemeClr>
          </a:solidFill>
          <a:effectLst/>
        </p:grpSpPr>
        <p:sp>
          <p:nvSpPr>
            <p:cNvPr id="96"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7"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8"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99" name="Group 98"/>
          <p:cNvGrpSpPr/>
          <p:nvPr/>
        </p:nvGrpSpPr>
        <p:grpSpPr>
          <a:xfrm rot="329744">
            <a:off x="7135842" y="475594"/>
            <a:ext cx="64316" cy="224105"/>
            <a:chOff x="1960563" y="709613"/>
            <a:chExt cx="1071562" cy="3733801"/>
          </a:xfrm>
          <a:solidFill>
            <a:schemeClr val="accent6">
              <a:lumMod val="40000"/>
              <a:lumOff val="60000"/>
            </a:schemeClr>
          </a:solidFill>
          <a:effectLst/>
        </p:grpSpPr>
        <p:sp>
          <p:nvSpPr>
            <p:cNvPr id="100"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1"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2"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03" name="Group 102"/>
          <p:cNvGrpSpPr/>
          <p:nvPr/>
        </p:nvGrpSpPr>
        <p:grpSpPr>
          <a:xfrm rot="329744">
            <a:off x="7736715" y="263731"/>
            <a:ext cx="64316" cy="224105"/>
            <a:chOff x="1960563" y="709613"/>
            <a:chExt cx="1071562" cy="3733801"/>
          </a:xfrm>
          <a:solidFill>
            <a:schemeClr val="accent6">
              <a:lumMod val="40000"/>
              <a:lumOff val="60000"/>
            </a:schemeClr>
          </a:solidFill>
          <a:effectLst/>
        </p:grpSpPr>
        <p:sp>
          <p:nvSpPr>
            <p:cNvPr id="104"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5"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6"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07" name="Group 106"/>
          <p:cNvGrpSpPr/>
          <p:nvPr/>
        </p:nvGrpSpPr>
        <p:grpSpPr>
          <a:xfrm rot="20652634">
            <a:off x="8771599" y="485634"/>
            <a:ext cx="64316" cy="224105"/>
            <a:chOff x="1960563" y="709613"/>
            <a:chExt cx="1071562" cy="3733801"/>
          </a:xfrm>
          <a:solidFill>
            <a:schemeClr val="accent6">
              <a:lumMod val="40000"/>
              <a:lumOff val="60000"/>
            </a:schemeClr>
          </a:solidFill>
          <a:effectLst/>
        </p:grpSpPr>
        <p:sp>
          <p:nvSpPr>
            <p:cNvPr id="10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11" name="Group 110"/>
          <p:cNvGrpSpPr/>
          <p:nvPr/>
        </p:nvGrpSpPr>
        <p:grpSpPr>
          <a:xfrm rot="247359">
            <a:off x="9980419" y="103591"/>
            <a:ext cx="64316" cy="224105"/>
            <a:chOff x="1960563" y="709613"/>
            <a:chExt cx="1071562" cy="3733801"/>
          </a:xfrm>
          <a:solidFill>
            <a:schemeClr val="accent6">
              <a:lumMod val="40000"/>
              <a:lumOff val="60000"/>
            </a:schemeClr>
          </a:solidFill>
          <a:effectLst/>
        </p:grpSpPr>
        <p:sp>
          <p:nvSpPr>
            <p:cNvPr id="11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60" name="TextBox 159"/>
          <p:cNvSpPr txBox="1"/>
          <p:nvPr/>
        </p:nvSpPr>
        <p:spPr>
          <a:xfrm>
            <a:off x="2139607" y="1184513"/>
            <a:ext cx="7336581" cy="707884"/>
          </a:xfrm>
          <a:prstGeom prst="rect">
            <a:avLst/>
          </a:prstGeom>
          <a:noFill/>
        </p:spPr>
        <p:txBody>
          <a:bodyPr wrap="square" lIns="91438" tIns="45719" rIns="91438" bIns="45719" rtlCol="0">
            <a:spAutoFit/>
          </a:bodyPr>
          <a:lstStyle/>
          <a:p>
            <a:pPr marR="0" lvl="0" algn="ctr" defTabSz="914377" rtl="0" eaLnBrk="1" fontAlgn="auto" latinLnBrk="0" hangingPunct="1">
              <a:lnSpc>
                <a:spcPct val="100000"/>
              </a:lnSpc>
              <a:spcBef>
                <a:spcPts val="0"/>
              </a:spcBef>
              <a:spcAft>
                <a:spcPts val="0"/>
              </a:spcAft>
              <a:buClrTx/>
              <a:buSzTx/>
              <a:tabLst/>
              <a:defRPr/>
            </a:pPr>
            <a:r>
              <a:rPr lang="en-US" sz="4000" b="1" dirty="0" err="1">
                <a:solidFill>
                  <a:srgbClr val="7BA79D"/>
                </a:solidFill>
                <a:latin typeface="Arial" panose="020B0604020202020204" pitchFamily="34" charset="0"/>
                <a:cs typeface="Arial" panose="020B0604020202020204" pitchFamily="34" charset="0"/>
                <a:sym typeface="Arial" panose="020B0604020202020204" pitchFamily="34" charset="0"/>
              </a:rPr>
              <a:t>Hướng</a:t>
            </a:r>
            <a:r>
              <a:rPr lang="en-US" sz="4000" b="1" dirty="0">
                <a:solidFill>
                  <a:srgbClr val="7BA79D"/>
                </a:solidFill>
                <a:latin typeface="Arial" panose="020B0604020202020204" pitchFamily="34" charset="0"/>
                <a:cs typeface="Arial" panose="020B0604020202020204" pitchFamily="34" charset="0"/>
                <a:sym typeface="Arial" panose="020B0604020202020204" pitchFamily="34" charset="0"/>
              </a:rPr>
              <a:t> </a:t>
            </a:r>
            <a:r>
              <a:rPr lang="en-US" sz="4000" b="1" dirty="0" err="1">
                <a:solidFill>
                  <a:srgbClr val="7BA79D"/>
                </a:solidFill>
                <a:latin typeface="Arial" panose="020B0604020202020204" pitchFamily="34" charset="0"/>
                <a:cs typeface="Arial" panose="020B0604020202020204" pitchFamily="34" charset="0"/>
                <a:sym typeface="Arial" panose="020B0604020202020204" pitchFamily="34" charset="0"/>
              </a:rPr>
              <a:t>dẫn</a:t>
            </a:r>
            <a:r>
              <a:rPr lang="en-US" sz="4000" b="1" dirty="0">
                <a:solidFill>
                  <a:srgbClr val="7BA79D"/>
                </a:solidFill>
                <a:latin typeface="Arial" panose="020B0604020202020204" pitchFamily="34" charset="0"/>
                <a:cs typeface="Arial" panose="020B0604020202020204" pitchFamily="34" charset="0"/>
                <a:sym typeface="Arial" panose="020B0604020202020204" pitchFamily="34" charset="0"/>
              </a:rPr>
              <a:t> </a:t>
            </a:r>
            <a:r>
              <a:rPr lang="en-US" sz="4000" b="1" dirty="0" err="1">
                <a:solidFill>
                  <a:srgbClr val="7BA79D"/>
                </a:solidFill>
                <a:latin typeface="Arial" panose="020B0604020202020204" pitchFamily="34" charset="0"/>
                <a:cs typeface="Arial" panose="020B0604020202020204" pitchFamily="34" charset="0"/>
                <a:sym typeface="Arial" panose="020B0604020202020204" pitchFamily="34" charset="0"/>
              </a:rPr>
              <a:t>đọc</a:t>
            </a:r>
            <a:endParaRPr kumimoji="0" lang="en-US" sz="4000" b="1" i="0" u="none" strike="noStrike" kern="1200" cap="none" spc="0" normalizeH="0" baseline="0" noProof="0" dirty="0">
              <a:ln>
                <a:noFill/>
              </a:ln>
              <a:solidFill>
                <a:srgbClr val="7BA79D"/>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5" name="Nhóm 4">
            <a:extLst>
              <a:ext uri="{FF2B5EF4-FFF2-40B4-BE49-F238E27FC236}">
                <a16:creationId xmlns:a16="http://schemas.microsoft.com/office/drawing/2014/main" xmlns="" id="{22139FA9-33AE-42EC-A1D3-CFEA118E0E19}"/>
              </a:ext>
            </a:extLst>
          </p:cNvPr>
          <p:cNvGrpSpPr/>
          <p:nvPr/>
        </p:nvGrpSpPr>
        <p:grpSpPr>
          <a:xfrm>
            <a:off x="917859" y="1851561"/>
            <a:ext cx="2563621" cy="3658281"/>
            <a:chOff x="1047385" y="2125288"/>
            <a:chExt cx="2563621" cy="3658281"/>
          </a:xfrm>
        </p:grpSpPr>
        <p:grpSp>
          <p:nvGrpSpPr>
            <p:cNvPr id="139" name="Group 138"/>
            <p:cNvGrpSpPr/>
            <p:nvPr/>
          </p:nvGrpSpPr>
          <p:grpSpPr>
            <a:xfrm rot="1055127">
              <a:off x="1047385" y="3016327"/>
              <a:ext cx="2563621" cy="2767242"/>
              <a:chOff x="8706532" y="2418048"/>
              <a:chExt cx="2249761" cy="2290664"/>
            </a:xfrm>
          </p:grpSpPr>
          <p:grpSp>
            <p:nvGrpSpPr>
              <p:cNvPr id="140" name="Group 139"/>
              <p:cNvGrpSpPr/>
              <p:nvPr/>
            </p:nvGrpSpPr>
            <p:grpSpPr>
              <a:xfrm rot="19800000">
                <a:off x="8706532" y="2418048"/>
                <a:ext cx="2249761" cy="2290664"/>
                <a:chOff x="8729279" y="2906544"/>
                <a:chExt cx="2249761" cy="2290664"/>
              </a:xfrm>
            </p:grpSpPr>
            <p:sp>
              <p:nvSpPr>
                <p:cNvPr id="142" name="Rectangle 141"/>
                <p:cNvSpPr/>
                <p:nvPr/>
              </p:nvSpPr>
              <p:spPr>
                <a:xfrm rot="1004777">
                  <a:off x="8809057" y="3027225"/>
                  <a:ext cx="2169983" cy="2169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3" name="Rectangle 142"/>
                <p:cNvSpPr/>
                <p:nvPr/>
              </p:nvSpPr>
              <p:spPr>
                <a:xfrm rot="1004777">
                  <a:off x="8729279" y="2906544"/>
                  <a:ext cx="2169983" cy="2169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41" name="Rectangle 140"/>
              <p:cNvSpPr/>
              <p:nvPr/>
            </p:nvSpPr>
            <p:spPr>
              <a:xfrm rot="20814817">
                <a:off x="8946410" y="2692977"/>
                <a:ext cx="1721596" cy="14712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27" name="Group 126"/>
            <p:cNvGrpSpPr/>
            <p:nvPr/>
          </p:nvGrpSpPr>
          <p:grpSpPr>
            <a:xfrm rot="20740820">
              <a:off x="2256698" y="2125288"/>
              <a:ext cx="376239" cy="1333847"/>
              <a:chOff x="2074682" y="66889"/>
              <a:chExt cx="1071563" cy="3798931"/>
            </a:xfrm>
            <a:solidFill>
              <a:schemeClr val="accent2"/>
            </a:solidFill>
            <a:effectLst>
              <a:outerShdw blurRad="203200" dist="317500" dir="4380000" sx="67000" sy="67000" algn="ctr" rotWithShape="0">
                <a:srgbClr val="000000">
                  <a:alpha val="43137"/>
                </a:srgbClr>
              </a:outerShdw>
            </a:effectLst>
          </p:grpSpPr>
          <p:sp>
            <p:nvSpPr>
              <p:cNvPr id="128" name="Freeform 127"/>
              <p:cNvSpPr>
                <a:spLocks/>
              </p:cNvSpPr>
              <p:nvPr/>
            </p:nvSpPr>
            <p:spPr bwMode="auto">
              <a:xfrm>
                <a:off x="2166278" y="66889"/>
                <a:ext cx="919164" cy="1414464"/>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 name="Freeform 128"/>
              <p:cNvSpPr>
                <a:spLocks/>
              </p:cNvSpPr>
              <p:nvPr/>
            </p:nvSpPr>
            <p:spPr bwMode="auto">
              <a:xfrm>
                <a:off x="2204830" y="1546488"/>
                <a:ext cx="919158" cy="2319332"/>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0" name="Freeform 129"/>
              <p:cNvSpPr>
                <a:spLocks/>
              </p:cNvSpPr>
              <p:nvPr/>
            </p:nvSpPr>
            <p:spPr bwMode="auto">
              <a:xfrm>
                <a:off x="2074682" y="1420125"/>
                <a:ext cx="1071563"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15" name="TextBox 158">
              <a:extLst>
                <a:ext uri="{FF2B5EF4-FFF2-40B4-BE49-F238E27FC236}">
                  <a16:creationId xmlns:a16="http://schemas.microsoft.com/office/drawing/2014/main" xmlns="" id="{450386CE-8398-4E7D-AA5F-3FB39527F511}"/>
                </a:ext>
              </a:extLst>
            </p:cNvPr>
            <p:cNvSpPr txBox="1"/>
            <p:nvPr/>
          </p:nvSpPr>
          <p:spPr>
            <a:xfrm>
              <a:off x="1308581" y="3466286"/>
              <a:ext cx="2040681" cy="1938990"/>
            </a:xfrm>
            <a:prstGeom prst="rect">
              <a:avLst/>
            </a:prstGeom>
            <a:noFill/>
          </p:spPr>
          <p:txBody>
            <a:bodyPr wrap="square" lIns="91438" tIns="45719" rIns="91438" bIns="45719" rtlCol="0" anchor="ctr" anchorCtr="0">
              <a:spAutoFit/>
            </a:bodyPr>
            <a:lstStyle/>
            <a:p>
              <a:pPr algn="ctr" defTabSz="914377"/>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Đọc</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chậm</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rãi</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nhẹ</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nhàng</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tình</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cảm</a:t>
              </a:r>
              <a:endParaRPr lang="en-US" sz="2400" b="1"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 name="Nhóm 7">
            <a:extLst>
              <a:ext uri="{FF2B5EF4-FFF2-40B4-BE49-F238E27FC236}">
                <a16:creationId xmlns:a16="http://schemas.microsoft.com/office/drawing/2014/main" xmlns="" id="{A2D9ABE4-1421-4740-9847-C69C34CBFAE8}"/>
              </a:ext>
            </a:extLst>
          </p:cNvPr>
          <p:cNvGrpSpPr/>
          <p:nvPr/>
        </p:nvGrpSpPr>
        <p:grpSpPr>
          <a:xfrm>
            <a:off x="4186027" y="2018751"/>
            <a:ext cx="3072287" cy="3965285"/>
            <a:chOff x="4186027" y="2269472"/>
            <a:chExt cx="3072287" cy="3965285"/>
          </a:xfrm>
        </p:grpSpPr>
        <p:grpSp>
          <p:nvGrpSpPr>
            <p:cNvPr id="6" name="Nhóm 5">
              <a:extLst>
                <a:ext uri="{FF2B5EF4-FFF2-40B4-BE49-F238E27FC236}">
                  <a16:creationId xmlns:a16="http://schemas.microsoft.com/office/drawing/2014/main" xmlns="" id="{C6760421-EF20-4500-B1B5-7E297FC1E90F}"/>
                </a:ext>
              </a:extLst>
            </p:cNvPr>
            <p:cNvGrpSpPr/>
            <p:nvPr/>
          </p:nvGrpSpPr>
          <p:grpSpPr>
            <a:xfrm>
              <a:off x="4186027" y="2269472"/>
              <a:ext cx="3072287" cy="3965285"/>
              <a:chOff x="4186027" y="2269472"/>
              <a:chExt cx="3072287" cy="3965285"/>
            </a:xfrm>
          </p:grpSpPr>
          <p:grpSp>
            <p:nvGrpSpPr>
              <p:cNvPr id="144" name="Group 143"/>
              <p:cNvGrpSpPr/>
              <p:nvPr/>
            </p:nvGrpSpPr>
            <p:grpSpPr>
              <a:xfrm rot="181663">
                <a:off x="4186027" y="3110637"/>
                <a:ext cx="3072287" cy="3124120"/>
                <a:chOff x="8747649" y="2415790"/>
                <a:chExt cx="2208039" cy="2281905"/>
              </a:xfrm>
            </p:grpSpPr>
            <p:grpSp>
              <p:nvGrpSpPr>
                <p:cNvPr id="145" name="Group 144"/>
                <p:cNvGrpSpPr/>
                <p:nvPr/>
              </p:nvGrpSpPr>
              <p:grpSpPr>
                <a:xfrm rot="19800000">
                  <a:off x="8747649" y="2415790"/>
                  <a:ext cx="2208039" cy="2281905"/>
                  <a:chOff x="8771001" y="2915303"/>
                  <a:chExt cx="2208039" cy="2281905"/>
                </a:xfrm>
              </p:grpSpPr>
              <p:sp>
                <p:nvSpPr>
                  <p:cNvPr id="147" name="Rectangle 146"/>
                  <p:cNvSpPr/>
                  <p:nvPr/>
                </p:nvSpPr>
                <p:spPr>
                  <a:xfrm rot="1004777">
                    <a:off x="8809057" y="3027225"/>
                    <a:ext cx="2169983" cy="2169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8" name="Rectangle 147"/>
                  <p:cNvSpPr/>
                  <p:nvPr/>
                </p:nvSpPr>
                <p:spPr>
                  <a:xfrm rot="1004777">
                    <a:off x="8771001" y="2915303"/>
                    <a:ext cx="2169983" cy="2169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46" name="Rectangle 145"/>
                <p:cNvSpPr/>
                <p:nvPr/>
              </p:nvSpPr>
              <p:spPr>
                <a:xfrm rot="20814817">
                  <a:off x="8946410" y="2692977"/>
                  <a:ext cx="1721596" cy="14712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31" name="Group 130"/>
              <p:cNvGrpSpPr/>
              <p:nvPr/>
            </p:nvGrpSpPr>
            <p:grpSpPr>
              <a:xfrm rot="1052149">
                <a:off x="5896509" y="2269472"/>
                <a:ext cx="376237" cy="1310977"/>
                <a:chOff x="1960563" y="709613"/>
                <a:chExt cx="1071562" cy="3733801"/>
              </a:xfrm>
              <a:solidFill>
                <a:schemeClr val="accent2"/>
              </a:solidFill>
              <a:effectLst>
                <a:outerShdw blurRad="203200" dist="317500" dir="4380000" sx="67000" sy="67000" algn="ctr" rotWithShape="0">
                  <a:srgbClr val="000000">
                    <a:alpha val="43137"/>
                  </a:srgbClr>
                </a:outerShdw>
              </a:effectLst>
            </p:grpSpPr>
            <p:sp>
              <p:nvSpPr>
                <p:cNvPr id="132" name="Freeform 131"/>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3" name="Freeform 132"/>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4" name="Freeform 133"/>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sp>
          <p:nvSpPr>
            <p:cNvPr id="117" name="TextBox 158">
              <a:extLst>
                <a:ext uri="{FF2B5EF4-FFF2-40B4-BE49-F238E27FC236}">
                  <a16:creationId xmlns:a16="http://schemas.microsoft.com/office/drawing/2014/main" xmlns="" id="{81BE1031-F3FB-4365-A359-16FC79026329}"/>
                </a:ext>
              </a:extLst>
            </p:cNvPr>
            <p:cNvSpPr txBox="1"/>
            <p:nvPr/>
          </p:nvSpPr>
          <p:spPr>
            <a:xfrm>
              <a:off x="4444205" y="3884710"/>
              <a:ext cx="2414223" cy="1200327"/>
            </a:xfrm>
            <a:prstGeom prst="rect">
              <a:avLst/>
            </a:prstGeom>
            <a:noFill/>
          </p:spPr>
          <p:txBody>
            <a:bodyPr wrap="square" lIns="91438" tIns="45719" rIns="91438" bIns="45719"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Phân</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biệt</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giọng</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các</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nhân</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vật</a:t>
              </a:r>
              <a:endParaRPr kumimoji="0" lang="en-US" sz="2400" b="1"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 name="Nhóm 6">
            <a:extLst>
              <a:ext uri="{FF2B5EF4-FFF2-40B4-BE49-F238E27FC236}">
                <a16:creationId xmlns:a16="http://schemas.microsoft.com/office/drawing/2014/main" xmlns="" id="{FEFFE16A-EB15-4BC3-B937-9378F20509C5}"/>
              </a:ext>
            </a:extLst>
          </p:cNvPr>
          <p:cNvGrpSpPr/>
          <p:nvPr/>
        </p:nvGrpSpPr>
        <p:grpSpPr>
          <a:xfrm>
            <a:off x="7952228" y="2018754"/>
            <a:ext cx="2683079" cy="3468015"/>
            <a:chOff x="7952228" y="2269475"/>
            <a:chExt cx="2683079" cy="3468015"/>
          </a:xfrm>
        </p:grpSpPr>
        <p:grpSp>
          <p:nvGrpSpPr>
            <p:cNvPr id="149" name="Group 148"/>
            <p:cNvGrpSpPr/>
            <p:nvPr/>
          </p:nvGrpSpPr>
          <p:grpSpPr>
            <a:xfrm rot="995281">
              <a:off x="7952228" y="3055354"/>
              <a:ext cx="2683079" cy="2682136"/>
              <a:chOff x="8747649" y="2415790"/>
              <a:chExt cx="2208039" cy="2281905"/>
            </a:xfrm>
          </p:grpSpPr>
          <p:grpSp>
            <p:nvGrpSpPr>
              <p:cNvPr id="150" name="Group 149"/>
              <p:cNvGrpSpPr/>
              <p:nvPr/>
            </p:nvGrpSpPr>
            <p:grpSpPr>
              <a:xfrm rot="19800000">
                <a:off x="8747649" y="2415790"/>
                <a:ext cx="2208039" cy="2281905"/>
                <a:chOff x="8771001" y="2915303"/>
                <a:chExt cx="2208039" cy="2281905"/>
              </a:xfrm>
            </p:grpSpPr>
            <p:sp>
              <p:nvSpPr>
                <p:cNvPr id="152" name="Rectangle 151"/>
                <p:cNvSpPr/>
                <p:nvPr/>
              </p:nvSpPr>
              <p:spPr>
                <a:xfrm rot="1004777">
                  <a:off x="8809057" y="3027225"/>
                  <a:ext cx="2169983" cy="2169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53" name="Rectangle 152"/>
                <p:cNvSpPr/>
                <p:nvPr/>
              </p:nvSpPr>
              <p:spPr>
                <a:xfrm rot="1004777">
                  <a:off x="8771001" y="2915303"/>
                  <a:ext cx="2169983" cy="2169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51" name="Rectangle 150"/>
              <p:cNvSpPr/>
              <p:nvPr/>
            </p:nvSpPr>
            <p:spPr>
              <a:xfrm rot="20814817">
                <a:off x="8946410" y="2692977"/>
                <a:ext cx="1721596" cy="14712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35" name="Group 134"/>
            <p:cNvGrpSpPr/>
            <p:nvPr/>
          </p:nvGrpSpPr>
          <p:grpSpPr>
            <a:xfrm>
              <a:off x="9522158" y="2269475"/>
              <a:ext cx="376237" cy="1310977"/>
              <a:chOff x="1960563" y="709613"/>
              <a:chExt cx="1071562" cy="3733801"/>
            </a:xfrm>
            <a:solidFill>
              <a:schemeClr val="accent2"/>
            </a:solidFill>
            <a:effectLst>
              <a:outerShdw blurRad="203200" dist="317500" dir="4380000" sx="67000" sy="67000" algn="ctr" rotWithShape="0">
                <a:srgbClr val="000000">
                  <a:alpha val="43137"/>
                </a:srgbClr>
              </a:outerShdw>
            </a:effectLst>
          </p:grpSpPr>
          <p:sp>
            <p:nvSpPr>
              <p:cNvPr id="136" name="Freeform 13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7" name="Freeform 13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8" name="Freeform 13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18" name="TextBox 158">
              <a:extLst>
                <a:ext uri="{FF2B5EF4-FFF2-40B4-BE49-F238E27FC236}">
                  <a16:creationId xmlns:a16="http://schemas.microsoft.com/office/drawing/2014/main" xmlns="" id="{A8C07F2F-5351-4B5F-9125-38E831C34267}"/>
                </a:ext>
              </a:extLst>
            </p:cNvPr>
            <p:cNvSpPr txBox="1"/>
            <p:nvPr/>
          </p:nvSpPr>
          <p:spPr>
            <a:xfrm>
              <a:off x="8229021" y="3699508"/>
              <a:ext cx="2039887" cy="1200327"/>
            </a:xfrm>
            <a:prstGeom prst="rect">
              <a:avLst/>
            </a:prstGeom>
            <a:noFill/>
          </p:spPr>
          <p:txBody>
            <a:bodyPr wrap="square" lIns="91438" tIns="45719" rIns="91438" bIns="45719"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Chú</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ý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các</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chiến</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lược</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đọc</a:t>
              </a:r>
              <a:endParaRPr kumimoji="0" lang="en-US" sz="2400" b="1"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64696593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3173158" y="721574"/>
            <a:ext cx="5132259" cy="1006686"/>
          </a:xfrm>
          <a:prstGeom prst="rect">
            <a:avLst/>
          </a:prstGeom>
          <a:noFill/>
        </p:spPr>
        <p:txBody>
          <a:bodyPr wrap="square" rtlCol="0">
            <a:spAutoFit/>
          </a:bodyPr>
          <a:lstStyle/>
          <a:p>
            <a:pPr lvl="0" algn="ctr">
              <a:lnSpc>
                <a:spcPct val="150000"/>
              </a:lnSpc>
              <a:defRPr/>
            </a:pPr>
            <a:r>
              <a:rPr lang="en-US" altLang="zh-CN" sz="4500">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500">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Giải nghĩa từ khó</a:t>
            </a:r>
            <a:endParaRPr kumimoji="0" lang="zh-CN" altLang="en-US"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564592" y="2394630"/>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xmlns=""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xmlns="" id="{35B6BE7B-DE47-474F-B613-0195A33C4F04}"/>
              </a:ext>
            </a:extLst>
          </p:cNvPr>
          <p:cNvSpPr/>
          <p:nvPr/>
        </p:nvSpPr>
        <p:spPr>
          <a:xfrm>
            <a:off x="6319520" y="1983088"/>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xmlns="" id="{818E6886-FDA5-A445-9BEF-503AFA38BFA6}"/>
              </a:ext>
            </a:extLst>
          </p:cNvPr>
          <p:cNvSpPr/>
          <p:nvPr/>
        </p:nvSpPr>
        <p:spPr>
          <a:xfrm>
            <a:off x="6319520" y="2942090"/>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xmlns="" id="{ABD085D3-AD65-1449-AB6A-9BF8413A1363}"/>
              </a:ext>
            </a:extLst>
          </p:cNvPr>
          <p:cNvSpPr/>
          <p:nvPr/>
        </p:nvSpPr>
        <p:spPr>
          <a:xfrm>
            <a:off x="6319520" y="3901092"/>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xmlns="" id="{03689ED7-C180-4D4C-ADEC-0725B91EF1F0}"/>
              </a:ext>
            </a:extLst>
          </p:cNvPr>
          <p:cNvSpPr/>
          <p:nvPr/>
        </p:nvSpPr>
        <p:spPr>
          <a:xfrm>
            <a:off x="6319520" y="4860094"/>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xmlns="" id="{20DF1CB9-2F3D-FC49-BAA7-4016822CE10A}"/>
              </a:ext>
            </a:extLst>
          </p:cNvPr>
          <p:cNvSpPr/>
          <p:nvPr/>
        </p:nvSpPr>
        <p:spPr>
          <a:xfrm>
            <a:off x="6319520" y="1983088"/>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x-none" dirty="0"/>
          </a:p>
        </p:txBody>
      </p:sp>
      <p:sp>
        <p:nvSpPr>
          <p:cNvPr id="17" name="Rounded Rectangle 16">
            <a:extLst>
              <a:ext uri="{FF2B5EF4-FFF2-40B4-BE49-F238E27FC236}">
                <a16:creationId xmlns:a16="http://schemas.microsoft.com/office/drawing/2014/main" xmlns="" id="{CFC66241-C3A1-D446-A0A2-4E8BE8B37266}"/>
              </a:ext>
            </a:extLst>
          </p:cNvPr>
          <p:cNvSpPr/>
          <p:nvPr/>
        </p:nvSpPr>
        <p:spPr>
          <a:xfrm>
            <a:off x="6295318" y="2942090"/>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xmlns="" id="{F21AE66D-C35C-324C-9ED0-9542A5C21ED4}"/>
              </a:ext>
            </a:extLst>
          </p:cNvPr>
          <p:cNvSpPr/>
          <p:nvPr/>
        </p:nvSpPr>
        <p:spPr>
          <a:xfrm>
            <a:off x="6295318" y="3901092"/>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xmlns="" id="{A35E733C-125C-4848-BA27-D78575942D17}"/>
              </a:ext>
            </a:extLst>
          </p:cNvPr>
          <p:cNvSpPr/>
          <p:nvPr/>
        </p:nvSpPr>
        <p:spPr>
          <a:xfrm>
            <a:off x="6319520" y="4860094"/>
            <a:ext cx="3190240" cy="7544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0071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0" presetClass="exit" presetSubtype="0" fill="hold" grpId="0" nodeType="clickEffect">
                                  <p:stCondLst>
                                    <p:cond delay="0"/>
                                  </p:stCondLst>
                                  <p:childTnLst>
                                    <p:animEffect transition="out" filter="wedge">
                                      <p:cBhvr>
                                        <p:cTn id="27" dur="2000"/>
                                        <p:tgtEl>
                                          <p:spTgt spid="17"/>
                                        </p:tgtEl>
                                      </p:cBhvr>
                                    </p:animEffect>
                                    <p:set>
                                      <p:cBhvr>
                                        <p:cTn id="28" dur="1" fill="hold">
                                          <p:stCondLst>
                                            <p:cond delay="1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0" nodeType="clickEffect">
                                  <p:stCondLst>
                                    <p:cond delay="0"/>
                                  </p:stCondLst>
                                  <p:childTnLst>
                                    <p:animEffect transition="out" filter="circle(out)">
                                      <p:cBhvr>
                                        <p:cTn id="37" dur="2000"/>
                                        <p:tgtEl>
                                          <p:spTgt spid="19"/>
                                        </p:tgtEl>
                                      </p:cBhvr>
                                    </p:animEffect>
                                    <p:set>
                                      <p:cBhvr>
                                        <p:cTn id="38"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422" y="174674"/>
            <a:ext cx="11704320" cy="4114800"/>
          </a:xfrm>
        </p:spPr>
        <p:txBody>
          <a:bodyPr/>
          <a:lstStyle/>
          <a:p>
            <a:pPr marL="0" indent="0">
              <a:buNone/>
            </a:pPr>
            <a:r>
              <a:rPr lang="vi-VN" sz="2000" smtClean="0">
                <a:latin typeface="+mj-lt"/>
              </a:rPr>
              <a:t>Buổi </a:t>
            </a:r>
            <a:r>
              <a:rPr lang="vi-VN" sz="2000">
                <a:latin typeface="+mj-lt"/>
              </a:rPr>
              <a:t>sáng hôm nay, mùa đông đột nhiên đến, không báo trước. Vừa mới ngày hôm qua giời hãy còn nắng ấm và hanh, cái nắng về cuối tháng mười làm nứt nẻ đất ruộng và làm giòn khô những chiếc lá rơi. Sơn và chị chơi cỏ gà ở ngoài cánh đồng còn thấy nóng bứt, chảy mồ hôi.</a:t>
            </a:r>
          </a:p>
          <a:p>
            <a:pPr marL="0" indent="0">
              <a:buNone/>
            </a:pPr>
            <a:r>
              <a:rPr lang="vi-VN" sz="2000">
                <a:latin typeface="+mj-lt"/>
              </a:rPr>
              <a:t>Thế mà qua một đêm mưa rào, trời bỗng đổi ra gió bấc, rồi cái lạnh ở đâu đến làm cho người ta tưởng đang ở giữa mùa đông rét mướt. Sơn tung chăn tỉnh dậy, nhưng không bước xuống giường ngay như mọi khi, còn ngồi thu tay vào trong bọc, bên cạnh đứa em bé vẫn nắm tay ngủ kỹ. Chị Sơn và mẹ Sơn đã trở dậy, đang ngồi quạt hỏa lò để pha nước chè uống. Sơn nhìn thấy mọi người đã mặc áo rét cả rồi.</a:t>
            </a:r>
          </a:p>
          <a:p>
            <a:pPr marL="0" indent="0">
              <a:buNone/>
            </a:pPr>
            <a:r>
              <a:rPr lang="vi-VN" sz="2000">
                <a:latin typeface="+mj-lt"/>
              </a:rPr>
              <a:t>Nhìn ra ngoài sân, Sơn thấy đất khô trắng, luôn luôn cơn gió vi vu làm bốc lên những màn bụi nhỏ, thổi lăn những cái lá khô lạo xạo. Trời không u ám, toàn một màu trắng đục. Những cây lan trong chậu, lá rung động và hình như sắc lại vì rét.</a:t>
            </a:r>
          </a:p>
          <a:p>
            <a:pPr marL="0" indent="0">
              <a:buNone/>
            </a:pPr>
            <a:r>
              <a:rPr lang="vi-VN" sz="2000">
                <a:latin typeface="+mj-lt"/>
              </a:rPr>
              <a:t>Sơn cũng thấy lạnh, vội vơ lấy cái chăn trùm lên đầu rồi cất tiếng gọi chị. Mẹ Sơn nghe thấy, đặt chén nước chè xuống, bảo chị </a:t>
            </a:r>
            <a:r>
              <a:rPr lang="vi-VN" sz="2000">
                <a:latin typeface="+mj-lt"/>
              </a:rPr>
              <a:t>Lan</a:t>
            </a:r>
            <a:r>
              <a:rPr lang="vi-VN" sz="2000" smtClean="0">
                <a:latin typeface="+mj-lt"/>
              </a:rPr>
              <a:t>:</a:t>
            </a:r>
            <a:endParaRPr lang="en-US" sz="2000" smtClean="0">
              <a:latin typeface="+mj-lt"/>
            </a:endParaRPr>
          </a:p>
          <a:p>
            <a:pPr marL="0" indent="0">
              <a:buNone/>
            </a:pPr>
            <a:r>
              <a:rPr lang="vi-VN" sz="2000" smtClean="0">
                <a:latin typeface="+mj-lt"/>
              </a:rPr>
              <a:t>- </a:t>
            </a:r>
            <a:r>
              <a:rPr lang="vi-VN" sz="2000">
                <a:latin typeface="+mj-lt"/>
              </a:rPr>
              <a:t>Con vào buồng lấy thúng áo ra mẹ mặc cho em, đi.</a:t>
            </a:r>
          </a:p>
          <a:p>
            <a:pPr marL="0" indent="0">
              <a:buNone/>
            </a:pPr>
            <a:r>
              <a:rPr lang="vi-VN" sz="2000">
                <a:latin typeface="+mj-lt"/>
              </a:rPr>
              <a:t>Rồi quay lại bảo Sơn:</a:t>
            </a:r>
          </a:p>
          <a:p>
            <a:pPr marL="0" indent="0">
              <a:buNone/>
            </a:pPr>
            <a:r>
              <a:rPr lang="vi-VN" sz="2000">
                <a:latin typeface="+mj-lt"/>
              </a:rPr>
              <a:t>- Con sang đây mà ngồi cho ấm. Bước khéo để cho em bé ngủ.</a:t>
            </a:r>
          </a:p>
          <a:p>
            <a:pPr marL="0" indent="0">
              <a:buNone/>
            </a:pPr>
            <a:r>
              <a:rPr lang="vi-VN" sz="2000">
                <a:latin typeface="+mj-lt"/>
              </a:rPr>
              <a:t>Sơn kéo chăn lên đắp cho em, ngồi xếp bằng bên khay nước. Mẹ Sơn rót cho một chén, Sơn cầm lấy chén chè nóng áp vào mặt, vào má cho ấm, rồi để mặt vào miệng chén cho hơi bốc lên. Bà Sơn thường vẫn bảo làm thế cho tỉnh </a:t>
            </a:r>
            <a:r>
              <a:rPr lang="vi-VN" sz="2000">
                <a:latin typeface="+mj-lt"/>
              </a:rPr>
              <a:t>mắt</a:t>
            </a:r>
            <a:r>
              <a:rPr lang="vi-VN" sz="2000" smtClean="0">
                <a:latin typeface="+mj-lt"/>
              </a:rPr>
              <a:t>.</a:t>
            </a:r>
            <a:endParaRPr lang="vi-VN" sz="2000">
              <a:latin typeface="+mj-lt"/>
            </a:endParaRPr>
          </a:p>
        </p:txBody>
      </p:sp>
    </p:spTree>
    <p:extLst>
      <p:ext uri="{BB962C8B-B14F-4D97-AF65-F5344CB8AC3E}">
        <p14:creationId xmlns:p14="http://schemas.microsoft.com/office/powerpoint/2010/main" val="3100758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56" y="48057"/>
            <a:ext cx="11718388" cy="4114800"/>
          </a:xfrm>
        </p:spPr>
        <p:txBody>
          <a:bodyPr/>
          <a:lstStyle/>
          <a:p>
            <a:pPr marL="0" indent="0">
              <a:buNone/>
            </a:pPr>
            <a:r>
              <a:rPr lang="vi-VN" sz="2000">
                <a:latin typeface="+mj-lt"/>
              </a:rPr>
              <a:t>Người vú già xù xù cái áo bông cánh rách, xách siêu nước từ dưới nhà lên, vừa xuýt xoa vừa nói:</a:t>
            </a:r>
          </a:p>
          <a:p>
            <a:pPr marL="0" indent="0">
              <a:buNone/>
            </a:pPr>
            <a:r>
              <a:rPr lang="vi-VN" sz="2000">
                <a:latin typeface="+mj-lt"/>
              </a:rPr>
              <a:t>- Rét quá! Múc nước cóng cả tay.</a:t>
            </a:r>
          </a:p>
          <a:p>
            <a:pPr marL="0" indent="0">
              <a:buNone/>
            </a:pPr>
            <a:r>
              <a:rPr lang="vi-VN" sz="2000">
                <a:latin typeface="+mj-lt"/>
              </a:rPr>
              <a:t>Vú giơ tay hơ trên hỏa lò. Mẹ Sơn hỏi:</a:t>
            </a:r>
          </a:p>
          <a:p>
            <a:pPr marL="0" indent="0">
              <a:buNone/>
            </a:pPr>
            <a:r>
              <a:rPr lang="vi-VN" sz="2000">
                <a:latin typeface="+mj-lt"/>
              </a:rPr>
              <a:t>- Năm nay rét sớm hơn mọi năm vú nhỉ?</a:t>
            </a:r>
          </a:p>
          <a:p>
            <a:pPr marL="0" indent="0">
              <a:buNone/>
            </a:pPr>
            <a:r>
              <a:rPr lang="vi-VN" sz="2000">
                <a:latin typeface="+mj-lt"/>
              </a:rPr>
              <a:t>Người vú già ra vẻ nhớ lại, đáp:</a:t>
            </a:r>
          </a:p>
          <a:p>
            <a:pPr marL="0" indent="0">
              <a:buNone/>
            </a:pPr>
            <a:r>
              <a:rPr lang="vi-VN" sz="2000">
                <a:latin typeface="+mj-lt"/>
              </a:rPr>
              <a:t>- Cũng chả bằng cái năm mợ đi cân gạo bên Sông. Gớm, mới rét làm sao! Sáng tôi dậy, bà sai đi chợ, cứ run lên cầm cập.</a:t>
            </a:r>
          </a:p>
          <a:p>
            <a:pPr marL="0" indent="0">
              <a:buNone/>
            </a:pPr>
            <a:r>
              <a:rPr lang="vi-VN" sz="2000">
                <a:latin typeface="+mj-lt"/>
              </a:rPr>
              <a:t>Sơn cũng nhớ cái rét năm ấy rõ rệt lắm, như mới đây thôi. Buổi sớm hôm ấy, mẹ Sơn cũng ngồi uống nước chè như sáng hôm nay và cũng lấy áo rét ra mặc.</a:t>
            </a:r>
          </a:p>
          <a:p>
            <a:pPr marL="0" indent="0">
              <a:buNone/>
            </a:pPr>
            <a:r>
              <a:rPr lang="vi-VN" sz="2000">
                <a:latin typeface="+mj-lt"/>
              </a:rPr>
              <a:t>Chị Lan từ trong buồng đi ra, khệ nệ ôm cái thúng quần áo đặt lên đầu phản. Mẹ Sơn đặt cái vỉ buồm lục đống quần áo rét. Sơn nhận ra cũng những cái áo Sơn đã mặc năm ngoái, năm kia: một cái áo vệ sinh màu nâu sẫm với một cái áo dạ khâu chỉ đỏ. Sơn cầm giơ những cái áo lên, thấy mát lạnh cả tay. Từ bộ quần áo thoảng ra hơi mốc của vải gấp lâu trong hòm, làm Sơn nhớ lại những buổi đầu mùa rét từ bao giờ, lâu lắm, ngày Sơn còn nhỏ.</a:t>
            </a:r>
          </a:p>
          <a:p>
            <a:pPr marL="0" indent="0">
              <a:buNone/>
            </a:pPr>
            <a:r>
              <a:rPr lang="vi-VN" sz="2000">
                <a:latin typeface="+mj-lt"/>
              </a:rPr>
              <a:t>Mẹ Sơn giơ lên một cái áo bông cánh đã cũ nhưng còn lành lặn, nói:</a:t>
            </a:r>
          </a:p>
          <a:p>
            <a:pPr marL="0" indent="0">
              <a:buNone/>
            </a:pPr>
            <a:r>
              <a:rPr lang="vi-VN" sz="2000">
                <a:latin typeface="+mj-lt"/>
              </a:rPr>
              <a:t>- Đây là áo của cô Duyên đây.</a:t>
            </a:r>
          </a:p>
          <a:p>
            <a:pPr marL="0" indent="0">
              <a:buNone/>
            </a:pPr>
            <a:r>
              <a:rPr lang="vi-VN" sz="2000">
                <a:latin typeface="+mj-lt"/>
              </a:rPr>
              <a:t>Duyên là đứa em gái bé của Sơn, chết từ năm lên bốn tuổi. Mẹ Sơn nhắc đến làm Sơn nhớ em, cảm động và thương em quá. Vú già là người đã nuôi Duyên từ lúc mới đẻ, với lấy cái áo lật đi lật lại ngắm nghía, tay mân mê các đường chỉ:</a:t>
            </a:r>
          </a:p>
          <a:p>
            <a:pPr marL="0" indent="0">
              <a:buNone/>
            </a:pPr>
            <a:r>
              <a:rPr lang="vi-VN" sz="2000">
                <a:latin typeface="+mj-lt"/>
              </a:rPr>
              <a:t>- Giá bây giờ em nó có còn cũng chả mặc được.</a:t>
            </a:r>
          </a:p>
          <a:p>
            <a:pPr marL="0" indent="0">
              <a:buNone/>
            </a:pPr>
            <a:r>
              <a:rPr lang="vi-VN" sz="2000">
                <a:latin typeface="+mj-lt"/>
              </a:rPr>
              <a:t>Mẹ Sơn yên lặng không nói gì. Nhưng đến lúc nói với Sơn lại để mặc áo, Sơn thấy mẹ hơi rơm rớm nước mắt.</a:t>
            </a:r>
          </a:p>
        </p:txBody>
      </p:sp>
    </p:spTree>
    <p:extLst>
      <p:ext uri="{BB962C8B-B14F-4D97-AF65-F5344CB8AC3E}">
        <p14:creationId xmlns:p14="http://schemas.microsoft.com/office/powerpoint/2010/main" val="1575539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248560"/>
            <a:ext cx="11146972" cy="941611"/>
          </a:xfrm>
        </p:spPr>
        <p:txBody>
          <a:bodyPr/>
          <a:lstStyle/>
          <a:p>
            <a:pPr algn="l"/>
            <a:r>
              <a:rPr lang="en-US" sz="3200" b="1">
                <a:solidFill>
                  <a:schemeClr val="accent4"/>
                </a:solidFill>
                <a:latin typeface="Times New Roman" panose="02020603050405020304" pitchFamily="18" charset="0"/>
                <a:cs typeface="Times New Roman" panose="02020603050405020304" pitchFamily="18" charset="0"/>
              </a:rPr>
              <a:t>Bài tập: Sắp xếp trình tự các sự việc sau đây cho đúng với văn bản </a:t>
            </a:r>
            <a:r>
              <a:rPr lang="en-US" sz="3200" b="1" smtClean="0">
                <a:solidFill>
                  <a:schemeClr val="accent4"/>
                </a:solidFill>
                <a:latin typeface="Times New Roman" panose="02020603050405020304" pitchFamily="18" charset="0"/>
                <a:cs typeface="Times New Roman" panose="02020603050405020304" pitchFamily="18" charset="0"/>
              </a:rPr>
              <a:t>“Gió lạnh </a:t>
            </a:r>
            <a:r>
              <a:rPr lang="vi-VN" sz="3200" b="1" smtClean="0">
                <a:solidFill>
                  <a:schemeClr val="accent4"/>
                </a:solidFill>
                <a:latin typeface="Times New Roman" panose="02020603050405020304" pitchFamily="18" charset="0"/>
                <a:cs typeface="Times New Roman" panose="02020603050405020304" pitchFamily="18" charset="0"/>
              </a:rPr>
              <a:t>đầu</a:t>
            </a:r>
            <a:r>
              <a:rPr lang="en-US" sz="3200" b="1">
                <a:solidFill>
                  <a:schemeClr val="accent4"/>
                </a:solidFill>
                <a:latin typeface="Times New Roman" panose="02020603050405020304" pitchFamily="18" charset="0"/>
                <a:cs typeface="Times New Roman" panose="02020603050405020304" pitchFamily="18" charset="0"/>
              </a:rPr>
              <a:t> mùa”</a:t>
            </a:r>
            <a:endParaRPr lang="en-US" sz="3200" b="1" dirty="0">
              <a:solidFill>
                <a:schemeClr val="accent4"/>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335314"/>
            <a:ext cx="10972800" cy="4684486"/>
          </a:xfrm>
        </p:spPr>
        <p:txBody>
          <a:bodyPr/>
          <a:lstStyle/>
          <a:p>
            <a:pPr marL="0" indent="0">
              <a:buNone/>
            </a:pPr>
            <a:r>
              <a:rPr lang="en-US" sz="3200">
                <a:solidFill>
                  <a:schemeClr val="accent4"/>
                </a:solidFill>
                <a:latin typeface="Times New Roman" pitchFamily="18" charset="0"/>
                <a:cs typeface="Times New Roman" pitchFamily="18" charset="0"/>
              </a:rPr>
              <a:t>A. Sơn được mẹ mặc cho quần áo ấm rồi cùng chị Lan ra chợ chơi với những đứa trẻ nhà nghèo trong xóm.</a:t>
            </a:r>
          </a:p>
          <a:p>
            <a:pPr marL="0" indent="0">
              <a:buNone/>
            </a:pPr>
            <a:r>
              <a:rPr lang="en-US" sz="3200">
                <a:solidFill>
                  <a:schemeClr val="accent4"/>
                </a:solidFill>
                <a:latin typeface="Times New Roman" pitchFamily="18" charset="0"/>
                <a:cs typeface="Times New Roman" pitchFamily="18" charset="0"/>
              </a:rPr>
              <a:t>B. Lúc ăn cơm, nghe vú già nói, Sơn và Lan sợ mẹ mắng nên đi tìm Hiên đòi áo mà không gặp.</a:t>
            </a:r>
          </a:p>
          <a:p>
            <a:pPr marL="0" indent="0">
              <a:buNone/>
            </a:pPr>
            <a:r>
              <a:rPr lang="en-US" sz="3200" smtClean="0">
                <a:solidFill>
                  <a:schemeClr val="accent4"/>
                </a:solidFill>
                <a:latin typeface="Times New Roman" pitchFamily="18" charset="0"/>
                <a:cs typeface="Times New Roman" pitchFamily="18" charset="0"/>
              </a:rPr>
              <a:t>C. Sơn </a:t>
            </a:r>
            <a:r>
              <a:rPr lang="en-US" sz="3200">
                <a:solidFill>
                  <a:schemeClr val="accent4"/>
                </a:solidFill>
                <a:latin typeface="Times New Roman" pitchFamily="18" charset="0"/>
                <a:cs typeface="Times New Roman" pitchFamily="18" charset="0"/>
              </a:rPr>
              <a:t>ngủ dậy, thấy thời tiết đã trở lạnh,  nghe vú già và mẹ nhắc tới em Duyên đã mất, cậu xúc động</a:t>
            </a:r>
            <a:r>
              <a:rPr lang="en-US" sz="3200" smtClean="0">
                <a:solidFill>
                  <a:schemeClr val="accent4"/>
                </a:solidFill>
                <a:latin typeface="Times New Roman" pitchFamily="18" charset="0"/>
                <a:cs typeface="Times New Roman" pitchFamily="18" charset="0"/>
              </a:rPr>
              <a:t>.</a:t>
            </a:r>
          </a:p>
          <a:p>
            <a:pPr marL="0" indent="0">
              <a:buNone/>
            </a:pPr>
            <a:r>
              <a:rPr lang="en-US" sz="3200" smtClean="0">
                <a:solidFill>
                  <a:schemeClr val="accent4"/>
                </a:solidFill>
                <a:latin typeface="Times New Roman" pitchFamily="18" charset="0"/>
                <a:cs typeface="Times New Roman" pitchFamily="18" charset="0"/>
              </a:rPr>
              <a:t>D. Sơn </a:t>
            </a:r>
            <a:r>
              <a:rPr lang="en-US" sz="3200">
                <a:solidFill>
                  <a:schemeClr val="accent4"/>
                </a:solidFill>
                <a:latin typeface="Times New Roman" pitchFamily="18" charset="0"/>
                <a:cs typeface="Times New Roman" pitchFamily="18" charset="0"/>
              </a:rPr>
              <a:t>và Lan thấy Hiên không có áo ấm để mặc nên đã về lấy chiếc áo bông cũ tặng cho Hiên.</a:t>
            </a:r>
          </a:p>
          <a:p>
            <a:pPr marL="0" indent="0">
              <a:buNone/>
            </a:pPr>
            <a:r>
              <a:rPr lang="en-US" sz="3200" smtClean="0">
                <a:solidFill>
                  <a:schemeClr val="accent4"/>
                </a:solidFill>
                <a:latin typeface="Times New Roman" pitchFamily="18" charset="0"/>
                <a:cs typeface="Times New Roman" pitchFamily="18" charset="0"/>
              </a:rPr>
              <a:t>E. Quay </a:t>
            </a:r>
            <a:r>
              <a:rPr lang="en-US" sz="3200">
                <a:solidFill>
                  <a:schemeClr val="accent4"/>
                </a:solidFill>
                <a:latin typeface="Times New Roman" pitchFamily="18" charset="0"/>
                <a:cs typeface="Times New Roman" pitchFamily="18" charset="0"/>
              </a:rPr>
              <a:t>về, hai chị em thấy mẹ con Hiên sang trả áo, mẹ Sơn cho mẹ Hiên mượn tiền để may áo mới cho con.</a:t>
            </a:r>
          </a:p>
          <a:p>
            <a:endParaRPr lang="en-US"/>
          </a:p>
        </p:txBody>
      </p:sp>
    </p:spTree>
    <p:extLst>
      <p:ext uri="{BB962C8B-B14F-4D97-AF65-F5344CB8AC3E}">
        <p14:creationId xmlns:p14="http://schemas.microsoft.com/office/powerpoint/2010/main" val="45153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248560"/>
            <a:ext cx="11146972" cy="941611"/>
          </a:xfrm>
        </p:spPr>
        <p:txBody>
          <a:bodyPr/>
          <a:lstStyle/>
          <a:p>
            <a:pPr algn="l"/>
            <a:r>
              <a:rPr lang="en-US" sz="3200" b="1">
                <a:solidFill>
                  <a:schemeClr val="accent4"/>
                </a:solidFill>
                <a:latin typeface="Times New Roman" panose="02020603050405020304" pitchFamily="18" charset="0"/>
                <a:cs typeface="Times New Roman" panose="02020603050405020304" pitchFamily="18" charset="0"/>
              </a:rPr>
              <a:t>Đáp </a:t>
            </a:r>
            <a:r>
              <a:rPr lang="en-US" sz="3200" b="1" smtClean="0">
                <a:solidFill>
                  <a:schemeClr val="accent4"/>
                </a:solidFill>
                <a:latin typeface="Times New Roman" panose="02020603050405020304" pitchFamily="18" charset="0"/>
                <a:cs typeface="Times New Roman" panose="02020603050405020304" pitchFamily="18" charset="0"/>
              </a:rPr>
              <a:t>án: Trình </a:t>
            </a:r>
            <a:r>
              <a:rPr lang="en-US" sz="3200" b="1">
                <a:solidFill>
                  <a:schemeClr val="accent4"/>
                </a:solidFill>
                <a:latin typeface="Times New Roman" panose="02020603050405020304" pitchFamily="18" charset="0"/>
                <a:cs typeface="Times New Roman" panose="02020603050405020304" pitchFamily="18" charset="0"/>
              </a:rPr>
              <a:t>tự các sự việc </a:t>
            </a:r>
            <a:r>
              <a:rPr lang="en-US" sz="3200" b="1" smtClean="0">
                <a:solidFill>
                  <a:schemeClr val="accent4"/>
                </a:solidFill>
                <a:latin typeface="Times New Roman" panose="02020603050405020304" pitchFamily="18" charset="0"/>
                <a:cs typeface="Times New Roman" panose="02020603050405020304" pitchFamily="18" charset="0"/>
              </a:rPr>
              <a:t>đúng </a:t>
            </a:r>
            <a:r>
              <a:rPr lang="en-US" sz="3200" b="1">
                <a:solidFill>
                  <a:schemeClr val="accent4"/>
                </a:solidFill>
                <a:latin typeface="Times New Roman" panose="02020603050405020304" pitchFamily="18" charset="0"/>
                <a:cs typeface="Times New Roman" panose="02020603050405020304" pitchFamily="18" charset="0"/>
              </a:rPr>
              <a:t>với văn bản </a:t>
            </a:r>
            <a:r>
              <a:rPr lang="en-US" sz="3200" b="1" smtClean="0">
                <a:solidFill>
                  <a:schemeClr val="accent4"/>
                </a:solidFill>
                <a:latin typeface="Times New Roman" panose="02020603050405020304" pitchFamily="18" charset="0"/>
                <a:cs typeface="Times New Roman" panose="02020603050405020304" pitchFamily="18" charset="0"/>
              </a:rPr>
              <a:t>“Gió lạnh </a:t>
            </a:r>
            <a:r>
              <a:rPr lang="vi-VN" sz="3200" b="1" smtClean="0">
                <a:solidFill>
                  <a:schemeClr val="accent4"/>
                </a:solidFill>
                <a:latin typeface="Times New Roman" panose="02020603050405020304" pitchFamily="18" charset="0"/>
                <a:cs typeface="Times New Roman" panose="02020603050405020304" pitchFamily="18" charset="0"/>
              </a:rPr>
              <a:t>đầu</a:t>
            </a:r>
            <a:r>
              <a:rPr lang="en-US" sz="3200" b="1">
                <a:solidFill>
                  <a:schemeClr val="accent4"/>
                </a:solidFill>
                <a:latin typeface="Times New Roman" panose="02020603050405020304" pitchFamily="18" charset="0"/>
                <a:cs typeface="Times New Roman" panose="02020603050405020304" pitchFamily="18" charset="0"/>
              </a:rPr>
              <a:t> mùa</a:t>
            </a:r>
            <a:r>
              <a:rPr lang="en-US" sz="3200" b="1">
                <a:solidFill>
                  <a:schemeClr val="accent4"/>
                </a:solidFill>
                <a:latin typeface="Times New Roman" panose="02020603050405020304" pitchFamily="18" charset="0"/>
                <a:cs typeface="Times New Roman" panose="02020603050405020304" pitchFamily="18" charset="0"/>
              </a:rPr>
              <a:t>” </a:t>
            </a:r>
            <a:r>
              <a:rPr lang="en-US" sz="3200" b="1" smtClean="0">
                <a:solidFill>
                  <a:schemeClr val="accent4"/>
                </a:solidFill>
                <a:latin typeface="Times New Roman" panose="02020603050405020304" pitchFamily="18" charset="0"/>
                <a:cs typeface="Times New Roman" panose="02020603050405020304" pitchFamily="18" charset="0"/>
              </a:rPr>
              <a:t>là:</a:t>
            </a:r>
            <a:endParaRPr lang="en-US" sz="3200" b="1" dirty="0">
              <a:solidFill>
                <a:schemeClr val="accent4"/>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335314"/>
            <a:ext cx="10972800" cy="4684486"/>
          </a:xfrm>
        </p:spPr>
        <p:txBody>
          <a:bodyPr/>
          <a:lstStyle/>
          <a:p>
            <a:pPr marL="0" indent="0">
              <a:buNone/>
            </a:pPr>
            <a:r>
              <a:rPr lang="en-US" sz="3200">
                <a:solidFill>
                  <a:srgbClr val="FF0000"/>
                </a:solidFill>
                <a:latin typeface="Times New Roman" pitchFamily="18" charset="0"/>
                <a:cs typeface="Times New Roman" pitchFamily="18" charset="0"/>
              </a:rPr>
              <a:t>C. </a:t>
            </a:r>
            <a:r>
              <a:rPr lang="en-US" sz="3200">
                <a:solidFill>
                  <a:schemeClr val="accent4"/>
                </a:solidFill>
                <a:latin typeface="Times New Roman" pitchFamily="18" charset="0"/>
                <a:cs typeface="Times New Roman" pitchFamily="18" charset="0"/>
              </a:rPr>
              <a:t>Sơn ngủ dậy, thấy thời tiết đã trở lạnh,  nghe vú già và mẹ nhắc tới em Duyên đã mất, cậu xúc động.</a:t>
            </a:r>
          </a:p>
          <a:p>
            <a:pPr marL="0" indent="0">
              <a:buNone/>
            </a:pPr>
            <a:r>
              <a:rPr lang="en-US" sz="3200" smtClean="0">
                <a:solidFill>
                  <a:srgbClr val="FF0000"/>
                </a:solidFill>
                <a:latin typeface="Times New Roman" pitchFamily="18" charset="0"/>
                <a:cs typeface="Times New Roman" pitchFamily="18" charset="0"/>
              </a:rPr>
              <a:t>A</a:t>
            </a:r>
            <a:r>
              <a:rPr lang="en-US" sz="3200">
                <a:solidFill>
                  <a:srgbClr val="FF0000"/>
                </a:solidFill>
                <a:latin typeface="Times New Roman" pitchFamily="18" charset="0"/>
                <a:cs typeface="Times New Roman" pitchFamily="18" charset="0"/>
              </a:rPr>
              <a:t>.</a:t>
            </a:r>
            <a:r>
              <a:rPr lang="en-US" sz="3200">
                <a:solidFill>
                  <a:schemeClr val="accent4"/>
                </a:solidFill>
                <a:latin typeface="Times New Roman" pitchFamily="18" charset="0"/>
                <a:cs typeface="Times New Roman" pitchFamily="18" charset="0"/>
              </a:rPr>
              <a:t> Sơn được mẹ mặc cho quần áo ấm rồi cùng chị Lan ra chợ chơi với những đứa trẻ nhà nghèo trong xóm.</a:t>
            </a:r>
          </a:p>
          <a:p>
            <a:pPr marL="0" indent="0">
              <a:buNone/>
            </a:pPr>
            <a:r>
              <a:rPr lang="en-US" sz="3200">
                <a:solidFill>
                  <a:srgbClr val="FF0000"/>
                </a:solidFill>
                <a:latin typeface="Times New Roman" pitchFamily="18" charset="0"/>
                <a:cs typeface="Times New Roman" pitchFamily="18" charset="0"/>
              </a:rPr>
              <a:t>D.</a:t>
            </a:r>
            <a:r>
              <a:rPr lang="en-US" sz="3200">
                <a:solidFill>
                  <a:schemeClr val="accent4"/>
                </a:solidFill>
                <a:latin typeface="Times New Roman" pitchFamily="18" charset="0"/>
                <a:cs typeface="Times New Roman" pitchFamily="18" charset="0"/>
              </a:rPr>
              <a:t> Sơn và Lan thấy Hiên không có áo ấm để mặc nên đã về lấy chiếc áo bông cũ tặng cho Hiên.</a:t>
            </a:r>
          </a:p>
          <a:p>
            <a:pPr marL="0" indent="0">
              <a:buNone/>
            </a:pPr>
            <a:r>
              <a:rPr lang="en-US" sz="3200" smtClean="0">
                <a:solidFill>
                  <a:srgbClr val="FF0000"/>
                </a:solidFill>
                <a:latin typeface="Times New Roman" pitchFamily="18" charset="0"/>
                <a:cs typeface="Times New Roman" pitchFamily="18" charset="0"/>
              </a:rPr>
              <a:t>B</a:t>
            </a:r>
            <a:r>
              <a:rPr lang="en-US" sz="3200">
                <a:solidFill>
                  <a:srgbClr val="FF0000"/>
                </a:solidFill>
                <a:latin typeface="Times New Roman" pitchFamily="18" charset="0"/>
                <a:cs typeface="Times New Roman" pitchFamily="18" charset="0"/>
              </a:rPr>
              <a:t>.</a:t>
            </a:r>
            <a:r>
              <a:rPr lang="en-US" sz="3200">
                <a:solidFill>
                  <a:schemeClr val="accent4"/>
                </a:solidFill>
                <a:latin typeface="Times New Roman" pitchFamily="18" charset="0"/>
                <a:cs typeface="Times New Roman" pitchFamily="18" charset="0"/>
              </a:rPr>
              <a:t> Lúc ăn cơm, nghe vú già nói, Sơn và Lan sợ mẹ mắng nên đi tìm Hiên đòi áo mà không gặp.</a:t>
            </a:r>
          </a:p>
          <a:p>
            <a:pPr marL="0" indent="0">
              <a:buNone/>
            </a:pPr>
            <a:r>
              <a:rPr lang="en-US" sz="3200" smtClean="0">
                <a:solidFill>
                  <a:srgbClr val="FF0000"/>
                </a:solidFill>
                <a:latin typeface="Times New Roman" pitchFamily="18" charset="0"/>
                <a:cs typeface="Times New Roman" pitchFamily="18" charset="0"/>
              </a:rPr>
              <a:t>E. </a:t>
            </a:r>
            <a:r>
              <a:rPr lang="en-US" sz="3200" smtClean="0">
                <a:solidFill>
                  <a:schemeClr val="accent4"/>
                </a:solidFill>
                <a:latin typeface="Times New Roman" pitchFamily="18" charset="0"/>
                <a:cs typeface="Times New Roman" pitchFamily="18" charset="0"/>
              </a:rPr>
              <a:t>Quay </a:t>
            </a:r>
            <a:r>
              <a:rPr lang="en-US" sz="3200">
                <a:solidFill>
                  <a:schemeClr val="accent4"/>
                </a:solidFill>
                <a:latin typeface="Times New Roman" pitchFamily="18" charset="0"/>
                <a:cs typeface="Times New Roman" pitchFamily="18" charset="0"/>
              </a:rPr>
              <a:t>về, hai chị em thấy mẹ con Hiên sang trả áo, mẹ Sơn cho mẹ Hiên mượn tiền để may áo mới cho con.</a:t>
            </a:r>
          </a:p>
          <a:p>
            <a:endParaRPr lang="en-US"/>
          </a:p>
        </p:txBody>
      </p:sp>
    </p:spTree>
    <p:extLst>
      <p:ext uri="{BB962C8B-B14F-4D97-AF65-F5344CB8AC3E}">
        <p14:creationId xmlns:p14="http://schemas.microsoft.com/office/powerpoint/2010/main" val="2017593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11581</TotalTime>
  <Words>3561</Words>
  <Application>Microsoft Office PowerPoint</Application>
  <PresentationFormat>Custom</PresentationFormat>
  <Paragraphs>225</Paragraphs>
  <Slides>30</Slides>
  <Notes>15</Notes>
  <HiddenSlides>0</HiddenSlides>
  <MMClips>1</MMClips>
  <ScaleCrop>false</ScaleCrop>
  <HeadingPairs>
    <vt:vector size="4" baseType="variant">
      <vt:variant>
        <vt:lpstr>Theme</vt:lpstr>
      </vt:variant>
      <vt:variant>
        <vt:i4>10</vt:i4>
      </vt:variant>
      <vt:variant>
        <vt:lpstr>Slide Titles</vt:lpstr>
      </vt:variant>
      <vt:variant>
        <vt:i4>30</vt:i4>
      </vt:variant>
    </vt:vector>
  </HeadingPairs>
  <TitlesOfParts>
    <vt:vector size="40" baseType="lpstr">
      <vt:lpstr>3_Office Theme</vt:lpstr>
      <vt:lpstr>6_Office Theme</vt:lpstr>
      <vt:lpstr>https://www.freeppt7.com</vt:lpstr>
      <vt:lpstr>2_Office Theme</vt:lpstr>
      <vt:lpstr>https://freeppt7.com</vt:lpstr>
      <vt:lpstr>Office 主题</vt:lpstr>
      <vt:lpstr>5_Office Theme</vt:lpstr>
      <vt:lpstr>8_Office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Sắp xếp trình tự các sự việc sau đây cho đúng với văn bản “Gió lạnh đầu mùa”</vt:lpstr>
      <vt:lpstr>Đáp án: Trình tự các sự việc đúng với văn bản “Gió lạnh đầu mùa”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MINH TUAN</cp:lastModifiedBy>
  <cp:revision>3483</cp:revision>
  <cp:lastPrinted>2023-11-06T01:30:54Z</cp:lastPrinted>
  <dcterms:created xsi:type="dcterms:W3CDTF">2022-02-10T03:12:31Z</dcterms:created>
  <dcterms:modified xsi:type="dcterms:W3CDTF">2023-11-06T16:44:30Z</dcterms:modified>
</cp:coreProperties>
</file>