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2"/>
  </p:notesMasterIdLst>
  <p:sldIdLst>
    <p:sldId id="453" r:id="rId3"/>
    <p:sldId id="457" r:id="rId4"/>
    <p:sldId id="454" r:id="rId5"/>
    <p:sldId id="411" r:id="rId6"/>
    <p:sldId id="450" r:id="rId7"/>
    <p:sldId id="455" r:id="rId8"/>
    <p:sldId id="456" r:id="rId9"/>
    <p:sldId id="425" r:id="rId10"/>
    <p:sldId id="434" r:id="rId11"/>
    <p:sldId id="435" r:id="rId12"/>
    <p:sldId id="436" r:id="rId13"/>
    <p:sldId id="384" r:id="rId14"/>
    <p:sldId id="448" r:id="rId15"/>
    <p:sldId id="403" r:id="rId16"/>
    <p:sldId id="405" r:id="rId17"/>
    <p:sldId id="407" r:id="rId18"/>
    <p:sldId id="458" r:id="rId19"/>
    <p:sldId id="459" r:id="rId20"/>
    <p:sldId id="460" r:id="rId21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" panose="020B0604020202020204" charset="0"/>
      <p:regular r:id="rId31"/>
      <p:bold r:id="rId32"/>
    </p:embeddedFont>
    <p:embeddedFont>
      <p:font typeface="黑体" panose="02010609060101010101" pitchFamily="49" charset="-122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VNI-Avo" panose="020B060402020202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2060"/>
    <a:srgbClr val="008000"/>
    <a:srgbClr val="0066FF"/>
    <a:srgbClr val="CC3399"/>
    <a:srgbClr val="FFCCFF"/>
    <a:srgbClr val="993366"/>
    <a:srgbClr val="CC00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70" autoAdjust="0"/>
  </p:normalViewPr>
  <p:slideViewPr>
    <p:cSldViewPr>
      <p:cViewPr varScale="1">
        <p:scale>
          <a:sx n="89" d="100"/>
          <a:sy n="89" d="100"/>
        </p:scale>
        <p:origin x="8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11/06/2023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56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74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40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09601" y="1661160"/>
            <a:ext cx="7204570" cy="54864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CÔ ĐẾN DỰ GIỜ LỚP 1B !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280160" y="1844040"/>
            <a:ext cx="5875030" cy="219456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276" tIns="45638" rIns="91276" bIns="45638" anchor="ctr"/>
          <a:lstStyle/>
          <a:p>
            <a:pPr algn="ctr" defTabSz="912495">
              <a:lnSpc>
                <a:spcPct val="150000"/>
              </a:lnSpc>
              <a:defRPr/>
            </a:pPr>
            <a:r>
              <a:rPr lang="en-US" altLang="zh-CN" sz="3300" b="1" dirty="0">
                <a:solidFill>
                  <a:srgbClr val="7030A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MÔN TIẾNG VIỆT </a:t>
            </a:r>
          </a:p>
          <a:p>
            <a:pPr algn="ctr" defTabSz="912495">
              <a:lnSpc>
                <a:spcPct val="150000"/>
              </a:lnSpc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BÀI 49: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ot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  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ôt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 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ơt</a:t>
            </a:r>
            <a:endParaRPr lang="zh-CN" altLang="en-US" sz="3600" b="1" dirty="0">
              <a:solidFill>
                <a:srgbClr val="FF0000"/>
              </a:solidFill>
              <a:latin typeface=".VnAvant" panose="020B7200000000000000" pitchFamily="34" charset="0"/>
              <a:ea typeface="黑体" panose="020B0503020204020204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200060" y="5588782"/>
            <a:ext cx="4972505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 err="1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2400" b="1" dirty="0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Diệu</a:t>
            </a:r>
            <a:r>
              <a:rPr lang="en-US" altLang="zh-CN" sz="2400" b="1" dirty="0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ahoma" panose="020B0604030504040204" pitchFamily="34" charset="0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Huyền</a:t>
            </a:r>
            <a:endParaRPr lang="zh-CN" altLang="en-US" sz="2400" b="1" dirty="0">
              <a:solidFill>
                <a:srgbClr val="7030A0"/>
              </a:solidFill>
              <a:latin typeface="Tahoma" panose="020B0604030504040204" pitchFamily="34" charset="0"/>
              <a:ea typeface="黑体" panose="020B0503020204020204" pitchFamily="49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5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368550"/>
            <a:ext cx="188976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10" y="4249249"/>
            <a:ext cx="188976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28" y="990600"/>
            <a:ext cx="651660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834993"/>
            <a:ext cx="853440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50" y="2788920"/>
            <a:ext cx="691590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078" y="4038600"/>
            <a:ext cx="676597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1" y="5610716"/>
            <a:ext cx="908618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28" y="5537574"/>
            <a:ext cx="712620" cy="5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781800"/>
            <a:ext cx="1524000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55" y="827663"/>
            <a:ext cx="1569885" cy="132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chemeClr val="bg1"/>
                  </a:solidFill>
                </a:rPr>
                <a:t>t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o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219200"/>
            <a:ext cx="50292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chemeClr val="bg1"/>
                  </a:solidFill>
                </a:rPr>
                <a:t>t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ow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95400"/>
            <a:ext cx="5283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2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68" y="2530741"/>
            <a:ext cx="1635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o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Τή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75292" y="3959498"/>
            <a:ext cx="3110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 ẚá ẚố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Τή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5460" y="3964930"/>
            <a:ext cx="2983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Ǖ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ί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ả ớ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Τή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852" y="2530741"/>
            <a:ext cx="1635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ô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Τή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3429" y="2528283"/>
            <a:ext cx="1635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ơ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Τή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77444556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/>
        </p:blipFill>
        <p:spPr>
          <a:xfrm>
            <a:off x="-27710" y="-1"/>
            <a:ext cx="9171710" cy="4585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858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1441" y="4889015"/>
            <a:ext cx="8773405" cy="1815882"/>
            <a:chOff x="141995" y="4847304"/>
            <a:chExt cx="8773405" cy="1815882"/>
          </a:xfrm>
        </p:grpSpPr>
        <p:sp>
          <p:nvSpPr>
            <p:cNvPr id="15" name="TextBox 14"/>
            <p:cNvSpPr txBox="1"/>
            <p:nvPr/>
          </p:nvSpPr>
          <p:spPr>
            <a:xfrm>
              <a:off x="141995" y="4847304"/>
              <a:ext cx="87734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   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Sôùm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nay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thöùc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daäy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, Nam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chôït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thaáy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chuù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chim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saâu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.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Chim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hôùn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hôû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nhö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chaøo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Nam.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Noù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nhaûy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nhoùt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hoài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roài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bay qua bay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laïi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,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tìm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saâu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boï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cho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caây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.</a:t>
              </a:r>
              <a:endPara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5638800" y="5343832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7543800" y="5378245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623552" y="6172200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00416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VNI-Avo" pitchFamily="2" charset="0"/>
              </a:rPr>
              <a:t>Theá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giôùi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cuûa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em</a:t>
            </a:r>
            <a:endParaRPr lang="vi-VN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56667" r="51613" b="5556"/>
          <a:stretch/>
        </p:blipFill>
        <p:spPr>
          <a:xfrm>
            <a:off x="381000" y="1653639"/>
            <a:ext cx="3865418" cy="4693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8" t="57147" r="10975" b="5666"/>
          <a:stretch/>
        </p:blipFill>
        <p:spPr>
          <a:xfrm>
            <a:off x="4800600" y="1726870"/>
            <a:ext cx="3614384" cy="46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-457200" y="16764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baùt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laït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saét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gaät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 bwMode="auto">
          <a:xfrm>
            <a:off x="7391400" y="5486400"/>
            <a:ext cx="1219200" cy="1066800"/>
          </a:xfrm>
          <a:prstGeom prst="actionButtonHom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5720857" y="3352800"/>
            <a:ext cx="243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2765680"/>
            <a:ext cx="2971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6600"/>
                </a:solidFill>
                <a:latin typeface="VNI-Avo" pitchFamily="2" charset="0"/>
              </a:rPr>
              <a:t>baät</a:t>
            </a:r>
            <a:r>
              <a:rPr lang="en-US" sz="40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-Avo" pitchFamily="2" charset="0"/>
              </a:rPr>
              <a:t>löûa</a:t>
            </a:r>
            <a:endParaRPr lang="vi-VN" sz="4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36267" y="276568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0998" y="2765680"/>
            <a:ext cx="405434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6600"/>
                </a:solidFill>
                <a:latin typeface="VNI-Avo" pitchFamily="2" charset="0"/>
              </a:rPr>
              <a:t>ca </a:t>
            </a:r>
            <a:r>
              <a:rPr lang="en-US" sz="4000" b="1" dirty="0" err="1">
                <a:solidFill>
                  <a:srgbClr val="006600"/>
                </a:solidFill>
                <a:latin typeface="VNI-Avo" pitchFamily="2" charset="0"/>
              </a:rPr>
              <a:t>haùt</a:t>
            </a:r>
            <a:endParaRPr lang="vi-VN" sz="4000" b="1" dirty="0">
              <a:solidFill>
                <a:srgbClr val="00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92432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 bwMode="auto">
          <a:xfrm>
            <a:off x="7391400" y="5486400"/>
            <a:ext cx="1219200" cy="1066800"/>
          </a:xfrm>
          <a:prstGeom prst="actionButtonHom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2" y="2590800"/>
            <a:ext cx="8773405" cy="523220"/>
            <a:chOff x="141995" y="4847304"/>
            <a:chExt cx="8773405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141995" y="4847304"/>
              <a:ext cx="8773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    </a:t>
              </a:r>
              <a:endPara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2286879" y="5266806"/>
            <a:ext cx="142794" cy="78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" y="1155451"/>
            <a:ext cx="81641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HÌ ®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Õn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 Nam ®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nghØ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m¸t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ë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Bµ. MÑ vµ Nam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¸o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b¬i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ch¶i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</a:t>
            </a:r>
            <a:r>
              <a:rPr lang="en-US" sz="3600" dirty="0" err="1">
                <a:latin typeface=".VnAvant" pitchFamily="34" charset="0"/>
              </a:rPr>
              <a:t>¨n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vµo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l«. Nam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rÊt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víi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c¶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971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19" y="430034"/>
            <a:ext cx="680979" cy="95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209800" y="65199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b="1" dirty="0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073098" y="2238319"/>
            <a:ext cx="974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ca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1828800" y="40386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baùt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6618957" y="4270920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haùt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6456115" y="2129088"/>
            <a:ext cx="1621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côm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Action Button: Home 15">
            <a:hlinkClick r:id="rId3" action="ppaction://hlinksldjump" highlightClick="1"/>
          </p:cNvPr>
          <p:cNvSpPr/>
          <p:nvPr/>
        </p:nvSpPr>
        <p:spPr bwMode="auto">
          <a:xfrm>
            <a:off x="8001000" y="5614891"/>
            <a:ext cx="914400" cy="1066800"/>
          </a:xfrm>
          <a:prstGeom prst="actionButtonHom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410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38958 -0.2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3566 0.28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ài hát Nắng Sớm, bài hát ngoại khóa âm nhạc lớp 1 có lời KARAOKE minh họa sinh động by MIMI CHANNEL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910" end="246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295400"/>
            <a:ext cx="8045450" cy="4830763"/>
          </a:xfrm>
        </p:spPr>
      </p:pic>
    </p:spTree>
    <p:extLst>
      <p:ext uri="{BB962C8B-B14F-4D97-AF65-F5344CB8AC3E}">
        <p14:creationId xmlns:p14="http://schemas.microsoft.com/office/powerpoint/2010/main" val="5932155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68889"/>
          <a:stretch/>
        </p:blipFill>
        <p:spPr>
          <a:xfrm>
            <a:off x="296454" y="1893378"/>
            <a:ext cx="8390346" cy="4368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6880" y="868680"/>
            <a:ext cx="6278880" cy="731520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sz="1120" b="1" dirty="0" err="1">
                <a:solidFill>
                  <a:srgbClr val="FF0000"/>
                </a:solidFill>
              </a:rPr>
              <a:t>Mảnh</a:t>
            </a:r>
            <a:r>
              <a:rPr lang="en-US" sz="1120" b="1" dirty="0"/>
              <a:t> </a:t>
            </a:r>
            <a:r>
              <a:rPr lang="en-US" sz="1120" b="1" dirty="0" err="1">
                <a:solidFill>
                  <a:srgbClr val="0000CC"/>
                </a:solidFill>
              </a:rPr>
              <a:t>ghép</a:t>
            </a:r>
            <a:r>
              <a:rPr lang="en-US" sz="1120" b="1" dirty="0"/>
              <a:t> </a:t>
            </a:r>
            <a:r>
              <a:rPr lang="en-US" sz="1120" b="1" dirty="0" err="1">
                <a:solidFill>
                  <a:srgbClr val="00B050"/>
                </a:solidFill>
              </a:rPr>
              <a:t>sắc</a:t>
            </a:r>
            <a:r>
              <a:rPr lang="en-US" sz="1120" b="1" dirty="0"/>
              <a:t> </a:t>
            </a:r>
            <a:r>
              <a:rPr lang="en-US" sz="1120" b="1" dirty="0" err="1">
                <a:solidFill>
                  <a:srgbClr val="FF00FF"/>
                </a:solidFill>
              </a:rPr>
              <a:t>màu</a:t>
            </a:r>
            <a:endParaRPr lang="vi-VN" sz="1120" b="1" dirty="0">
              <a:solidFill>
                <a:srgbClr val="FF00FF"/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296451" y="1842567"/>
            <a:ext cx="4424140" cy="20761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320" dirty="0"/>
              <a:t>1</a:t>
            </a:r>
            <a:endParaRPr lang="vi-VN" sz="4320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96453" y="3931721"/>
            <a:ext cx="8390347" cy="23373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320" dirty="0">
                <a:solidFill>
                  <a:schemeClr val="tx1"/>
                </a:solidFill>
              </a:rPr>
              <a:t>3</a:t>
            </a:r>
            <a:endParaRPr lang="vi-VN" sz="432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720591" y="1819821"/>
            <a:ext cx="3958247" cy="209889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320" dirty="0">
                <a:solidFill>
                  <a:schemeClr val="tx1"/>
                </a:solidFill>
              </a:rPr>
              <a:t>2</a:t>
            </a:r>
            <a:endParaRPr lang="vi-VN" sz="432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31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68889"/>
          <a:stretch/>
        </p:blipFill>
        <p:spPr>
          <a:xfrm>
            <a:off x="0" y="0"/>
            <a:ext cx="9099732" cy="47382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0782" y="5059142"/>
            <a:ext cx="937260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Vöôøn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ôùt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rau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ngoùt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roát</a:t>
            </a:r>
            <a:r>
              <a:rPr lang="en-US" sz="3600" dirty="0">
                <a:latin typeface="VNI-Avo" pitchFamily="2" charset="0"/>
              </a:rPr>
              <a:t>.</a:t>
            </a:r>
            <a:endParaRPr lang="vi-VN" sz="3600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grpSp>
        <p:nvGrpSpPr>
          <p:cNvPr id="20" name="Group 19"/>
          <p:cNvGrpSpPr/>
          <p:nvPr/>
        </p:nvGrpSpPr>
        <p:grpSpPr>
          <a:xfrm>
            <a:off x="49832" y="609600"/>
            <a:ext cx="3048000" cy="1066800"/>
            <a:chOff x="228600" y="228600"/>
            <a:chExt cx="30480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228600"/>
              <a:ext cx="2438400" cy="8382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30186" y="5038873"/>
            <a:ext cx="6479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FC0462"/>
                </a:solidFill>
                <a:latin typeface="VNI-Avo" pitchFamily="2" charset="0"/>
              </a:rPr>
              <a:t>ot</a:t>
            </a:r>
            <a:endParaRPr lang="vi-VN" sz="3800" dirty="0">
              <a:solidFill>
                <a:srgbClr val="FC046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8145" y="5059142"/>
            <a:ext cx="7038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C0462"/>
                </a:solidFill>
                <a:latin typeface="VNI-Avo" pitchFamily="2" charset="0"/>
              </a:rPr>
              <a:t>oât</a:t>
            </a:r>
            <a:endParaRPr lang="vi-VN" sz="3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6083" y="5052728"/>
            <a:ext cx="6479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FC0462"/>
                </a:solidFill>
                <a:latin typeface="VNI-Avo" pitchFamily="2" charset="0"/>
              </a:rPr>
              <a:t>ôt</a:t>
            </a:r>
            <a:endParaRPr lang="vi-VN" sz="38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677379" y="3962400"/>
            <a:ext cx="4530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ot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oât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1806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-533400" y="23622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77763"/>
            <a:ext cx="4270343" cy="2592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77763"/>
            <a:ext cx="3648455" cy="259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3429000"/>
            <a:ext cx="4270343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3362326"/>
            <a:ext cx="3648455" cy="22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08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-533400" y="23622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8" y="381001"/>
            <a:ext cx="4756772" cy="3352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8" y="3602535"/>
            <a:ext cx="4862542" cy="3223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1"/>
            <a:ext cx="3810000" cy="3221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33800"/>
            <a:ext cx="35052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19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229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Viết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bảng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317809" y="1143000"/>
            <a:ext cx="7050770" cy="53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advTm="664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chemeClr val="bg1"/>
                  </a:solidFill>
                </a:rPr>
                <a:t>t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4478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5017</TotalTime>
  <Words>240</Words>
  <Application>Microsoft Office PowerPoint</Application>
  <PresentationFormat>On-screen Show (4:3)</PresentationFormat>
  <Paragraphs>60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.VnAvant</vt:lpstr>
      <vt:lpstr>VNI-Avo</vt:lpstr>
      <vt:lpstr>Times New Roman</vt:lpstr>
      <vt:lpstr>HP001</vt:lpstr>
      <vt:lpstr>Arial</vt:lpstr>
      <vt:lpstr>Calibri</vt:lpstr>
      <vt:lpstr>黑体</vt:lpstr>
      <vt:lpstr>Tahoma</vt:lpstr>
      <vt:lpstr>Office Theme</vt:lpstr>
      <vt:lpstr>1_Default Design</vt:lpstr>
      <vt:lpstr>    CHÀO MỪNG CÁC CÔ ĐẾN DỰ GIỜ LỚP 1B 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Theá giôùi cuûa em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Administrator</cp:lastModifiedBy>
  <cp:revision>330</cp:revision>
  <dcterms:created xsi:type="dcterms:W3CDTF">2006-08-16T00:00:00Z</dcterms:created>
  <dcterms:modified xsi:type="dcterms:W3CDTF">2023-06-11T18:07:59Z</dcterms:modified>
</cp:coreProperties>
</file>