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media/audio4.wav" ContentType="audio/x-wav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83" r:id="rId3"/>
    <p:sldId id="284" r:id="rId4"/>
    <p:sldId id="285" r:id="rId5"/>
    <p:sldId id="287" r:id="rId6"/>
    <p:sldId id="273" r:id="rId7"/>
    <p:sldId id="274" r:id="rId8"/>
    <p:sldId id="271" r:id="rId9"/>
    <p:sldId id="286" r:id="rId10"/>
    <p:sldId id="276" r:id="rId11"/>
    <p:sldId id="279" r:id="rId12"/>
    <p:sldId id="294" r:id="rId13"/>
    <p:sldId id="289" r:id="rId14"/>
    <p:sldId id="282" r:id="rId15"/>
    <p:sldId id="290" r:id="rId16"/>
    <p:sldId id="291" r:id="rId17"/>
    <p:sldId id="295" r:id="rId18"/>
    <p:sldId id="292" r:id="rId19"/>
    <p:sldId id="296" r:id="rId20"/>
    <p:sldId id="298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2" clrIdx="0"/>
  <p:cmAuthor id="1" name="Windows User" initials="WU" lastIdx="1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4042"/>
    <a:srgbClr val="DDB901"/>
    <a:srgbClr val="206316"/>
    <a:srgbClr val="FFFFFF"/>
    <a:srgbClr val="04B4D3"/>
    <a:srgbClr val="005C2A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8T22:58:27.158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8T22:58:27.158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2T15:39:31.62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2T15:39:31.62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9CCD-0858-49DF-97E7-589456E1CCF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2FFE-DEA1-41D6-BB89-DB4F4FD31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B95556-79E9-49ED-81EF-63B8F0FAD367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10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B95556-79E9-49ED-81EF-63B8F0FAD36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737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58FFAE-9321-44A2-ABD2-7610542EBE3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493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58FFAE-9321-44A2-ABD2-7610542EBE3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19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947988" y="658504"/>
            <a:ext cx="894556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DỰ GIỜ</a:t>
            </a:r>
          </a:p>
          <a:p>
            <a:pPr algn="ctr"/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TOÁN– </a:t>
            </a:r>
            <a:r>
              <a:rPr lang="en-US" alt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</a:p>
          <a:p>
            <a:pPr algn="ctr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NHƯ MAI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11893550" y="648811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86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7185263" y="2164973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9765228" y="1946552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7504971" y="1828124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038764" y="1851168"/>
            <a:ext cx="362857" cy="28448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8435522" y="2362200"/>
            <a:ext cx="362857" cy="16256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331199" y="3250316"/>
            <a:ext cx="2994299" cy="1191017"/>
            <a:chOff x="5791200" y="4385113"/>
            <a:chExt cx="2245724" cy="1249931"/>
          </a:xfrm>
        </p:grpSpPr>
        <p:sp>
          <p:nvSpPr>
            <p:cNvPr id="40" name="TextBox 39"/>
            <p:cNvSpPr txBox="1"/>
            <p:nvPr/>
          </p:nvSpPr>
          <p:spPr>
            <a:xfrm>
              <a:off x="5791200" y="4385113"/>
              <a:ext cx="2245724" cy="758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95" b="1" dirty="0" smtClean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 cái bánh</a:t>
              </a:r>
              <a:endParaRPr lang="en-US" sz="4095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4876800"/>
              <a:ext cx="1447800" cy="758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95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5791200" y="5029353"/>
              <a:ext cx="346347" cy="12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Pie 35"/>
          <p:cNvSpPr/>
          <p:nvPr/>
        </p:nvSpPr>
        <p:spPr>
          <a:xfrm>
            <a:off x="7605867" y="1690189"/>
            <a:ext cx="1926336" cy="1375954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7899254" y="1412097"/>
            <a:ext cx="1375954" cy="1926336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7899254" y="1414999"/>
            <a:ext cx="1375954" cy="1926336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94005" y="1640711"/>
            <a:ext cx="1930400" cy="1378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72000" y="1640711"/>
            <a:ext cx="1930400" cy="1378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7883073" y="2374597"/>
            <a:ext cx="1378857" cy="4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7620000" y="2411490"/>
            <a:ext cx="1930400" cy="1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962400" y="3480539"/>
            <a:ext cx="3841750" cy="808437"/>
          </a:xfrm>
          <a:prstGeom prst="rect">
            <a:avLst/>
          </a:prstGeom>
          <a:noFill/>
        </p:spPr>
        <p:txBody>
          <a:bodyPr wrap="square"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 smtClean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 cái bánh</a:t>
            </a:r>
            <a:endParaRPr lang="en-US" sz="4572" b="1" dirty="0">
              <a:ln w="1905">
                <a:solidFill>
                  <a:srgbClr val="99663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99056" y="4803732"/>
                <a:ext cx="5410018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tất cả :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 </a:t>
                </a: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56" y="4803732"/>
                <a:ext cx="5410018" cy="1067152"/>
              </a:xfrm>
              <a:prstGeom prst="rect">
                <a:avLst/>
              </a:prstGeom>
              <a:blipFill>
                <a:blip r:embed="rId3"/>
                <a:stretch>
                  <a:fillRect l="-4059" r="-2255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921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84800" y="1469573"/>
            <a:ext cx="2133600" cy="1435216"/>
            <a:chOff x="4038600" y="1066800"/>
            <a:chExt cx="1600200" cy="1506504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91000" y="1066800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91000" y="1676464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038600" y="1826974"/>
              <a:ext cx="8382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4673600" y="1759857"/>
            <a:ext cx="1930400" cy="866914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952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  <a:r>
              <a:rPr lang="en-US" sz="495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219200" y="2899835"/>
            <a:ext cx="4673600" cy="8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572" b="1" dirty="0">
                <a:latin typeface="Times New Roman" pitchFamily="18" charset="0"/>
                <a:cs typeface="Times New Roman" pitchFamily="18" charset="0"/>
              </a:rPr>
              <a:t>Phần nguyên</a:t>
            </a:r>
            <a:endParaRPr lang="en-US" sz="4572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209143" y="2449890"/>
            <a:ext cx="72571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05600" y="2267857"/>
            <a:ext cx="6400800" cy="1355329"/>
            <a:chOff x="4800600" y="2133600"/>
            <a:chExt cx="4800600" cy="1423095"/>
          </a:xfrm>
        </p:grpSpPr>
        <p:sp>
          <p:nvSpPr>
            <p:cNvPr id="7190" name="TextBox 9"/>
            <p:cNvSpPr txBox="1">
              <a:spLocks noChangeArrowheads="1"/>
            </p:cNvSpPr>
            <p:nvPr/>
          </p:nvSpPr>
          <p:spPr bwMode="auto">
            <a:xfrm>
              <a:off x="4953000" y="2720975"/>
              <a:ext cx="4648200" cy="83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572" b="1">
                  <a:latin typeface="Times New Roman" pitchFamily="18" charset="0"/>
                  <a:cs typeface="Times New Roman" pitchFamily="18" charset="0"/>
                </a:rPr>
                <a:t>Phần phân số</a:t>
              </a:r>
              <a:endParaRPr lang="en-US" sz="457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4762500" y="2171700"/>
              <a:ext cx="762000" cy="685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Cloud Callout 23"/>
          <p:cNvSpPr/>
          <p:nvPr/>
        </p:nvSpPr>
        <p:spPr>
          <a:xfrm>
            <a:off x="7093131" y="4269137"/>
            <a:ext cx="4630729" cy="217085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33091" y="4754398"/>
            <a:ext cx="375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 có cấu tạo mấy phần 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1547" y="4927475"/>
            <a:ext cx="66025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Hỗn số </a:t>
            </a:r>
            <a:r>
              <a:rPr lang="en-US" sz="4000" b="1" dirty="0" smtClean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có cấu tạo gồm: 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phần nguyên và phần phân số</a:t>
            </a:r>
            <a:r>
              <a:rPr lang="en-US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4" grpId="0" animBg="1"/>
      <p:bldP spid="24" grpId="1" animBg="1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84800" y="1469573"/>
            <a:ext cx="2133600" cy="1435216"/>
            <a:chOff x="4038600" y="1066800"/>
            <a:chExt cx="1600200" cy="1506504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91000" y="1066800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91000" y="1676464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038600" y="1826974"/>
              <a:ext cx="8382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4673600" y="1759857"/>
            <a:ext cx="1930400" cy="866914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952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  <a:r>
              <a:rPr lang="en-US" sz="495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219200" y="2899835"/>
            <a:ext cx="4673600" cy="8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572" b="1" dirty="0">
                <a:latin typeface="Times New Roman" pitchFamily="18" charset="0"/>
                <a:cs typeface="Times New Roman" pitchFamily="18" charset="0"/>
              </a:rPr>
              <a:t>Phần nguyên</a:t>
            </a:r>
            <a:endParaRPr lang="en-US" sz="4572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209143" y="2449890"/>
            <a:ext cx="72571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05600" y="2267857"/>
            <a:ext cx="6400800" cy="1355329"/>
            <a:chOff x="4800600" y="2133600"/>
            <a:chExt cx="4800600" cy="1423095"/>
          </a:xfrm>
        </p:grpSpPr>
        <p:sp>
          <p:nvSpPr>
            <p:cNvPr id="7190" name="TextBox 9"/>
            <p:cNvSpPr txBox="1">
              <a:spLocks noChangeArrowheads="1"/>
            </p:cNvSpPr>
            <p:nvPr/>
          </p:nvSpPr>
          <p:spPr bwMode="auto">
            <a:xfrm>
              <a:off x="4953000" y="2720975"/>
              <a:ext cx="4648200" cy="83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572" b="1">
                  <a:latin typeface="Times New Roman" pitchFamily="18" charset="0"/>
                  <a:cs typeface="Times New Roman" pitchFamily="18" charset="0"/>
                </a:rPr>
                <a:t>Phần phân số</a:t>
              </a:r>
              <a:endParaRPr lang="en-US" sz="457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4762500" y="2171700"/>
              <a:ext cx="762000" cy="685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83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384800" y="1469573"/>
            <a:ext cx="2133600" cy="1435216"/>
            <a:chOff x="4038600" y="1066800"/>
            <a:chExt cx="1600200" cy="1506504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91000" y="1066800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91000" y="1676464"/>
              <a:ext cx="1447800" cy="8968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038600" y="1826974"/>
              <a:ext cx="8382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 bwMode="auto">
          <a:xfrm>
            <a:off x="4673600" y="1759857"/>
            <a:ext cx="1930400" cy="866914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952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  <a:r>
              <a:rPr lang="en-US" sz="495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219200" y="2899835"/>
            <a:ext cx="4673600" cy="8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572" b="1" dirty="0">
                <a:latin typeface="Times New Roman" pitchFamily="18" charset="0"/>
                <a:cs typeface="Times New Roman" pitchFamily="18" charset="0"/>
              </a:rPr>
              <a:t>Phần nguyên</a:t>
            </a:r>
            <a:endParaRPr lang="en-US" sz="4572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209143" y="2449890"/>
            <a:ext cx="72571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05600" y="2267857"/>
            <a:ext cx="6400800" cy="1355329"/>
            <a:chOff x="4800600" y="2133600"/>
            <a:chExt cx="4800600" cy="1423095"/>
          </a:xfrm>
        </p:grpSpPr>
        <p:sp>
          <p:nvSpPr>
            <p:cNvPr id="7190" name="TextBox 9"/>
            <p:cNvSpPr txBox="1">
              <a:spLocks noChangeArrowheads="1"/>
            </p:cNvSpPr>
            <p:nvPr/>
          </p:nvSpPr>
          <p:spPr bwMode="auto">
            <a:xfrm>
              <a:off x="4953000" y="2720975"/>
              <a:ext cx="4648200" cy="83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572" b="1">
                  <a:latin typeface="Times New Roman" pitchFamily="18" charset="0"/>
                  <a:cs typeface="Times New Roman" pitchFamily="18" charset="0"/>
                </a:rPr>
                <a:t>Phần phân số</a:t>
              </a:r>
              <a:endParaRPr lang="en-US" sz="4572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4762500" y="2171700"/>
              <a:ext cx="762000" cy="685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7200" y="4259477"/>
            <a:ext cx="2590800" cy="1376557"/>
            <a:chOff x="1257300" y="3886198"/>
            <a:chExt cx="1943100" cy="1445387"/>
          </a:xfrm>
        </p:grpSpPr>
        <p:grpSp>
          <p:nvGrpSpPr>
            <p:cNvPr id="7185" name="Group 19"/>
            <p:cNvGrpSpPr>
              <a:grpSpLocks/>
            </p:cNvGrpSpPr>
            <p:nvPr/>
          </p:nvGrpSpPr>
          <p:grpSpPr bwMode="auto">
            <a:xfrm>
              <a:off x="1600200" y="3886198"/>
              <a:ext cx="1600200" cy="1445387"/>
              <a:chOff x="5638800" y="4267200"/>
              <a:chExt cx="1600200" cy="144523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91200" y="4267200"/>
                <a:ext cx="1447800" cy="8356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57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4876801"/>
                <a:ext cx="1447800" cy="8356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57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5638800" y="4952928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257300" y="4099474"/>
              <a:ext cx="1447800" cy="897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CC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962400" y="4480949"/>
            <a:ext cx="5486400" cy="7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và ba phần t</a:t>
            </a:r>
            <a:r>
              <a:rPr lang="vi-VN" sz="40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4095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18871" y="4451182"/>
            <a:ext cx="2438400" cy="7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40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59307" y="5561601"/>
            <a:ext cx="2438400" cy="7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95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: </a:t>
            </a:r>
            <a:endParaRPr lang="en-US" sz="4095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5207000" y="5326787"/>
            <a:ext cx="2590800" cy="1376557"/>
            <a:chOff x="1257300" y="3886198"/>
            <a:chExt cx="1943100" cy="1445387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1600200" y="3886198"/>
              <a:ext cx="1600200" cy="1445387"/>
              <a:chOff x="5638800" y="4267200"/>
              <a:chExt cx="1600200" cy="144523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791200" y="4267200"/>
                <a:ext cx="1447800" cy="8356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57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91200" y="4876801"/>
                <a:ext cx="1447800" cy="83563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57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638800" y="4952928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257300" y="4099474"/>
              <a:ext cx="1447800" cy="897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solidFill>
                    <a:srgbClr val="CC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  <a:r>
                <a:rPr lang="en-US" sz="4952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pic>
        <p:nvPicPr>
          <p:cNvPr id="36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58" y="113821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1" y="19694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665946" y="4194192"/>
            <a:ext cx="3424454" cy="258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257" y="-711535"/>
            <a:ext cx="12801600" cy="832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31192" y="1749846"/>
            <a:ext cx="71392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ví dụ trong cuộc sống mà em sử dụng hỗn số : </a:t>
            </a:r>
            <a:endParaRPr lang="en-US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591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1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01600" y="1507163"/>
            <a:ext cx="3251200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32" tIns="51916" rIns="103832" bIns="51916">
            <a:spAutoFit/>
          </a:bodyPr>
          <a:lstStyle/>
          <a:p>
            <a:pPr marL="648964" indent="-648964">
              <a:buFont typeface="Wingdings" pitchFamily="2" charset="2"/>
              <a:buChar char="v"/>
              <a:defRPr/>
            </a:pPr>
            <a:r>
              <a:rPr lang="en-US" sz="2762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Bài</a:t>
            </a:r>
            <a:r>
              <a:rPr lang="en-US" sz="2762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1: 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2235200" y="1324428"/>
            <a:ext cx="1219200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Dựa vào hình vẽ để viết rồi đọc hỗn số thích hợp: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2177143"/>
            <a:ext cx="1519768" cy="105984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grpSp>
        <p:nvGrpSpPr>
          <p:cNvPr id="12293" name="Group 22"/>
          <p:cNvGrpSpPr>
            <a:grpSpLocks/>
          </p:cNvGrpSpPr>
          <p:nvPr/>
        </p:nvGrpSpPr>
        <p:grpSpPr bwMode="auto">
          <a:xfrm>
            <a:off x="609601" y="3356429"/>
            <a:ext cx="3524250" cy="903396"/>
            <a:chOff x="1447800" y="3428998"/>
            <a:chExt cx="3886200" cy="1426828"/>
          </a:xfrm>
        </p:grpSpPr>
        <p:grpSp>
          <p:nvGrpSpPr>
            <p:cNvPr id="12489" name="Group 11"/>
            <p:cNvGrpSpPr>
              <a:grpSpLocks/>
            </p:cNvGrpSpPr>
            <p:nvPr/>
          </p:nvGrpSpPr>
          <p:grpSpPr bwMode="auto">
            <a:xfrm>
              <a:off x="3732840" y="3428998"/>
              <a:ext cx="1601160" cy="1426828"/>
              <a:chOff x="5637840" y="4267200"/>
              <a:chExt cx="1601160" cy="142667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91200" y="4267200"/>
                <a:ext cx="1447800" cy="817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76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91200" y="4876802"/>
                <a:ext cx="1447800" cy="817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76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637840" y="4952459"/>
                <a:ext cx="837924" cy="23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242184" y="3701842"/>
              <a:ext cx="1447800" cy="817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62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  </a:t>
              </a:r>
            </a:p>
          </p:txBody>
        </p:sp>
        <p:sp>
          <p:nvSpPr>
            <p:cNvPr id="12491" name="TextBox 17"/>
            <p:cNvSpPr txBox="1">
              <a:spLocks noChangeArrowheads="1"/>
            </p:cNvSpPr>
            <p:nvPr/>
          </p:nvSpPr>
          <p:spPr bwMode="auto">
            <a:xfrm>
              <a:off x="1447800" y="3773487"/>
              <a:ext cx="1295400" cy="81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762" b="1">
                  <a:latin typeface="Times New Roman" pitchFamily="18" charset="0"/>
                  <a:cs typeface="Times New Roman" pitchFamily="18" charset="0"/>
                </a:rPr>
                <a:t>Viết: </a:t>
              </a:r>
            </a:p>
          </p:txBody>
        </p:sp>
      </p:grp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0" y="4318002"/>
            <a:ext cx="6286501" cy="5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2762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một và một phần hai</a:t>
            </a:r>
          </a:p>
        </p:txBody>
      </p:sp>
      <p:sp>
        <p:nvSpPr>
          <p:cNvPr id="20" name="Oval 19"/>
          <p:cNvSpPr/>
          <p:nvPr/>
        </p:nvSpPr>
        <p:spPr>
          <a:xfrm>
            <a:off x="2813051" y="2180167"/>
            <a:ext cx="1657350" cy="105984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3138715"/>
            <a:ext cx="12192000" cy="7257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00" y="2553892"/>
            <a:ext cx="1243584" cy="529871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2762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Mẫu</a:t>
            </a:r>
            <a:r>
              <a:rPr lang="en-US" sz="2762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:</a:t>
            </a:r>
          </a:p>
        </p:txBody>
      </p:sp>
      <p:sp>
        <p:nvSpPr>
          <p:cNvPr id="25" name="Chord 24"/>
          <p:cNvSpPr/>
          <p:nvPr/>
        </p:nvSpPr>
        <p:spPr>
          <a:xfrm rot="10800000">
            <a:off x="2743200" y="2177143"/>
            <a:ext cx="1727200" cy="1061357"/>
          </a:xfrm>
          <a:prstGeom prst="chord">
            <a:avLst>
              <a:gd name="adj1" fmla="val 554224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/>
          </a:p>
        </p:txBody>
      </p:sp>
      <p:sp>
        <p:nvSpPr>
          <p:cNvPr id="12302" name="TextBox 25"/>
          <p:cNvSpPr txBox="1">
            <a:spLocks noChangeArrowheads="1"/>
          </p:cNvSpPr>
          <p:nvPr/>
        </p:nvSpPr>
        <p:spPr bwMode="auto">
          <a:xfrm>
            <a:off x="4916180" y="2709360"/>
            <a:ext cx="490600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 dirty="0"/>
              <a:t>A) </a:t>
            </a:r>
          </a:p>
        </p:txBody>
      </p:sp>
      <p:sp>
        <p:nvSpPr>
          <p:cNvPr id="12303" name="TextBox 26"/>
          <p:cNvSpPr txBox="1">
            <a:spLocks noChangeArrowheads="1"/>
          </p:cNvSpPr>
          <p:nvPr/>
        </p:nvSpPr>
        <p:spPr bwMode="auto">
          <a:xfrm>
            <a:off x="4916387" y="4166837"/>
            <a:ext cx="490600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 dirty="0"/>
              <a:t>B) </a:t>
            </a:r>
          </a:p>
        </p:txBody>
      </p:sp>
      <p:sp>
        <p:nvSpPr>
          <p:cNvPr id="12304" name="TextBox 27"/>
          <p:cNvSpPr txBox="1">
            <a:spLocks noChangeArrowheads="1"/>
          </p:cNvSpPr>
          <p:nvPr/>
        </p:nvSpPr>
        <p:spPr bwMode="auto">
          <a:xfrm>
            <a:off x="4910281" y="5443689"/>
            <a:ext cx="502813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 dirty="0"/>
              <a:t>C) </a:t>
            </a:r>
          </a:p>
        </p:txBody>
      </p:sp>
      <p:grpSp>
        <p:nvGrpSpPr>
          <p:cNvPr id="12305" name="Group 29"/>
          <p:cNvGrpSpPr>
            <a:grpSpLocks/>
          </p:cNvGrpSpPr>
          <p:nvPr/>
        </p:nvGrpSpPr>
        <p:grpSpPr bwMode="auto">
          <a:xfrm>
            <a:off x="5603595" y="2730501"/>
            <a:ext cx="5529973" cy="907143"/>
            <a:chOff x="2057400" y="3085735"/>
            <a:chExt cx="5349240" cy="1486265"/>
          </a:xfrm>
        </p:grpSpPr>
        <p:sp>
          <p:nvSpPr>
            <p:cNvPr id="31" name="Rectangle 30"/>
            <p:cNvSpPr/>
            <p:nvPr/>
          </p:nvSpPr>
          <p:spPr>
            <a:xfrm>
              <a:off x="20574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386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43600" y="3085735"/>
              <a:ext cx="731520" cy="724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75835" y="3100598"/>
              <a:ext cx="730805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75835" y="3848684"/>
              <a:ext cx="730805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42886" y="3848684"/>
              <a:ext cx="732949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</p:grpSp>
      <p:grpSp>
        <p:nvGrpSpPr>
          <p:cNvPr id="12308" name="Group 45"/>
          <p:cNvGrpSpPr>
            <a:grpSpLocks/>
          </p:cNvGrpSpPr>
          <p:nvPr/>
        </p:nvGrpSpPr>
        <p:grpSpPr bwMode="auto">
          <a:xfrm>
            <a:off x="5573963" y="4191000"/>
            <a:ext cx="5559606" cy="580571"/>
            <a:chOff x="1554480" y="3477904"/>
            <a:chExt cx="6903720" cy="1475096"/>
          </a:xfrm>
        </p:grpSpPr>
        <p:sp>
          <p:nvSpPr>
            <p:cNvPr id="47" name="Rectangle 46"/>
            <p:cNvSpPr/>
            <p:nvPr/>
          </p:nvSpPr>
          <p:spPr>
            <a:xfrm>
              <a:off x="1554480" y="3505200"/>
              <a:ext cx="2133600" cy="144780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92880" y="3489960"/>
              <a:ext cx="2103120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75704" y="3484272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55080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37573" y="3477904"/>
              <a:ext cx="420627" cy="146357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96328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16952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</p:grpSp>
      <p:grpSp>
        <p:nvGrpSpPr>
          <p:cNvPr id="12311" name="Group 158"/>
          <p:cNvGrpSpPr>
            <a:grpSpLocks/>
          </p:cNvGrpSpPr>
          <p:nvPr/>
        </p:nvGrpSpPr>
        <p:grpSpPr bwMode="auto">
          <a:xfrm>
            <a:off x="5573963" y="5410303"/>
            <a:ext cx="5559605" cy="1088571"/>
            <a:chOff x="1079088" y="1371600"/>
            <a:chExt cx="6923500" cy="306028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142932" y="1660627"/>
              <a:ext cx="6857292" cy="4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44416" y="163937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1068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282344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151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738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969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19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439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265498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2883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3111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334071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3554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378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4012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4240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46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712173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926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154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5382532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626085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584007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6068261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6296444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6525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675399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6997543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7211537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743971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60996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733631" y="163819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42932" y="2497957"/>
              <a:ext cx="6857292" cy="42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844416" y="247670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066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28021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150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736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1967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219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437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52860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2881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3109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3338589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3552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377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4010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238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6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71004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924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5152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5380407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562395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5837953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6066136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629431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6523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6751865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995418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7209411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743759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760784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7733631" y="247552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142932" y="332678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844416" y="3301284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1068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1282344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151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738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1969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219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2439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265498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2883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3111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334071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3554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378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4012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 flipH="1" flipV="1">
              <a:off x="4240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446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712173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4926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5154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5382532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5626085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584007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6068261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6296444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6525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675399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6997543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7211537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43971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760996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7733631" y="3300101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112192" y="417686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814620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1037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125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1478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 flipH="1" flipV="1">
              <a:off x="170796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193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2164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2409069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262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2850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308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3308793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352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3749787" y="405227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3980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420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3669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680251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489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5122428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535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117725" y="4139555"/>
              <a:ext cx="531299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5403094" y="4153487"/>
              <a:ext cx="5313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7733391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9" name="Straight Connector 188"/>
          <p:cNvCxnSpPr/>
          <p:nvPr/>
        </p:nvCxnSpPr>
        <p:spPr>
          <a:xfrm rot="5400000">
            <a:off x="2409372" y="4430486"/>
            <a:ext cx="4426857" cy="101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366682" y="1977571"/>
            <a:ext cx="2408518" cy="90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249772" y="1953813"/>
            <a:ext cx="648383" cy="90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6517217" y="1919174"/>
            <a:ext cx="1595969" cy="12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3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33954" y="1239051"/>
            <a:ext cx="3251200" cy="5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832" tIns="51916" rIns="103832" bIns="51916">
            <a:spAutoFit/>
          </a:bodyPr>
          <a:lstStyle/>
          <a:p>
            <a:pPr marL="648964" indent="-648964">
              <a:buFont typeface="Wingdings" pitchFamily="2" charset="2"/>
              <a:buChar char="v"/>
              <a:defRPr/>
            </a:pPr>
            <a:r>
              <a:rPr lang="en-US" sz="2762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Bài</a:t>
            </a:r>
            <a:r>
              <a:rPr lang="en-US" sz="2762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1: 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1856316" y="1138464"/>
            <a:ext cx="1219200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Dựa vào hình vẽ để viết rồi đọc hỗn số thích hợp: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2177143"/>
            <a:ext cx="1519768" cy="105984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grpSp>
        <p:nvGrpSpPr>
          <p:cNvPr id="12293" name="Group 22"/>
          <p:cNvGrpSpPr>
            <a:grpSpLocks/>
          </p:cNvGrpSpPr>
          <p:nvPr/>
        </p:nvGrpSpPr>
        <p:grpSpPr bwMode="auto">
          <a:xfrm>
            <a:off x="609601" y="3356429"/>
            <a:ext cx="3524250" cy="903396"/>
            <a:chOff x="1447800" y="3428998"/>
            <a:chExt cx="3886200" cy="1426828"/>
          </a:xfrm>
        </p:grpSpPr>
        <p:grpSp>
          <p:nvGrpSpPr>
            <p:cNvPr id="12489" name="Group 11"/>
            <p:cNvGrpSpPr>
              <a:grpSpLocks/>
            </p:cNvGrpSpPr>
            <p:nvPr/>
          </p:nvGrpSpPr>
          <p:grpSpPr bwMode="auto">
            <a:xfrm>
              <a:off x="3732840" y="3428998"/>
              <a:ext cx="1601160" cy="1426828"/>
              <a:chOff x="5637840" y="4267200"/>
              <a:chExt cx="1601160" cy="142667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91200" y="4267200"/>
                <a:ext cx="1447800" cy="817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76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91200" y="4876802"/>
                <a:ext cx="1447800" cy="8170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762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637840" y="4952459"/>
                <a:ext cx="837924" cy="23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242184" y="3701842"/>
              <a:ext cx="1447800" cy="817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762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  </a:t>
              </a:r>
            </a:p>
          </p:txBody>
        </p:sp>
        <p:sp>
          <p:nvSpPr>
            <p:cNvPr id="12491" name="TextBox 17"/>
            <p:cNvSpPr txBox="1">
              <a:spLocks noChangeArrowheads="1"/>
            </p:cNvSpPr>
            <p:nvPr/>
          </p:nvSpPr>
          <p:spPr bwMode="auto">
            <a:xfrm>
              <a:off x="1447800" y="3773487"/>
              <a:ext cx="1295400" cy="81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762" b="1">
                  <a:latin typeface="Times New Roman" pitchFamily="18" charset="0"/>
                  <a:cs typeface="Times New Roman" pitchFamily="18" charset="0"/>
                </a:rPr>
                <a:t>Viết: </a:t>
              </a:r>
            </a:p>
          </p:txBody>
        </p:sp>
      </p:grp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0" y="4318002"/>
            <a:ext cx="6286501" cy="5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2762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một và một phần hai</a:t>
            </a:r>
          </a:p>
        </p:txBody>
      </p:sp>
      <p:sp>
        <p:nvSpPr>
          <p:cNvPr id="20" name="Oval 19"/>
          <p:cNvSpPr/>
          <p:nvPr/>
        </p:nvSpPr>
        <p:spPr>
          <a:xfrm>
            <a:off x="2813051" y="2180167"/>
            <a:ext cx="1657350" cy="105984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3138715"/>
            <a:ext cx="12192000" cy="7257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00" y="2553892"/>
            <a:ext cx="1243584" cy="529871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2762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Mẫu</a:t>
            </a:r>
            <a:r>
              <a:rPr lang="en-US" sz="2762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:</a:t>
            </a:r>
          </a:p>
        </p:txBody>
      </p:sp>
      <p:sp>
        <p:nvSpPr>
          <p:cNvPr id="25" name="Chord 24"/>
          <p:cNvSpPr/>
          <p:nvPr/>
        </p:nvSpPr>
        <p:spPr>
          <a:xfrm rot="10800000">
            <a:off x="2743200" y="2177143"/>
            <a:ext cx="1727200" cy="1061357"/>
          </a:xfrm>
          <a:prstGeom prst="chord">
            <a:avLst>
              <a:gd name="adj1" fmla="val 554224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/>
          </a:p>
        </p:txBody>
      </p:sp>
      <p:sp>
        <p:nvSpPr>
          <p:cNvPr id="12302" name="TextBox 25"/>
          <p:cNvSpPr txBox="1">
            <a:spLocks noChangeArrowheads="1"/>
          </p:cNvSpPr>
          <p:nvPr/>
        </p:nvSpPr>
        <p:spPr bwMode="auto">
          <a:xfrm>
            <a:off x="5588000" y="2195286"/>
            <a:ext cx="490600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/>
              <a:t>A) </a:t>
            </a:r>
          </a:p>
        </p:txBody>
      </p:sp>
      <p:sp>
        <p:nvSpPr>
          <p:cNvPr id="12303" name="TextBox 26"/>
          <p:cNvSpPr txBox="1">
            <a:spLocks noChangeArrowheads="1"/>
          </p:cNvSpPr>
          <p:nvPr/>
        </p:nvSpPr>
        <p:spPr bwMode="auto">
          <a:xfrm>
            <a:off x="5588000" y="3719286"/>
            <a:ext cx="490600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/>
              <a:t>B) </a:t>
            </a:r>
          </a:p>
        </p:txBody>
      </p:sp>
      <p:sp>
        <p:nvSpPr>
          <p:cNvPr id="12304" name="TextBox 27"/>
          <p:cNvSpPr txBox="1">
            <a:spLocks noChangeArrowheads="1"/>
          </p:cNvSpPr>
          <p:nvPr/>
        </p:nvSpPr>
        <p:spPr bwMode="auto">
          <a:xfrm>
            <a:off x="4775200" y="5315857"/>
            <a:ext cx="502813" cy="3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14"/>
              <a:t>C) </a:t>
            </a:r>
          </a:p>
        </p:txBody>
      </p:sp>
      <p:grpSp>
        <p:nvGrpSpPr>
          <p:cNvPr id="12305" name="Group 29"/>
          <p:cNvGrpSpPr>
            <a:grpSpLocks/>
          </p:cNvGrpSpPr>
          <p:nvPr/>
        </p:nvGrpSpPr>
        <p:grpSpPr bwMode="auto">
          <a:xfrm>
            <a:off x="6604000" y="1977571"/>
            <a:ext cx="5283200" cy="907143"/>
            <a:chOff x="2057400" y="3085735"/>
            <a:chExt cx="5349240" cy="1486265"/>
          </a:xfrm>
        </p:grpSpPr>
        <p:sp>
          <p:nvSpPr>
            <p:cNvPr id="31" name="Rectangle 30"/>
            <p:cNvSpPr/>
            <p:nvPr/>
          </p:nvSpPr>
          <p:spPr>
            <a:xfrm>
              <a:off x="20574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386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43600" y="3085735"/>
              <a:ext cx="731520" cy="724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75835" y="3100598"/>
              <a:ext cx="730805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75835" y="3848684"/>
              <a:ext cx="730805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42886" y="3848684"/>
              <a:ext cx="732949" cy="72331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</p:grp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6908800" y="2993573"/>
            <a:ext cx="7416800" cy="5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>
                <a:latin typeface="Times New Roman" pitchFamily="18" charset="0"/>
                <a:cs typeface="Times New Roman" pitchFamily="18" charset="0"/>
              </a:rPr>
              <a:t>Đọc:</a:t>
            </a:r>
            <a:r>
              <a:rPr lang="en-US" sz="2762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2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và một phần tư</a:t>
            </a:r>
          </a:p>
        </p:txBody>
      </p:sp>
      <p:grpSp>
        <p:nvGrpSpPr>
          <p:cNvPr id="12308" name="Group 45"/>
          <p:cNvGrpSpPr>
            <a:grpSpLocks/>
          </p:cNvGrpSpPr>
          <p:nvPr/>
        </p:nvGrpSpPr>
        <p:grpSpPr bwMode="auto">
          <a:xfrm>
            <a:off x="6400800" y="3719286"/>
            <a:ext cx="5384800" cy="580571"/>
            <a:chOff x="1554480" y="3477904"/>
            <a:chExt cx="6903720" cy="1475096"/>
          </a:xfrm>
        </p:grpSpPr>
        <p:sp>
          <p:nvSpPr>
            <p:cNvPr id="47" name="Rectangle 46"/>
            <p:cNvSpPr/>
            <p:nvPr/>
          </p:nvSpPr>
          <p:spPr>
            <a:xfrm>
              <a:off x="1554480" y="3505200"/>
              <a:ext cx="2133600" cy="144780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92880" y="3489960"/>
              <a:ext cx="2103120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75704" y="3484272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55080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37573" y="3477904"/>
              <a:ext cx="420627" cy="146357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96328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16952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14">
                <a:latin typeface="Times New Roman"/>
              </a:endParaRPr>
            </a:p>
          </p:txBody>
        </p:sp>
      </p:grp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7315200" y="4449538"/>
            <a:ext cx="7416800" cy="5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 dirty="0"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2762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và bốn phần năm</a:t>
            </a:r>
          </a:p>
        </p:txBody>
      </p:sp>
      <p:grpSp>
        <p:nvGrpSpPr>
          <p:cNvPr id="12311" name="Group 158"/>
          <p:cNvGrpSpPr>
            <a:grpSpLocks/>
          </p:cNvGrpSpPr>
          <p:nvPr/>
        </p:nvGrpSpPr>
        <p:grpSpPr bwMode="auto">
          <a:xfrm>
            <a:off x="5588000" y="5025572"/>
            <a:ext cx="6197600" cy="1088571"/>
            <a:chOff x="1079088" y="1371600"/>
            <a:chExt cx="6923500" cy="306028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142932" y="1660627"/>
              <a:ext cx="6857292" cy="4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44416" y="163937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1068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282344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151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738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1969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19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439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265498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2883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3111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334071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3554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378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4012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4240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46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712173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926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5154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5382532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626085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584007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6068261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6296444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6525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675399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6997543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7211537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743971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760996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733631" y="163819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42932" y="2497957"/>
              <a:ext cx="6857292" cy="42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844416" y="247670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066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28021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150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736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1967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219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437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52860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2881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3109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3338589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3552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377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4010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238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6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71004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924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5152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5380407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562395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5837953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6066136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H="1" flipV="1">
              <a:off x="629431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6523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6751865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995418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7209411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743759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760784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7733631" y="247552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142932" y="332678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844416" y="3301284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1068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1282344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151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738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1969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219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2439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265498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2883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3111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334071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3554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378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4012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 flipH="1" flipV="1">
              <a:off x="4240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446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712173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4926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5154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5382532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5626085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 flipH="1" flipV="1">
              <a:off x="584007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6068261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6296444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6525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675399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6997543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7211537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743971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760996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7733631" y="3300101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112192" y="417686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814620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1037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125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1478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 flipH="1" flipV="1">
              <a:off x="170796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193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2164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2409069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262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2850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308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3308793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352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3749787" y="405227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3980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420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3669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680251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489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5122428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535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117725" y="4139555"/>
              <a:ext cx="531299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5403094" y="4153487"/>
              <a:ext cx="5313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7733391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9" name="Straight Connector 188"/>
          <p:cNvCxnSpPr/>
          <p:nvPr/>
        </p:nvCxnSpPr>
        <p:spPr>
          <a:xfrm rot="5400000">
            <a:off x="2409372" y="4430486"/>
            <a:ext cx="4426857" cy="101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7823200" y="6254752"/>
            <a:ext cx="8737600" cy="52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Đọc: </a:t>
            </a:r>
            <a:r>
              <a:rPr lang="en-US" sz="27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 và hai phần  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5200" y="2826684"/>
                <a:ext cx="182674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2826684"/>
                <a:ext cx="1826747" cy="889924"/>
              </a:xfrm>
              <a:prstGeom prst="rect">
                <a:avLst/>
              </a:prstGeom>
              <a:blipFill>
                <a:blip r:embed="rId2"/>
                <a:stretch>
                  <a:fillRect l="-6667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4699533" y="4028639"/>
                <a:ext cx="1826747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533" y="4028639"/>
                <a:ext cx="1826747" cy="888448"/>
              </a:xfrm>
              <a:prstGeom prst="rect">
                <a:avLst/>
              </a:prstGeom>
              <a:blipFill>
                <a:blip r:embed="rId3"/>
                <a:stretch>
                  <a:fillRect l="-7000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4676712" y="6009821"/>
                <a:ext cx="182674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712" y="6009821"/>
                <a:ext cx="1826747" cy="889924"/>
              </a:xfrm>
              <a:prstGeom prst="rect">
                <a:avLst/>
              </a:prstGeom>
              <a:blipFill>
                <a:blip r:embed="rId4"/>
                <a:stretch>
                  <a:fillRect l="-6667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084294" y="1791133"/>
            <a:ext cx="2272553" cy="155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8176" y="1791133"/>
            <a:ext cx="484095" cy="216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120028" y="1782475"/>
            <a:ext cx="1503148" cy="66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4"/>
          <p:cNvGrpSpPr>
            <a:grpSpLocks/>
          </p:cNvGrpSpPr>
          <p:nvPr/>
        </p:nvGrpSpPr>
        <p:grpSpPr bwMode="auto">
          <a:xfrm>
            <a:off x="1198033" y="2934608"/>
            <a:ext cx="10147301" cy="452059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138" y="2514891"/>
              <a:ext cx="8229662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4202" y="2501346"/>
              <a:ext cx="456633" cy="172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914" y="2518786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58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5117" y="2510133"/>
              <a:ext cx="4566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650" y="2509273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482" y="2514030"/>
              <a:ext cx="456633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594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70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537" y="2514030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7810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201" y="2514030"/>
              <a:ext cx="456633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39" name="Group 131"/>
          <p:cNvGrpSpPr>
            <a:grpSpLocks/>
          </p:cNvGrpSpPr>
          <p:nvPr/>
        </p:nvGrpSpPr>
        <p:grpSpPr bwMode="auto">
          <a:xfrm>
            <a:off x="1123950" y="5179787"/>
            <a:ext cx="10972800" cy="452060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806" y="4872327"/>
              <a:ext cx="889820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7848" y="4858783"/>
              <a:ext cx="456632" cy="17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834" y="4876224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8763" y="4871467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1973" y="4866711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573" y="4866711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173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8102" y="4871467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30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36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6840" y="4871467"/>
              <a:ext cx="456632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860552" y="3382133"/>
            <a:ext cx="764116" cy="1132663"/>
            <a:chOff x="5791199" y="4267200"/>
            <a:chExt cx="1447801" cy="1082483"/>
          </a:xfrm>
        </p:grpSpPr>
        <p:sp>
          <p:nvSpPr>
            <p:cNvPr id="50" name="TextBox 49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753785" y="3382133"/>
            <a:ext cx="764116" cy="1132663"/>
            <a:chOff x="5791199" y="4267200"/>
            <a:chExt cx="1447801" cy="1082483"/>
          </a:xfrm>
        </p:grpSpPr>
        <p:sp>
          <p:nvSpPr>
            <p:cNvPr id="54" name="TextBox 53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3640667" y="3382133"/>
            <a:ext cx="764117" cy="1132663"/>
            <a:chOff x="5791199" y="4267200"/>
            <a:chExt cx="1447801" cy="1082483"/>
          </a:xfrm>
        </p:grpSpPr>
        <p:sp>
          <p:nvSpPr>
            <p:cNvPr id="58" name="TextBox 57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4593167" y="3367014"/>
            <a:ext cx="764117" cy="1132663"/>
            <a:chOff x="5791199" y="4267200"/>
            <a:chExt cx="1447801" cy="1082483"/>
          </a:xfrm>
        </p:grpSpPr>
        <p:sp>
          <p:nvSpPr>
            <p:cNvPr id="62" name="TextBox 61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4" name="Group 11"/>
          <p:cNvGrpSpPr>
            <a:grpSpLocks/>
          </p:cNvGrpSpPr>
          <p:nvPr/>
        </p:nvGrpSpPr>
        <p:grpSpPr bwMode="auto">
          <a:xfrm>
            <a:off x="5454652" y="3365502"/>
            <a:ext cx="764116" cy="1132663"/>
            <a:chOff x="5791199" y="4267200"/>
            <a:chExt cx="1447801" cy="1082483"/>
          </a:xfrm>
        </p:grpSpPr>
        <p:sp>
          <p:nvSpPr>
            <p:cNvPr id="66" name="TextBox 65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6174317" y="3365502"/>
            <a:ext cx="1117600" cy="1132663"/>
            <a:chOff x="5120152" y="4267200"/>
            <a:chExt cx="2118848" cy="1082483"/>
          </a:xfrm>
        </p:grpSpPr>
        <p:sp>
          <p:nvSpPr>
            <p:cNvPr id="70" name="TextBox 69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346" name="Group 11"/>
          <p:cNvGrpSpPr>
            <a:grpSpLocks/>
          </p:cNvGrpSpPr>
          <p:nvPr/>
        </p:nvGrpSpPr>
        <p:grpSpPr bwMode="auto">
          <a:xfrm>
            <a:off x="10028768" y="2360084"/>
            <a:ext cx="944034" cy="1627983"/>
            <a:chOff x="5791196" y="3332222"/>
            <a:chExt cx="1788037" cy="1555287"/>
          </a:xfrm>
        </p:grpSpPr>
        <p:sp>
          <p:nvSpPr>
            <p:cNvPr id="86" name="TextBox 85"/>
            <p:cNvSpPr txBox="1"/>
            <p:nvPr/>
          </p:nvSpPr>
          <p:spPr>
            <a:xfrm>
              <a:off x="5791196" y="4267222"/>
              <a:ext cx="1788037" cy="620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3619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91200" y="3332222"/>
              <a:ext cx="1447803" cy="620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56760" y="2246558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52365" y="224421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1  </a:t>
            </a:r>
          </a:p>
        </p:txBody>
      </p:sp>
      <p:grpSp>
        <p:nvGrpSpPr>
          <p:cNvPr id="14349" name="Group 11"/>
          <p:cNvGrpSpPr>
            <a:grpSpLocks/>
          </p:cNvGrpSpPr>
          <p:nvPr/>
        </p:nvGrpSpPr>
        <p:grpSpPr bwMode="auto">
          <a:xfrm>
            <a:off x="2025652" y="5606144"/>
            <a:ext cx="764116" cy="1133366"/>
            <a:chOff x="5791199" y="4267200"/>
            <a:chExt cx="1447801" cy="1081582"/>
          </a:xfrm>
        </p:grpSpPr>
        <p:sp>
          <p:nvSpPr>
            <p:cNvPr id="94" name="TextBox 93"/>
            <p:cNvSpPr txBox="1"/>
            <p:nvPr/>
          </p:nvSpPr>
          <p:spPr>
            <a:xfrm>
              <a:off x="5791199" y="4267200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91199" y="4729168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0" name="Group 11"/>
          <p:cNvGrpSpPr>
            <a:grpSpLocks/>
          </p:cNvGrpSpPr>
          <p:nvPr/>
        </p:nvGrpSpPr>
        <p:grpSpPr bwMode="auto">
          <a:xfrm>
            <a:off x="3151718" y="5603121"/>
            <a:ext cx="764116" cy="1132663"/>
            <a:chOff x="5791199" y="4267200"/>
            <a:chExt cx="1447801" cy="1082483"/>
          </a:xfrm>
        </p:grpSpPr>
        <p:sp>
          <p:nvSpPr>
            <p:cNvPr id="98" name="TextBox 97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1" name="Group 11"/>
          <p:cNvGrpSpPr>
            <a:grpSpLocks/>
          </p:cNvGrpSpPr>
          <p:nvPr/>
        </p:nvGrpSpPr>
        <p:grpSpPr bwMode="auto">
          <a:xfrm>
            <a:off x="4277785" y="5600095"/>
            <a:ext cx="764116" cy="1133366"/>
            <a:chOff x="5791199" y="4267200"/>
            <a:chExt cx="1447801" cy="1081582"/>
          </a:xfrm>
        </p:grpSpPr>
        <p:sp>
          <p:nvSpPr>
            <p:cNvPr id="102" name="TextBox 101"/>
            <p:cNvSpPr txBox="1"/>
            <p:nvPr/>
          </p:nvSpPr>
          <p:spPr>
            <a:xfrm>
              <a:off x="5791199" y="4267200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91199" y="4729168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914401" y="454309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90648" y="4557141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854463" y="454309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1324493" y="4545466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3  </a:t>
            </a:r>
          </a:p>
        </p:txBody>
      </p:sp>
      <p:grpSp>
        <p:nvGrpSpPr>
          <p:cNvPr id="14356" name="Group 11"/>
          <p:cNvGrpSpPr>
            <a:grpSpLocks/>
          </p:cNvGrpSpPr>
          <p:nvPr/>
        </p:nvGrpSpPr>
        <p:grpSpPr bwMode="auto">
          <a:xfrm>
            <a:off x="5143501" y="5591026"/>
            <a:ext cx="1117600" cy="1132663"/>
            <a:chOff x="5120152" y="4267200"/>
            <a:chExt cx="2118848" cy="1082483"/>
          </a:xfrm>
        </p:grpSpPr>
        <p:sp>
          <p:nvSpPr>
            <p:cNvPr id="114" name="TextBox 113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357" name="Group 11"/>
          <p:cNvGrpSpPr>
            <a:grpSpLocks/>
          </p:cNvGrpSpPr>
          <p:nvPr/>
        </p:nvGrpSpPr>
        <p:grpSpPr bwMode="auto">
          <a:xfrm>
            <a:off x="7840134" y="5572883"/>
            <a:ext cx="764117" cy="1132663"/>
            <a:chOff x="5791199" y="4267200"/>
            <a:chExt cx="1447801" cy="1082483"/>
          </a:xfrm>
        </p:grpSpPr>
        <p:sp>
          <p:nvSpPr>
            <p:cNvPr id="119" name="TextBox 118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8" name="Group 11"/>
          <p:cNvGrpSpPr>
            <a:grpSpLocks/>
          </p:cNvGrpSpPr>
          <p:nvPr/>
        </p:nvGrpSpPr>
        <p:grpSpPr bwMode="auto">
          <a:xfrm>
            <a:off x="11311467" y="5557764"/>
            <a:ext cx="764117" cy="1132663"/>
            <a:chOff x="5791199" y="4267200"/>
            <a:chExt cx="1447801" cy="1082483"/>
          </a:xfrm>
        </p:grpSpPr>
        <p:sp>
          <p:nvSpPr>
            <p:cNvPr id="123" name="TextBox 122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7052760" y="3459209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042031" y="3454524"/>
            <a:ext cx="1984423" cy="808437"/>
          </a:xfrm>
          <a:prstGeom prst="rect">
            <a:avLst/>
          </a:prstGeom>
          <a:noFill/>
        </p:spPr>
        <p:txBody>
          <a:bodyPr wrap="square"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 smtClean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 …  </a:t>
            </a:r>
            <a:endParaRPr lang="en-US" sz="4572" b="1" dirty="0">
              <a:ln w="1905">
                <a:solidFill>
                  <a:srgbClr val="99663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47694" y="5683204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792309" y="5676146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011509" y="5659758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4365" name="Title 1"/>
          <p:cNvSpPr txBox="1">
            <a:spLocks/>
          </p:cNvSpPr>
          <p:nvPr/>
        </p:nvSpPr>
        <p:spPr bwMode="auto">
          <a:xfrm>
            <a:off x="1837329" y="1359055"/>
            <a:ext cx="1216025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48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Viết hỗn số thích h</a:t>
            </a:r>
            <a:r>
              <a:rPr lang="vi-VN" sz="3048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3048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 vào chỗ chấm d</a:t>
            </a:r>
            <a:r>
              <a:rPr lang="vi-VN" sz="3048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48" b="1" dirty="0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 mỗi vạch của tia số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5421" y="2844572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" y="5074501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solidFill>
                  <a:srgbClr val="130A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b)  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1600" y="1420644"/>
            <a:ext cx="2336800" cy="661793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 marL="519172" indent="-519172">
              <a:buFont typeface="Wingdings" pitchFamily="2" charset="2"/>
              <a:buChar char="v"/>
              <a:defRPr/>
            </a:pPr>
            <a:r>
              <a:rPr lang="en-US" sz="3619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Bài</a:t>
            </a:r>
            <a:r>
              <a:rPr lang="en-US" sz="3619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2:</a:t>
            </a:r>
          </a:p>
        </p:txBody>
      </p:sp>
      <p:grpSp>
        <p:nvGrpSpPr>
          <p:cNvPr id="133" name="Group 11"/>
          <p:cNvGrpSpPr>
            <a:grpSpLocks/>
          </p:cNvGrpSpPr>
          <p:nvPr/>
        </p:nvGrpSpPr>
        <p:grpSpPr bwMode="auto">
          <a:xfrm>
            <a:off x="10098096" y="3410231"/>
            <a:ext cx="763652" cy="1132663"/>
            <a:chOff x="5791199" y="4267200"/>
            <a:chExt cx="1447801" cy="1082483"/>
          </a:xfrm>
        </p:grpSpPr>
        <p:sp>
          <p:nvSpPr>
            <p:cNvPr id="134" name="TextBox 133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 smtClean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10</a:t>
              </a:r>
              <a:endParaRPr lang="en-US" sz="3619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1906992" y="2062392"/>
            <a:ext cx="19240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61101" y="2043131"/>
            <a:ext cx="1579033" cy="192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4"/>
          <p:cNvGrpSpPr>
            <a:grpSpLocks/>
          </p:cNvGrpSpPr>
          <p:nvPr/>
        </p:nvGrpSpPr>
        <p:grpSpPr bwMode="auto">
          <a:xfrm>
            <a:off x="1198033" y="2934608"/>
            <a:ext cx="10147301" cy="452059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138" y="2514891"/>
              <a:ext cx="8229662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4202" y="2501346"/>
              <a:ext cx="456633" cy="172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914" y="2518786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58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5117" y="2510133"/>
              <a:ext cx="4566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650" y="2509273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482" y="2514030"/>
              <a:ext cx="456633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594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70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537" y="2514030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7810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201" y="2514030"/>
              <a:ext cx="456633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39" name="Group 131"/>
          <p:cNvGrpSpPr>
            <a:grpSpLocks/>
          </p:cNvGrpSpPr>
          <p:nvPr/>
        </p:nvGrpSpPr>
        <p:grpSpPr bwMode="auto">
          <a:xfrm>
            <a:off x="1123950" y="5179787"/>
            <a:ext cx="10972800" cy="452060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806" y="4872327"/>
              <a:ext cx="889820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7848" y="4858783"/>
              <a:ext cx="456632" cy="17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834" y="4876224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8763" y="4871467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1973" y="4866711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573" y="4866711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173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8102" y="4871467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30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36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6840" y="4871467"/>
              <a:ext cx="456632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860552" y="3382133"/>
            <a:ext cx="764116" cy="1132663"/>
            <a:chOff x="5791199" y="4267200"/>
            <a:chExt cx="1447801" cy="1082483"/>
          </a:xfrm>
        </p:grpSpPr>
        <p:sp>
          <p:nvSpPr>
            <p:cNvPr id="50" name="TextBox 49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753785" y="3382133"/>
            <a:ext cx="764116" cy="1132663"/>
            <a:chOff x="5791199" y="4267200"/>
            <a:chExt cx="1447801" cy="1082483"/>
          </a:xfrm>
        </p:grpSpPr>
        <p:sp>
          <p:nvSpPr>
            <p:cNvPr id="54" name="TextBox 53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3640667" y="3382133"/>
            <a:ext cx="764117" cy="1132663"/>
            <a:chOff x="5791199" y="4267200"/>
            <a:chExt cx="1447801" cy="1082483"/>
          </a:xfrm>
        </p:grpSpPr>
        <p:sp>
          <p:nvSpPr>
            <p:cNvPr id="58" name="TextBox 57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4593167" y="3367014"/>
            <a:ext cx="764117" cy="1132663"/>
            <a:chOff x="5791199" y="4267200"/>
            <a:chExt cx="1447801" cy="1082483"/>
          </a:xfrm>
        </p:grpSpPr>
        <p:sp>
          <p:nvSpPr>
            <p:cNvPr id="62" name="TextBox 61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4" name="Group 11"/>
          <p:cNvGrpSpPr>
            <a:grpSpLocks/>
          </p:cNvGrpSpPr>
          <p:nvPr/>
        </p:nvGrpSpPr>
        <p:grpSpPr bwMode="auto">
          <a:xfrm>
            <a:off x="5454652" y="3365502"/>
            <a:ext cx="764116" cy="1132663"/>
            <a:chOff x="5791199" y="4267200"/>
            <a:chExt cx="1447801" cy="1082483"/>
          </a:xfrm>
        </p:grpSpPr>
        <p:sp>
          <p:nvSpPr>
            <p:cNvPr id="66" name="TextBox 65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6174317" y="3365502"/>
            <a:ext cx="1117600" cy="1132663"/>
            <a:chOff x="5120152" y="4267200"/>
            <a:chExt cx="2118848" cy="1082483"/>
          </a:xfrm>
        </p:grpSpPr>
        <p:sp>
          <p:nvSpPr>
            <p:cNvPr id="70" name="TextBox 69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346" name="Group 11"/>
          <p:cNvGrpSpPr>
            <a:grpSpLocks/>
          </p:cNvGrpSpPr>
          <p:nvPr/>
        </p:nvGrpSpPr>
        <p:grpSpPr bwMode="auto">
          <a:xfrm>
            <a:off x="10028768" y="2360084"/>
            <a:ext cx="944034" cy="1627983"/>
            <a:chOff x="5791196" y="3332222"/>
            <a:chExt cx="1788037" cy="1555287"/>
          </a:xfrm>
        </p:grpSpPr>
        <p:sp>
          <p:nvSpPr>
            <p:cNvPr id="86" name="TextBox 85"/>
            <p:cNvSpPr txBox="1"/>
            <p:nvPr/>
          </p:nvSpPr>
          <p:spPr>
            <a:xfrm>
              <a:off x="5791196" y="4267222"/>
              <a:ext cx="1788037" cy="620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3619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91200" y="3332222"/>
              <a:ext cx="1447803" cy="6202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56760" y="2246558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52365" y="224421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1  </a:t>
            </a:r>
          </a:p>
        </p:txBody>
      </p:sp>
      <p:grpSp>
        <p:nvGrpSpPr>
          <p:cNvPr id="14349" name="Group 11"/>
          <p:cNvGrpSpPr>
            <a:grpSpLocks/>
          </p:cNvGrpSpPr>
          <p:nvPr/>
        </p:nvGrpSpPr>
        <p:grpSpPr bwMode="auto">
          <a:xfrm>
            <a:off x="2025652" y="5606144"/>
            <a:ext cx="764116" cy="1133366"/>
            <a:chOff x="5791199" y="4267200"/>
            <a:chExt cx="1447801" cy="1081582"/>
          </a:xfrm>
        </p:grpSpPr>
        <p:sp>
          <p:nvSpPr>
            <p:cNvPr id="94" name="TextBox 93"/>
            <p:cNvSpPr txBox="1"/>
            <p:nvPr/>
          </p:nvSpPr>
          <p:spPr>
            <a:xfrm>
              <a:off x="5791199" y="4267200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791199" y="4729168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0" name="Group 11"/>
          <p:cNvGrpSpPr>
            <a:grpSpLocks/>
          </p:cNvGrpSpPr>
          <p:nvPr/>
        </p:nvGrpSpPr>
        <p:grpSpPr bwMode="auto">
          <a:xfrm>
            <a:off x="3151718" y="5603121"/>
            <a:ext cx="764116" cy="1132663"/>
            <a:chOff x="5791199" y="4267200"/>
            <a:chExt cx="1447801" cy="1082483"/>
          </a:xfrm>
        </p:grpSpPr>
        <p:sp>
          <p:nvSpPr>
            <p:cNvPr id="98" name="TextBox 97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1" name="Group 11"/>
          <p:cNvGrpSpPr>
            <a:grpSpLocks/>
          </p:cNvGrpSpPr>
          <p:nvPr/>
        </p:nvGrpSpPr>
        <p:grpSpPr bwMode="auto">
          <a:xfrm>
            <a:off x="4277785" y="5600095"/>
            <a:ext cx="764116" cy="1133366"/>
            <a:chOff x="5791199" y="4267200"/>
            <a:chExt cx="1447801" cy="1081582"/>
          </a:xfrm>
        </p:grpSpPr>
        <p:sp>
          <p:nvSpPr>
            <p:cNvPr id="102" name="TextBox 101"/>
            <p:cNvSpPr txBox="1"/>
            <p:nvPr/>
          </p:nvSpPr>
          <p:spPr>
            <a:xfrm>
              <a:off x="5791199" y="4267200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91199" y="4729168"/>
              <a:ext cx="1447801" cy="61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914401" y="454309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290648" y="4557141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854463" y="4543095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1324493" y="4545466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3  </a:t>
            </a:r>
          </a:p>
        </p:txBody>
      </p:sp>
      <p:grpSp>
        <p:nvGrpSpPr>
          <p:cNvPr id="14356" name="Group 11"/>
          <p:cNvGrpSpPr>
            <a:grpSpLocks/>
          </p:cNvGrpSpPr>
          <p:nvPr/>
        </p:nvGrpSpPr>
        <p:grpSpPr bwMode="auto">
          <a:xfrm>
            <a:off x="5143501" y="5591026"/>
            <a:ext cx="1117600" cy="1132663"/>
            <a:chOff x="5120152" y="4267200"/>
            <a:chExt cx="2118848" cy="1082483"/>
          </a:xfrm>
        </p:grpSpPr>
        <p:sp>
          <p:nvSpPr>
            <p:cNvPr id="114" name="TextBox 113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357" name="Group 11"/>
          <p:cNvGrpSpPr>
            <a:grpSpLocks/>
          </p:cNvGrpSpPr>
          <p:nvPr/>
        </p:nvGrpSpPr>
        <p:grpSpPr bwMode="auto">
          <a:xfrm>
            <a:off x="7840134" y="5572883"/>
            <a:ext cx="764117" cy="1132663"/>
            <a:chOff x="5791199" y="4267200"/>
            <a:chExt cx="1447801" cy="1082483"/>
          </a:xfrm>
        </p:grpSpPr>
        <p:sp>
          <p:nvSpPr>
            <p:cNvPr id="119" name="TextBox 118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58" name="Group 11"/>
          <p:cNvGrpSpPr>
            <a:grpSpLocks/>
          </p:cNvGrpSpPr>
          <p:nvPr/>
        </p:nvGrpSpPr>
        <p:grpSpPr bwMode="auto">
          <a:xfrm>
            <a:off x="11311467" y="5557764"/>
            <a:ext cx="764117" cy="1132663"/>
            <a:chOff x="5791199" y="4267200"/>
            <a:chExt cx="1447801" cy="1082483"/>
          </a:xfrm>
        </p:grpSpPr>
        <p:sp>
          <p:nvSpPr>
            <p:cNvPr id="123" name="TextBox 122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7052760" y="3459209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042032" y="3454524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447694" y="5683204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792309" y="5676146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011509" y="5659758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14365" name="Title 1"/>
          <p:cNvSpPr txBox="1">
            <a:spLocks/>
          </p:cNvSpPr>
          <p:nvPr/>
        </p:nvSpPr>
        <p:spPr bwMode="auto">
          <a:xfrm>
            <a:off x="55034" y="1735667"/>
            <a:ext cx="12160250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32" tIns="51916" rIns="103832" bIns="519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48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Viết hỗn số thích h</a:t>
            </a:r>
            <a:r>
              <a:rPr lang="vi-VN" sz="3048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3048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 vào chỗ chấm d</a:t>
            </a:r>
            <a:r>
              <a:rPr lang="vi-VN" sz="3048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48" b="1">
                <a:solidFill>
                  <a:srgbClr val="130ACE"/>
                </a:solidFill>
                <a:latin typeface="Times New Roman" pitchFamily="18" charset="0"/>
                <a:cs typeface="Times New Roman" pitchFamily="18" charset="0"/>
              </a:rPr>
              <a:t> mỗi vạch của tia số</a:t>
            </a: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6968067" y="3380621"/>
            <a:ext cx="1117600" cy="1132663"/>
            <a:chOff x="5120152" y="4267200"/>
            <a:chExt cx="2118848" cy="1082483"/>
          </a:xfrm>
        </p:grpSpPr>
        <p:sp>
          <p:nvSpPr>
            <p:cNvPr id="136" name="TextBox 135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924800" y="3374573"/>
            <a:ext cx="1117600" cy="1132663"/>
            <a:chOff x="5120152" y="4267200"/>
            <a:chExt cx="2118848" cy="1082483"/>
          </a:xfrm>
        </p:grpSpPr>
        <p:sp>
          <p:nvSpPr>
            <p:cNvPr id="141" name="TextBox 140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120152" y="4475224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8839200" y="3380621"/>
            <a:ext cx="1117600" cy="1132663"/>
            <a:chOff x="5120152" y="4267200"/>
            <a:chExt cx="2118848" cy="1082483"/>
          </a:xfrm>
        </p:grpSpPr>
        <p:sp>
          <p:nvSpPr>
            <p:cNvPr id="146" name="TextBox 145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6369050" y="5595562"/>
            <a:ext cx="1117600" cy="1132663"/>
            <a:chOff x="5120152" y="4267200"/>
            <a:chExt cx="2118848" cy="1082483"/>
          </a:xfrm>
        </p:grpSpPr>
        <p:sp>
          <p:nvSpPr>
            <p:cNvPr id="151" name="TextBox 150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5866564" y="4809046"/>
              <a:ext cx="83870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336" name="Group 11"/>
          <p:cNvGrpSpPr>
            <a:grpSpLocks/>
          </p:cNvGrpSpPr>
          <p:nvPr/>
        </p:nvGrpSpPr>
        <p:grpSpPr bwMode="auto">
          <a:xfrm>
            <a:off x="8737600" y="5581954"/>
            <a:ext cx="1117600" cy="1132663"/>
            <a:chOff x="5120152" y="4267200"/>
            <a:chExt cx="2118848" cy="1082483"/>
          </a:xfrm>
        </p:grpSpPr>
        <p:sp>
          <p:nvSpPr>
            <p:cNvPr id="158" name="TextBox 157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4337" name="Group 11"/>
          <p:cNvGrpSpPr>
            <a:grpSpLocks/>
          </p:cNvGrpSpPr>
          <p:nvPr/>
        </p:nvGrpSpPr>
        <p:grpSpPr bwMode="auto">
          <a:xfrm>
            <a:off x="9920817" y="5588002"/>
            <a:ext cx="1117600" cy="1132663"/>
            <a:chOff x="5120152" y="4267200"/>
            <a:chExt cx="2118848" cy="1082483"/>
          </a:xfrm>
        </p:grpSpPr>
        <p:sp>
          <p:nvSpPr>
            <p:cNvPr id="163" name="TextBox 162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5120152" y="4490883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55421" y="2844572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" y="5074501"/>
            <a:ext cx="1781908" cy="808437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>
                <a:ln w="1905">
                  <a:solidFill>
                    <a:srgbClr val="996633"/>
                  </a:solidFill>
                </a:ln>
                <a:solidFill>
                  <a:srgbClr val="130A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b)  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1600" y="1420644"/>
            <a:ext cx="2336800" cy="661793"/>
          </a:xfrm>
          <a:prstGeom prst="rect">
            <a:avLst/>
          </a:prstGeom>
          <a:noFill/>
        </p:spPr>
        <p:txBody>
          <a:bodyPr lIns="103832" tIns="51916" rIns="103832" bIns="51916">
            <a:spAutoFit/>
          </a:bodyPr>
          <a:lstStyle/>
          <a:p>
            <a:pPr marL="519172" indent="-519172">
              <a:buFont typeface="Wingdings" pitchFamily="2" charset="2"/>
              <a:buChar char="v"/>
              <a:defRPr/>
            </a:pPr>
            <a:r>
              <a:rPr lang="en-US" sz="3619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Bài</a:t>
            </a:r>
            <a:r>
              <a:rPr lang="en-US" sz="3619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 2: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161924" y="2360084"/>
            <a:ext cx="192405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778624" y="2360084"/>
            <a:ext cx="2293932" cy="1843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5" name="Group 11"/>
          <p:cNvGrpSpPr>
            <a:grpSpLocks/>
          </p:cNvGrpSpPr>
          <p:nvPr/>
        </p:nvGrpSpPr>
        <p:grpSpPr bwMode="auto">
          <a:xfrm>
            <a:off x="10011509" y="3437825"/>
            <a:ext cx="763652" cy="1132663"/>
            <a:chOff x="5791199" y="4267200"/>
            <a:chExt cx="1447801" cy="1082483"/>
          </a:xfrm>
        </p:grpSpPr>
        <p:sp>
          <p:nvSpPr>
            <p:cNvPr id="140" name="TextBox 139"/>
            <p:cNvSpPr txBox="1"/>
            <p:nvPr/>
          </p:nvSpPr>
          <p:spPr>
            <a:xfrm>
              <a:off x="5791199" y="4267200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 smtClean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10</a:t>
              </a:r>
              <a:endParaRPr lang="en-US" sz="3619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791199" y="4729168"/>
              <a:ext cx="1447801" cy="6205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19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3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3" descr="anixmas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19050"/>
            <a:ext cx="6419850" cy="55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1"/>
            <a:ext cx="1600200" cy="1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2795502" y="2156189"/>
            <a:ext cx="7615309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236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RUNG CHUÔNG VÀNG</a:t>
            </a:r>
            <a:r>
              <a:rPr lang="vi-VN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7" name="Picture 4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4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2" descr="J00991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27" y="4240537"/>
            <a:ext cx="4884737" cy="4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026-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6" y="6116355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áo cáo biện pháp nâng cao hiệu quả việc rèn đọc cho học sinh lớp 1 - Tin  Tức Giáo Dục Học Tập 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74"/>
            <a:ext cx="6667500" cy="40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667500" y="3030583"/>
            <a:ext cx="4932317" cy="31873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3394" y="3657601"/>
            <a:ext cx="3566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cho bạn nghe, tiết học hôm nay em học kiến thức gì?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lời cảm ơn trong slide PowerPoint 2016, 2019, 2013, 2010,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66"/>
            <a:ext cx="12192000" cy="67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1" y="1465263"/>
            <a:ext cx="11877788" cy="3733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128007" name="Picture 7" descr="6282A33D3F464C77A9A4C1352497B7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083175"/>
            <a:ext cx="101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8" name="Group 8"/>
          <p:cNvGrpSpPr>
            <a:grpSpLocks/>
          </p:cNvGrpSpPr>
          <p:nvPr/>
        </p:nvGrpSpPr>
        <p:grpSpPr bwMode="auto">
          <a:xfrm>
            <a:off x="3276600" y="5062538"/>
            <a:ext cx="7086600" cy="762000"/>
            <a:chOff x="960" y="3216"/>
            <a:chExt cx="4800" cy="672"/>
          </a:xfrm>
        </p:grpSpPr>
        <p:sp>
          <p:nvSpPr>
            <p:cNvPr id="1028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128010" name="AutoShape 10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gray">
            <a:xfrm>
              <a:off x="1080" y="3398"/>
              <a:ext cx="949" cy="45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Đáp án:</a:t>
              </a:r>
            </a:p>
          </p:txBody>
        </p:sp>
      </p:grpSp>
      <p:sp>
        <p:nvSpPr>
          <p:cNvPr id="128013" name="AutoShape 13"/>
          <p:cNvSpPr>
            <a:spLocks noChangeArrowheads="1"/>
          </p:cNvSpPr>
          <p:nvPr/>
        </p:nvSpPr>
        <p:spPr bwMode="auto">
          <a:xfrm>
            <a:off x="5276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8014" name="AutoShape 14"/>
          <p:cNvSpPr>
            <a:spLocks noChangeArrowheads="1"/>
          </p:cNvSpPr>
          <p:nvPr/>
        </p:nvSpPr>
        <p:spPr bwMode="auto">
          <a:xfrm>
            <a:off x="5280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8015" name="AutoShape 15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8016" name="AutoShape 16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8017" name="AutoShape 17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8037" name="Rectangle 37"/>
          <p:cNvSpPr>
            <a:spLocks noChangeArrowheads="1"/>
          </p:cNvSpPr>
          <p:nvPr/>
        </p:nvSpPr>
        <p:spPr bwMode="auto">
          <a:xfrm>
            <a:off x="4876800" y="5105400"/>
            <a:ext cx="5454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8038" name="AutoShape 38"/>
          <p:cNvSpPr>
            <a:spLocks noChangeArrowheads="1"/>
          </p:cNvSpPr>
          <p:nvPr/>
        </p:nvSpPr>
        <p:spPr bwMode="auto">
          <a:xfrm>
            <a:off x="7300908" y="6072206"/>
            <a:ext cx="1366860" cy="6286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Thời gian</a:t>
            </a:r>
          </a:p>
        </p:txBody>
      </p:sp>
      <p:pic>
        <p:nvPicPr>
          <p:cNvPr id="10276" name="Picture 42" descr="pretty_flower_yellow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43" descr="pretty_flower_red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4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4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4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082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2057400" y="457201"/>
            <a:ext cx="228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S2 Sample Font" pitchFamily="18" charset="0"/>
              </a:rPr>
              <a:t>T</a:t>
            </a:r>
          </a:p>
        </p:txBody>
      </p:sp>
      <p:sp>
        <p:nvSpPr>
          <p:cNvPr id="10281" name="Text Box 49"/>
          <p:cNvSpPr txBox="1">
            <a:spLocks noChangeArrowheads="1"/>
          </p:cNvSpPr>
          <p:nvPr/>
        </p:nvSpPr>
        <p:spPr bwMode="auto">
          <a:xfrm>
            <a:off x="4953001" y="647701"/>
            <a:ext cx="2354263" cy="584775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C©u 1  </a:t>
            </a:r>
          </a:p>
        </p:txBody>
      </p:sp>
      <p:pic>
        <p:nvPicPr>
          <p:cNvPr id="10282" name="Picture 6" descr="hinh_rungchuôngva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1"/>
            <a:ext cx="1600200" cy="1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1" y="1308676"/>
                <a:ext cx="11925685" cy="460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</a:t>
                </a:r>
                <a:r>
                  <a:rPr lang="en-US" sz="3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 hợp biểu thị số phần đã tô màu của hình </a:t>
                </a:r>
                <a:r>
                  <a:rPr lang="en-US" sz="3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A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lphaUcPeriod"/>
                </a:pP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" y="1308676"/>
                <a:ext cx="11925685" cy="4601581"/>
              </a:xfrm>
              <a:prstGeom prst="rect">
                <a:avLst/>
              </a:prstGeom>
              <a:blipFill>
                <a:blip r:embed="rId10"/>
                <a:stretch>
                  <a:fillRect l="-1534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/>
          <p:nvPr/>
        </p:nvSpPr>
        <p:spPr>
          <a:xfrm>
            <a:off x="5081452" y="2228586"/>
            <a:ext cx="2219456" cy="158576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Pie 29"/>
          <p:cNvSpPr/>
          <p:nvPr/>
        </p:nvSpPr>
        <p:spPr>
          <a:xfrm rot="10800000">
            <a:off x="5081452" y="2228584"/>
            <a:ext cx="2225812" cy="1585769"/>
          </a:xfrm>
          <a:prstGeom prst="pie">
            <a:avLst>
              <a:gd name="adj1" fmla="val 5267132"/>
              <a:gd name="adj2" fmla="val 108520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58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8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38"/>
                  </p:tgtEl>
                </p:cond>
              </p:nextCondLst>
            </p:seq>
          </p:childTnLst>
        </p:cTn>
      </p:par>
    </p:tnLst>
    <p:bldLst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37" grpId="0"/>
      <p:bldP spid="128038" grpId="0" animBg="1"/>
      <p:bldP spid="128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81200" y="1295400"/>
            <a:ext cx="8401050" cy="3733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pic>
        <p:nvPicPr>
          <p:cNvPr id="128007" name="Picture 7" descr="6282A33D3F464C77A9A4C1352497B7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083175"/>
            <a:ext cx="101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8" name="Group 8"/>
          <p:cNvGrpSpPr>
            <a:grpSpLocks/>
          </p:cNvGrpSpPr>
          <p:nvPr/>
        </p:nvGrpSpPr>
        <p:grpSpPr bwMode="auto">
          <a:xfrm>
            <a:off x="3276600" y="5062538"/>
            <a:ext cx="7086600" cy="762000"/>
            <a:chOff x="960" y="3216"/>
            <a:chExt cx="4800" cy="672"/>
          </a:xfrm>
        </p:grpSpPr>
        <p:sp>
          <p:nvSpPr>
            <p:cNvPr id="1028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128010" name="AutoShape 10"/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gray">
            <a:xfrm>
              <a:off x="1080" y="3398"/>
              <a:ext cx="949" cy="45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Đáp án:</a:t>
              </a:r>
            </a:p>
          </p:txBody>
        </p:sp>
      </p:grpSp>
      <p:sp>
        <p:nvSpPr>
          <p:cNvPr id="128013" name="AutoShape 13"/>
          <p:cNvSpPr>
            <a:spLocks noChangeArrowheads="1"/>
          </p:cNvSpPr>
          <p:nvPr/>
        </p:nvSpPr>
        <p:spPr bwMode="auto">
          <a:xfrm>
            <a:off x="5276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8014" name="AutoShape 14"/>
          <p:cNvSpPr>
            <a:spLocks noChangeArrowheads="1"/>
          </p:cNvSpPr>
          <p:nvPr/>
        </p:nvSpPr>
        <p:spPr bwMode="auto">
          <a:xfrm>
            <a:off x="5280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8015" name="AutoShape 15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8016" name="AutoShape 16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8017" name="AutoShape 17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5257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28037" name="Rectangle 37"/>
          <p:cNvSpPr>
            <a:spLocks noChangeArrowheads="1"/>
          </p:cNvSpPr>
          <p:nvPr/>
        </p:nvSpPr>
        <p:spPr bwMode="auto">
          <a:xfrm>
            <a:off x="4876800" y="5105400"/>
            <a:ext cx="5454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8038" name="AutoShape 38"/>
          <p:cNvSpPr>
            <a:spLocks noChangeArrowheads="1"/>
          </p:cNvSpPr>
          <p:nvPr/>
        </p:nvSpPr>
        <p:spPr bwMode="auto">
          <a:xfrm>
            <a:off x="7300908" y="6072206"/>
            <a:ext cx="1366860" cy="6286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Thời gian</a:t>
            </a:r>
          </a:p>
        </p:txBody>
      </p:sp>
      <p:pic>
        <p:nvPicPr>
          <p:cNvPr id="10276" name="Picture 42" descr="pretty_flower_yellow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43" descr="pretty_flower_red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4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4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4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082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2057400" y="457201"/>
            <a:ext cx="228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S2 Sample Font" pitchFamily="18" charset="0"/>
              </a:rPr>
              <a:t>T</a:t>
            </a:r>
          </a:p>
        </p:txBody>
      </p:sp>
      <p:sp>
        <p:nvSpPr>
          <p:cNvPr id="10281" name="Text Box 49"/>
          <p:cNvSpPr txBox="1">
            <a:spLocks noChangeArrowheads="1"/>
          </p:cNvSpPr>
          <p:nvPr/>
        </p:nvSpPr>
        <p:spPr bwMode="auto">
          <a:xfrm>
            <a:off x="4953001" y="647701"/>
            <a:ext cx="2354263" cy="584775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C©u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2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82" name="Picture 6" descr="hinh_rungchuôngva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1"/>
            <a:ext cx="1600200" cy="1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214888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phân số bao gồm :</a:t>
            </a:r>
          </a:p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Tử số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Mẫu số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Tử số và mẫu số</a:t>
            </a:r>
          </a:p>
          <a:p>
            <a:pPr marL="342900" indent="-342900">
              <a:buAutoNum type="alphaU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567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8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38"/>
                  </p:tgtEl>
                </p:cond>
              </p:nextCondLst>
            </p:seq>
          </p:childTnLst>
        </p:cTn>
      </p:par>
    </p:tnLst>
    <p:bldLst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37" grpId="0"/>
      <p:bldP spid="128038" grpId="0" animBg="1"/>
      <p:bldP spid="1280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1920538" y="667385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6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815572" y="1910042"/>
            <a:ext cx="68659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600" b="1" u="sng" dirty="0" smtClean="0"/>
              <a:t>Toán </a:t>
            </a:r>
          </a:p>
          <a:p>
            <a:pPr algn="ctr"/>
            <a:r>
              <a:rPr lang="en-US" altLang="en-US" sz="6600" b="1" u="sng" dirty="0" smtClean="0"/>
              <a:t>Tiết 9 : Hỗn số</a:t>
            </a:r>
            <a:endParaRPr lang="en-US" altLang="en-US" sz="6600" b="1" dirty="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1920538" y="667385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75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7185263" y="2164973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9765228" y="1946552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7504971" y="1828124"/>
            <a:ext cx="1187532" cy="331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038764" y="1851168"/>
            <a:ext cx="362857" cy="28448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8435522" y="2362200"/>
            <a:ext cx="362857" cy="16256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331199" y="3250316"/>
            <a:ext cx="2994299" cy="1191017"/>
            <a:chOff x="5791200" y="4385113"/>
            <a:chExt cx="2245724" cy="1249931"/>
          </a:xfrm>
        </p:grpSpPr>
        <p:sp>
          <p:nvSpPr>
            <p:cNvPr id="40" name="TextBox 39"/>
            <p:cNvSpPr txBox="1"/>
            <p:nvPr/>
          </p:nvSpPr>
          <p:spPr>
            <a:xfrm>
              <a:off x="5791200" y="4385113"/>
              <a:ext cx="2245724" cy="758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95" b="1" dirty="0" smtClean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 cái bánh</a:t>
              </a:r>
              <a:endParaRPr lang="en-US" sz="4095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4876800"/>
              <a:ext cx="1447800" cy="758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95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5791200" y="5029353"/>
              <a:ext cx="346347" cy="12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Pie 35"/>
          <p:cNvSpPr/>
          <p:nvPr/>
        </p:nvSpPr>
        <p:spPr>
          <a:xfrm>
            <a:off x="7605867" y="1690189"/>
            <a:ext cx="1926336" cy="1375954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7899254" y="1412097"/>
            <a:ext cx="1375954" cy="1926336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7899254" y="1414999"/>
            <a:ext cx="1375954" cy="1926336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94005" y="1640711"/>
            <a:ext cx="1930400" cy="1378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72000" y="1640711"/>
            <a:ext cx="1930400" cy="13788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3832" tIns="51916" rIns="103832" bIns="51916" anchor="ctr"/>
          <a:lstStyle/>
          <a:p>
            <a:pPr algn="ctr">
              <a:defRPr/>
            </a:pPr>
            <a:endParaRPr lang="en-US" sz="1714">
              <a:latin typeface="Times New Roman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7883073" y="2374597"/>
            <a:ext cx="1378857" cy="4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7620000" y="2411490"/>
            <a:ext cx="1930400" cy="1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47489" y="4727727"/>
            <a:ext cx="7678910" cy="1376556"/>
            <a:chOff x="1175017" y="5638800"/>
            <a:chExt cx="5759183" cy="1445385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169229" y="5638800"/>
              <a:ext cx="1240971" cy="835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7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114800" y="6248464"/>
              <a:ext cx="1240971" cy="8357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57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4038600" y="6332537"/>
              <a:ext cx="609600" cy="142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 bwMode="auto">
            <a:xfrm>
              <a:off x="1175017" y="5829998"/>
              <a:ext cx="2994212" cy="835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572" b="1" dirty="0" smtClean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cái bánh  </a:t>
              </a:r>
              <a:r>
                <a:rPr lang="en-US" sz="4572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và   </a:t>
              </a:r>
            </a:p>
          </p:txBody>
        </p:sp>
        <p:sp>
          <p:nvSpPr>
            <p:cNvPr id="4130" name="TextBox 3"/>
            <p:cNvSpPr txBox="1">
              <a:spLocks noChangeArrowheads="1"/>
            </p:cNvSpPr>
            <p:nvPr/>
          </p:nvSpPr>
          <p:spPr bwMode="auto">
            <a:xfrm>
              <a:off x="4724400" y="5907088"/>
              <a:ext cx="2209800" cy="75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09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95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ái bánh</a:t>
              </a:r>
              <a:endParaRPr lang="en-US" sz="40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962400" y="3480539"/>
            <a:ext cx="3841750" cy="808437"/>
          </a:xfrm>
          <a:prstGeom prst="rect">
            <a:avLst/>
          </a:prstGeom>
          <a:noFill/>
        </p:spPr>
        <p:txBody>
          <a:bodyPr wrap="square" lIns="103832" tIns="51916" rIns="103832" bIns="51916">
            <a:spAutoFit/>
          </a:bodyPr>
          <a:lstStyle/>
          <a:p>
            <a:pPr>
              <a:defRPr/>
            </a:pPr>
            <a:r>
              <a:rPr lang="en-US" sz="4572" b="1" dirty="0" smtClean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 cái bánh</a:t>
            </a:r>
            <a:endParaRPr lang="en-US" sz="4572" b="1" dirty="0">
              <a:ln w="1905">
                <a:solidFill>
                  <a:srgbClr val="99663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093131" y="4269137"/>
            <a:ext cx="4630729" cy="217085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8620" y="4703371"/>
            <a:ext cx="375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bao nhiêu cái bánh 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5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70" grpId="0"/>
      <p:bldP spid="4" grpId="0" animBg="1"/>
      <p:bldP spid="4" grpId="1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587830"/>
            <a:ext cx="8951598" cy="579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6054" y="1877935"/>
            <a:ext cx="3988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viết số biểu thị tổng số bánh trong thời gian 2 phút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18919 0.0057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15365 -0.0083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742" y="914401"/>
            <a:ext cx="9130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kiến các phương án thảo luận nhóm 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7742" y="2354108"/>
                <a:ext cx="7288306" cy="4291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cái bánh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cái bánh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cái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 bánh </a:t>
                </a:r>
              </a:p>
              <a:p>
                <a:pPr marL="342900" indent="-342900">
                  <a:buFontTx/>
                  <a:buChar char="-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42" y="2354108"/>
                <a:ext cx="7288306" cy="4291688"/>
              </a:xfrm>
              <a:prstGeom prst="rect">
                <a:avLst/>
              </a:prstGeom>
              <a:blipFill>
                <a:blip r:embed="rId2"/>
                <a:stretch>
                  <a:fillRect l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514</Words>
  <Application>Microsoft Office PowerPoint</Application>
  <PresentationFormat>Widescreen</PresentationFormat>
  <Paragraphs>229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Cambria Math</vt:lpstr>
      <vt:lpstr>Times New Roman</vt:lpstr>
      <vt:lpstr>VS2 Sample Font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Windows User</cp:lastModifiedBy>
  <cp:revision>84</cp:revision>
  <dcterms:created xsi:type="dcterms:W3CDTF">2020-04-09T18:31:27Z</dcterms:created>
  <dcterms:modified xsi:type="dcterms:W3CDTF">2022-08-25T01:16:35Z</dcterms:modified>
</cp:coreProperties>
</file>