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62" r:id="rId4"/>
    <p:sldId id="521" r:id="rId5"/>
    <p:sldId id="520" r:id="rId6"/>
    <p:sldId id="277" r:id="rId7"/>
    <p:sldId id="289" r:id="rId8"/>
    <p:sldId id="515" r:id="rId9"/>
    <p:sldId id="286" r:id="rId10"/>
    <p:sldId id="288" r:id="rId11"/>
    <p:sldId id="275" r:id="rId12"/>
    <p:sldId id="290" r:id="rId13"/>
    <p:sldId id="291" r:id="rId14"/>
    <p:sldId id="283" r:id="rId15"/>
    <p:sldId id="292" r:id="rId16"/>
    <p:sldId id="293" r:id="rId17"/>
    <p:sldId id="294" r:id="rId18"/>
    <p:sldId id="295" r:id="rId19"/>
    <p:sldId id="296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660033"/>
    <a:srgbClr val="800080"/>
    <a:srgbClr val="003300"/>
    <a:srgbClr val="663300"/>
    <a:srgbClr val="996633"/>
    <a:srgbClr val="CC9900"/>
    <a:srgbClr val="A50021"/>
    <a:srgbClr val="CC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8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8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3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2256697" y="7545"/>
            <a:ext cx="7467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dirty="0">
                <a:cs typeface="Times New Roman" panose="02020603050405020304" pitchFamily="18" charset="0"/>
              </a:rPr>
              <a:t>  </a:t>
            </a:r>
            <a:r>
              <a:rPr lang="vi-VN" altLang="en-US" sz="2400" dirty="0">
                <a:cs typeface="Times New Roman" panose="02020603050405020304" pitchFamily="18" charset="0"/>
              </a:rPr>
              <a:t>Thứ  ngày 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cs typeface="Times New Roman" panose="02020603050405020304" pitchFamily="18" charset="0"/>
              </a:rPr>
              <a:t>tháng  năm 201</a:t>
            </a:r>
            <a:r>
              <a:rPr lang="en-US" altLang="en-US" sz="2400" dirty="0"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cs typeface="Times New Roman" panose="02020603050405020304" pitchFamily="18" charset="0"/>
              </a:rPr>
              <a:t>Luyện</a:t>
            </a:r>
            <a:r>
              <a:rPr lang="en-US" altLang="en-US" sz="2400" u="sng" baseline="0" dirty="0">
                <a:cs typeface="Times New Roman" panose="02020603050405020304" pitchFamily="18" charset="0"/>
              </a:rPr>
              <a:t> </a:t>
            </a:r>
            <a:r>
              <a:rPr lang="en-US" altLang="en-US" sz="2400" u="sng" baseline="0" dirty="0" err="1">
                <a:cs typeface="Times New Roman" panose="02020603050405020304" pitchFamily="18" charset="0"/>
              </a:rPr>
              <a:t>từ</a:t>
            </a:r>
            <a:r>
              <a:rPr lang="en-US" altLang="en-US" sz="2400" u="sng" baseline="0" dirty="0">
                <a:cs typeface="Times New Roman" panose="02020603050405020304" pitchFamily="18" charset="0"/>
              </a:rPr>
              <a:t> </a:t>
            </a:r>
            <a:r>
              <a:rPr lang="en-US" altLang="en-US" sz="2400" u="sng" baseline="0" dirty="0" err="1">
                <a:cs typeface="Times New Roman" panose="02020603050405020304" pitchFamily="18" charset="0"/>
              </a:rPr>
              <a:t>và</a:t>
            </a:r>
            <a:r>
              <a:rPr lang="en-US" altLang="en-US" sz="2400" u="sng" baseline="0" dirty="0">
                <a:cs typeface="Times New Roman" panose="02020603050405020304" pitchFamily="18" charset="0"/>
              </a:rPr>
              <a:t> </a:t>
            </a:r>
            <a:r>
              <a:rPr lang="en-US" altLang="en-US" sz="2400" u="sng" baseline="0" dirty="0" err="1">
                <a:cs typeface="Times New Roman" panose="02020603050405020304" pitchFamily="18" charset="0"/>
              </a:rPr>
              <a:t>câu</a:t>
            </a:r>
          </a:p>
          <a:p>
            <a:pPr algn="ctr"/>
            <a:endParaRPr lang="en-US" altLang="en-US" sz="2800" u="none" baseline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5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2256697" y="7545"/>
            <a:ext cx="746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vi-VN" altLang="en-US" sz="2800" dirty="0">
                <a:cs typeface="Times New Roman" panose="02020603050405020304" pitchFamily="18" charset="0"/>
              </a:rPr>
              <a:t>Thứ  ngày 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cs typeface="Times New Roman" panose="02020603050405020304" pitchFamily="18" charset="0"/>
              </a:rPr>
              <a:t>tháng  năm 201</a:t>
            </a:r>
            <a:r>
              <a:rPr lang="en-US" altLang="en-US" sz="2800" dirty="0"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Luyện</a:t>
            </a:r>
            <a:r>
              <a:rPr lang="en-US" altLang="en-US" sz="2800" baseline="0" dirty="0">
                <a:cs typeface="Times New Roman" panose="02020603050405020304" pitchFamily="18" charset="0"/>
              </a:rPr>
              <a:t> </a:t>
            </a:r>
            <a:r>
              <a:rPr lang="en-US" altLang="en-US" sz="2800" baseline="0" dirty="0" err="1">
                <a:cs typeface="Times New Roman" panose="02020603050405020304" pitchFamily="18" charset="0"/>
              </a:rPr>
              <a:t>từ</a:t>
            </a:r>
            <a:r>
              <a:rPr lang="en-US" altLang="en-US" sz="2800" baseline="0" dirty="0">
                <a:cs typeface="Times New Roman" panose="02020603050405020304" pitchFamily="18" charset="0"/>
              </a:rPr>
              <a:t> </a:t>
            </a:r>
            <a:r>
              <a:rPr lang="en-US" altLang="en-US" sz="2800" baseline="0" dirty="0" err="1">
                <a:cs typeface="Times New Roman" panose="02020603050405020304" pitchFamily="18" charset="0"/>
              </a:rPr>
              <a:t>và</a:t>
            </a:r>
            <a:r>
              <a:rPr lang="en-US" altLang="en-US" sz="2800" baseline="0" dirty="0">
                <a:cs typeface="Times New Roman" panose="02020603050405020304" pitchFamily="18" charset="0"/>
              </a:rPr>
              <a:t> </a:t>
            </a:r>
            <a:r>
              <a:rPr lang="en-US" altLang="en-US" sz="2800" baseline="0" dirty="0" err="1">
                <a:cs typeface="Times New Roman" panose="02020603050405020304" pitchFamily="18" charset="0"/>
              </a:rPr>
              <a:t>câu</a:t>
            </a:r>
            <a:endParaRPr lang="en-US" altLang="en-US" sz="2800" u="sng" baseline="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6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5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0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4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53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3C3D8-F293-46C4-95C5-C9654DE4ED0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6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 descr="Ảnh có chứa cây, ngoài trời, bầu trời, mặt đất&#10;&#10;Mô tả được tạo tự động">
            <a:extLst>
              <a:ext uri="{FF2B5EF4-FFF2-40B4-BE49-F238E27FC236}">
                <a16:creationId xmlns:a16="http://schemas.microsoft.com/office/drawing/2014/main" id="{E225A0BA-D50E-4CF5-90A3-FB3A7DF86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07" b="134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78885238-F500-49C2-B241-B48524AEEB52}"/>
              </a:ext>
            </a:extLst>
          </p:cNvPr>
          <p:cNvSpPr txBox="1"/>
          <p:nvPr/>
        </p:nvSpPr>
        <p:spPr>
          <a:xfrm>
            <a:off x="2025863" y="2400195"/>
            <a:ext cx="8431822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800" b="1" dirty="0" err="1">
                <a:ln/>
                <a:solidFill>
                  <a:srgbClr val="FFFF00"/>
                </a:solidFill>
                <a:latin typeface="Verdana Pro Cond Black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/>
                <a:solidFill>
                  <a:srgbClr val="FFFF00"/>
                </a:solidFill>
                <a:latin typeface="Verdana Pro Cond Black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FF00"/>
                </a:solidFill>
                <a:latin typeface="Verdana Pro Cond Black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8800" b="1" dirty="0">
                <a:ln/>
                <a:solidFill>
                  <a:srgbClr val="FFFF00"/>
                </a:solidFill>
                <a:latin typeface="Verdana Pro Cond Black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FF00"/>
                </a:solidFill>
                <a:latin typeface="Verdana Pro Cond Black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8800" b="1" dirty="0">
                <a:ln/>
                <a:solidFill>
                  <a:srgbClr val="FFFF00"/>
                </a:solidFill>
                <a:latin typeface="Verdana Pro Cond Black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FF00"/>
                </a:solidFill>
                <a:latin typeface="Verdana Pro Cond Black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8800" b="1" dirty="0">
                <a:ln/>
                <a:solidFill>
                  <a:srgbClr val="FFFF00"/>
                </a:solidFill>
                <a:latin typeface="Verdana Pro Cond Black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8800" b="1" dirty="0" err="1">
                <a:ln/>
                <a:solidFill>
                  <a:srgbClr val="FFFF00"/>
                </a:solidFill>
                <a:latin typeface="Verdana Pro Cond Black" panose="020B0604020202020204" pitchFamily="34" charset="0"/>
                <a:cs typeface="Times New Roman" panose="02020603050405020304" pitchFamily="18" charset="0"/>
              </a:rPr>
              <a:t>Tuần</a:t>
            </a:r>
            <a:r>
              <a:rPr lang="en-US" sz="8800" b="1" dirty="0">
                <a:ln/>
                <a:solidFill>
                  <a:srgbClr val="FFFF00"/>
                </a:solidFill>
                <a:latin typeface="Verdana Pro Cond Black" panose="020B0604020202020204" pitchFamily="34" charset="0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E56A440-137F-4528-B08A-2D0B9F48194F}"/>
              </a:ext>
            </a:extLst>
          </p:cNvPr>
          <p:cNvSpPr txBox="1"/>
          <p:nvPr/>
        </p:nvSpPr>
        <p:spPr>
          <a:xfrm>
            <a:off x="1630877" y="3429000"/>
            <a:ext cx="9221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 </a:t>
            </a:r>
            <a:r>
              <a:rPr lang="en-US" sz="5400" b="1" i="1">
                <a:solidFill>
                  <a:srgbClr val="FFFF00"/>
                </a:solidFill>
              </a:rPr>
              <a:t>GV : Nguyễn Thị Hoạt – Lớp 3B</a:t>
            </a:r>
            <a:endParaRPr lang="vi-VN" sz="5400" b="1" i="1">
              <a:solidFill>
                <a:srgbClr val="FFFF00"/>
              </a:solidFill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6CCA4A43-ADB8-4627-9B6B-3BDF2102F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20" y="4352330"/>
            <a:ext cx="2469180" cy="2314856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CBCEA131-AF91-4303-B11A-BD6867B5F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474" y="4352330"/>
            <a:ext cx="2469180" cy="231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1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àn Gà Con Lông Vàng - Liên khúc Đàn Gà Con Trong Sân - Đàn Gà Con Nhiều Màu Sắc Rất Đẹ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187DB0B-5536-4BD3-8F24-8BFFB7BDF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9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176" y="4337882"/>
            <a:ext cx="2469180" cy="2314856"/>
          </a:xfrm>
          <a:prstGeom prst="rect">
            <a:avLst/>
          </a:prstGeom>
        </p:spPr>
      </p:pic>
      <p:pic>
        <p:nvPicPr>
          <p:cNvPr id="5" name="Con trâu ♫ Bài hát gọi trâu ♫♫♫ Nhạc thiếu nhi vui nhộn sôi động hay nhấ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2BC3984-F4F3-4C2B-B832-05FCEB368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496" y="205262"/>
            <a:ext cx="9263269" cy="615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y cau đuôi chồn - cây cau có lá đẹp trồng sân vườn, trồng trong công viê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D14D938-88BD-47CA-854E-8D22218F1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861" y="1"/>
            <a:ext cx="10641496" cy="59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o Bà Rịa - Vũng Tàu: Chùm ảnh phòng chống bão số 16 trước giờ đổ bộ">
            <a:extLst>
              <a:ext uri="{FF2B5EF4-FFF2-40B4-BE49-F238E27FC236}">
                <a16:creationId xmlns:a16="http://schemas.microsoft.com/office/drawing/2014/main" id="{5A0E4493-F97C-45E1-AABE-7CDE2B9B66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31639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é Xem 9 Chú Lợn Con Ủn à Ủn ỉn Bú Sữa Mẹ - YouTube">
            <a:extLst>
              <a:ext uri="{FF2B5EF4-FFF2-40B4-BE49-F238E27FC236}">
                <a16:creationId xmlns:a16="http://schemas.microsoft.com/office/drawing/2014/main" id="{2BD7568D-4701-4394-97CC-50D3B4D89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94" y="0"/>
            <a:ext cx="5875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787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15" y="4364386"/>
            <a:ext cx="2469180" cy="2314856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2F26BFF-3AE4-4777-A63E-8C8C94DFF47C}"/>
              </a:ext>
            </a:extLst>
          </p:cNvPr>
          <p:cNvSpPr txBox="1">
            <a:spLocks/>
          </p:cNvSpPr>
          <p:nvPr/>
        </p:nvSpPr>
        <p:spPr>
          <a:xfrm>
            <a:off x="154080" y="905695"/>
            <a:ext cx="11245755" cy="1078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                                          B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3C625E-3A26-4DE5-A362-07089A5CE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375887"/>
              </p:ext>
            </p:extLst>
          </p:nvPr>
        </p:nvGraphicFramePr>
        <p:xfrm>
          <a:off x="455314" y="1868062"/>
          <a:ext cx="5187666" cy="313908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187666">
                  <a:extLst>
                    <a:ext uri="{9D8B030D-6E8A-4147-A177-3AD203B41FA5}">
                      <a16:colId xmlns:a16="http://schemas.microsoft.com/office/drawing/2014/main" val="1936790026"/>
                    </a:ext>
                  </a:extLst>
                </a:gridCol>
              </a:tblGrid>
              <a:tr h="771864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348266"/>
                  </a:ext>
                </a:extLst>
              </a:tr>
              <a:tr h="789074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513046"/>
                  </a:ext>
                </a:extLst>
              </a:tr>
              <a:tr h="789074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dừa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783459"/>
                  </a:ext>
                </a:extLst>
              </a:tr>
              <a:tr h="789074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99897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F4A8A3-8467-4280-87DF-4CE334BD6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653691"/>
              </p:ext>
            </p:extLst>
          </p:nvPr>
        </p:nvGraphicFramePr>
        <p:xfrm>
          <a:off x="6572912" y="1868062"/>
          <a:ext cx="5187666" cy="31562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187666">
                  <a:extLst>
                    <a:ext uri="{9D8B030D-6E8A-4147-A177-3AD203B41FA5}">
                      <a16:colId xmlns:a16="http://schemas.microsoft.com/office/drawing/2014/main" val="3170971101"/>
                    </a:ext>
                  </a:extLst>
                </a:gridCol>
              </a:tblGrid>
              <a:tr h="789074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Huơ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072731"/>
                  </a:ext>
                </a:extLst>
              </a:tr>
              <a:tr h="789074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trổ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609104"/>
                  </a:ext>
                </a:extLst>
              </a:tr>
              <a:tr h="789074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341988"/>
                  </a:ext>
                </a:extLst>
              </a:tr>
              <a:tr h="789074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kênh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849926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A6EB60-03F0-477B-836D-F9300EE90F5D}"/>
              </a:ext>
            </a:extLst>
          </p:cNvPr>
          <p:cNvCxnSpPr/>
          <p:nvPr/>
        </p:nvCxnSpPr>
        <p:spPr>
          <a:xfrm flipV="1">
            <a:off x="5642980" y="2287474"/>
            <a:ext cx="953824" cy="7792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03CF80-06AA-4580-9B9E-5CA8BCED038E}"/>
              </a:ext>
            </a:extLst>
          </p:cNvPr>
          <p:cNvCxnSpPr/>
          <p:nvPr/>
        </p:nvCxnSpPr>
        <p:spPr>
          <a:xfrm>
            <a:off x="5642980" y="2287474"/>
            <a:ext cx="953824" cy="7642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86A4D5-5A96-4B19-9C5A-9E5EB2C93D7D}"/>
              </a:ext>
            </a:extLst>
          </p:cNvPr>
          <p:cNvCxnSpPr/>
          <p:nvPr/>
        </p:nvCxnSpPr>
        <p:spPr>
          <a:xfrm>
            <a:off x="5619088" y="3863966"/>
            <a:ext cx="953824" cy="5004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F36FB8-AC91-4893-A68E-79614AAF9CCE}"/>
              </a:ext>
            </a:extLst>
          </p:cNvPr>
          <p:cNvCxnSpPr/>
          <p:nvPr/>
        </p:nvCxnSpPr>
        <p:spPr>
          <a:xfrm flipV="1">
            <a:off x="5608450" y="3791280"/>
            <a:ext cx="953824" cy="8120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61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ây lúa - Tưới cho bông lúa trĩu hạt - Phân Bón Fnano">
            <a:extLst>
              <a:ext uri="{FF2B5EF4-FFF2-40B4-BE49-F238E27FC236}">
                <a16:creationId xmlns:a16="http://schemas.microsoft.com/office/drawing/2014/main" id="{51D9A3E7-E27A-4E19-872B-7B9C205C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1133"/>
            <a:ext cx="6096000" cy="332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ùi đồng ruộng">
            <a:extLst>
              <a:ext uri="{FF2B5EF4-FFF2-40B4-BE49-F238E27FC236}">
                <a16:creationId xmlns:a16="http://schemas.microsoft.com/office/drawing/2014/main" id="{ED1D8E1C-BDA7-47FE-86DD-E00CA0E9B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7" y="358980"/>
            <a:ext cx="5830651" cy="632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úa trổ đều xịt thuốc gì &amp;amp; Cách chăm sóc lúa giai đoạn làm đòng">
            <a:extLst>
              <a:ext uri="{FF2B5EF4-FFF2-40B4-BE49-F238E27FC236}">
                <a16:creationId xmlns:a16="http://schemas.microsoft.com/office/drawing/2014/main" id="{8AB1EEFC-3F8A-4BFB-BECF-A4A70D5B1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5963173" cy="353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13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ưng bừng Hội đua voi ở Buôn Đôn | Văn hóa">
            <a:extLst>
              <a:ext uri="{FF2B5EF4-FFF2-40B4-BE49-F238E27FC236}">
                <a16:creationId xmlns:a16="http://schemas.microsoft.com/office/drawing/2014/main" id="{06A05066-F7E3-4FCC-A0DC-7119CA92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655269"/>
            <a:ext cx="5294716" cy="354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Những chú voi thắng cuộc hươ vòi chào khán giả. ">
            <a:extLst>
              <a:ext uri="{FF2B5EF4-FFF2-40B4-BE49-F238E27FC236}">
                <a16:creationId xmlns:a16="http://schemas.microsoft.com/office/drawing/2014/main" id="{715CB825-6B44-45C4-A7EC-5BA0D525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443482"/>
            <a:ext cx="5294715" cy="397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644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ây cầu trong đời sống người miền Tây-Nam-Bộ | Trang về Người Miền Tây">
            <a:extLst>
              <a:ext uri="{FF2B5EF4-FFF2-40B4-BE49-F238E27FC236}">
                <a16:creationId xmlns:a16="http://schemas.microsoft.com/office/drawing/2014/main" id="{EEF95E47-60EC-4F93-BB0A-52764E4459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323556"/>
            <a:ext cx="5838093" cy="620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IEP HOI DUA BEN TRE-Quê hương gợi nhớ qua Con Đường Dừa và Liên hoan ẩm  thực">
            <a:extLst>
              <a:ext uri="{FF2B5EF4-FFF2-40B4-BE49-F238E27FC236}">
                <a16:creationId xmlns:a16="http://schemas.microsoft.com/office/drawing/2014/main" id="{11C92D0E-B6DF-46EB-A7D7-B9F674B03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233"/>
            <a:ext cx="6095999" cy="60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343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7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2" name="Picture 6" descr="Lễ hội đua thuyền rồng">
            <a:extLst>
              <a:ext uri="{FF2B5EF4-FFF2-40B4-BE49-F238E27FC236}">
                <a16:creationId xmlns:a16="http://schemas.microsoft.com/office/drawing/2014/main" id="{CA74E873-92B9-4BFF-949D-8A87F5724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r="2" b="2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ặc sắc những lễ hội đua thuyền truyền thống đầu xuân ở xứ Thanh">
            <a:extLst>
              <a:ext uri="{FF2B5EF4-FFF2-40B4-BE49-F238E27FC236}">
                <a16:creationId xmlns:a16="http://schemas.microsoft.com/office/drawing/2014/main" id="{08FFEEC0-F8EB-49F9-B3DF-04C7FB7A5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2" r="-2" b="-2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Điện Biên: Lễ hội đua thuyền đuôi én thị xã Mường Lay lần thứ VI năm 2020  sẽ diễn ra từ 31/12/2019 - 2/1/2020 - Đài Phát thanh và Truyền hình Điện  Biên">
            <a:extLst>
              <a:ext uri="{FF2B5EF4-FFF2-40B4-BE49-F238E27FC236}">
                <a16:creationId xmlns:a16="http://schemas.microsoft.com/office/drawing/2014/main" id="{9B5A4196-3D13-4181-85A3-885B3A44F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r="34866" b="1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66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857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53" y="14748"/>
            <a:ext cx="91260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5001" y="1600200"/>
            <a:ext cx="82904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Trò</a:t>
            </a:r>
            <a:r>
              <a:rPr lang="en-US" sz="60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chơi</a:t>
            </a:r>
            <a:r>
              <a:rPr lang="en-US" sz="60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en-US" sz="60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Rung </a:t>
            </a:r>
            <a:r>
              <a:rPr lang="en-US" sz="6000" b="1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chuông</a:t>
            </a:r>
            <a:r>
              <a:rPr lang="en-US" sz="6000" b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 vàng</a:t>
            </a:r>
            <a:endParaRPr lang="en-US" sz="6000" b="1" dirty="0">
              <a:ln w="222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16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5061" y="2800369"/>
            <a:ext cx="8812696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39929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28" y="3198195"/>
            <a:ext cx="2469180" cy="231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79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1143099" y="693804"/>
            <a:ext cx="8899619" cy="114895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en-US" sz="3600" b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 từ chỉ tình cảm đối với quê hương là ?</a:t>
            </a:r>
          </a:p>
          <a:p>
            <a:pPr>
              <a:spcBef>
                <a:spcPct val="0"/>
              </a:spcBef>
              <a:buNone/>
            </a:pPr>
            <a:endParaRPr lang="en-US" alt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23" name="Group 51"/>
          <p:cNvGrpSpPr>
            <a:grpSpLocks/>
          </p:cNvGrpSpPr>
          <p:nvPr/>
        </p:nvGrpSpPr>
        <p:grpSpPr bwMode="auto">
          <a:xfrm>
            <a:off x="433662" y="1314278"/>
            <a:ext cx="240506" cy="5143500"/>
            <a:chOff x="202295" y="-322943"/>
            <a:chExt cx="319314" cy="718094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3076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5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29" name="WordArt 226"/>
          <p:cNvSpPr>
            <a:spLocks noChangeArrowheads="1" noChangeShapeType="1" noTextEdit="1"/>
          </p:cNvSpPr>
          <p:nvPr/>
        </p:nvSpPr>
        <p:spPr bwMode="auto">
          <a:xfrm>
            <a:off x="3268863" y="6051986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WordArt 226"/>
          <p:cNvSpPr>
            <a:spLocks noChangeArrowheads="1" noChangeShapeType="1" noTextEdit="1"/>
          </p:cNvSpPr>
          <p:nvPr/>
        </p:nvSpPr>
        <p:spPr bwMode="auto">
          <a:xfrm>
            <a:off x="3252194" y="5059005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747" name="Group 57"/>
          <p:cNvGrpSpPr>
            <a:grpSpLocks/>
          </p:cNvGrpSpPr>
          <p:nvPr/>
        </p:nvGrpSpPr>
        <p:grpSpPr bwMode="auto">
          <a:xfrm>
            <a:off x="-100929" y="963342"/>
            <a:ext cx="1252538" cy="1148954"/>
            <a:chOff x="271788" y="846266"/>
            <a:chExt cx="1543050" cy="1358900"/>
          </a:xfrm>
        </p:grpSpPr>
        <p:sp>
          <p:nvSpPr>
            <p:cNvPr id="30756" name="AutoShape 27"/>
            <p:cNvSpPr>
              <a:spLocks noChangeArrowheads="1"/>
            </p:cNvSpPr>
            <p:nvPr/>
          </p:nvSpPr>
          <p:spPr bwMode="auto">
            <a:xfrm>
              <a:off x="271788" y="846266"/>
              <a:ext cx="1543050" cy="1358900"/>
            </a:xfrm>
            <a:prstGeom prst="sun">
              <a:avLst>
                <a:gd name="adj" fmla="val 1988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57" name="TextBox 59"/>
            <p:cNvSpPr txBox="1">
              <a:spLocks noChangeArrowheads="1"/>
            </p:cNvSpPr>
            <p:nvPr/>
          </p:nvSpPr>
          <p:spPr bwMode="auto">
            <a:xfrm>
              <a:off x="560527" y="1275202"/>
              <a:ext cx="1243827" cy="49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vi-VN" sz="21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Câu </a:t>
              </a:r>
              <a:r>
                <a:rPr lang="en-US" altLang="vi-VN" sz="21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endParaRPr lang="vi-VN" altLang="vi-VN" sz="21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0748" name="WordArt 30"/>
          <p:cNvSpPr>
            <a:spLocks noChangeArrowheads="1" noChangeShapeType="1" noTextEdit="1"/>
          </p:cNvSpPr>
          <p:nvPr/>
        </p:nvSpPr>
        <p:spPr bwMode="auto">
          <a:xfrm>
            <a:off x="3632003" y="151439"/>
            <a:ext cx="5430441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5" name="WordArt 33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WordArt 34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WordArt 35"/>
          <p:cNvSpPr>
            <a:spLocks noChangeArrowheads="1" noChangeShapeType="1" noTextEdit="1"/>
          </p:cNvSpPr>
          <p:nvPr/>
        </p:nvSpPr>
        <p:spPr bwMode="auto">
          <a:xfrm>
            <a:off x="8605837" y="4564057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8" name="WordArt 36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WordArt 37"/>
          <p:cNvSpPr>
            <a:spLocks noChangeArrowheads="1" noChangeShapeType="1" noTextEdit="1"/>
          </p:cNvSpPr>
          <p:nvPr/>
        </p:nvSpPr>
        <p:spPr bwMode="auto">
          <a:xfrm>
            <a:off x="8637985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0" name="WordArt 38"/>
          <p:cNvSpPr>
            <a:spLocks noChangeArrowheads="1" noChangeShapeType="1" noTextEdit="1"/>
          </p:cNvSpPr>
          <p:nvPr/>
        </p:nvSpPr>
        <p:spPr bwMode="auto">
          <a:xfrm>
            <a:off x="8641556" y="460492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8621776" y="454262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WordArt 38"/>
          <p:cNvSpPr>
            <a:spLocks noChangeArrowheads="1" noChangeShapeType="1" noTextEdit="1"/>
          </p:cNvSpPr>
          <p:nvPr/>
        </p:nvSpPr>
        <p:spPr bwMode="auto">
          <a:xfrm>
            <a:off x="8653462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63" name="Group 49"/>
          <p:cNvGrpSpPr>
            <a:grpSpLocks/>
          </p:cNvGrpSpPr>
          <p:nvPr/>
        </p:nvGrpSpPr>
        <p:grpSpPr bwMode="auto">
          <a:xfrm>
            <a:off x="8214582" y="4277360"/>
            <a:ext cx="1314450" cy="1314450"/>
            <a:chOff x="4320" y="2928"/>
            <a:chExt cx="1104" cy="1104"/>
          </a:xfrm>
        </p:grpSpPr>
        <p:sp>
          <p:nvSpPr>
            <p:cNvPr id="6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Rectangle 2">
            <a:extLst>
              <a:ext uri="{FF2B5EF4-FFF2-40B4-BE49-F238E27FC236}">
                <a16:creationId xmlns:a16="http://schemas.microsoft.com/office/drawing/2014/main" id="{836089F8-1D1E-4D0E-8CD7-2F292DDAE9E8}"/>
              </a:ext>
            </a:extLst>
          </p:cNvPr>
          <p:cNvSpPr/>
          <p:nvPr/>
        </p:nvSpPr>
        <p:spPr>
          <a:xfrm>
            <a:off x="765846" y="2211844"/>
            <a:ext cx="9197929" cy="3281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228600" algn="l"/>
                <a:tab pos="914400" algn="l"/>
              </a:tabLst>
            </a:pPr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Cây đa, giếng nước, con đò.</a:t>
            </a:r>
            <a:endParaRPr lang="en-US" sz="48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228600" algn="l"/>
                <a:tab pos="914400" algn="l"/>
              </a:tabLst>
            </a:pPr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Quê quán,đất nước, giang sơn .</a:t>
            </a:r>
            <a:endParaRPr lang="en-US" sz="48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228600" algn="l"/>
                <a:tab pos="914400" algn="l"/>
              </a:tabLst>
            </a:pPr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Gắn bó, nhớ thương, tự hào.</a:t>
            </a:r>
            <a:endParaRPr lang="en-US" sz="4800" dirty="0"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6" name="Oval 11">
            <a:extLst>
              <a:ext uri="{FF2B5EF4-FFF2-40B4-BE49-F238E27FC236}">
                <a16:creationId xmlns:a16="http://schemas.microsoft.com/office/drawing/2014/main" id="{06402521-4C08-443D-B1ED-A8ED92BFF02A}"/>
              </a:ext>
            </a:extLst>
          </p:cNvPr>
          <p:cNvSpPr/>
          <p:nvPr/>
        </p:nvSpPr>
        <p:spPr>
          <a:xfrm>
            <a:off x="645081" y="4883527"/>
            <a:ext cx="745477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4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250"/>
                            </p:stCondLst>
                            <p:childTnLst>
                              <p:par>
                                <p:cTn id="10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65341" y="796973"/>
            <a:ext cx="11306174" cy="134866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altLang="en-US" sz="36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 nào có cách so sánh âm thanh với âm thanh??</a:t>
            </a:r>
          </a:p>
          <a:p>
            <a:pPr>
              <a:spcBef>
                <a:spcPct val="0"/>
              </a:spcBef>
              <a:buNone/>
            </a:pPr>
            <a:endParaRPr lang="en-US" alt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WordArt 226"/>
          <p:cNvSpPr>
            <a:spLocks noChangeArrowheads="1" noChangeShapeType="1" noTextEdit="1"/>
          </p:cNvSpPr>
          <p:nvPr/>
        </p:nvSpPr>
        <p:spPr bwMode="auto">
          <a:xfrm>
            <a:off x="3268863" y="6051986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WordArt 226"/>
          <p:cNvSpPr>
            <a:spLocks noChangeArrowheads="1" noChangeShapeType="1" noTextEdit="1"/>
          </p:cNvSpPr>
          <p:nvPr/>
        </p:nvSpPr>
        <p:spPr bwMode="auto">
          <a:xfrm>
            <a:off x="3252194" y="5059005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48" name="WordArt 30"/>
          <p:cNvSpPr>
            <a:spLocks noChangeArrowheads="1" noChangeShapeType="1" noTextEdit="1"/>
          </p:cNvSpPr>
          <p:nvPr/>
        </p:nvSpPr>
        <p:spPr bwMode="auto">
          <a:xfrm>
            <a:off x="3632003" y="151439"/>
            <a:ext cx="5430441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5" name="WordArt 33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WordArt 34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WordArt 35"/>
          <p:cNvSpPr>
            <a:spLocks noChangeArrowheads="1" noChangeShapeType="1" noTextEdit="1"/>
          </p:cNvSpPr>
          <p:nvPr/>
        </p:nvSpPr>
        <p:spPr bwMode="auto">
          <a:xfrm>
            <a:off x="8605837" y="4564057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8" name="WordArt 36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WordArt 37"/>
          <p:cNvSpPr>
            <a:spLocks noChangeArrowheads="1" noChangeShapeType="1" noTextEdit="1"/>
          </p:cNvSpPr>
          <p:nvPr/>
        </p:nvSpPr>
        <p:spPr bwMode="auto">
          <a:xfrm>
            <a:off x="8637985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0" name="WordArt 38"/>
          <p:cNvSpPr>
            <a:spLocks noChangeArrowheads="1" noChangeShapeType="1" noTextEdit="1"/>
          </p:cNvSpPr>
          <p:nvPr/>
        </p:nvSpPr>
        <p:spPr bwMode="auto">
          <a:xfrm>
            <a:off x="8641556" y="460492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8621776" y="454262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WordArt 38"/>
          <p:cNvSpPr>
            <a:spLocks noChangeArrowheads="1" noChangeShapeType="1" noTextEdit="1"/>
          </p:cNvSpPr>
          <p:nvPr/>
        </p:nvSpPr>
        <p:spPr bwMode="auto">
          <a:xfrm>
            <a:off x="8653462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63" name="Group 49"/>
          <p:cNvGrpSpPr>
            <a:grpSpLocks/>
          </p:cNvGrpSpPr>
          <p:nvPr/>
        </p:nvGrpSpPr>
        <p:grpSpPr bwMode="auto">
          <a:xfrm>
            <a:off x="8214582" y="4277360"/>
            <a:ext cx="1314450" cy="1314450"/>
            <a:chOff x="4320" y="2928"/>
            <a:chExt cx="1104" cy="1104"/>
          </a:xfrm>
        </p:grpSpPr>
        <p:sp>
          <p:nvSpPr>
            <p:cNvPr id="6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Oval 11">
            <a:extLst>
              <a:ext uri="{FF2B5EF4-FFF2-40B4-BE49-F238E27FC236}">
                <a16:creationId xmlns:a16="http://schemas.microsoft.com/office/drawing/2014/main" id="{06402521-4C08-443D-B1ED-A8ED92BFF02A}"/>
              </a:ext>
            </a:extLst>
          </p:cNvPr>
          <p:cNvSpPr/>
          <p:nvPr/>
        </p:nvSpPr>
        <p:spPr>
          <a:xfrm>
            <a:off x="387049" y="4899461"/>
            <a:ext cx="556592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87395482-6201-427F-A150-FD7D9FDF0C18}"/>
              </a:ext>
            </a:extLst>
          </p:cNvPr>
          <p:cNvSpPr/>
          <p:nvPr/>
        </p:nvSpPr>
        <p:spPr>
          <a:xfrm>
            <a:off x="387049" y="2317282"/>
            <a:ext cx="11505134" cy="4389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228600" algn="l"/>
                <a:tab pos="914400" algn="l"/>
              </a:tabLst>
            </a:pPr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Cây gạo to lớn như một tháp đèn khổng lồ.</a:t>
            </a:r>
            <a:endParaRPr lang="en-US" sz="48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228600" algn="l"/>
                <a:tab pos="914400" algn="l"/>
              </a:tabLst>
            </a:pPr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Trẻ em như búp trên cành.</a:t>
            </a:r>
            <a:endParaRPr lang="en-US" sz="480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228600" algn="l"/>
                <a:tab pos="914400" algn="l"/>
              </a:tabLst>
            </a:pPr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Tiếng chim hót líu lo như tiếng sao du dương.</a:t>
            </a:r>
            <a:endParaRPr lang="en-US" sz="4800"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6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250"/>
                            </p:stCondLst>
                            <p:childTnLst>
                              <p:par>
                                <p:cTn id="10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65341" y="796973"/>
            <a:ext cx="11306174" cy="99918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altLang="en-US" sz="36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 nào dưới đây thuộc kiểu câu : “ Ai làm gì ?”</a:t>
            </a:r>
          </a:p>
          <a:p>
            <a:pPr>
              <a:spcBef>
                <a:spcPct val="0"/>
              </a:spcBef>
              <a:buNone/>
            </a:pPr>
            <a:endParaRPr lang="en-US" alt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WordArt 226"/>
          <p:cNvSpPr>
            <a:spLocks noChangeArrowheads="1" noChangeShapeType="1" noTextEdit="1"/>
          </p:cNvSpPr>
          <p:nvPr/>
        </p:nvSpPr>
        <p:spPr bwMode="auto">
          <a:xfrm>
            <a:off x="3268863" y="6051986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WordArt 226"/>
          <p:cNvSpPr>
            <a:spLocks noChangeArrowheads="1" noChangeShapeType="1" noTextEdit="1"/>
          </p:cNvSpPr>
          <p:nvPr/>
        </p:nvSpPr>
        <p:spPr bwMode="auto">
          <a:xfrm>
            <a:off x="3252194" y="5059005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48" name="WordArt 30"/>
          <p:cNvSpPr>
            <a:spLocks noChangeArrowheads="1" noChangeShapeType="1" noTextEdit="1"/>
          </p:cNvSpPr>
          <p:nvPr/>
        </p:nvSpPr>
        <p:spPr bwMode="auto">
          <a:xfrm>
            <a:off x="3632003" y="151439"/>
            <a:ext cx="5430441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5" name="WordArt 33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WordArt 34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WordArt 35"/>
          <p:cNvSpPr>
            <a:spLocks noChangeArrowheads="1" noChangeShapeType="1" noTextEdit="1"/>
          </p:cNvSpPr>
          <p:nvPr/>
        </p:nvSpPr>
        <p:spPr bwMode="auto">
          <a:xfrm>
            <a:off x="8605837" y="4564057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8" name="WordArt 36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WordArt 37"/>
          <p:cNvSpPr>
            <a:spLocks noChangeArrowheads="1" noChangeShapeType="1" noTextEdit="1"/>
          </p:cNvSpPr>
          <p:nvPr/>
        </p:nvSpPr>
        <p:spPr bwMode="auto">
          <a:xfrm>
            <a:off x="8637985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0" name="WordArt 38"/>
          <p:cNvSpPr>
            <a:spLocks noChangeArrowheads="1" noChangeShapeType="1" noTextEdit="1"/>
          </p:cNvSpPr>
          <p:nvPr/>
        </p:nvSpPr>
        <p:spPr bwMode="auto">
          <a:xfrm>
            <a:off x="8641556" y="460492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8621776" y="454262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WordArt 38"/>
          <p:cNvSpPr>
            <a:spLocks noChangeArrowheads="1" noChangeShapeType="1" noTextEdit="1"/>
          </p:cNvSpPr>
          <p:nvPr/>
        </p:nvSpPr>
        <p:spPr bwMode="auto">
          <a:xfrm>
            <a:off x="8653462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63" name="Group 49"/>
          <p:cNvGrpSpPr>
            <a:grpSpLocks/>
          </p:cNvGrpSpPr>
          <p:nvPr/>
        </p:nvGrpSpPr>
        <p:grpSpPr bwMode="auto">
          <a:xfrm>
            <a:off x="8214582" y="4277360"/>
            <a:ext cx="1314450" cy="1314450"/>
            <a:chOff x="4320" y="2928"/>
            <a:chExt cx="1104" cy="1104"/>
          </a:xfrm>
        </p:grpSpPr>
        <p:sp>
          <p:nvSpPr>
            <p:cNvPr id="6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Oval 11">
            <a:extLst>
              <a:ext uri="{FF2B5EF4-FFF2-40B4-BE49-F238E27FC236}">
                <a16:creationId xmlns:a16="http://schemas.microsoft.com/office/drawing/2014/main" id="{06402521-4C08-443D-B1ED-A8ED92BFF02A}"/>
              </a:ext>
            </a:extLst>
          </p:cNvPr>
          <p:cNvSpPr/>
          <p:nvPr/>
        </p:nvSpPr>
        <p:spPr>
          <a:xfrm>
            <a:off x="715339" y="2297101"/>
            <a:ext cx="556592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1610E97E-224B-4D6F-98BA-86BAA1477022}"/>
              </a:ext>
            </a:extLst>
          </p:cNvPr>
          <p:cNvSpPr/>
          <p:nvPr/>
        </p:nvSpPr>
        <p:spPr>
          <a:xfrm>
            <a:off x="715339" y="1874689"/>
            <a:ext cx="11569147" cy="4389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228600" algn="l"/>
                <a:tab pos="914400" algn="l"/>
              </a:tabLst>
            </a:pPr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Các bác sĩ đang chăm sóc cho bệnh nhân.</a:t>
            </a:r>
            <a:endParaRPr lang="en-US" sz="48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228600" algn="l"/>
                <a:tab pos="914400" algn="l"/>
              </a:tabLst>
            </a:pPr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Các bác sĩ là những người anh hùng trong cuộc chiến chống lại dịch bệnh.</a:t>
            </a:r>
            <a:endParaRPr lang="en-US" sz="4800"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228600" algn="l"/>
                <a:tab pos="914400" algn="l"/>
              </a:tabLst>
            </a:pPr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Các bác sĩ rất nhiệt tình, chu đáo.</a:t>
            </a:r>
            <a:endParaRPr lang="en-US" sz="48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250"/>
                            </p:stCondLst>
                            <p:childTnLst>
                              <p:par>
                                <p:cTn id="10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15" y="4364386"/>
            <a:ext cx="2469180" cy="2314856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C392B72-1263-4314-833E-AA054B84144C}"/>
              </a:ext>
            </a:extLst>
          </p:cNvPr>
          <p:cNvSpPr txBox="1">
            <a:spLocks/>
          </p:cNvSpPr>
          <p:nvPr/>
        </p:nvSpPr>
        <p:spPr>
          <a:xfrm>
            <a:off x="1414028" y="504956"/>
            <a:ext cx="856485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khổ thơ sau và trả lời câu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sân,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cỏ</a:t>
            </a:r>
          </a:p>
          <a:p>
            <a:pPr algn="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Phạm Hổ</a:t>
            </a:r>
          </a:p>
          <a:p>
            <a:pPr algn="l"/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30C1F35-9A52-45B9-88ED-AA3B65BCDCD1}"/>
              </a:ext>
            </a:extLst>
          </p:cNvPr>
          <p:cNvCxnSpPr>
            <a:cxnSpLocks/>
          </p:cNvCxnSpPr>
          <p:nvPr/>
        </p:nvCxnSpPr>
        <p:spPr>
          <a:xfrm>
            <a:off x="4412974" y="3303477"/>
            <a:ext cx="781878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7FC38F3B-694C-49D4-BA95-F2B5547BA077}"/>
              </a:ext>
            </a:extLst>
          </p:cNvPr>
          <p:cNvCxnSpPr>
            <a:cxnSpLocks/>
          </p:cNvCxnSpPr>
          <p:nvPr/>
        </p:nvCxnSpPr>
        <p:spPr>
          <a:xfrm>
            <a:off x="6096000" y="3303477"/>
            <a:ext cx="431409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0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Quy trình sản xuất vải lụa tơ tằm tự nhiên - Lụa Nhaxasilk">
            <a:extLst>
              <a:ext uri="{FF2B5EF4-FFF2-40B4-BE49-F238E27FC236}">
                <a16:creationId xmlns:a16="http://schemas.microsoft.com/office/drawing/2014/main" id="{A326B3E7-5C30-4729-8124-98875F73D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r="11626" b="-2"/>
          <a:stretch/>
        </p:blipFill>
        <p:spPr bwMode="auto">
          <a:xfrm>
            <a:off x="191086" y="171715"/>
            <a:ext cx="5813197" cy="61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ợi tơ tằm - sinh ra để bảo vệ sự sống - Bá Minh Silk">
            <a:extLst>
              <a:ext uri="{FF2B5EF4-FFF2-40B4-BE49-F238E27FC236}">
                <a16:creationId xmlns:a16="http://schemas.microsoft.com/office/drawing/2014/main" id="{14AD84B4-71E1-4618-BEC0-AD802ACC8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hân biệt các loại lụa tơ tằm">
            <a:extLst>
              <a:ext uri="{FF2B5EF4-FFF2-40B4-BE49-F238E27FC236}">
                <a16:creationId xmlns:a16="http://schemas.microsoft.com/office/drawing/2014/main" id="{197F87CE-989A-4115-898D-630ABA58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0" b="20990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46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ợi Tơ Tằm Thô 100% Tự Nhiên – Màu Vàng – CÔNG TY TNHH MEDTECH VIỆT NAM">
            <a:extLst>
              <a:ext uri="{FF2B5EF4-FFF2-40B4-BE49-F238E27FC236}">
                <a16:creationId xmlns:a16="http://schemas.microsoft.com/office/drawing/2014/main" id="{287912EE-8213-4343-A7F0-9CCC35F0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19135" cy="70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nhận biết lụa tơ tằm Vạn Phúc | VTV.VN">
            <a:extLst>
              <a:ext uri="{FF2B5EF4-FFF2-40B4-BE49-F238E27FC236}">
                <a16:creationId xmlns:a16="http://schemas.microsoft.com/office/drawing/2014/main" id="{722171BA-A930-4538-8684-030EF962F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35" y="0"/>
            <a:ext cx="6396737" cy="70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76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Làm Thế Nào Để Nhận Biết Lụa Tơ Tằm Cao Cấp?">
            <a:extLst>
              <a:ext uri="{FF2B5EF4-FFF2-40B4-BE49-F238E27FC236}">
                <a16:creationId xmlns:a16="http://schemas.microsoft.com/office/drawing/2014/main" id="{8BCE90E9-5C60-49F7-A3CC-E50FAE148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r="15036" b="-2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ạn biết gì về tơ tằm?">
            <a:extLst>
              <a:ext uri="{FF2B5EF4-FFF2-40B4-BE49-F238E27FC236}">
                <a16:creationId xmlns:a16="http://schemas.microsoft.com/office/drawing/2014/main" id="{47CD416D-6D8F-4D89-8709-9242DE949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r="23229" b="1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303</Words>
  <Application>Microsoft Office PowerPoint</Application>
  <PresentationFormat>Màn hình rộng</PresentationFormat>
  <Paragraphs>69</Paragraphs>
  <Slides>20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9" baseType="lpstr">
      <vt:lpstr>.VnHelvetInsH</vt:lpstr>
      <vt:lpstr>.VnTime</vt:lpstr>
      <vt:lpstr>Arial</vt:lpstr>
      <vt:lpstr>Calibri</vt:lpstr>
      <vt:lpstr>Calibri Light</vt:lpstr>
      <vt:lpstr>Times New Roman</vt:lpstr>
      <vt:lpstr>Verdana Pro Cond Black</vt:lpstr>
      <vt:lpstr>VNI-Times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UYEN</dc:creator>
  <cp:lastModifiedBy>Windows 10</cp:lastModifiedBy>
  <cp:revision>103</cp:revision>
  <dcterms:created xsi:type="dcterms:W3CDTF">2019-02-09T05:00:13Z</dcterms:created>
  <dcterms:modified xsi:type="dcterms:W3CDTF">2021-10-17T15:24:09Z</dcterms:modified>
</cp:coreProperties>
</file>