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4" r:id="rId3"/>
    <p:sldMasterId id="2147483696" r:id="rId4"/>
  </p:sldMasterIdLst>
  <p:notesMasterIdLst>
    <p:notesMasterId r:id="rId29"/>
  </p:notesMasterIdLst>
  <p:sldIdLst>
    <p:sldId id="7764" r:id="rId5"/>
    <p:sldId id="7765" r:id="rId6"/>
    <p:sldId id="256" r:id="rId7"/>
    <p:sldId id="262" r:id="rId8"/>
    <p:sldId id="521" r:id="rId9"/>
    <p:sldId id="520" r:id="rId10"/>
    <p:sldId id="347" r:id="rId11"/>
    <p:sldId id="312" r:id="rId12"/>
    <p:sldId id="555" r:id="rId13"/>
    <p:sldId id="556" r:id="rId14"/>
    <p:sldId id="557" r:id="rId15"/>
    <p:sldId id="7753" r:id="rId16"/>
    <p:sldId id="7757" r:id="rId17"/>
    <p:sldId id="7759" r:id="rId18"/>
    <p:sldId id="7761" r:id="rId19"/>
    <p:sldId id="7758" r:id="rId20"/>
    <p:sldId id="7760" r:id="rId21"/>
    <p:sldId id="356" r:id="rId22"/>
    <p:sldId id="7737" r:id="rId23"/>
    <p:sldId id="7743" r:id="rId24"/>
    <p:sldId id="7745" r:id="rId25"/>
    <p:sldId id="354" r:id="rId26"/>
    <p:sldId id="7767" r:id="rId27"/>
    <p:sldId id="7766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28A46-2A93-4503-98A5-279D8D51CD80}" type="datetimeFigureOut">
              <a:rPr lang="vi-VN" smtClean="0"/>
              <a:t>19/09/2022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13830-5CD4-44EC-A49F-AE88F0BFEB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63834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86918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23585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có thể chọn xào rau, kho thịt….</a:t>
            </a:r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có thể chọn xào rau, kho thịt….</a:t>
            </a:r>
          </a:p>
        </p:txBody>
      </p:sp>
    </p:spTree>
    <p:extLst>
      <p:ext uri="{BB962C8B-B14F-4D97-AF65-F5344CB8AC3E}">
        <p14:creationId xmlns:p14="http://schemas.microsoft.com/office/powerpoint/2010/main" val="271286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475731"/>
            <a:ext cx="10272000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300756"/>
            <a:ext cx="10272000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510269" y="5685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74973" y="322567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510256" y="968434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2599" y="6138668"/>
            <a:ext cx="1830167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54366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0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4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8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2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7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4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6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5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5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60000" y="475817"/>
            <a:ext cx="10272000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2084" y="5916785"/>
            <a:ext cx="1200734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71232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6844" y="-357315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14590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1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0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67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2256697" y="7545"/>
            <a:ext cx="7467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dirty="0">
                <a:cs typeface="Times New Roman" panose="02020603050405020304" pitchFamily="18" charset="0"/>
              </a:rPr>
              <a:t>  </a:t>
            </a:r>
            <a:r>
              <a:rPr lang="vi-VN" altLang="en-US" sz="2400" dirty="0">
                <a:cs typeface="Times New Roman" panose="02020603050405020304" pitchFamily="18" charset="0"/>
              </a:rPr>
              <a:t>Thứ  ngày 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cs typeface="Times New Roman" panose="02020603050405020304" pitchFamily="18" charset="0"/>
              </a:rPr>
              <a:t>tháng  năm 201</a:t>
            </a:r>
            <a:r>
              <a:rPr lang="en-US" altLang="en-US" sz="2400" dirty="0"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cs typeface="Times New Roman" panose="02020603050405020304" pitchFamily="18" charset="0"/>
              </a:rPr>
              <a:t>Luyện</a:t>
            </a:r>
            <a:r>
              <a:rPr lang="en-US" altLang="en-US" sz="2400" u="sng" baseline="0" dirty="0">
                <a:cs typeface="Times New Roman" panose="02020603050405020304" pitchFamily="18" charset="0"/>
              </a:rPr>
              <a:t> </a:t>
            </a:r>
            <a:r>
              <a:rPr lang="en-US" altLang="en-US" sz="2400" u="sng" baseline="0" dirty="0" err="1">
                <a:cs typeface="Times New Roman" panose="02020603050405020304" pitchFamily="18" charset="0"/>
              </a:rPr>
              <a:t>từ</a:t>
            </a:r>
            <a:r>
              <a:rPr lang="en-US" altLang="en-US" sz="2400" u="sng" baseline="0" dirty="0">
                <a:cs typeface="Times New Roman" panose="02020603050405020304" pitchFamily="18" charset="0"/>
              </a:rPr>
              <a:t> </a:t>
            </a:r>
            <a:r>
              <a:rPr lang="en-US" altLang="en-US" sz="2400" u="sng" baseline="0" dirty="0" err="1">
                <a:cs typeface="Times New Roman" panose="02020603050405020304" pitchFamily="18" charset="0"/>
              </a:rPr>
              <a:t>và</a:t>
            </a:r>
            <a:r>
              <a:rPr lang="en-US" altLang="en-US" sz="2400" u="sng" baseline="0" dirty="0">
                <a:cs typeface="Times New Roman" panose="02020603050405020304" pitchFamily="18" charset="0"/>
              </a:rPr>
              <a:t> </a:t>
            </a:r>
            <a:r>
              <a:rPr lang="en-US" altLang="en-US" sz="2400" u="sng" baseline="0" dirty="0" err="1">
                <a:cs typeface="Times New Roman" panose="02020603050405020304" pitchFamily="18" charset="0"/>
              </a:rPr>
              <a:t>câu</a:t>
            </a:r>
          </a:p>
          <a:p>
            <a:pPr algn="ctr"/>
            <a:endParaRPr lang="en-US" altLang="en-US" sz="2800" u="none" baseline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97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2256697" y="7545"/>
            <a:ext cx="746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vi-VN" altLang="en-US" sz="2800" dirty="0">
                <a:cs typeface="Times New Roman" panose="02020603050405020304" pitchFamily="18" charset="0"/>
              </a:rPr>
              <a:t>Thứ  ngày 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cs typeface="Times New Roman" panose="02020603050405020304" pitchFamily="18" charset="0"/>
              </a:rPr>
              <a:t>tháng  năm 201</a:t>
            </a:r>
            <a:r>
              <a:rPr lang="en-US" altLang="en-US" sz="2800" dirty="0"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Luyện</a:t>
            </a:r>
            <a:r>
              <a:rPr lang="en-US" altLang="en-US" sz="2800" baseline="0" dirty="0">
                <a:cs typeface="Times New Roman" panose="02020603050405020304" pitchFamily="18" charset="0"/>
              </a:rPr>
              <a:t> </a:t>
            </a:r>
            <a:r>
              <a:rPr lang="en-US" altLang="en-US" sz="2800" baseline="0" dirty="0" err="1">
                <a:cs typeface="Times New Roman" panose="02020603050405020304" pitchFamily="18" charset="0"/>
              </a:rPr>
              <a:t>từ</a:t>
            </a:r>
            <a:r>
              <a:rPr lang="en-US" altLang="en-US" sz="2800" baseline="0" dirty="0">
                <a:cs typeface="Times New Roman" panose="02020603050405020304" pitchFamily="18" charset="0"/>
              </a:rPr>
              <a:t> </a:t>
            </a:r>
            <a:r>
              <a:rPr lang="en-US" altLang="en-US" sz="2800" baseline="0" dirty="0" err="1">
                <a:cs typeface="Times New Roman" panose="02020603050405020304" pitchFamily="18" charset="0"/>
              </a:rPr>
              <a:t>và</a:t>
            </a:r>
            <a:r>
              <a:rPr lang="en-US" altLang="en-US" sz="2800" baseline="0" dirty="0">
                <a:cs typeface="Times New Roman" panose="02020603050405020304" pitchFamily="18" charset="0"/>
              </a:rPr>
              <a:t> </a:t>
            </a:r>
            <a:r>
              <a:rPr lang="en-US" altLang="en-US" sz="2800" baseline="0" dirty="0" err="1">
                <a:cs typeface="Times New Roman" panose="02020603050405020304" pitchFamily="18" charset="0"/>
              </a:rPr>
              <a:t>câu</a:t>
            </a:r>
            <a:endParaRPr lang="en-US" altLang="en-US" sz="2800" u="sng" baseline="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922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34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70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98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14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7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50967" y="1862767"/>
            <a:ext cx="6322400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701" y="-274883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694" y="6194993"/>
            <a:ext cx="2001472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5511" y="5638940"/>
            <a:ext cx="1053367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40910" y="444255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33476" y="146739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1298" y="-115546"/>
            <a:ext cx="1830167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60220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0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9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83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475731"/>
            <a:ext cx="10272000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300756"/>
            <a:ext cx="10272000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510269" y="5685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74973" y="322567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510256" y="968434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2599" y="6138668"/>
            <a:ext cx="1830167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391008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60000" y="475817"/>
            <a:ext cx="10272000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2084" y="5916785"/>
            <a:ext cx="1200734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71232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6844" y="-357315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80225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50967" y="1862767"/>
            <a:ext cx="6322400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701" y="-274883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694" y="6194993"/>
            <a:ext cx="2001472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5511" y="5638940"/>
            <a:ext cx="1053367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40910" y="444255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33476" y="146739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1298" y="-115546"/>
            <a:ext cx="1830167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7921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62200" y="2235533"/>
            <a:ext cx="6618000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62200" y="4085600"/>
            <a:ext cx="6007200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3275" y="4897036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20880" y="-232083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464583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2084" y="5916785"/>
            <a:ext cx="1200734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71232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6844" y="-357315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718108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797" y="-232069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57428" y="-79582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29114" y="5974075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966" y="5761475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2734" y="5593559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65309" y="6109475"/>
            <a:ext cx="1028940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085139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3"/>
            <a:ext cx="5736882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6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6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6" y="6108586"/>
            <a:ext cx="1041194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4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7"/>
            <a:ext cx="981638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4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6195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62200" y="2235533"/>
            <a:ext cx="6618000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62200" y="4085600"/>
            <a:ext cx="6007200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3275" y="4897036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20880" y="-232083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96974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8"/>
            <a:ext cx="526304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69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8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4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8" y="6180598"/>
            <a:ext cx="1163854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4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6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8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3" y="-90176"/>
            <a:ext cx="692258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7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8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7143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24773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6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5" y="624603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60547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2"/>
            <a:ext cx="584625" cy="1582298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5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90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4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2" y="5714165"/>
            <a:ext cx="1133098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3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2"/>
            <a:ext cx="215884" cy="194554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6" y="5902956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9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9196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797" y="-232069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57428" y="-79582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29114" y="5974075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966" y="5761475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2734" y="5593559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65309" y="6109475"/>
            <a:ext cx="1028940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867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3"/>
            <a:ext cx="5736882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6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6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6" y="6108586"/>
            <a:ext cx="1041194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4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7"/>
            <a:ext cx="981638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4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29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8"/>
            <a:ext cx="526304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69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8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4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8" y="6180598"/>
            <a:ext cx="1163854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4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6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8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3" y="-90176"/>
            <a:ext cx="692258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7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8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9630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415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6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5" y="624603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60547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2"/>
            <a:ext cx="584625" cy="1582298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5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90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4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2" y="5714165"/>
            <a:ext cx="1133098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3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2"/>
            <a:ext cx="215884" cy="194554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6" y="5902956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9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762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9108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3C3D8-F293-46C4-95C5-C9654DE4ED0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09E06-C59B-456B-9D3B-C7EF9E99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888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B36925-AF0B-4829-9B68-AAF56E3B54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IẾC BỤNG ĐÓI - Tiên Cookie ft. Thanh Ngân (Official Lyric Video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71FBEF6-191D-4EF3-8500-273735B588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412209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56856" y="294957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805288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24873" y="4557168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406798" y="383716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94095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71094" y="4639329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18010" y="2678819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66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thịt</a:t>
            </a:r>
            <a:endParaRPr sz="66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61731" y="725333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mua thịt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700598" y="2819760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rửa thịt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35772" y="5203035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luộc thịt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73973" y="5127855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cất thịt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96001" y="3066518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thái thịt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53076" y="108353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ăn thịt,…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478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412209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56856" y="294957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805288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24873" y="4557168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406798" y="383716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94095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71094" y="4639329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18010" y="2678819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66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cá</a:t>
            </a:r>
            <a:endParaRPr sz="66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61731" y="725333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bắt cá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700598" y="2819760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nướng cá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35772" y="5203035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rán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cá</a:t>
            </a:r>
            <a:endParaRPr sz="4400" kern="0" dirty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73973" y="5127855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rửa cá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96001" y="3066518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kho cá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53076" y="108353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ăn cá,…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61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Chuẩn Bị Thứ Thái Rau Tải Xuống Miễn Phí, ảnh Đông chí ...">
            <a:extLst>
              <a:ext uri="{FF2B5EF4-FFF2-40B4-BE49-F238E27FC236}">
                <a16:creationId xmlns:a16="http://schemas.microsoft.com/office/drawing/2014/main" id="{7262A747-C1C2-450F-9A9A-B57E4BDE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700088"/>
            <a:ext cx="81915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lzd-img-global.slatic.net/g/p/215a9a9264d004b07835b0d152d3c99e.jpg_2200x2200q80.jpg_.webp">
            <a:extLst>
              <a:ext uri="{FF2B5EF4-FFF2-40B4-BE49-F238E27FC236}">
                <a16:creationId xmlns:a16="http://schemas.microsoft.com/office/drawing/2014/main" id="{D3671D18-4048-4B02-8320-B365A3A46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ttps://lzd-img-global.slatic.net/g/p/215a9a9264d004b07835b0d152d3c99e.jpg_2200x2200q80.jpg_.webp">
            <a:extLst>
              <a:ext uri="{FF2B5EF4-FFF2-40B4-BE49-F238E27FC236}">
                <a16:creationId xmlns:a16="http://schemas.microsoft.com/office/drawing/2014/main" id="{3EB21B92-789B-4CA2-9A1A-8EE14FF7B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C6D9E-AFE0-45DD-9700-3A51F05F2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04" y="619539"/>
            <a:ext cx="7643191" cy="56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8BB406-0C1A-4D06-AA54-C0D0F055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61" y="450574"/>
            <a:ext cx="9369287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C8927-236C-4992-B376-E0E9DA84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5" y="503583"/>
            <a:ext cx="9806608" cy="523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ổ cá chép, chỉ cần rút bỏ sợi dây này đảm bảo cá bớt tanh - Ảnh 2.">
            <a:extLst>
              <a:ext uri="{FF2B5EF4-FFF2-40B4-BE49-F238E27FC236}">
                <a16:creationId xmlns:a16="http://schemas.microsoft.com/office/drawing/2014/main" id="{D248C77E-4D55-44AD-9D64-201C9FCC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04" y="821635"/>
            <a:ext cx="8945218" cy="45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6C468C-A4D7-4E43-9207-D37FC1B1A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87" y="636104"/>
            <a:ext cx="9435548" cy="49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A52C34-89F6-8694-1AF5-7EB8FAB13246}"/>
              </a:ext>
            </a:extLst>
          </p:cNvPr>
          <p:cNvCxnSpPr>
            <a:cxnSpLocks/>
          </p:cNvCxnSpPr>
          <p:nvPr/>
        </p:nvCxnSpPr>
        <p:spPr>
          <a:xfrm>
            <a:off x="6485104" y="3396535"/>
            <a:ext cx="0" cy="2926080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6917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>
              <a:buClr>
                <a:srgbClr val="D3F4FF"/>
              </a:buClr>
            </a:pPr>
            <a:r>
              <a:rPr lang="en-US" sz="3200" b="1" kern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3200" kern="0">
                <a:solidFill>
                  <a:srgbClr val="000000"/>
                </a:solidFill>
                <a:latin typeface="Arial"/>
              </a:rPr>
              <a:t>. Xếp các từ chỉ hoạt động dưới đây vào 2 nhóm.</a:t>
            </a:r>
            <a:endParaRPr lang="en-US" sz="40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vang">
            <a:extLst>
              <a:ext uri="{FF2B5EF4-FFF2-40B4-BE49-F238E27FC236}">
                <a16:creationId xmlns:a16="http://schemas.microsoft.com/office/drawing/2014/main" id="{AA0FE1D0-1317-9EDB-E726-07864EA86F8F}"/>
              </a:ext>
            </a:extLst>
          </p:cNvPr>
          <p:cNvSpPr txBox="1"/>
          <p:nvPr/>
        </p:nvSpPr>
        <p:spPr>
          <a:xfrm>
            <a:off x="1057204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5C974-072E-70FB-81F5-DDE903480FC8}"/>
              </a:ext>
            </a:extLst>
          </p:cNvPr>
          <p:cNvSpPr txBox="1"/>
          <p:nvPr/>
        </p:nvSpPr>
        <p:spPr>
          <a:xfrm>
            <a:off x="3190804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xào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C7E10-8EF4-DE7B-2F17-B1ACD80A5097}"/>
              </a:ext>
            </a:extLst>
          </p:cNvPr>
          <p:cNvSpPr txBox="1"/>
          <p:nvPr/>
        </p:nvSpPr>
        <p:spPr>
          <a:xfrm>
            <a:off x="5324405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4E4C9-E0D8-B02F-4C66-C0C97C8E94A0}"/>
              </a:ext>
            </a:extLst>
          </p:cNvPr>
          <p:cNvSpPr txBox="1"/>
          <p:nvPr/>
        </p:nvSpPr>
        <p:spPr>
          <a:xfrm>
            <a:off x="7458006" y="1142782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lên</a:t>
            </a:r>
          </a:p>
        </p:txBody>
      </p:sp>
      <p:sp>
        <p:nvSpPr>
          <p:cNvPr id="22" name="Google Shape;7902;p32">
            <a:extLst>
              <a:ext uri="{FF2B5EF4-FFF2-40B4-BE49-F238E27FC236}">
                <a16:creationId xmlns:a16="http://schemas.microsoft.com/office/drawing/2014/main" id="{3CC342A1-A8C5-8AA0-0DC2-5DABC51409FC}"/>
              </a:ext>
            </a:extLst>
          </p:cNvPr>
          <p:cNvSpPr txBox="1">
            <a:spLocks/>
          </p:cNvSpPr>
          <p:nvPr/>
        </p:nvSpPr>
        <p:spPr>
          <a:xfrm>
            <a:off x="2886004" y="6107565"/>
            <a:ext cx="609473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>
              <a:buClr>
                <a:srgbClr val="D3F4FF"/>
              </a:buClr>
            </a:pPr>
            <a:r>
              <a:rPr lang="en-US" sz="2000" kern="0">
                <a:solidFill>
                  <a:srgbClr val="000000"/>
                </a:solidFill>
                <a:latin typeface="Arial"/>
              </a:rPr>
              <a:t>Click vào từng từ để di chuyển các từ về đúng cột</a:t>
            </a:r>
            <a:endParaRPr lang="en-US" sz="28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CD825-F246-8557-4AEC-4EE17A1176FC}"/>
              </a:ext>
            </a:extLst>
          </p:cNvPr>
          <p:cNvSpPr txBox="1"/>
          <p:nvPr/>
        </p:nvSpPr>
        <p:spPr>
          <a:xfrm>
            <a:off x="9591606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hầm</a:t>
            </a:r>
          </a:p>
        </p:txBody>
      </p:sp>
      <p:sp>
        <p:nvSpPr>
          <p:cNvPr id="3" name="vang">
            <a:extLst>
              <a:ext uri="{FF2B5EF4-FFF2-40B4-BE49-F238E27FC236}">
                <a16:creationId xmlns:a16="http://schemas.microsoft.com/office/drawing/2014/main" id="{B5A21E5D-7E34-D19C-08FF-74936C9FB84A}"/>
              </a:ext>
            </a:extLst>
          </p:cNvPr>
          <p:cNvSpPr txBox="1"/>
          <p:nvPr/>
        </p:nvSpPr>
        <p:spPr>
          <a:xfrm>
            <a:off x="1057204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119A7-4676-F01B-8D80-132FA80D6659}"/>
              </a:ext>
            </a:extLst>
          </p:cNvPr>
          <p:cNvSpPr txBox="1"/>
          <p:nvPr/>
        </p:nvSpPr>
        <p:spPr>
          <a:xfrm>
            <a:off x="3190804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23626-20F7-246C-FEFF-0D3262AF6F1E}"/>
              </a:ext>
            </a:extLst>
          </p:cNvPr>
          <p:cNvSpPr txBox="1"/>
          <p:nvPr/>
        </p:nvSpPr>
        <p:spPr>
          <a:xfrm>
            <a:off x="5324405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nướng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042AC0-1D49-57A5-6E2C-206FBB4E8CE3}"/>
              </a:ext>
            </a:extLst>
          </p:cNvPr>
          <p:cNvSpPr txBox="1"/>
          <p:nvPr/>
        </p:nvSpPr>
        <p:spPr>
          <a:xfrm>
            <a:off x="7458006" y="2069848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luộc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F07A87-75E6-601B-D831-5176C173AF75}"/>
              </a:ext>
            </a:extLst>
          </p:cNvPr>
          <p:cNvSpPr txBox="1"/>
          <p:nvPr/>
        </p:nvSpPr>
        <p:spPr>
          <a:xfrm>
            <a:off x="9591606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xuống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1C1266-5AEE-DCA8-EEC8-77D3C5331D42}"/>
              </a:ext>
            </a:extLst>
          </p:cNvPr>
          <p:cNvSpPr txBox="1"/>
          <p:nvPr/>
        </p:nvSpPr>
        <p:spPr>
          <a:xfrm>
            <a:off x="7729558" y="2951413"/>
            <a:ext cx="3114496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 chỉ hoạt động nấu ăn</a:t>
            </a:r>
          </a:p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</a:t>
            </a: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kho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FB57D6-C9C6-1EA4-3F4A-A070001ED869}"/>
              </a:ext>
            </a:extLst>
          </p:cNvPr>
          <p:cNvSpPr txBox="1"/>
          <p:nvPr/>
        </p:nvSpPr>
        <p:spPr>
          <a:xfrm>
            <a:off x="1363535" y="2951413"/>
            <a:ext cx="3044938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 chỉ hoạt động di chuyển</a:t>
            </a:r>
          </a:p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</a:t>
            </a: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đi</a:t>
            </a:r>
          </a:p>
        </p:txBody>
      </p:sp>
    </p:spTree>
    <p:extLst>
      <p:ext uri="{BB962C8B-B14F-4D97-AF65-F5344CB8AC3E}">
        <p14:creationId xmlns:p14="http://schemas.microsoft.com/office/powerpoint/2010/main" val="2182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508E-6 -4.07407E-6 L 0.50111 0.4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9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48E-6 -4.07407E-6 L 0.50111 0.47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9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797E-6 -4.07407E-6 L -0.1505 0.468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2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558E-6 2.96296E-6 L -0.32594 0.581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0864E-7 -4.07407E-6 L -0.10482 0.678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508E-6 7.40741E-7 L -0.00195 0.340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48E-6 7.40741E-7 L -0.17739 0.471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6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797E-6 7.40741E-7 L 0.15037 0.45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558E-6 -2.22222E-6 L 0.15037 0.440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9 -0.01551 L -0.59666 0.5597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8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  <p:bldP spid="3" grpId="0" animBg="1"/>
      <p:bldP spid="4" grpId="0" animBg="1"/>
      <p:bldP spid="6" grpId="0" animBg="1"/>
      <p:bldP spid="15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9D24-5697-4856-A889-198CA641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A09CD-2854-42E7-AE4F-231598B15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6917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64026"/>
            <a:chOff x="1824441" y="4092114"/>
            <a:chExt cx="2926080" cy="2964026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11680" y="5673305"/>
              <a:ext cx="2469081" cy="1382835"/>
              <a:chOff x="2036168" y="5668019"/>
              <a:chExt cx="2469081" cy="1382835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36168" y="5797781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647350"/>
              <a:ext cx="2766155" cy="1569660"/>
              <a:chOff x="2263417" y="5358101"/>
              <a:chExt cx="1994618" cy="1569660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603167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7642" y="3114730"/>
              <a:ext cx="13232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826116" y="1610657"/>
              <a:ext cx="1557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646079" y="236534"/>
              <a:ext cx="16129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082664" y="206464"/>
              <a:ext cx="13057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37645" y="1722948"/>
              <a:ext cx="1557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802160" y="427035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>
              <a:buClr>
                <a:srgbClr val="D3F4FF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</a:rPr>
              <a:t>3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. Chọn từ ở bài tập 2 thay cho ô vuông để hoàn thành các câu nêu hoạt động trong đoạn văn.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67329" y="1885851"/>
            <a:ext cx="119095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Chủ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  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chợ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mua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ăn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Nam 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  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bếp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Nam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nhặt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rửa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thái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thịt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Sau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đó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bắt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đầu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nấu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nướng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    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       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        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thịt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Chẳng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chốc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gian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bếp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thơm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lừng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mùi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ăn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algn="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(Theo Kim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Ngân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lang="vi-VN" sz="4400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3ED22-6055-B90A-31D5-FB38EE796A64}"/>
              </a:ext>
            </a:extLst>
          </p:cNvPr>
          <p:cNvSpPr/>
          <p:nvPr/>
        </p:nvSpPr>
        <p:spPr>
          <a:xfrm>
            <a:off x="6505204" y="1885851"/>
            <a:ext cx="756746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 dirty="0">
              <a:solidFill>
                <a:srgbClr val="2BB4CC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F509D-3C86-E349-C465-56AF4134DBC9}"/>
              </a:ext>
            </a:extLst>
          </p:cNvPr>
          <p:cNvSpPr/>
          <p:nvPr/>
        </p:nvSpPr>
        <p:spPr>
          <a:xfrm>
            <a:off x="1597330" y="2560025"/>
            <a:ext cx="915663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2BB4CC"/>
              </a:solidFill>
              <a:latin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49DD9-8E56-0D97-4691-BF7424519976}"/>
              </a:ext>
            </a:extLst>
          </p:cNvPr>
          <p:cNvSpPr/>
          <p:nvPr/>
        </p:nvSpPr>
        <p:spPr>
          <a:xfrm>
            <a:off x="3413745" y="3950701"/>
            <a:ext cx="915663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2BB4CC"/>
              </a:solidFill>
              <a:latin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FA82D-0138-8E0C-63AD-A0DE129CEC4D}"/>
              </a:ext>
            </a:extLst>
          </p:cNvPr>
          <p:cNvSpPr/>
          <p:nvPr/>
        </p:nvSpPr>
        <p:spPr>
          <a:xfrm>
            <a:off x="6222124" y="3965734"/>
            <a:ext cx="1140951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2BB4CC"/>
              </a:solidFill>
              <a:latin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B1A24-AF3B-1741-F43B-C177B7D5A798}"/>
              </a:ext>
            </a:extLst>
          </p:cNvPr>
          <p:cNvSpPr/>
          <p:nvPr/>
        </p:nvSpPr>
        <p:spPr>
          <a:xfrm>
            <a:off x="9131312" y="3963343"/>
            <a:ext cx="1700232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2BB4C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802160" y="427035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>
              <a:buClr>
                <a:srgbClr val="D3F4FF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</a:rPr>
              <a:t>3</a:t>
            </a:r>
            <a:r>
              <a:rPr lang="en-US" sz="3600" kern="0">
                <a:solidFill>
                  <a:srgbClr val="000000"/>
                </a:solidFill>
                <a:latin typeface="Arial"/>
              </a:rPr>
              <a:t>. Chọn từ ở bài tập 2 thay cho ô vuông để hoàn thành các câu nêu hoạt động trong đoạn văn.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67329" y="1885851"/>
            <a:ext cx="119095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Chủ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/ ra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chợ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mua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ăn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Nam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/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xuống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bếp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Nam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nhặt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rửa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thái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thịt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Sau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đó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bắt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đầu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nấu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nướng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kho</a:t>
            </a:r>
            <a:r>
              <a:rPr lang="en-US" sz="4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/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nướng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/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luộc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luộc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/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xào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rau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nướng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/ 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kho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/</a:t>
            </a:r>
            <a:r>
              <a:rPr lang="en-US" sz="4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luộc</a:t>
            </a:r>
            <a:r>
              <a:rPr lang="en-US" sz="4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thịt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Chẳng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chốc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gian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bếp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thơm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lừng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mùi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ăn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algn="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(Theo Kim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Ngân</a:t>
            </a:r>
            <a:r>
              <a:rPr lang="en-US" sz="4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lang="vi-VN" sz="4400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347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2A81-A737-4110-81F1-499774BF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29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53" y="14748"/>
            <a:ext cx="9126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1" y="1600200"/>
            <a:ext cx="82904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Trò</a:t>
            </a:r>
            <a:r>
              <a:rPr lang="en-US" sz="60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chơi</a:t>
            </a:r>
            <a:r>
              <a:rPr lang="en-US" sz="60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n-US" sz="60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Rung </a:t>
            </a:r>
            <a:r>
              <a:rPr lang="en-US" sz="6000" b="1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chuông</a:t>
            </a:r>
            <a:r>
              <a:rPr lang="en-US" sz="6000" b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vàng</a:t>
            </a:r>
            <a:endParaRPr lang="en-US" sz="6000" b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1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1143099" y="693804"/>
            <a:ext cx="10107997" cy="11489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5400" b="1" noProof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noProof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noProof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noProof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noProof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noProof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noProof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5400" b="1" noProof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723" name="Group 51"/>
          <p:cNvGrpSpPr>
            <a:grpSpLocks/>
          </p:cNvGrpSpPr>
          <p:nvPr/>
        </p:nvGrpSpPr>
        <p:grpSpPr bwMode="auto">
          <a:xfrm>
            <a:off x="433662" y="1314278"/>
            <a:ext cx="240506" cy="5143500"/>
            <a:chOff x="202295" y="-322943"/>
            <a:chExt cx="319314" cy="718094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076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3268863" y="605198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3252194" y="50590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0747" name="Group 57"/>
          <p:cNvGrpSpPr>
            <a:grpSpLocks/>
          </p:cNvGrpSpPr>
          <p:nvPr/>
        </p:nvGrpSpPr>
        <p:grpSpPr bwMode="auto">
          <a:xfrm>
            <a:off x="-100929" y="963342"/>
            <a:ext cx="1252538" cy="1148954"/>
            <a:chOff x="271788" y="846266"/>
            <a:chExt cx="1543050" cy="1358900"/>
          </a:xfrm>
        </p:grpSpPr>
        <p:sp>
          <p:nvSpPr>
            <p:cNvPr id="30756" name="AutoShape 27"/>
            <p:cNvSpPr>
              <a:spLocks noChangeArrowheads="1"/>
            </p:cNvSpPr>
            <p:nvPr/>
          </p:nvSpPr>
          <p:spPr bwMode="auto">
            <a:xfrm>
              <a:off x="271788" y="846266"/>
              <a:ext cx="1543050" cy="1358900"/>
            </a:xfrm>
            <a:prstGeom prst="sun">
              <a:avLst>
                <a:gd name="adj" fmla="val 19880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E9EE1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57" name="TextBox 59"/>
            <p:cNvSpPr txBox="1">
              <a:spLocks noChangeArrowheads="1"/>
            </p:cNvSpPr>
            <p:nvPr/>
          </p:nvSpPr>
          <p:spPr bwMode="auto">
            <a:xfrm>
              <a:off x="560527" y="1275202"/>
              <a:ext cx="1243827" cy="49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Câu </a:t>
              </a:r>
              <a:r>
                <a:rPr kumimoji="0" lang="en-US" altLang="vi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  <a:endParaRPr kumimoji="0" lang="vi-VN" alt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748" name="WordArt 30"/>
          <p:cNvSpPr>
            <a:spLocks noChangeArrowheads="1" noChangeShapeType="1" noTextEdit="1"/>
          </p:cNvSpPr>
          <p:nvPr/>
        </p:nvSpPr>
        <p:spPr bwMode="auto">
          <a:xfrm>
            <a:off x="3632003" y="151439"/>
            <a:ext cx="5430441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5" name="WordArt 33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WordArt 34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WordArt 35"/>
          <p:cNvSpPr>
            <a:spLocks noChangeArrowheads="1" noChangeShapeType="1" noTextEdit="1"/>
          </p:cNvSpPr>
          <p:nvPr/>
        </p:nvSpPr>
        <p:spPr bwMode="auto">
          <a:xfrm>
            <a:off x="8605837" y="456405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WordArt 36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WordArt 37"/>
          <p:cNvSpPr>
            <a:spLocks noChangeArrowheads="1" noChangeShapeType="1" noTextEdit="1"/>
          </p:cNvSpPr>
          <p:nvPr/>
        </p:nvSpPr>
        <p:spPr bwMode="auto">
          <a:xfrm>
            <a:off x="8637985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WordArt 38"/>
          <p:cNvSpPr>
            <a:spLocks noChangeArrowheads="1" noChangeShapeType="1" noTextEdit="1"/>
          </p:cNvSpPr>
          <p:nvPr/>
        </p:nvSpPr>
        <p:spPr bwMode="auto">
          <a:xfrm>
            <a:off x="8641556" y="46049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8621776" y="454262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WordArt 38"/>
          <p:cNvSpPr>
            <a:spLocks noChangeArrowheads="1" noChangeShapeType="1" noTextEdit="1"/>
          </p:cNvSpPr>
          <p:nvPr/>
        </p:nvSpPr>
        <p:spPr bwMode="auto">
          <a:xfrm>
            <a:off x="8653462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8214582" y="4277360"/>
            <a:ext cx="1314450" cy="1314450"/>
            <a:chOff x="4320" y="2928"/>
            <a:chExt cx="1104" cy="1104"/>
          </a:xfrm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Rectangle 2">
            <a:extLst>
              <a:ext uri="{FF2B5EF4-FFF2-40B4-BE49-F238E27FC236}">
                <a16:creationId xmlns:a16="http://schemas.microsoft.com/office/drawing/2014/main" id="{836089F8-1D1E-4D0E-8CD7-2F292DDAE9E8}"/>
              </a:ext>
            </a:extLst>
          </p:cNvPr>
          <p:cNvSpPr/>
          <p:nvPr/>
        </p:nvSpPr>
        <p:spPr>
          <a:xfrm>
            <a:off x="765846" y="2211844"/>
            <a:ext cx="9197929" cy="368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Oval 11">
            <a:extLst>
              <a:ext uri="{FF2B5EF4-FFF2-40B4-BE49-F238E27FC236}">
                <a16:creationId xmlns:a16="http://schemas.microsoft.com/office/drawing/2014/main" id="{06402521-4C08-443D-B1ED-A8ED92BFF02A}"/>
              </a:ext>
            </a:extLst>
          </p:cNvPr>
          <p:cNvSpPr/>
          <p:nvPr/>
        </p:nvSpPr>
        <p:spPr>
          <a:xfrm>
            <a:off x="601642" y="3919001"/>
            <a:ext cx="745477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65341" y="796973"/>
            <a:ext cx="11306174" cy="13486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3268863" y="605198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3252194" y="50590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748" name="WordArt 30"/>
          <p:cNvSpPr>
            <a:spLocks noChangeArrowheads="1" noChangeShapeType="1" noTextEdit="1"/>
          </p:cNvSpPr>
          <p:nvPr/>
        </p:nvSpPr>
        <p:spPr bwMode="auto">
          <a:xfrm>
            <a:off x="3632003" y="151439"/>
            <a:ext cx="5430441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5" name="WordArt 33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WordArt 34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WordArt 35"/>
          <p:cNvSpPr>
            <a:spLocks noChangeArrowheads="1" noChangeShapeType="1" noTextEdit="1"/>
          </p:cNvSpPr>
          <p:nvPr/>
        </p:nvSpPr>
        <p:spPr bwMode="auto">
          <a:xfrm>
            <a:off x="8605837" y="456405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WordArt 36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WordArt 37"/>
          <p:cNvSpPr>
            <a:spLocks noChangeArrowheads="1" noChangeShapeType="1" noTextEdit="1"/>
          </p:cNvSpPr>
          <p:nvPr/>
        </p:nvSpPr>
        <p:spPr bwMode="auto">
          <a:xfrm>
            <a:off x="8637985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WordArt 38"/>
          <p:cNvSpPr>
            <a:spLocks noChangeArrowheads="1" noChangeShapeType="1" noTextEdit="1"/>
          </p:cNvSpPr>
          <p:nvPr/>
        </p:nvSpPr>
        <p:spPr bwMode="auto">
          <a:xfrm>
            <a:off x="8641556" y="46049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8621776" y="454262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WordArt 38"/>
          <p:cNvSpPr>
            <a:spLocks noChangeArrowheads="1" noChangeShapeType="1" noTextEdit="1"/>
          </p:cNvSpPr>
          <p:nvPr/>
        </p:nvSpPr>
        <p:spPr bwMode="auto">
          <a:xfrm>
            <a:off x="8653462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8214582" y="4277360"/>
            <a:ext cx="1314450" cy="1314450"/>
            <a:chOff x="4320" y="2928"/>
            <a:chExt cx="1104" cy="1104"/>
          </a:xfrm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Oval 11">
            <a:extLst>
              <a:ext uri="{FF2B5EF4-FFF2-40B4-BE49-F238E27FC236}">
                <a16:creationId xmlns:a16="http://schemas.microsoft.com/office/drawing/2014/main" id="{06402521-4C08-443D-B1ED-A8ED92BFF02A}"/>
              </a:ext>
            </a:extLst>
          </p:cNvPr>
          <p:cNvSpPr/>
          <p:nvPr/>
        </p:nvSpPr>
        <p:spPr>
          <a:xfrm>
            <a:off x="387049" y="2824176"/>
            <a:ext cx="556592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87395482-6201-427F-A150-FD7D9FDF0C18}"/>
              </a:ext>
            </a:extLst>
          </p:cNvPr>
          <p:cNvSpPr/>
          <p:nvPr/>
        </p:nvSpPr>
        <p:spPr>
          <a:xfrm>
            <a:off x="479815" y="2368470"/>
            <a:ext cx="11505134" cy="368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cánh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lúa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65341" y="796973"/>
            <a:ext cx="11927876" cy="99918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3268863" y="6051986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3252194" y="50590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748" name="WordArt 30"/>
          <p:cNvSpPr>
            <a:spLocks noChangeArrowheads="1" noChangeShapeType="1" noTextEdit="1"/>
          </p:cNvSpPr>
          <p:nvPr/>
        </p:nvSpPr>
        <p:spPr bwMode="auto">
          <a:xfrm>
            <a:off x="3632003" y="151439"/>
            <a:ext cx="5430441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5" name="WordArt 33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WordArt 34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WordArt 35"/>
          <p:cNvSpPr>
            <a:spLocks noChangeArrowheads="1" noChangeShapeType="1" noTextEdit="1"/>
          </p:cNvSpPr>
          <p:nvPr/>
        </p:nvSpPr>
        <p:spPr bwMode="auto">
          <a:xfrm>
            <a:off x="8605837" y="456405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WordArt 36"/>
          <p:cNvSpPr>
            <a:spLocks noChangeArrowheads="1" noChangeShapeType="1" noTextEdit="1"/>
          </p:cNvSpPr>
          <p:nvPr/>
        </p:nvSpPr>
        <p:spPr bwMode="auto">
          <a:xfrm>
            <a:off x="8602266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WordArt 37"/>
          <p:cNvSpPr>
            <a:spLocks noChangeArrowheads="1" noChangeShapeType="1" noTextEdit="1"/>
          </p:cNvSpPr>
          <p:nvPr/>
        </p:nvSpPr>
        <p:spPr bwMode="auto">
          <a:xfrm>
            <a:off x="8637985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WordArt 38"/>
          <p:cNvSpPr>
            <a:spLocks noChangeArrowheads="1" noChangeShapeType="1" noTextEdit="1"/>
          </p:cNvSpPr>
          <p:nvPr/>
        </p:nvSpPr>
        <p:spPr bwMode="auto">
          <a:xfrm>
            <a:off x="8641556" y="46049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8621776" y="454262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WordArt 38"/>
          <p:cNvSpPr>
            <a:spLocks noChangeArrowheads="1" noChangeShapeType="1" noTextEdit="1"/>
          </p:cNvSpPr>
          <p:nvPr/>
        </p:nvSpPr>
        <p:spPr bwMode="auto">
          <a:xfrm>
            <a:off x="8653462" y="458548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8405219" y="4164007"/>
            <a:ext cx="1314450" cy="1314450"/>
            <a:chOff x="4320" y="2928"/>
            <a:chExt cx="1104" cy="1104"/>
          </a:xfrm>
        </p:grpSpPr>
        <p:sp>
          <p:nvSpPr>
            <p:cNvPr id="6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Oval 11">
            <a:extLst>
              <a:ext uri="{FF2B5EF4-FFF2-40B4-BE49-F238E27FC236}">
                <a16:creationId xmlns:a16="http://schemas.microsoft.com/office/drawing/2014/main" id="{06402521-4C08-443D-B1ED-A8ED92BFF02A}"/>
              </a:ext>
            </a:extLst>
          </p:cNvPr>
          <p:cNvSpPr/>
          <p:nvPr/>
        </p:nvSpPr>
        <p:spPr>
          <a:xfrm>
            <a:off x="768209" y="4795039"/>
            <a:ext cx="556314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1610E97E-224B-4D6F-98BA-86BAA1477022}"/>
              </a:ext>
            </a:extLst>
          </p:cNvPr>
          <p:cNvSpPr/>
          <p:nvPr/>
        </p:nvSpPr>
        <p:spPr>
          <a:xfrm>
            <a:off x="768209" y="1856384"/>
            <a:ext cx="11569147" cy="480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 (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con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?)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 (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? 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>
                <a:tab pos="228600" algn="l"/>
                <a:tab pos="914400" algn="l"/>
              </a:tabLst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 (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con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?)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</a:t>
            </a:r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62156" y="1033547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29716" y="2261938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+mj-lt"/>
              </a:rPr>
              <a:t>TỪ NGỮ CHỈ HOẠT ĐỘNG</a:t>
            </a:r>
            <a:endParaRPr lang="en-US" sz="6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62424" y="3306344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+mj-lt"/>
              </a:rPr>
              <a:t>CÂU NÊU HOẠT ĐỘNG</a:t>
            </a:r>
            <a:endParaRPr lang="en-US" sz="6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514020" y="6118434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32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29758" y="480461"/>
            <a:ext cx="11132484" cy="58970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Tìm những từ ngữ chỉ hoạt động kết hợp được với mỗi từ ngữ chỉ sự vật sau:</a:t>
            </a: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sz="36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: rửa rau, nhặt rau, luộc rau,…</a:t>
            </a: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44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EE685-A9BD-4C28-8576-41EA12685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787" t="39748" r="33138" b="53566"/>
          <a:stretch/>
        </p:blipFill>
        <p:spPr>
          <a:xfrm>
            <a:off x="1524000" y="2142423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412209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56856" y="294957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805288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24873" y="4557168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406798" y="383716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94095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71094" y="4639329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18010" y="2678819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66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rau</a:t>
            </a:r>
            <a:endParaRPr sz="66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61731" y="725333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hái rau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700598" y="2819760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rửa rau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35772" y="5203035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trồng rau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73973" y="5127855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tưới rau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96001" y="3066518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xào rau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53076" y="108353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D3F4FF"/>
              </a:buClr>
              <a:buSzPts val="1100"/>
            </a:pPr>
            <a:r>
              <a:rPr lang="en-US" sz="4400" kern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luộc rau,..</a:t>
            </a:r>
            <a:endParaRPr sz="4400" kern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871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430</Words>
  <Application>Microsoft Office PowerPoint</Application>
  <PresentationFormat>Widescreen</PresentationFormat>
  <Paragraphs>132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等线</vt:lpstr>
      <vt:lpstr>等线 Light</vt:lpstr>
      <vt:lpstr>SimSun</vt:lpstr>
      <vt:lpstr>.VnHelvetInsH</vt:lpstr>
      <vt:lpstr>.VnTime</vt:lpstr>
      <vt:lpstr>Arial</vt:lpstr>
      <vt:lpstr>Calibri</vt:lpstr>
      <vt:lpstr>Calibri Light</vt:lpstr>
      <vt:lpstr>Chewy</vt:lpstr>
      <vt:lpstr>Darker Grotesque SemiBold</vt:lpstr>
      <vt:lpstr>LNTH-Pleasantly Plump</vt:lpstr>
      <vt:lpstr>Manrope</vt:lpstr>
      <vt:lpstr>Maven Pro</vt:lpstr>
      <vt:lpstr>Montserrat</vt:lpstr>
      <vt:lpstr>Nunito</vt:lpstr>
      <vt:lpstr>Passion One</vt:lpstr>
      <vt:lpstr>Roboto</vt:lpstr>
      <vt:lpstr>SVN-Dessert Menu Script</vt:lpstr>
      <vt:lpstr>Times New Roman</vt:lpstr>
      <vt:lpstr>VNI-Times</vt:lpstr>
      <vt:lpstr>Europe Brothers and Sisters Day by Slidesgo</vt:lpstr>
      <vt:lpstr>1_Office 主题​​</vt:lpstr>
      <vt:lpstr>Office Theme</vt:lpstr>
      <vt:lpstr>1_Europe Brothers and Sisters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62</cp:revision>
  <dcterms:created xsi:type="dcterms:W3CDTF">2022-09-14T06:27:32Z</dcterms:created>
  <dcterms:modified xsi:type="dcterms:W3CDTF">2022-09-19T09:25:15Z</dcterms:modified>
</cp:coreProperties>
</file>