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webm" ContentType="video/webm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3"/>
    <p:sldId id="321" r:id="rId4"/>
    <p:sldId id="363" r:id="rId5"/>
    <p:sldId id="362" r:id="rId6"/>
    <p:sldId id="361" r:id="rId7"/>
    <p:sldId id="259" r:id="rId8"/>
    <p:sldId id="357" r:id="rId9"/>
    <p:sldId id="272" r:id="rId10"/>
    <p:sldId id="281" r:id="rId11"/>
    <p:sldId id="273" r:id="rId12"/>
    <p:sldId id="359" r:id="rId13"/>
    <p:sldId id="274" r:id="rId14"/>
    <p:sldId id="275" r:id="rId15"/>
    <p:sldId id="276" r:id="rId16"/>
    <p:sldId id="317" r:id="rId17"/>
    <p:sldId id="277" r:id="rId18"/>
    <p:sldId id="326" r:id="rId19"/>
    <p:sldId id="278" r:id="rId20"/>
    <p:sldId id="279" r:id="rId21"/>
    <p:sldId id="280" r:id="rId22"/>
    <p:sldId id="298" r:id="rId23"/>
    <p:sldId id="346" r:id="rId24"/>
    <p:sldId id="355" r:id="rId25"/>
    <p:sldId id="356" r:id="rId26"/>
    <p:sldId id="360" r:id="rId27"/>
    <p:sldId id="31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2706-B3F0-40EB-8C2B-303CBE3D9A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97D7-B94E-4801-AEDB-CCDABA0E756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tags" Target="../tags/tag1.xml"/><Relationship Id="rId2" Type="http://schemas.microsoft.com/office/2007/relationships/media" Target="file:///D:\PP%20TO&#193;N%20MUA\S&#7921;%20t&#237;ch%20ch&#250;%20cu&#7897;i%20cung%20tr&#259;ng.webm" TargetMode="External"/><Relationship Id="rId1" Type="http://schemas.openxmlformats.org/officeDocument/2006/relationships/video" Target="file:///D:\PP%20TO&#193;N%20MUA\S&#7921;%20t&#237;ch%20ch&#250;%20cu&#7897;i%20cung%20tr&#259;ng.web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media" Target="../media/media1.webm"/><Relationship Id="rId1" Type="http://schemas.openxmlformats.org/officeDocument/2006/relationships/video" Target="../media/media1.webm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êu đề 1"/>
          <p:cNvSpPr>
            <a:spLocks noGrp="1"/>
          </p:cNvSpPr>
          <p:nvPr>
            <p:ph type="ctrTitle"/>
          </p:nvPr>
        </p:nvSpPr>
        <p:spPr bwMode="auto">
          <a:xfrm>
            <a:off x="1709682" y="2555200"/>
            <a:ext cx="5403428" cy="765788"/>
          </a:xfrm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68580" tIns="34290" rIns="68580" bIns="34290" numCol="1" anchor="b" anchorCtr="0" compatLnSpc="1">
            <a:prstTxWarp prst="textArchUp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3375" b="1" i="0" u="none" strike="noStrike" kern="10" cap="none" spc="0" normalizeH="0" baseline="0" noProof="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Times New Roman" panose="02020603050405020304"/>
                <a:sym typeface="+mn-ea"/>
              </a:rPr>
            </a:br>
            <a:br>
              <a:rPr kumimoji="0" lang="en-US" sz="3375" b="1" i="0" u="none" strike="noStrike" kern="10" cap="none" spc="0" normalizeH="0" baseline="0" noProof="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Times New Roman" panose="02020603050405020304"/>
                <a:sym typeface="+mn-ea"/>
              </a:rPr>
            </a:br>
            <a:br>
              <a:rPr kumimoji="0" lang="en-US" sz="3375" b="1" i="0" u="none" strike="noStrike" kern="10" cap="none" spc="0" normalizeH="0" baseline="0" noProof="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Times New Roman" panose="02020603050405020304"/>
                <a:sym typeface="+mn-ea"/>
              </a:rPr>
            </a:br>
            <a:br>
              <a:rPr kumimoji="0" lang="en-US" sz="3375" b="1" i="0" u="none" strike="noStrike" kern="10" cap="none" spc="0" normalizeH="0" baseline="0" noProof="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Times New Roman" panose="02020603050405020304"/>
                <a:sym typeface="+mn-ea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CÔ VÀ TRÒ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LỚP 1C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NHIỆT LIỆT CHÀO MỪNG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CÁC CÔ ĐẾN DỰ GIỜ, THĂM LỚP !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</a:br>
            <a:endParaRPr kumimoji="0" lang="en-US" altLang="vi-VN" sz="5025" b="1" i="0" u="none" strike="noStrike" kern="1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82429" y="2647950"/>
            <a:ext cx="4406504" cy="164544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457" tIns="34228" rIns="68457" bIns="34228" anchor="ctr"/>
          <a:lstStyle/>
          <a:p>
            <a:pPr marL="0" marR="0" lvl="0" indent="0" algn="ctr" defTabSz="91249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7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MÔN: TIẾNG VIỆT </a:t>
            </a:r>
            <a:endParaRPr kumimoji="0" lang="en-US" altLang="zh-CN" sz="247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  <a:p>
            <a:pPr marL="0" marR="0" lvl="0" indent="0" algn="ctr" defTabSz="91249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BÀI 4: </a:t>
            </a:r>
            <a:r>
              <a:rPr kumimoji="0" lang="en-US" sz="24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Hỏi mẹ</a:t>
            </a:r>
            <a:endParaRPr kumimoji="0" lang="zh-CN" altLang="en-US" sz="24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3076" name="文本框 4"/>
          <p:cNvSpPr txBox="1"/>
          <p:nvPr/>
        </p:nvSpPr>
        <p:spPr>
          <a:xfrm>
            <a:off x="1627585" y="4510088"/>
            <a:ext cx="5876925" cy="48260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68457" tIns="34228" rIns="68457" bIns="342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1225" eaLnBrk="1" hangingPunct="1">
              <a:spcBef>
                <a:spcPct val="0"/>
              </a:spcBef>
              <a:buNone/>
            </a:pPr>
            <a:r>
              <a:rPr lang="en-US" altLang="zh-CN" sz="2700" b="1" dirty="0">
                <a:solidFill>
                  <a:srgbClr val="FFFF00"/>
                </a:solidFill>
                <a:latin typeface="Times New Roman" panose="02020603050405020304" charset="0"/>
                <a:ea typeface="黑体"/>
                <a:sym typeface="+mn-lt"/>
              </a:rPr>
              <a:t>Giáo viên: Nguyễn Thị Hồng Phương</a:t>
            </a:r>
            <a:endParaRPr lang="zh-CN" altLang="en-US" sz="2700" b="1" dirty="0">
              <a:solidFill>
                <a:srgbClr val="FFFF00"/>
              </a:solidFill>
              <a:latin typeface="Times New Roman" panose="02020603050405020304" charset="0"/>
              <a:ea typeface="黑体"/>
              <a:sym typeface="+mn-lt"/>
            </a:endParaRPr>
          </a:p>
        </p:txBody>
      </p:sp>
      <p:pic>
        <p:nvPicPr>
          <p:cNvPr id="3077" name="Picture 13" descr="DSTARS-P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4354116" y="929879"/>
            <a:ext cx="1416844" cy="1252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3" descr="DSTARS-P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4356497" y="5260181"/>
            <a:ext cx="1416844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3" descr="DSTARS-P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7509272" y="1600200"/>
            <a:ext cx="489347" cy="44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3" descr="DSTARS-P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1494235" y="1431131"/>
            <a:ext cx="640556" cy="44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3" descr="DSTARS-P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162878" y="2842736"/>
            <a:ext cx="1836420" cy="19254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3" descr="DSTARS-P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1920479" y="5064919"/>
            <a:ext cx="681038" cy="4441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3" descr="DSTARS-P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7509272" y="5010150"/>
            <a:ext cx="534590" cy="4226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13" descr="DSTARS-P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1958579" y="959644"/>
            <a:ext cx="1143000" cy="1026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13" descr="DSTARS-P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6568679" y="985838"/>
            <a:ext cx="1177528" cy="9917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635"/>
            <a:ext cx="2542540" cy="2647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8" name="Picture 1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02120" y="-231140"/>
            <a:ext cx="2042160" cy="2506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9" name="Picture 1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92850" y="4160520"/>
            <a:ext cx="2851150" cy="2697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0" name="Picture 1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431800" y="4188460"/>
            <a:ext cx="2296160" cy="3044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3" descr="DSTARS-P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rot="10800000">
            <a:off x="7188518" y="2024063"/>
            <a:ext cx="1836420" cy="192547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Hình chữ nhật 5"/>
          <p:cNvSpPr/>
          <p:nvPr/>
        </p:nvSpPr>
        <p:spPr>
          <a:xfrm>
            <a:off x="1101090" y="1394460"/>
            <a:ext cx="6722745" cy="13220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  <a:sym typeface="+mn-ea"/>
              </a:rPr>
              <a:t>Dòng 11: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  <a:sym typeface="+mn-ea"/>
              </a:rPr>
              <a:t>                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Nên chú phi công</a:t>
            </a:r>
            <a:endParaRPr lang="en-US" sz="4400" b="1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63060" y="1974850"/>
            <a:ext cx="20955" cy="6299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52665" y="2085340"/>
            <a:ext cx="21590" cy="5194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 flipH="1" flipV="1">
            <a:off x="3148965" y="2595880"/>
            <a:ext cx="362585" cy="8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 5"/>
          <p:cNvSpPr/>
          <p:nvPr/>
        </p:nvSpPr>
        <p:spPr>
          <a:xfrm>
            <a:off x="2207260" y="3280410"/>
            <a:ext cx="170180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phi công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altLang="vi-VN" sz="2800" b="1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4" name="Hình chữ nhật 5"/>
          <p:cNvSpPr/>
          <p:nvPr/>
        </p:nvSpPr>
        <p:spPr>
          <a:xfrm>
            <a:off x="3435350" y="3295015"/>
            <a:ext cx="312420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: </a:t>
            </a:r>
            <a:r>
              <a:rPr lang="en-US" altLang="vi-VN" sz="2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người lái máy bay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altLang="vi-VN" sz="2800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3" name="Hình chữ nhật 5"/>
          <p:cNvSpPr/>
          <p:nvPr/>
        </p:nvSpPr>
        <p:spPr>
          <a:xfrm>
            <a:off x="2865120" y="354330"/>
            <a:ext cx="4074795" cy="5835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Luyện đọc dòng thơ</a:t>
            </a:r>
            <a:endParaRPr lang="en-US" altLang="vi-VN" sz="3200" b="1" dirty="0" err="1">
              <a:solidFill>
                <a:srgbClr val="0070C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65" y="307340"/>
            <a:ext cx="6957695" cy="606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30" y="307340"/>
            <a:ext cx="6958330" cy="6061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6615"/>
            <a:ext cx="9144635" cy="5144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</p:pic>
      <p:sp>
        <p:nvSpPr>
          <p:cNvPr id="4" name="Rectangles 3"/>
          <p:cNvSpPr/>
          <p:nvPr/>
        </p:nvSpPr>
        <p:spPr>
          <a:xfrm>
            <a:off x="1572895" y="2917190"/>
            <a:ext cx="6494780" cy="146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 nối tiếp các dòng thơ!</a:t>
            </a:r>
            <a:endParaRPr lang="en-US" sz="4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6615"/>
            <a:ext cx="9144635" cy="5144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</p:pic>
      <p:sp>
        <p:nvSpPr>
          <p:cNvPr id="4" name="Rectangles 3"/>
          <p:cNvSpPr/>
          <p:nvPr/>
        </p:nvSpPr>
        <p:spPr>
          <a:xfrm>
            <a:off x="1532890" y="2917190"/>
            <a:ext cx="6498590" cy="146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 từng khổ thơ!</a:t>
            </a:r>
            <a:endParaRPr lang="en-US" sz="6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Hình chữ nhật 3"/>
          <p:cNvSpPr/>
          <p:nvPr/>
        </p:nvSpPr>
        <p:spPr>
          <a:xfrm>
            <a:off x="2411730" y="1597660"/>
            <a:ext cx="4551680" cy="1852930"/>
          </a:xfrm>
          <a:prstGeom prst="rect">
            <a:avLst/>
          </a:prstGeom>
        </p:spPr>
        <p:txBody>
          <a:bodyPr wrap="square">
            <a:spAutoFit/>
          </a:bodyPr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alt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(1)   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Ai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quạt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thành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gió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alt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      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Thổi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mây ngang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</a:t>
            </a:r>
            <a:r>
              <a:rPr lang="en-US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ờ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i?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alt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      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Ai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nhuộm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ơ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 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alt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      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Bầu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</a:t>
            </a:r>
            <a:r>
              <a:rPr lang="en-US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ời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xanh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thế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</a:t>
            </a:r>
            <a:endParaRPr lang="en-US" sz="28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898131" y="668468"/>
            <a:ext cx="17481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02020" y="1626235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662420" y="2092325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805805" y="2494915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189980" y="2961005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31000" y="2092325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3955" y="2961005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 5"/>
          <p:cNvSpPr/>
          <p:nvPr/>
        </p:nvSpPr>
        <p:spPr>
          <a:xfrm>
            <a:off x="646430" y="3880485"/>
            <a:ext cx="149733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nhuộm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altLang="vi-VN" sz="2800" b="1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2" name="Hình chữ nhật 5"/>
          <p:cNvSpPr/>
          <p:nvPr/>
        </p:nvSpPr>
        <p:spPr>
          <a:xfrm>
            <a:off x="1649095" y="3893185"/>
            <a:ext cx="679132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: </a:t>
            </a:r>
            <a:r>
              <a:rPr lang="en-US" altLang="vi-VN" sz="2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làm thay đổi màu sắc bằng thuốc có màu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altLang="vi-VN" sz="2800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405130" y="267970"/>
            <a:ext cx="8404860" cy="6161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5130" y="267970"/>
            <a:ext cx="8405495" cy="6161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Hình chữ nhật 5"/>
          <p:cNvSpPr/>
          <p:nvPr/>
        </p:nvSpPr>
        <p:spPr>
          <a:xfrm>
            <a:off x="2416810" y="1732280"/>
            <a:ext cx="4297045" cy="18148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(2)     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Ông sao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thì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bé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        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Trăng r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ằ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tròn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to.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         </a:t>
            </a:r>
            <a:r>
              <a:rPr lang="vi-VN" sz="28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ngồi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ố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đa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         </a:t>
            </a:r>
            <a:r>
              <a:rPr lang="vi-VN" sz="28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Phải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ă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trâu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mãi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.</a:t>
            </a:r>
            <a:endParaRPr lang="en-US" altLang="vi-VN" sz="2800" b="1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888606" y="799278"/>
            <a:ext cx="17481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16905" y="173228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377305" y="219837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32550" y="219837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71870" y="260985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529705" y="300355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603365" y="300355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48785" y="266446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 5"/>
          <p:cNvSpPr/>
          <p:nvPr/>
        </p:nvSpPr>
        <p:spPr>
          <a:xfrm>
            <a:off x="664210" y="4067175"/>
            <a:ext cx="170180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trăng rằm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altLang="vi-VN" sz="2800" b="1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4" name="Hình chữ nhật 5"/>
          <p:cNvSpPr/>
          <p:nvPr/>
        </p:nvSpPr>
        <p:spPr>
          <a:xfrm>
            <a:off x="2052320" y="4081780"/>
            <a:ext cx="578993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: </a:t>
            </a:r>
            <a:r>
              <a:rPr lang="en-US" altLang="vi-VN" sz="2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trăng vào đêm 15 âm lịch hàng tháng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altLang="vi-VN" sz="2800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 flipH="1" flipV="1">
            <a:off x="4276725" y="3465830"/>
            <a:ext cx="292100" cy="38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 flipV="1">
            <a:off x="5065395" y="3427095"/>
            <a:ext cx="292100" cy="38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-220345" y="-635"/>
            <a:ext cx="9364345" cy="6859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-220345" y="0"/>
            <a:ext cx="93643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Hình chữ nhật 6"/>
          <p:cNvSpPr/>
          <p:nvPr/>
        </p:nvSpPr>
        <p:spPr>
          <a:xfrm>
            <a:off x="2435860" y="1799590"/>
            <a:ext cx="4800600" cy="1814830"/>
          </a:xfrm>
          <a:prstGeom prst="rect">
            <a:avLst/>
          </a:prstGeom>
        </p:spPr>
        <p:txBody>
          <a:bodyPr wrap="square">
            <a:spAutoFit/>
          </a:bodyPr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(3)      M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ẹ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ơ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có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</a:t>
            </a:r>
            <a:r>
              <a:rPr lang="en-US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ả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       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buồn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lắm</a:t>
            </a:r>
            <a:r>
              <a:rPr lang="en-US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khôn</a:t>
            </a:r>
            <a:r>
              <a:rPr lang="en-US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g?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         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Nên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chú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phi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</a:t>
            </a:r>
            <a:r>
              <a:rPr lang="en-US" alt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ô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         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Bay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lên th</a:t>
            </a:r>
            <a:r>
              <a:rPr lang="en-US" alt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ă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</a:t>
            </a:r>
            <a:endParaRPr lang="en-US" sz="28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898131" y="799278"/>
            <a:ext cx="17481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8640" y="179959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925945" y="226568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974205" y="226568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183380" y="266192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15380" y="266192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72250" y="312801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619240" y="3128010"/>
            <a:ext cx="17780" cy="466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 flipH="1">
            <a:off x="3502025" y="3074670"/>
            <a:ext cx="2679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6615"/>
            <a:ext cx="9144635" cy="5144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</p:pic>
      <p:sp>
        <p:nvSpPr>
          <p:cNvPr id="4" name="Rectangles 3"/>
          <p:cNvSpPr/>
          <p:nvPr/>
        </p:nvSpPr>
        <p:spPr>
          <a:xfrm>
            <a:off x="1396365" y="2917190"/>
            <a:ext cx="6678295" cy="146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 nối tiếp các khổ thơ!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Content Placeholder 10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9143365" cy="6859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5"/>
          <p:cNvSpPr>
            <a:spLocks noGrp="1"/>
          </p:cNvSpPr>
          <p:nvPr/>
        </p:nvSpPr>
        <p:spPr>
          <a:xfrm>
            <a:off x="2189480" y="2089785"/>
            <a:ext cx="498919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BÀI CŨ!</a:t>
            </a:r>
            <a:endParaRPr lang="en-US" sz="6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6615"/>
            <a:ext cx="9144635" cy="5144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</p:pic>
      <p:sp>
        <p:nvSpPr>
          <p:cNvPr id="4" name="Rectangles 3"/>
          <p:cNvSpPr/>
          <p:nvPr/>
        </p:nvSpPr>
        <p:spPr>
          <a:xfrm>
            <a:off x="1957070" y="2926080"/>
            <a:ext cx="5547995" cy="146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 toàn bài!</a:t>
            </a:r>
            <a:endParaRPr lang="en-US" sz="6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877185" y="779780"/>
            <a:ext cx="3531870" cy="185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Ai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quạt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thành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gió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Thổi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mây ngang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</a:t>
            </a:r>
            <a:r>
              <a:rPr lang="en-US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ờ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i?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Ai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nhuộm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ơ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 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Bầu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</a:t>
            </a:r>
            <a:r>
              <a:rPr lang="en-US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ời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xanh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thế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</a:t>
            </a:r>
            <a:endParaRPr lang="en-US" sz="28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630555" y="2521585"/>
            <a:ext cx="32677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Ông sao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thì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bé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Trăng r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ằ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tròn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to.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vi-VN" sz="28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ngồi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ố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đa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vi-VN" sz="28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Phải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ă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trâu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mãi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.</a:t>
            </a:r>
            <a:endParaRPr lang="en-US" altLang="vi-VN" sz="2800" b="1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4418965" y="4244340"/>
            <a:ext cx="386334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ơ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có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</a:t>
            </a:r>
            <a:r>
              <a:rPr lang="en-US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ả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buồn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lắm</a:t>
            </a:r>
            <a:r>
              <a:rPr lang="en-US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khôn</a:t>
            </a:r>
            <a:r>
              <a:rPr lang="en-US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g?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Nên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chú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phi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</a:t>
            </a:r>
            <a:r>
              <a:rPr lang="en-US" alt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ô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Bay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lên thâm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</a:t>
            </a:r>
            <a:endParaRPr lang="en-US" sz="28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898131" y="72838"/>
            <a:ext cx="17481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endParaRPr lang="en-US" sz="4000" b="1" dirty="0" err="1" smtClean="0">
              <a:solidFill>
                <a:schemeClr val="tx1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2" name="Hình chữ nhật 6"/>
          <p:cNvSpPr/>
          <p:nvPr/>
        </p:nvSpPr>
        <p:spPr>
          <a:xfrm>
            <a:off x="6133465" y="6191885"/>
            <a:ext cx="2843530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(Nguyễn Xuân Bồi)</a:t>
            </a:r>
            <a:endParaRPr lang="en-US" sz="24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3" name="Hình chữ nhật 3"/>
          <p:cNvSpPr/>
          <p:nvPr/>
        </p:nvSpPr>
        <p:spPr>
          <a:xfrm>
            <a:off x="4982845" y="779780"/>
            <a:ext cx="96774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gió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sz="28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5" name="Hình chữ nhật 3"/>
          <p:cNvSpPr/>
          <p:nvPr/>
        </p:nvSpPr>
        <p:spPr>
          <a:xfrm>
            <a:off x="5431790" y="1221740"/>
            <a:ext cx="96774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ờ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</a:t>
            </a:r>
            <a:endParaRPr lang="vi-VN" sz="2800" b="1" dirty="0" smtClean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8" name="Hình chữ nhật 3"/>
          <p:cNvSpPr/>
          <p:nvPr/>
        </p:nvSpPr>
        <p:spPr>
          <a:xfrm>
            <a:off x="5018405" y="1654810"/>
            <a:ext cx="61912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ơ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sz="28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9" name="Hình chữ nhật 3"/>
          <p:cNvSpPr/>
          <p:nvPr/>
        </p:nvSpPr>
        <p:spPr>
          <a:xfrm>
            <a:off x="4991735" y="2089785"/>
            <a:ext cx="96774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thế</a:t>
            </a:r>
            <a:endParaRPr lang="vi-VN" sz="2800" b="1" dirty="0" err="1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1" name="Hình chữ nhật 5"/>
          <p:cNvSpPr/>
          <p:nvPr/>
        </p:nvSpPr>
        <p:spPr>
          <a:xfrm>
            <a:off x="2454910" y="2521585"/>
            <a:ext cx="60325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2800" b="1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bé</a:t>
            </a:r>
            <a:endParaRPr lang="en-US" altLang="vi-VN" sz="2800" b="1" dirty="0" smtClean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2" name="Hình chữ nhật 5"/>
          <p:cNvSpPr/>
          <p:nvPr/>
        </p:nvSpPr>
        <p:spPr>
          <a:xfrm>
            <a:off x="3016250" y="2948940"/>
            <a:ext cx="8077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to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3" name="Hình chữ nhật 5"/>
          <p:cNvSpPr/>
          <p:nvPr/>
        </p:nvSpPr>
        <p:spPr>
          <a:xfrm>
            <a:off x="2707640" y="3375660"/>
            <a:ext cx="873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đa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4" name="Hình chữ nhật 5"/>
          <p:cNvSpPr/>
          <p:nvPr/>
        </p:nvSpPr>
        <p:spPr>
          <a:xfrm>
            <a:off x="2971800" y="3803650"/>
            <a:ext cx="780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vi-VN" sz="2800" b="1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mãi</a:t>
            </a:r>
            <a:endParaRPr lang="vi-VN" altLang="vi-VN" sz="2800" b="1" dirty="0" err="1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5" name="Hình chữ nhật 5"/>
          <p:cNvSpPr/>
          <p:nvPr/>
        </p:nvSpPr>
        <p:spPr>
          <a:xfrm>
            <a:off x="5821680" y="4244340"/>
            <a:ext cx="100457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phải</a:t>
            </a:r>
            <a:endParaRPr lang="en-US" altLang="vi-VN" sz="2800" b="1" dirty="0" err="1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6" name="Hình chữ nhật 5"/>
          <p:cNvSpPr/>
          <p:nvPr/>
        </p:nvSpPr>
        <p:spPr>
          <a:xfrm>
            <a:off x="6863715" y="4669790"/>
            <a:ext cx="120015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không</a:t>
            </a:r>
            <a:endParaRPr lang="en-US" altLang="vi-VN" sz="2800" b="1" dirty="0" err="1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7" name="Hình chữ nhật 5"/>
          <p:cNvSpPr/>
          <p:nvPr/>
        </p:nvSpPr>
        <p:spPr>
          <a:xfrm>
            <a:off x="6355080" y="5095240"/>
            <a:ext cx="92075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công</a:t>
            </a:r>
            <a:endParaRPr lang="en-US" altLang="vi-VN" sz="2800" b="1" dirty="0" err="1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8" name="Hình chữ nhật 5"/>
          <p:cNvSpPr/>
          <p:nvPr/>
        </p:nvSpPr>
        <p:spPr>
          <a:xfrm>
            <a:off x="6532245" y="5528310"/>
            <a:ext cx="92075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endParaRPr lang="en-US" altLang="vi-VN" sz="2800" b="1" dirty="0" err="1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2" grpId="0"/>
      <p:bldP spid="3" grpId="0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300889" y="1442085"/>
            <a:ext cx="2648903" cy="142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Ai </a:t>
            </a:r>
            <a:r>
              <a:rPr lang="vi-VN" sz="21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quạt</a:t>
            </a: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thành</a:t>
            </a:r>
            <a:r>
              <a:rPr lang="vi-VN" sz="2100" b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gió</a:t>
            </a:r>
            <a:r>
              <a:rPr lang="vi-VN" sz="2100" b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sz="21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1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Thổi</a:t>
            </a: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mây ngang </a:t>
            </a:r>
            <a:r>
              <a:rPr lang="vi-VN" sz="21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</a:t>
            </a:r>
            <a:r>
              <a:rPr lang="en-US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ờ</a:t>
            </a: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i?</a:t>
            </a:r>
            <a:endParaRPr lang="en-US" sz="21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Ai </a:t>
            </a:r>
            <a:r>
              <a:rPr lang="vi-VN" sz="21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nhuộm</a:t>
            </a: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ơ</a:t>
            </a: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 </a:t>
            </a:r>
            <a:endParaRPr lang="en-US" sz="21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1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Bầu</a:t>
            </a: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</a:t>
            </a:r>
            <a:r>
              <a:rPr lang="en-US" sz="21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ời</a:t>
            </a: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xanh </a:t>
            </a:r>
            <a:r>
              <a:rPr lang="vi-VN" sz="21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thế</a:t>
            </a: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</a:t>
            </a:r>
            <a:endParaRPr lang="en-US" sz="21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615916" y="2748439"/>
            <a:ext cx="2450783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vi-VN" sz="21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Ông sao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thì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bé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sz="21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vi-VN" sz="21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Trăng r</a:t>
            </a:r>
            <a:r>
              <a:rPr lang="en-US" sz="21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ằ</a:t>
            </a:r>
            <a:r>
              <a:rPr lang="vi-VN" sz="21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tròn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to. </a:t>
            </a:r>
            <a:endParaRPr lang="en-US" sz="21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vi-VN" sz="21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1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ngồi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</a:t>
            </a:r>
            <a:r>
              <a:rPr lang="en-US" sz="21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ố</a:t>
            </a:r>
            <a:r>
              <a:rPr lang="vi-VN" sz="21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 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đa </a:t>
            </a:r>
            <a:endParaRPr lang="en-US" sz="21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vi-VN" sz="21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Phải</a:t>
            </a:r>
            <a:r>
              <a:rPr lang="vi-VN" sz="21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ch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ă</a:t>
            </a:r>
            <a:r>
              <a:rPr lang="vi-VN" sz="21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 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trâu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mãi</a:t>
            </a:r>
            <a:r>
              <a:rPr lang="en-US" altLang="vi-VN" sz="21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.</a:t>
            </a:r>
            <a:endParaRPr lang="en-US" altLang="vi-VN" sz="2100" b="1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4457224" y="4040505"/>
            <a:ext cx="289750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1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ơ</a:t>
            </a: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 </a:t>
            </a:r>
            <a:r>
              <a:rPr lang="vi-VN" sz="21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có</a:t>
            </a: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</a:t>
            </a:r>
            <a:r>
              <a:rPr lang="en-US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ả</a:t>
            </a: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</a:t>
            </a:r>
            <a:endParaRPr lang="en-US" sz="21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1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buồn</a:t>
            </a: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lắm</a:t>
            </a:r>
            <a:r>
              <a:rPr lang="en-US" sz="2100" b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100" b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khôn</a:t>
            </a:r>
            <a:r>
              <a:rPr lang="en-US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g?</a:t>
            </a:r>
            <a:endParaRPr lang="en-US" sz="21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Nên </a:t>
            </a:r>
            <a:r>
              <a:rPr lang="vi-VN" sz="21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chú</a:t>
            </a: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phi </a:t>
            </a:r>
            <a:r>
              <a:rPr lang="vi-VN" sz="21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</a:t>
            </a:r>
            <a:r>
              <a:rPr lang="en-US" altLang="vi-VN" sz="21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ô</a:t>
            </a:r>
            <a:r>
              <a:rPr lang="vi-VN" sz="21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</a:t>
            </a:r>
            <a:endParaRPr lang="en-US" sz="21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Bay </a:t>
            </a:r>
            <a:r>
              <a:rPr lang="vi-VN" sz="21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lên thâm </a:t>
            </a:r>
            <a:r>
              <a:rPr lang="vi-VN" sz="21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1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</a:t>
            </a:r>
            <a:endParaRPr lang="en-US" sz="21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4066598" y="911879"/>
            <a:ext cx="135763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endParaRPr lang="en-US" sz="3000" b="1" dirty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2" name="Hình chữ nhật 6"/>
          <p:cNvSpPr/>
          <p:nvPr/>
        </p:nvSpPr>
        <p:spPr>
          <a:xfrm>
            <a:off x="5743099" y="5501164"/>
            <a:ext cx="213264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(Nguyễn Xuân Bồi)</a:t>
            </a:r>
            <a:endParaRPr lang="en-US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155" y="1441945"/>
            <a:ext cx="59055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100" b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gió </a:t>
            </a:r>
            <a:endParaRPr lang="en-US" sz="21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6732" y="3062779"/>
            <a:ext cx="40513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100" b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to</a:t>
            </a:r>
            <a:endParaRPr lang="en-US" sz="21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164" y="1775803"/>
            <a:ext cx="61214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100" b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</a:t>
            </a:r>
            <a:r>
              <a:rPr lang="en-US" sz="2100" b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rời</a:t>
            </a:r>
            <a:endParaRPr lang="en-US" sz="21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9817" y="2098940"/>
            <a:ext cx="40513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100" b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ơi</a:t>
            </a:r>
            <a:endParaRPr lang="en-US" sz="21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70053" y="3706062"/>
            <a:ext cx="61277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100" b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mãi</a:t>
            </a:r>
            <a:endParaRPr lang="en-US" sz="21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128" y="4036060"/>
            <a:ext cx="68770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100" b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</a:t>
            </a:r>
            <a:r>
              <a:rPr lang="en-US" sz="2100" b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hải</a:t>
            </a:r>
            <a:endParaRPr lang="en-US" sz="21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4905" y="4361180"/>
            <a:ext cx="102616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100" b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không</a:t>
            </a:r>
            <a:endParaRPr lang="en-US" sz="21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1790" y="4681931"/>
            <a:ext cx="71628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100" b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công</a:t>
            </a:r>
            <a:endParaRPr lang="en-US" sz="21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db05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c93d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2" grpId="0"/>
      <p:bldP spid="3" grpId="1"/>
      <p:bldP spid="3" grpId="2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rcRect l="1770" r="2166" b="58235"/>
          <a:stretch>
            <a:fillRect/>
          </a:stretch>
        </p:blipFill>
        <p:spPr>
          <a:xfrm>
            <a:off x="0" y="980440"/>
            <a:ext cx="9098280" cy="27025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190" y="521335"/>
            <a:ext cx="1981200" cy="579120"/>
          </a:xfrm>
          <a:prstGeom prst="rect">
            <a:avLst/>
          </a:prstGeom>
        </p:spPr>
      </p:pic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45" y="1100455"/>
            <a:ext cx="4863465" cy="51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Sự tích chú cuội cung trăng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9250" y="400685"/>
            <a:ext cx="8445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4340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WordArt 7"/>
          <p:cNvSpPr>
            <a:spLocks noTextEdit="1"/>
          </p:cNvSpPr>
          <p:nvPr/>
        </p:nvSpPr>
        <p:spPr>
          <a:xfrm>
            <a:off x="228600" y="1585913"/>
            <a:ext cx="84582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CÔ VÀ TRÒ LỚP 1C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CẢM ƠN 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CÁC CÔ RẤT NHIỀU !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pic>
        <p:nvPicPr>
          <p:cNvPr id="14342" name="Picture 10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457200" y="69215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11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2411413" y="827088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12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635375" y="4506913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1671638" y="414655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4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5437188" y="4824413"/>
            <a:ext cx="2362200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1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191250" y="739775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Vì sao lại có cầu vồng- (1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9610" y="549910"/>
            <a:ext cx="793305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877185" y="779780"/>
            <a:ext cx="3531870" cy="185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Ai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quạt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thành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gió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Thổi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mây ngang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</a:t>
            </a:r>
            <a:r>
              <a:rPr lang="en-US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ờ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i?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Ai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nhuộm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ơ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 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marL="241300" indent="-241300" algn="just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Bầu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</a:t>
            </a:r>
            <a:r>
              <a:rPr lang="en-US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ời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xanh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thế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</a:t>
            </a:r>
            <a:endParaRPr lang="en-US" sz="28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630555" y="2521585"/>
            <a:ext cx="32677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Ông sao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thì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bé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Trăng r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ằ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tròn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to.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vi-VN" sz="28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ngồi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ố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đa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vi-VN" sz="28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Phải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ă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trâu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mãi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.</a:t>
            </a:r>
            <a:endParaRPr lang="en-US" altLang="vi-VN" sz="2800" b="1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4418965" y="4244340"/>
            <a:ext cx="386334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ơ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có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</a:t>
            </a:r>
            <a:r>
              <a:rPr lang="en-US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ả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i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buồn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lắm</a:t>
            </a:r>
            <a:r>
              <a:rPr lang="en-US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khôn</a:t>
            </a:r>
            <a:r>
              <a:rPr lang="en-US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g?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Nên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chú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phi 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</a:t>
            </a:r>
            <a:r>
              <a:rPr lang="en-US" alt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ô</a:t>
            </a:r>
            <a:r>
              <a:rPr lang="vi-VN" sz="2800" b="1" dirty="0" err="1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</a:t>
            </a:r>
            <a:endParaRPr lang="en-US" sz="2800" b="1" dirty="0" smtClean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Bay </a:t>
            </a:r>
            <a:r>
              <a:rPr lang="vi-VN" sz="2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lên thâm </a:t>
            </a:r>
            <a:r>
              <a:rPr lang="vi-VN" sz="2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2800" b="1" dirty="0" smtClean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</a:t>
            </a:r>
            <a:endParaRPr lang="en-US" sz="28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898131" y="72838"/>
            <a:ext cx="17481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mẹ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2" name="Hình chữ nhật 6"/>
          <p:cNvSpPr/>
          <p:nvPr/>
        </p:nvSpPr>
        <p:spPr>
          <a:xfrm>
            <a:off x="6133465" y="6191885"/>
            <a:ext cx="2843530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12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(Nguyễn Xuân Bồi)</a:t>
            </a:r>
            <a:endParaRPr lang="en-US" sz="2400" b="1" dirty="0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Hình chữ nhật 5"/>
          <p:cNvSpPr/>
          <p:nvPr/>
        </p:nvSpPr>
        <p:spPr>
          <a:xfrm>
            <a:off x="469265" y="1148715"/>
            <a:ext cx="8410575" cy="25533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44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altLang="vi-VN" sz="4400" b="1" u="sng" dirty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Nói cho nhau nghe trong N4 (2’)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:</a:t>
            </a:r>
            <a:endParaRPr lang="en-US" altLang="vi-VN" sz="4400" b="1" dirty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endParaRPr lang="en-US" altLang="vi-VN" sz="4400" b="1" dirty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1. Dòng thơ chứa tiếng con thấy khó đọc.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2. Dòng thơ có từ con chưa hiểu nghĩa.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Hình chữ nhật 5"/>
          <p:cNvSpPr/>
          <p:nvPr/>
        </p:nvSpPr>
        <p:spPr>
          <a:xfrm>
            <a:off x="1103630" y="1313180"/>
            <a:ext cx="7098030" cy="14452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44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Dòng 7:</a:t>
            </a:r>
            <a:endParaRPr lang="en-US" altLang="vi-VN" sz="4400" b="1" dirty="0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44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              </a:t>
            </a:r>
            <a:r>
              <a:rPr lang="vi-VN" sz="4400" b="1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44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ngồi</a:t>
            </a:r>
            <a:r>
              <a:rPr lang="vi-VN" sz="44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44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ố</a:t>
            </a:r>
            <a:r>
              <a:rPr lang="vi-VN" sz="4400" b="1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 </a:t>
            </a:r>
            <a:r>
              <a:rPr lang="vi-VN" sz="4400" b="1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đa</a:t>
            </a:r>
            <a:endParaRPr lang="en-US" altLang="vi-VN" sz="4400" b="1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493260" y="2045335"/>
            <a:ext cx="46355" cy="6432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328535" y="1971675"/>
            <a:ext cx="36195" cy="716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 5"/>
          <p:cNvSpPr/>
          <p:nvPr/>
        </p:nvSpPr>
        <p:spPr>
          <a:xfrm>
            <a:off x="591820" y="3009900"/>
            <a:ext cx="1290320" cy="7683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4400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vi-VN" sz="3200" dirty="0" err="1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Cuội</a:t>
            </a:r>
            <a:r>
              <a:rPr lang="vi-VN" sz="4400" dirty="0" smtClean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endParaRPr lang="en-US" altLang="vi-VN" sz="4400" dirty="0" err="1">
              <a:solidFill>
                <a:srgbClr val="00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4" name="Hình chữ nhật 5"/>
          <p:cNvSpPr/>
          <p:nvPr/>
        </p:nvSpPr>
        <p:spPr>
          <a:xfrm>
            <a:off x="1391285" y="3009900"/>
            <a:ext cx="7138035" cy="7683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vi-VN" sz="4400" dirty="0">
                <a:solidFill>
                  <a:srgbClr val="00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altLang="vi-VN" sz="32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: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nhân vật trong truyện cổ tích “Sự tích  </a:t>
            </a:r>
            <a:endParaRPr lang="en-US" altLang="vi-VN" sz="3200" dirty="0" err="1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15" name="Hình chữ nhật 5"/>
          <p:cNvSpPr/>
          <p:nvPr/>
        </p:nvSpPr>
        <p:spPr>
          <a:xfrm>
            <a:off x="203200" y="3778250"/>
            <a:ext cx="3971290" cy="5835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  <a:sym typeface="+mn-ea"/>
              </a:rPr>
              <a:t>Chú Cuội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cung Trăng”</a:t>
            </a:r>
            <a:endParaRPr lang="en-US" altLang="vi-VN" sz="3200" dirty="0" err="1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2" name="Hình chữ nhật 5"/>
          <p:cNvSpPr/>
          <p:nvPr/>
        </p:nvSpPr>
        <p:spPr>
          <a:xfrm>
            <a:off x="2865120" y="354330"/>
            <a:ext cx="4074795" cy="5835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Luyện đọc dòng thơ</a:t>
            </a:r>
            <a:endParaRPr lang="en-US" altLang="vi-VN" sz="3200" b="1" dirty="0" err="1">
              <a:solidFill>
                <a:srgbClr val="0070C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Hình ảnh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395" y="327025"/>
            <a:ext cx="8276590" cy="620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" y="327660"/>
            <a:ext cx="8277225" cy="620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1804</Words>
  <Application>WPS Presentation</Application>
  <PresentationFormat>Trình chiếu Trên màn hình (4:3)</PresentationFormat>
  <Paragraphs>172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SimSun</vt:lpstr>
      <vt:lpstr>Wingdings</vt:lpstr>
      <vt:lpstr>Times New Roman</vt:lpstr>
      <vt:lpstr>Times New Roman</vt:lpstr>
      <vt:lpstr>黑体</vt:lpstr>
      <vt:lpstr>黑体</vt:lpstr>
      <vt:lpstr>AvantGarde</vt:lpstr>
      <vt:lpstr>Segoe Print</vt:lpstr>
      <vt:lpstr>Microsoft YaHei</vt:lpstr>
      <vt:lpstr>Arial Unicode MS</vt:lpstr>
      <vt:lpstr>Calibri Light</vt:lpstr>
      <vt:lpstr>Calibri</vt:lpstr>
      <vt:lpstr>Verdana</vt:lpstr>
      <vt:lpstr>HP001 5 hàng</vt:lpstr>
      <vt:lpstr>Office Theme</vt:lpstr>
      <vt:lpstr>    CÔ VÀ TRÒ LỚP 1C NHIỆT LIỆT CHÀO MỪNG  CÁC CÔ ĐẾN DỰ GIỜ, THĂM LỚP !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DELL</cp:lastModifiedBy>
  <cp:revision>39</cp:revision>
  <dcterms:created xsi:type="dcterms:W3CDTF">2022-04-26T13:34:00Z</dcterms:created>
  <dcterms:modified xsi:type="dcterms:W3CDTF">2023-06-11T11:37:12Z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263DDCB5195D45BFA9068BACAE9DEFB7</vt:lpwstr>
  </property>
  <property fmtid="{D5CDD505-2E9C-101B-9397-08002B2CF9AE}" pid="3" name="KSOProductBuildVer">
    <vt:lpwstr>1033-11.2.0.11537</vt:lpwstr>
  </property>
</Properties>
</file>