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2"/>
  </p:notesMasterIdLst>
  <p:sldIdLst>
    <p:sldId id="375" r:id="rId2"/>
    <p:sldId id="373" r:id="rId3"/>
    <p:sldId id="331" r:id="rId4"/>
    <p:sldId id="362" r:id="rId5"/>
    <p:sldId id="363" r:id="rId6"/>
    <p:sldId id="364" r:id="rId7"/>
    <p:sldId id="365" r:id="rId8"/>
    <p:sldId id="366" r:id="rId9"/>
    <p:sldId id="348" r:id="rId10"/>
    <p:sldId id="368" r:id="rId11"/>
    <p:sldId id="369" r:id="rId12"/>
    <p:sldId id="326" r:id="rId13"/>
    <p:sldId id="359" r:id="rId14"/>
    <p:sldId id="370" r:id="rId15"/>
    <p:sldId id="304" r:id="rId16"/>
    <p:sldId id="308" r:id="rId17"/>
    <p:sldId id="306" r:id="rId18"/>
    <p:sldId id="372" r:id="rId19"/>
    <p:sldId id="345" r:id="rId20"/>
    <p:sldId id="3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2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9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1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1239305" y="141436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2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1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1118460" y="136523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378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2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2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2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2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2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36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8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0715744" y="198438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79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4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4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68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68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1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18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02" r:id="rId6"/>
    <p:sldLayoutId id="2147483703" r:id="rId7"/>
    <p:sldLayoutId id="2147483706" r:id="rId8"/>
    <p:sldLayoutId id="2147483707" r:id="rId9"/>
    <p:sldLayoutId id="2147483708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18" Type="http://schemas.microsoft.com/office/2007/relationships/hdphoto" Target="../media/hdphoto3.wdp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audio" Target="../media/audio2.wav"/><Relationship Id="rId17" Type="http://schemas.openxmlformats.org/officeDocument/2006/relationships/image" Target="../media/image20.png"/><Relationship Id="rId2" Type="http://schemas.openxmlformats.org/officeDocument/2006/relationships/audio" Target="../media/media2.mp3"/><Relationship Id="rId16" Type="http://schemas.openxmlformats.org/officeDocument/2006/relationships/image" Target="../media/image14.jpeg"/><Relationship Id="rId20" Type="http://schemas.microsoft.com/office/2007/relationships/hdphoto" Target="../media/hdphoto2.wdp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1.wav"/><Relationship Id="rId5" Type="http://schemas.openxmlformats.org/officeDocument/2006/relationships/audio" Target="NULL" TargetMode="External"/><Relationship Id="rId15" Type="http://schemas.openxmlformats.org/officeDocument/2006/relationships/image" Target="../media/image17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6.png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2.png"/><Relationship Id="rId18" Type="http://schemas.microsoft.com/office/2007/relationships/hdphoto" Target="../media/hdphoto2.wdp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21.png"/><Relationship Id="rId17" Type="http://schemas.openxmlformats.org/officeDocument/2006/relationships/image" Target="../media/image16.png"/><Relationship Id="rId2" Type="http://schemas.openxmlformats.org/officeDocument/2006/relationships/audio" Target="../media/media2.mp3"/><Relationship Id="rId16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19.png"/><Relationship Id="rId10" Type="http://schemas.openxmlformats.org/officeDocument/2006/relationships/audio" Target="../media/audio1.wav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14.xml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jpeg"/><Relationship Id="rId18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23.png"/><Relationship Id="rId17" Type="http://schemas.openxmlformats.org/officeDocument/2006/relationships/image" Target="../media/image17.png"/><Relationship Id="rId2" Type="http://schemas.openxmlformats.org/officeDocument/2006/relationships/audio" Target="../media/media2.mp3"/><Relationship Id="rId16" Type="http://schemas.openxmlformats.org/officeDocument/2006/relationships/image" Target="../media/image19.png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microsoft.com/office/2007/relationships/hdphoto" Target="../media/hdphoto5.wdp"/><Relationship Id="rId10" Type="http://schemas.openxmlformats.org/officeDocument/2006/relationships/audio" Target="../media/audio1.wav"/><Relationship Id="rId19" Type="http://schemas.microsoft.com/office/2007/relationships/hdphoto" Target="../media/hdphoto2.wdp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NULL" TargetMode="Externa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16.xml"/><Relationship Id="rId10" Type="http://schemas.microsoft.com/office/2007/relationships/hdphoto" Target="../media/hdphoto2.wdp"/><Relationship Id="rId4" Type="http://schemas.microsoft.com/office/2007/relationships/media" Target="../media/media3.mp3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OINS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4660901"/>
            <a:ext cx="2311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4"/>
          <p:cNvSpPr txBox="1">
            <a:spLocks noChangeArrowheads="1"/>
          </p:cNvSpPr>
          <p:nvPr/>
        </p:nvSpPr>
        <p:spPr bwMode="auto">
          <a:xfrm>
            <a:off x="2279651" y="1268413"/>
            <a:ext cx="8378825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350"/>
              </a:spcBef>
              <a:buNone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350"/>
              </a:spcBef>
              <a:buNone/>
            </a:pPr>
            <a:r>
              <a:rPr lang="vi-VN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6: Góc sáng tạo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2855913" y="4279067"/>
            <a:ext cx="7226300" cy="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b="1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Phạm Thị Huyền Trang</a:t>
            </a:r>
            <a:endParaRPr lang="en-US" altLang="en-US" b="1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5" name="Text Box 18"/>
          <p:cNvSpPr txBox="1">
            <a:spLocks noChangeArrowheads="1"/>
          </p:cNvSpPr>
          <p:nvPr/>
        </p:nvSpPr>
        <p:spPr bwMode="auto">
          <a:xfrm>
            <a:off x="2736850" y="5193131"/>
            <a:ext cx="7345363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</a:t>
            </a:r>
            <a:r>
              <a:rPr lang="vi-VN" altLang="en-US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ường</a:t>
            </a: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Đằng</a:t>
            </a: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1053725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ội dung của bài nói về điều gì ? Đọc bài Ngôi trường m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88" y="4039628"/>
            <a:ext cx="4635126" cy="25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4627418" y="412687"/>
            <a:ext cx="3807996" cy="3311236"/>
          </a:xfrm>
          <a:prstGeom prst="cloudCallout">
            <a:avLst>
              <a:gd name="adj1" fmla="val -11762"/>
              <a:gd name="adj2" fmla="val 860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00" dirty="0">
                <a:solidFill>
                  <a:srgbClr val="000000"/>
                </a:solidFill>
              </a:rPr>
              <a:t> 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  <a:p>
            <a:pPr algn="ctr"/>
            <a:endParaRPr lang="en-US" sz="2600" dirty="0">
              <a:solidFill>
                <a:schemeClr val="bg1"/>
              </a:solidFill>
            </a:endParaRPr>
          </a:p>
          <a:p>
            <a:pPr algn="ctr"/>
            <a:r>
              <a:rPr lang="vi-VN" sz="2600" dirty="0">
                <a:solidFill>
                  <a:schemeClr val="bg1"/>
                </a:solidFill>
              </a:rPr>
              <a:t>  </a:t>
            </a:r>
            <a:r>
              <a:rPr lang="vi-VN" sz="2600" dirty="0">
                <a:solidFill>
                  <a:schemeClr val="tx1"/>
                </a:solidFill>
              </a:rPr>
              <a:t>Ng</a:t>
            </a:r>
            <a:r>
              <a:rPr lang="en-US" sz="2600" dirty="0">
                <a:solidFill>
                  <a:schemeClr val="tx1"/>
                </a:solidFill>
              </a:rPr>
              <a:t>ô</a:t>
            </a:r>
            <a:r>
              <a:rPr lang="vi-VN" sz="2600" dirty="0">
                <a:solidFill>
                  <a:schemeClr val="tx1"/>
                </a:solidFill>
              </a:rPr>
              <a:t>i trường trong mơ của em là một ngôi trường </a:t>
            </a:r>
            <a:r>
              <a:rPr lang="en-US" sz="2600" dirty="0" err="1">
                <a:solidFill>
                  <a:schemeClr val="tx1"/>
                </a:solidFill>
              </a:rPr>
              <a:t>có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máy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bán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kem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tự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động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  <a:r>
              <a:rPr lang="vi-VN" sz="2600" dirty="0">
                <a:solidFill>
                  <a:srgbClr val="000000"/>
                </a:solidFill>
              </a:rPr>
              <a:t/>
            </a:r>
            <a:br>
              <a:rPr lang="vi-VN" sz="2600" dirty="0">
                <a:solidFill>
                  <a:srgbClr val="000000"/>
                </a:solidFill>
              </a:rPr>
            </a:br>
            <a:endParaRPr lang="en-US" sz="26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896358" y="543191"/>
            <a:ext cx="2926062" cy="2318888"/>
          </a:xfrm>
          <a:prstGeom prst="wedgeRoundRectCallout">
            <a:avLst>
              <a:gd name="adj1" fmla="val -111354"/>
              <a:gd name="adj2" fmla="val 12309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bg1"/>
              </a:solidFill>
            </a:endParaRPr>
          </a:p>
          <a:p>
            <a:pPr algn="ctr"/>
            <a:endParaRPr lang="en-US" sz="2600" dirty="0">
              <a:solidFill>
                <a:schemeClr val="bg1"/>
              </a:solidFill>
            </a:endParaRPr>
          </a:p>
          <a:p>
            <a:pPr algn="ctr"/>
            <a:r>
              <a:rPr lang="vi-VN" sz="2600" dirty="0">
                <a:solidFill>
                  <a:schemeClr val="tx1"/>
                </a:solidFill>
              </a:rPr>
              <a:t>Trong trường không chỉ có cây xanh mà còn có cả </a:t>
            </a:r>
            <a:r>
              <a:rPr lang="en-US" sz="2600" dirty="0" err="1">
                <a:solidFill>
                  <a:schemeClr val="tx1"/>
                </a:solidFill>
              </a:rPr>
              <a:t>bể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bơi</a:t>
            </a:r>
            <a:r>
              <a:rPr lang="en-US" sz="2600" dirty="0">
                <a:solidFill>
                  <a:schemeClr val="tx1"/>
                </a:solidFill>
              </a:rPr>
              <a:t>….</a:t>
            </a:r>
            <a:r>
              <a:rPr lang="vi-VN" sz="2600" dirty="0">
                <a:solidFill>
                  <a:srgbClr val="000000"/>
                </a:solidFill>
              </a:rPr>
              <a:t/>
            </a:r>
            <a:br>
              <a:rPr lang="vi-VN" sz="2600" dirty="0">
                <a:solidFill>
                  <a:srgbClr val="000000"/>
                </a:solidFill>
              </a:rPr>
            </a:br>
            <a:endParaRPr lang="en-US" sz="2600" dirty="0"/>
          </a:p>
        </p:txBody>
      </p:sp>
      <p:sp>
        <p:nvSpPr>
          <p:cNvPr id="5" name="Oval Callout 4"/>
          <p:cNvSpPr/>
          <p:nvPr/>
        </p:nvSpPr>
        <p:spPr>
          <a:xfrm>
            <a:off x="8435414" y="2992583"/>
            <a:ext cx="3550027" cy="3586386"/>
          </a:xfrm>
          <a:prstGeom prst="wedgeEllipseCallout">
            <a:avLst>
              <a:gd name="adj1" fmla="val -77549"/>
              <a:gd name="adj2" fmla="val -234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00"/>
              </a:solidFill>
            </a:endParaRPr>
          </a:p>
          <a:p>
            <a:pPr algn="ctr"/>
            <a:endParaRPr lang="en-US" sz="2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vi-VN" sz="2600" dirty="0">
                <a:solidFill>
                  <a:schemeClr val="bg1"/>
                </a:solidFill>
                <a:cs typeface="Times New Roman" pitchFamily="18" charset="0"/>
              </a:rPr>
              <a:t>Các phòng học được trang trí thật xinh xắn, dễ thương.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Mỗi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bạn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có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tủ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cá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nhân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cs typeface="Times New Roman" pitchFamily="18" charset="0"/>
              </a:rPr>
              <a:t>riêng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.</a:t>
            </a:r>
            <a:r>
              <a:rPr lang="vi-VN" sz="2600" dirty="0">
                <a:solidFill>
                  <a:srgbClr val="000000"/>
                </a:solidFill>
              </a:rPr>
              <a:t/>
            </a:r>
            <a:br>
              <a:rPr lang="vi-VN" sz="2600" dirty="0">
                <a:solidFill>
                  <a:srgbClr val="000000"/>
                </a:solidFill>
              </a:rPr>
            </a:br>
            <a:r>
              <a:rPr lang="vi-VN" sz="2600" dirty="0">
                <a:solidFill>
                  <a:srgbClr val="000000"/>
                </a:solidFill>
              </a:rPr>
              <a:t/>
            </a:r>
            <a:br>
              <a:rPr lang="vi-VN" sz="2600" dirty="0">
                <a:solidFill>
                  <a:srgbClr val="000000"/>
                </a:solidFill>
              </a:rPr>
            </a:br>
            <a:endParaRPr lang="en-US" sz="2600" dirty="0"/>
          </a:p>
        </p:txBody>
      </p:sp>
      <p:sp>
        <p:nvSpPr>
          <p:cNvPr id="6" name="Cloud Callout 5"/>
          <p:cNvSpPr/>
          <p:nvPr/>
        </p:nvSpPr>
        <p:spPr>
          <a:xfrm>
            <a:off x="104525" y="3408218"/>
            <a:ext cx="3961038" cy="3311237"/>
          </a:xfrm>
          <a:prstGeom prst="cloudCallout">
            <a:avLst>
              <a:gd name="adj1" fmla="val 66927"/>
              <a:gd name="adj2" fmla="val 28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  <a:p>
            <a:pPr algn="ctr"/>
            <a:endParaRPr lang="en-US" sz="2600" dirty="0">
              <a:solidFill>
                <a:schemeClr val="tx1"/>
              </a:solidFill>
            </a:endParaRPr>
          </a:p>
          <a:p>
            <a:pPr algn="ctr"/>
            <a:endParaRPr lang="en-US" sz="2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en-US" sz="2600" dirty="0" err="1">
                <a:solidFill>
                  <a:schemeClr val="tx1"/>
                </a:solidFill>
                <a:cs typeface="Times New Roman" pitchFamily="18" charset="0"/>
              </a:rPr>
              <a:t>Các</a:t>
            </a:r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cs typeface="Times New Roman" pitchFamily="18" charset="0"/>
              </a:rPr>
              <a:t>thầy</a:t>
            </a:r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cs typeface="Times New Roman" pitchFamily="18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cs typeface="Times New Roman" pitchFamily="18" charset="0"/>
              </a:rPr>
              <a:t>giáo</a:t>
            </a:r>
            <a:r>
              <a:rPr lang="vi-VN" sz="2600" dirty="0">
                <a:solidFill>
                  <a:schemeClr val="tx1"/>
                </a:solidFill>
                <a:cs typeface="Times New Roman" pitchFamily="18" charset="0"/>
              </a:rPr>
              <a:t> luôn là những người hướng</a:t>
            </a:r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vi-VN" sz="2600" dirty="0">
                <a:solidFill>
                  <a:schemeClr val="tx1"/>
                </a:solidFill>
                <a:cs typeface="Times New Roman" pitchFamily="18" charset="0"/>
              </a:rPr>
              <a:t>dẫn, giúp đỡ chúng em mỗi khi ở trường.</a:t>
            </a:r>
            <a:r>
              <a:rPr lang="vi-VN" sz="2600" dirty="0">
                <a:solidFill>
                  <a:schemeClr val="tx1"/>
                </a:solidFill>
              </a:rPr>
              <a:t/>
            </a:r>
            <a:br>
              <a:rPr lang="vi-VN" sz="2600" dirty="0">
                <a:solidFill>
                  <a:schemeClr val="tx1"/>
                </a:solidFill>
              </a:rPr>
            </a:br>
            <a:r>
              <a:rPr lang="vi-VN" sz="2600" dirty="0">
                <a:solidFill>
                  <a:schemeClr val="tx1"/>
                </a:solidFill>
              </a:rPr>
              <a:t/>
            </a:r>
            <a:br>
              <a:rPr lang="vi-VN" sz="2600" dirty="0">
                <a:solidFill>
                  <a:schemeClr val="tx1"/>
                </a:solidFill>
              </a:rPr>
            </a:b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4525" y="550921"/>
            <a:ext cx="4301220" cy="2716809"/>
          </a:xfrm>
          <a:prstGeom prst="wedgeEllipseCallout">
            <a:avLst>
              <a:gd name="adj1" fmla="val 63707"/>
              <a:gd name="adj2" fmla="val 9836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en-US" sz="2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vi-VN" sz="2600" dirty="0">
                <a:solidFill>
                  <a:schemeClr val="bg1"/>
                </a:solidFill>
                <a:cs typeface="Times New Roman" pitchFamily="18" charset="0"/>
              </a:rPr>
              <a:t>Ngôi trường ấy, lúc nào cũng tràn ngập niềm vui và tiếng cười như ngôi nhà thứ hai của em.</a:t>
            </a:r>
            <a:r>
              <a:rPr lang="vi-VN" sz="2600" dirty="0">
                <a:solidFill>
                  <a:schemeClr val="bg1"/>
                </a:solidFill>
              </a:rPr>
              <a:t/>
            </a:r>
            <a:br>
              <a:rPr lang="vi-VN" sz="2600" dirty="0">
                <a:solidFill>
                  <a:schemeClr val="bg1"/>
                </a:solidFill>
              </a:rPr>
            </a:br>
            <a:r>
              <a:rPr lang="vi-VN" sz="2600" dirty="0">
                <a:solidFill>
                  <a:schemeClr val="bg1"/>
                </a:solidFill>
              </a:rPr>
              <a:t/>
            </a:r>
            <a:br>
              <a:rPr lang="vi-VN" sz="2600" dirty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51" y="581889"/>
            <a:ext cx="5372215" cy="270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Vẽ Tranh Ngôi trường của em - Cách vẽ ngôi trường đơn giản nhất | How to  draw my school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81888"/>
            <a:ext cx="6172073" cy="270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2072"/>
            <a:ext cx="12192000" cy="343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5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0422F1-F90E-4B3B-8EC7-1663A67D2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368922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83164-52C7-4691-95F4-4638E2BDF902}"/>
              </a:ext>
            </a:extLst>
          </p:cNvPr>
          <p:cNvSpPr txBox="1"/>
          <p:nvPr/>
        </p:nvSpPr>
        <p:spPr>
          <a:xfrm>
            <a:off x="5322045" y="2487061"/>
            <a:ext cx="3880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HỌC SINH THỰC HÀNH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0BC6E11F-564B-4085-ADEF-B1F0E1E43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711743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1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CEFDE9-60EB-4A62-A65C-75F1AEEF5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690" y="931553"/>
            <a:ext cx="5661891" cy="563065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1DAFF1A-1D69-4F82-BB3C-AE7182B772B9}"/>
              </a:ext>
            </a:extLst>
          </p:cNvPr>
          <p:cNvGrpSpPr/>
          <p:nvPr/>
        </p:nvGrpSpPr>
        <p:grpSpPr>
          <a:xfrm>
            <a:off x="443769" y="637310"/>
            <a:ext cx="4480858" cy="6033654"/>
            <a:chOff x="6747587" y="1089730"/>
            <a:chExt cx="4480858" cy="57682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76CCEB-9158-4DC0-8C64-F07388393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76" b="93237" l="4881" r="98962">
                          <a14:foregroundMark x1="10592" y1="7698" x2="47975" y2="3813"/>
                          <a14:foregroundMark x1="47975" y1="3813" x2="73520" y2="7194"/>
                          <a14:foregroundMark x1="37743" y1="574" x2="59605" y2="2302"/>
                          <a14:foregroundMark x1="59605" y1="2302" x2="64382" y2="791"/>
                          <a14:foregroundMark x1="7165" y1="10072" x2="4881" y2="21007"/>
                          <a14:foregroundMark x1="4881" y1="21007" x2="10073" y2="29568"/>
                          <a14:foregroundMark x1="93146" y1="12086" x2="97612" y2="21223"/>
                          <a14:foregroundMark x1="97612" y1="21223" x2="94185" y2="27842"/>
                          <a14:foregroundMark x1="94185" y1="27842" x2="92108" y2="28705"/>
                          <a14:foregroundMark x1="98962" y1="15252" x2="99169" y2="25180"/>
                          <a14:foregroundMark x1="17757" y1="51295" x2="27414" y2="72014"/>
                          <a14:foregroundMark x1="42679" y1="54748" x2="42679" y2="54748"/>
                          <a14:foregroundMark x1="41433" y1="58273" x2="41433" y2="58273"/>
                          <a14:foregroundMark x1="33645" y1="62806" x2="36552" y2="63453"/>
                          <a14:foregroundMark x1="41641" y1="56763" x2="41952" y2="57554"/>
                          <a14:foregroundMark x1="41433" y1="57482" x2="40810" y2="58489"/>
                          <a14:foregroundMark x1="40706" y1="58777" x2="39252" y2="59712"/>
                          <a14:foregroundMark x1="39356" y1="60288" x2="37175" y2="61439"/>
                          <a14:foregroundMark x1="16303" y1="49784" x2="26895" y2="49496"/>
                          <a14:foregroundMark x1="26895" y1="49496" x2="33541" y2="52014"/>
                          <a14:foregroundMark x1="33853" y1="62230" x2="24611" y2="70863"/>
                          <a14:foregroundMark x1="24611" y1="70863" x2="24091" y2="72014"/>
                          <a14:foregroundMark x1="15472" y1="65683" x2="26376" y2="76187"/>
                          <a14:foregroundMark x1="13543" y1="71799" x2="13811" y2="72950"/>
                          <a14:foregroundMark x1="13292" y1="70719" x2="13543" y2="71799"/>
                          <a14:foregroundMark x1="14746" y1="73309" x2="23053" y2="75971"/>
                          <a14:foregroundMark x1="36033" y1="70576" x2="28972" y2="77554"/>
                          <a14:foregroundMark x1="20976" y1="77698" x2="21288" y2="88849"/>
                          <a14:foregroundMark x1="21288" y1="88849" x2="20872" y2="89281"/>
                          <a14:foregroundMark x1="21288" y1="91007" x2="20561" y2="93237"/>
                          <a14:foregroundMark x1="37072" y1="91079" x2="37591" y2="92662"/>
                          <a14:foregroundMark x1="34787" y1="88705" x2="34579" y2="88705"/>
                          <a14:foregroundMark x1="34995" y1="90000" x2="34995" y2="90000"/>
                          <a14:foregroundMark x1="77882" y1="52518" x2="71547" y2="77770"/>
                          <a14:foregroundMark x1="52960" y1="57266" x2="55348" y2="59496"/>
                          <a14:foregroundMark x1="76843" y1="79784" x2="75493" y2="82230"/>
                          <a14:foregroundMark x1="87227" y1="60935" x2="84839" y2="63309"/>
                          <a14:foregroundMark x1="66044" y1="82014" x2="67913" y2="85683"/>
                          <a14:foregroundMark x1="14123" y1="50072" x2="10488" y2="55036"/>
                          <a14:foregroundMark x1="68847" y1="86835" x2="68588" y2="87770"/>
                          <a14:foregroundMark x1="70717" y1="92014" x2="67809" y2="93237"/>
                          <a14:backgroundMark x1="14330" y1="71799" x2="14330" y2="71799"/>
                          <a14:backgroundMark x1="64901" y1="61007" x2="64901" y2="61007"/>
                          <a14:backgroundMark x1="37072" y1="288" x2="38006" y2="288"/>
                          <a14:backgroundMark x1="61994" y1="288" x2="65940" y2="288"/>
                          <a14:backgroundMark x1="13396" y1="72950" x2="13396" y2="72950"/>
                          <a14:backgroundMark x1="14019" y1="73165" x2="14019" y2="72806"/>
                          <a14:backgroundMark x1="67913" y1="87914" x2="67913" y2="88489"/>
                          <a14:backgroundMark x1="67809" y1="87770" x2="67809" y2="88561"/>
                          <a14:backgroundMark x1="68536" y1="88273" x2="67809" y2="89496"/>
                        </a14:backgroundRemoval>
                      </a14:imgEffect>
                    </a14:imgLayer>
                  </a14:imgProps>
                </a:ext>
              </a:extLst>
            </a:blip>
            <a:srcRect b="5893"/>
            <a:stretch/>
          </p:blipFill>
          <p:spPr>
            <a:xfrm>
              <a:off x="6747587" y="1089730"/>
              <a:ext cx="4480858" cy="57682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5516BC-28BE-420D-B617-14D7C87CE113}"/>
                </a:ext>
              </a:extLst>
            </p:cNvPr>
            <p:cNvSpPr txBox="1"/>
            <p:nvPr/>
          </p:nvSpPr>
          <p:spPr>
            <a:xfrm>
              <a:off x="7057212" y="1596199"/>
              <a:ext cx="3544140" cy="1265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Chia </a:t>
              </a:r>
              <a:r>
                <a:rPr lang="en-US" sz="4000" b="1" dirty="0" err="1">
                  <a:solidFill>
                    <a:srgbClr val="FF0000"/>
                  </a:solidFill>
                </a:rPr>
                <a:t>sẻ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trước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lớp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1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705598" y="692727"/>
            <a:ext cx="5112327" cy="58466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    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bức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tranh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vẽ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ngôi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mơ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r>
              <a:rPr lang="vi-VN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ngôi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đó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xanh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khu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chơi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trò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chơi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máy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kem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nữa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lớp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ngăn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tủ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ngủ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trưa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gấu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bông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to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ôm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ngủ</a:t>
            </a:r>
            <a:r>
              <a:rPr lang="vi-VN" sz="32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692727"/>
            <a:ext cx="6054436" cy="584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241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ảng">
            <a:extLst>
              <a:ext uri="{FF2B5EF4-FFF2-40B4-BE49-F238E27FC236}">
                <a16:creationId xmlns:a16="http://schemas.microsoft.com/office/drawing/2014/main" id="{C15FDB70-E56F-4A16-853D-5F05E028B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6" y="770717"/>
            <a:ext cx="7924136" cy="3976395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242F90B9-7779-4F84-A6E2-EE15B88EE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051831"/>
            <a:ext cx="12192000" cy="1814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488899-0B4A-4E1B-A52C-418B7A9E86DD}"/>
              </a:ext>
            </a:extLst>
          </p:cNvPr>
          <p:cNvSpPr txBox="1"/>
          <p:nvPr/>
        </p:nvSpPr>
        <p:spPr>
          <a:xfrm>
            <a:off x="3189104" y="2020192"/>
            <a:ext cx="71545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TỰ ĐÁNH GIÁ</a:t>
            </a:r>
          </a:p>
        </p:txBody>
      </p:sp>
    </p:spTree>
    <p:extLst>
      <p:ext uri="{BB962C8B-B14F-4D97-AF65-F5344CB8AC3E}">
        <p14:creationId xmlns:p14="http://schemas.microsoft.com/office/powerpoint/2010/main" val="18876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6803" descr="PPT素材-03">
            <a:extLst>
              <a:ext uri="{FF2B5EF4-FFF2-40B4-BE49-F238E27FC236}">
                <a16:creationId xmlns:a16="http://schemas.microsoft.com/office/drawing/2014/main" id="{7E72897E-D08E-4B1A-95D9-100ABA1C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55" y="269823"/>
            <a:ext cx="12187767" cy="63295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3D0C46-61D2-4FA0-B61F-28F11781A859}"/>
              </a:ext>
            </a:extLst>
          </p:cNvPr>
          <p:cNvSpPr txBox="1"/>
          <p:nvPr/>
        </p:nvSpPr>
        <p:spPr>
          <a:xfrm>
            <a:off x="2202826" y="2167897"/>
            <a:ext cx="8318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Sau </a:t>
            </a:r>
            <a:r>
              <a:rPr lang="en-US" sz="480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8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5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8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图片 73734" descr="PPT素材-18">
            <a:extLst>
              <a:ext uri="{FF2B5EF4-FFF2-40B4-BE49-F238E27FC236}">
                <a16:creationId xmlns:a16="http://schemas.microsoft.com/office/drawing/2014/main" id="{994F0F6B-95A8-4968-985F-2DEEB08DF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" y="3714903"/>
            <a:ext cx="1915242" cy="278998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980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1045926"/>
            <a:ext cx="11748655" cy="581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839" y="489649"/>
            <a:ext cx="834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Tự đánh giá: Em biết được những gì , làm được những gì ?</a:t>
            </a:r>
            <a:endParaRPr lang="vi-VN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3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581891"/>
            <a:ext cx="11972260" cy="614851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3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4" name="图片 2" descr="999ba5066198f2db59d550c4dbd2090b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5" name="文本框 10"/>
            <p:cNvSpPr txBox="1"/>
            <p:nvPr/>
          </p:nvSpPr>
          <p:spPr>
            <a:xfrm>
              <a:off x="2074" y="6861"/>
              <a:ext cx="4367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Hiểu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được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nội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dung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  <a:endParaRPr lang="zh-CN" altLang="en-US" sz="2800" dirty="0"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8094" y="6771"/>
              <a:ext cx="3888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Kể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đã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  <a:endParaRPr lang="zh-CN" altLang="en-US" sz="2800" dirty="0"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" name="文本框 5"/>
            <p:cNvSpPr txBox="1"/>
            <p:nvPr/>
          </p:nvSpPr>
          <p:spPr>
            <a:xfrm>
              <a:off x="13733" y="7447"/>
              <a:ext cx="3888" cy="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hoa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Đ</a:t>
              </a:r>
              <a:endParaRPr lang="zh-CN" altLang="en-US" sz="2800" dirty="0"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787465"/>
            <a:ext cx="4486989" cy="1444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3721" y="904867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cs typeface="Times New Roman" pitchFamily="18" charset="0"/>
              </a:rPr>
              <a:t>Bài</a:t>
            </a:r>
            <a:endParaRPr lang="en-US" sz="3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2395" y="90486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cs typeface="Times New Roman" pitchFamily="18" charset="0"/>
              </a:rPr>
              <a:t>6</a:t>
            </a:r>
          </a:p>
        </p:txBody>
      </p:sp>
      <p:grpSp>
        <p:nvGrpSpPr>
          <p:cNvPr id="11" name="组合 6"/>
          <p:cNvGrpSpPr/>
          <p:nvPr/>
        </p:nvGrpSpPr>
        <p:grpSpPr>
          <a:xfrm>
            <a:off x="378956" y="4304282"/>
            <a:ext cx="11116358" cy="2343150"/>
            <a:chOff x="1256" y="5972"/>
            <a:chExt cx="17377" cy="4228"/>
          </a:xfrm>
        </p:grpSpPr>
        <p:pic>
          <p:nvPicPr>
            <p:cNvPr id="12" name="图片 2" descr="999ba5066198f2db59d550c4dbd2090b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3" name="文本框 10"/>
            <p:cNvSpPr txBox="1"/>
            <p:nvPr/>
          </p:nvSpPr>
          <p:spPr>
            <a:xfrm>
              <a:off x="2072" y="7134"/>
              <a:ext cx="4367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Nói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đáp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xin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lỗi</a:t>
              </a:r>
              <a:endParaRPr lang="zh-CN" altLang="en-US" sz="2800" dirty="0"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4" name="文本框 3"/>
            <p:cNvSpPr txBox="1"/>
            <p:nvPr/>
          </p:nvSpPr>
          <p:spPr>
            <a:xfrm>
              <a:off x="7838" y="6882"/>
              <a:ext cx="4283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vẽ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ngôi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trường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mơ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ước</a:t>
              </a:r>
              <a:endParaRPr lang="zh-CN" altLang="en-US" sz="2800" dirty="0"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5" name="文本框 5"/>
            <p:cNvSpPr txBox="1"/>
            <p:nvPr/>
          </p:nvSpPr>
          <p:spPr>
            <a:xfrm>
              <a:off x="13776" y="6808"/>
              <a:ext cx="3888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Sử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dụng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từ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ngữ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chỉ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hoạt</a:t>
              </a:r>
              <a:r>
                <a:rPr lang="en-US" altLang="zh-CN" sz="2800" dirty="0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2800" dirty="0" err="1"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động</a:t>
              </a:r>
              <a:endParaRPr lang="zh-CN" altLang="en-US" sz="2800" dirty="0"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9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575" y="952595"/>
            <a:ext cx="6746009" cy="5385641"/>
          </a:xfrm>
          <a:prstGeom prst="rect">
            <a:avLst/>
          </a:prstGeom>
        </p:spPr>
      </p:pic>
      <p:sp>
        <p:nvSpPr>
          <p:cNvPr id="3" name="AutoShape 2" descr="Chọn Lọc 101 Hình Nền Powerpoint Đẹp Cùng Background Chuyên Nghiệp Full HD  - GIÚP B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1B58B-484A-4C3F-9600-FD803F0861FF}"/>
              </a:ext>
            </a:extLst>
          </p:cNvPr>
          <p:cNvSpPr txBox="1"/>
          <p:nvPr/>
        </p:nvSpPr>
        <p:spPr>
          <a:xfrm>
            <a:off x="7040986" y="2614421"/>
            <a:ext cx="44069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DÒ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40768" y="1838954"/>
            <a:ext cx="11590032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  <a:endParaRPr lang="en-US" sz="5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tạo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Ngôi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trường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mơ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ước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85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86030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874E0E-4EA5-4539-AE63-531CEF716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356684" y="743744"/>
            <a:ext cx="3045763" cy="4793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FF24D-FF15-4C68-80C2-120CDC9F7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-184838"/>
            <a:ext cx="7635240" cy="727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71A913-3563-491C-A410-4A5C7B19C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8691169" y="4404360"/>
            <a:ext cx="2610189" cy="2344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1B58B-484A-4C3F-9600-FD803F0861FF}"/>
              </a:ext>
            </a:extLst>
          </p:cNvPr>
          <p:cNvSpPr txBox="1"/>
          <p:nvPr/>
        </p:nvSpPr>
        <p:spPr>
          <a:xfrm>
            <a:off x="3277508" y="3450881"/>
            <a:ext cx="5413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27083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932"/>
            <a:ext cx="121920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432079"/>
            <a:ext cx="12453257" cy="422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141407" y="2171684"/>
            <a:ext cx="6257918" cy="468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45550" y="910505"/>
            <a:ext cx="5353774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Arial-Rounded" panose="020B0500000000000000" charset="0"/>
                <a:cs typeface="Arial-Rounded" panose="020B0500000000000000" charset="0"/>
              </a:rPr>
              <a:t>Xe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Arial-Rounded" panose="020B0500000000000000" charset="0"/>
                <a:cs typeface="Arial-Rounded" panose="020B0500000000000000" charset="0"/>
              </a:rPr>
              <a:t>buýt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Arial-Rounded" panose="020B0500000000000000" charset="0"/>
                <a:cs typeface="Arial-Rounded" panose="020B0500000000000000" charset="0"/>
              </a:rPr>
              <a:t>thương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B1CF4947-33FF-4E94-8CD0-63500371B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3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429328"/>
            <a:ext cx="12616543" cy="419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65889" y="544338"/>
            <a:ext cx="8860220" cy="94156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Trong bài “</a:t>
            </a:r>
            <a:r>
              <a:rPr 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Chậu hoa</a:t>
            </a:r>
            <a:r>
              <a:rPr 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”, </a:t>
            </a:r>
            <a:r>
              <a:rPr lang="vi-VN" sz="2800">
                <a:solidFill>
                  <a:schemeClr val="tx1"/>
                </a:solidFill>
                <a:cs typeface="Times New Roman" pitchFamily="18" charset="0"/>
              </a:rPr>
              <a:t>Cây hoa được thầy giáo và các bạn trồng tạm vào đâu?</a:t>
            </a:r>
            <a:endParaRPr lang="en-US" sz="2800" dirty="0">
              <a:solidFill>
                <a:schemeClr val="tx1"/>
              </a:solidFill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78475" y="22098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61934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479450" y="2819400"/>
            <a:ext cx="1576959" cy="219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5299" r="-2198" b="26071"/>
          <a:stretch/>
        </p:blipFill>
        <p:spPr bwMode="auto">
          <a:xfrm>
            <a:off x="3247129" y="3429000"/>
            <a:ext cx="5943599" cy="331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6C266087-F6DC-424A-8F2B-52303F73757C}"/>
              </a:ext>
            </a:extLst>
          </p:cNvPr>
          <p:cNvSpPr/>
          <p:nvPr/>
        </p:nvSpPr>
        <p:spPr>
          <a:xfrm>
            <a:off x="8075720" y="1873613"/>
            <a:ext cx="3933851" cy="104396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>
                <a:solidFill>
                  <a:schemeClr val="accent1"/>
                </a:solidFill>
                <a:latin typeface="+mj-lt"/>
                <a:cs typeface="Times New Roman" pitchFamily="18" charset="0"/>
              </a:rPr>
              <a:t>C. Một chiếc xô nhựa</a:t>
            </a:r>
            <a:endParaRPr lang="en-US" sz="2400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D482BA8B-EFE1-4539-9A2E-8420A4050127}"/>
              </a:ext>
            </a:extLst>
          </p:cNvPr>
          <p:cNvSpPr/>
          <p:nvPr/>
        </p:nvSpPr>
        <p:spPr>
          <a:xfrm>
            <a:off x="4600104" y="1894482"/>
            <a:ext cx="3207659" cy="104396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defRPr/>
            </a:pPr>
            <a:r>
              <a:rPr lang="en-US" sz="2400">
                <a:solidFill>
                  <a:schemeClr val="accent1"/>
                </a:solidFill>
                <a:latin typeface="+mj-lt"/>
                <a:cs typeface="Times New Roman" pitchFamily="18" charset="0"/>
              </a:rPr>
              <a:t>B. Một cái lọ hoa</a:t>
            </a:r>
            <a:r>
              <a:rPr lang="en-US" sz="3200">
                <a:solidFill>
                  <a:schemeClr val="accent1"/>
                </a:solidFill>
                <a:latin typeface="+mj-lt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D">
            <a:extLst>
              <a:ext uri="{FF2B5EF4-FFF2-40B4-BE49-F238E27FC236}">
                <a16:creationId xmlns:a16="http://schemas.microsoft.com/office/drawing/2014/main" id="{E30E5191-B80A-42AB-9B55-E962E167C089}"/>
              </a:ext>
            </a:extLst>
          </p:cNvPr>
          <p:cNvSpPr/>
          <p:nvPr/>
        </p:nvSpPr>
        <p:spPr>
          <a:xfrm>
            <a:off x="304321" y="1889582"/>
            <a:ext cx="3933851" cy="104886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A. Một chậu hoa mới</a:t>
            </a:r>
            <a:r>
              <a:rPr lang="en-US" sz="32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24245 0.0877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413657"/>
            <a:ext cx="12192000" cy="644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481943" y="594708"/>
            <a:ext cx="7489372" cy="891192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rgbClr val="002060"/>
                </a:solidFill>
                <a:ea typeface="Tahoma" panose="020B0604030504040204" pitchFamily="34" charset="0"/>
                <a:cs typeface="Times New Roman" pitchFamily="18" charset="0"/>
              </a:rPr>
              <a:t>Ai đã là người làm bể chậu hoa</a:t>
            </a:r>
            <a:r>
              <a:rPr 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83364" y="1299286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513491" y="1830858"/>
            <a:ext cx="3740450" cy="68991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Times New Roman" panose="02020603050405020304" pitchFamily="18" charset="0"/>
              </a:rPr>
              <a:t>A.</a:t>
            </a:r>
            <a:r>
              <a:rPr lang="en-US" sz="2800">
                <a:solidFill>
                  <a:schemeClr val="accent1"/>
                </a:solidFill>
                <a:cs typeface="Times New Roman" pitchFamily="18" charset="0"/>
              </a:rPr>
              <a:t> bạn Huy.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4655583" y="1758057"/>
            <a:ext cx="3164119" cy="77023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Times New Roman" panose="02020603050405020304" pitchFamily="18" charset="0"/>
              </a:rPr>
              <a:t>B.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Times New Roman" panose="02020603050405020304" pitchFamily="18" charset="0"/>
              </a:rPr>
              <a:t>bạn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Lân</a:t>
            </a:r>
            <a:r>
              <a:rPr lang="en-US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8181495" y="1771950"/>
            <a:ext cx="3763814" cy="70866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>
                <a:solidFill>
                  <a:schemeClr val="accent1"/>
                </a:solidFill>
                <a:cs typeface="Times New Roman" panose="02020603050405020304" pitchFamily="18" charset="0"/>
              </a:rPr>
              <a:t>C. Các bạn khác.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3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C38E3C-AB2F-4A49-A719-CAB02444809D}"/>
              </a:ext>
            </a:extLst>
          </p:cNvPr>
          <p:cNvGrpSpPr/>
          <p:nvPr/>
        </p:nvGrpSpPr>
        <p:grpSpPr>
          <a:xfrm>
            <a:off x="12032" y="424543"/>
            <a:ext cx="12167936" cy="6409393"/>
            <a:chOff x="12032" y="13533"/>
            <a:chExt cx="12167936" cy="6820403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E9B5EC46-D73B-4854-AAD4-00E037B84A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" b="10145"/>
            <a:stretch>
              <a:fillRect/>
            </a:stretch>
          </p:blipFill>
          <p:spPr bwMode="auto">
            <a:xfrm>
              <a:off x="16637" y="13533"/>
              <a:ext cx="12163331" cy="472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B50BF8-0F0A-4D52-A28D-C490B959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2" y="4700336"/>
              <a:ext cx="12163331" cy="2133600"/>
            </a:xfrm>
            <a:prstGeom prst="rect">
              <a:avLst/>
            </a:prstGeom>
          </p:spPr>
        </p:pic>
      </p:grpSp>
      <p:pic>
        <p:nvPicPr>
          <p:cNvPr id="23" name="Picture 3">
            <a:extLst>
              <a:ext uri="{FF2B5EF4-FFF2-40B4-BE49-F238E27FC236}">
                <a16:creationId xmlns:a16="http://schemas.microsoft.com/office/drawing/2014/main" id="{59D7857F-7B48-4D30-AF7C-54D17FFC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645227" y="2393118"/>
            <a:ext cx="1589315" cy="195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645227" y="615454"/>
            <a:ext cx="8359103" cy="982877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>
                <a:solidFill>
                  <a:schemeClr val="tx1"/>
                </a:solidFill>
                <a:cs typeface="Times New Roman" pitchFamily="18" charset="0"/>
              </a:rPr>
              <a:t>Thầy giáo đã làm gì khi thấy chậu hoa bị vỡ?</a:t>
            </a:r>
            <a:endParaRPr lang="en-US" sz="2800">
              <a:solidFill>
                <a:schemeClr val="tx1"/>
              </a:solidFill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4234541" y="1852331"/>
            <a:ext cx="4241801" cy="1305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595086" y="2029089"/>
            <a:ext cx="3520134" cy="120813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A. Vứa bỏ cây hoa.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8612722" y="1919371"/>
            <a:ext cx="3280229" cy="120813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C. Mua chậu hoa khác.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3369260"/>
            <a:ext cx="5317533" cy="35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468615" y="2029089"/>
            <a:ext cx="3862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cs typeface="Times New Roman" panose="02020603050405020304" pitchFamily="18" charset="0"/>
              </a:rPr>
              <a:t>Cứu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cây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hoa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và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tìm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chậu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mới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cho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cây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43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25899 0.108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874"/>
            <a:ext cx="12192000" cy="2272725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435428"/>
            <a:ext cx="12496800" cy="412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024449" y="214563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2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6" y="720437"/>
            <a:ext cx="11346872" cy="565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03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437</Words>
  <Application>Microsoft Office PowerPoint</Application>
  <PresentationFormat>Widescreen</PresentationFormat>
  <Paragraphs>57</Paragraphs>
  <Slides>20</Slides>
  <Notes>3</Notes>
  <HiddenSlides>0</HiddenSlides>
  <MMClips>18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Arial-Rounded</vt:lpstr>
      <vt:lpstr>Calibri</vt:lpstr>
      <vt:lpstr>等线</vt:lpstr>
      <vt:lpstr>Roboto Medium</vt:lpstr>
      <vt:lpstr>Tahoma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198</cp:revision>
  <dcterms:created xsi:type="dcterms:W3CDTF">2021-06-07T06:59:14Z</dcterms:created>
  <dcterms:modified xsi:type="dcterms:W3CDTF">2023-10-11T03:55:35Z</dcterms:modified>
</cp:coreProperties>
</file>