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1EFF7-358E-4A4D-9FAD-2FB178F0F526}"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CD873-B79B-43AE-85B9-E074D7EF05FD}" type="slidenum">
              <a:rPr lang="en-US" smtClean="0"/>
              <a:t>‹#›</a:t>
            </a:fld>
            <a:endParaRPr lang="en-US"/>
          </a:p>
        </p:txBody>
      </p:sp>
    </p:spTree>
    <p:extLst>
      <p:ext uri="{BB962C8B-B14F-4D97-AF65-F5344CB8AC3E}">
        <p14:creationId xmlns:p14="http://schemas.microsoft.com/office/powerpoint/2010/main" val="102283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955C0A2-7F9E-180E-6B50-3459D0D33E59}"/>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36E14D8-3D3E-05A3-11F1-2303DB47E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CBF8277-D90A-A745-8406-0BF1C5CE2FCD}"/>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5" name="Chỗ dành sẵn cho Chân trang 4">
            <a:extLst>
              <a:ext uri="{FF2B5EF4-FFF2-40B4-BE49-F238E27FC236}">
                <a16:creationId xmlns:a16="http://schemas.microsoft.com/office/drawing/2014/main" id="{30231168-67EF-9DFB-6528-400D0019B02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6705E352-3E90-5604-4587-EDE68E757E83}"/>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108239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D1EFAD-DBC0-058F-A411-6578B555B3A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51D9E6B3-9595-C133-0AFE-1A740078EDF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424ADFE-BEC5-7F20-0F1F-E24F0CE3245D}"/>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5" name="Chỗ dành sẵn cho Chân trang 4">
            <a:extLst>
              <a:ext uri="{FF2B5EF4-FFF2-40B4-BE49-F238E27FC236}">
                <a16:creationId xmlns:a16="http://schemas.microsoft.com/office/drawing/2014/main" id="{4E99DF06-8FA0-72AE-2FD7-910F2AE8820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CFF7DFA-BFEE-AC7E-4BB0-32F8F988CEB8}"/>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107707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BC76D02-0746-E054-AC48-1A2DF4C35D37}"/>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A2B0392-B879-59BF-FF9D-4484B484580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83990C9-FA44-5F85-94BA-5EE766CA4F31}"/>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5" name="Chỗ dành sẵn cho Chân trang 4">
            <a:extLst>
              <a:ext uri="{FF2B5EF4-FFF2-40B4-BE49-F238E27FC236}">
                <a16:creationId xmlns:a16="http://schemas.microsoft.com/office/drawing/2014/main" id="{839183A8-6502-C6E1-7011-9AD989218F5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5862CDB-8309-B4C6-FA9E-F112BADD104E}"/>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228281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F8F1C2-1FDB-4C97-5FF4-F5BC072AA0F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BF5E773-842F-4A96-9492-8B8673C9B6F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AB51E7B-5190-9DC8-09E6-1FF04D3EAFE5}"/>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5" name="Chỗ dành sẵn cho Chân trang 4">
            <a:extLst>
              <a:ext uri="{FF2B5EF4-FFF2-40B4-BE49-F238E27FC236}">
                <a16:creationId xmlns:a16="http://schemas.microsoft.com/office/drawing/2014/main" id="{0D86DAEC-12EA-AC26-A82C-122DD18011B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9074E8B-E08A-9751-5E09-464AA20C5257}"/>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41324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399411-39A4-0780-4251-BA9EE27B6F57}"/>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D798D44A-5476-4C7F-6621-0EA263E45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5330B8E-8C80-D3DC-B9DC-350637570CA1}"/>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5" name="Chỗ dành sẵn cho Chân trang 4">
            <a:extLst>
              <a:ext uri="{FF2B5EF4-FFF2-40B4-BE49-F238E27FC236}">
                <a16:creationId xmlns:a16="http://schemas.microsoft.com/office/drawing/2014/main" id="{B8CE44FB-D075-A5D2-F58A-66A5C2249D0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982E67F-28A6-0F7A-75CC-6F636082E64D}"/>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291386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16B6E4-30FA-EBB9-17ED-52C549ABAC9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B1AFA8A-71F9-A7F4-D22C-671D31A0CE1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F00C28D-DBAB-6658-FA27-85175D1FE659}"/>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6390E25-FAB8-DE03-1B20-44C45515D481}"/>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6" name="Chỗ dành sẵn cho Chân trang 5">
            <a:extLst>
              <a:ext uri="{FF2B5EF4-FFF2-40B4-BE49-F238E27FC236}">
                <a16:creationId xmlns:a16="http://schemas.microsoft.com/office/drawing/2014/main" id="{5628847A-97EC-F38E-98A9-D65F00612411}"/>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7013F35-A028-062C-7266-88F1694A77AF}"/>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9880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BC8817-8E6E-8BC0-0F4E-F23E44C43B2C}"/>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5C222D2-4D72-6612-0A0C-2092082DD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90E2D5B-EDBB-8E22-DD55-8AB8EA61F2D5}"/>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FBAC3D36-007B-75DD-6E9E-9127DD236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759BE07-9084-02EA-395F-A676E281527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E9023D31-CBB9-48DF-35DB-D53187B75A84}"/>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8" name="Chỗ dành sẵn cho Chân trang 7">
            <a:extLst>
              <a:ext uri="{FF2B5EF4-FFF2-40B4-BE49-F238E27FC236}">
                <a16:creationId xmlns:a16="http://schemas.microsoft.com/office/drawing/2014/main" id="{ADE7B962-D00B-4546-4558-D37A6B02F3FA}"/>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7794D896-D9F9-610F-9ADE-0E2EE1797F2E}"/>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123203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97D53E-6D8D-B56B-6404-9E84C310F16F}"/>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81271EC-F514-0868-55B8-7DD0188A6F2A}"/>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4" name="Chỗ dành sẵn cho Chân trang 3">
            <a:extLst>
              <a:ext uri="{FF2B5EF4-FFF2-40B4-BE49-F238E27FC236}">
                <a16:creationId xmlns:a16="http://schemas.microsoft.com/office/drawing/2014/main" id="{4A03FD6A-CDB2-7EB9-3535-F2F77DE8E4B7}"/>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2219FB82-8E45-2B7B-2988-8A42355970BC}"/>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97767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0A120AA-2530-608B-2F22-EB2B7C3E55FB}"/>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3" name="Chỗ dành sẵn cho Chân trang 2">
            <a:extLst>
              <a:ext uri="{FF2B5EF4-FFF2-40B4-BE49-F238E27FC236}">
                <a16:creationId xmlns:a16="http://schemas.microsoft.com/office/drawing/2014/main" id="{442EF0FB-6CAC-8722-746D-221A5FC5CD52}"/>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19BE5BBD-6653-DE39-C145-50DB05DE7E4E}"/>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28528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5857057-DFDD-8B43-CF9D-69EAEFCAF01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6AAB1819-6781-F6F0-7335-02D2019E4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863963E-8D97-4D88-0E46-21AD6492E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01942C0-E002-1996-B563-6EA6F337D21D}"/>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6" name="Chỗ dành sẵn cho Chân trang 5">
            <a:extLst>
              <a:ext uri="{FF2B5EF4-FFF2-40B4-BE49-F238E27FC236}">
                <a16:creationId xmlns:a16="http://schemas.microsoft.com/office/drawing/2014/main" id="{FE58F294-F429-B793-6DC1-D3434D99B0A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4E6E84A2-1E38-D1E9-3044-55F4B21DAF95}"/>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152692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4DE319-F791-EC85-D13E-8755D645B54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4718601-2362-5B4C-B096-C2CB580AC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93F0B9A-6930-EFBC-49AD-A3DC72CB8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4FC8FD3-12CA-1578-174B-988B5BD148EA}"/>
              </a:ext>
            </a:extLst>
          </p:cNvPr>
          <p:cNvSpPr>
            <a:spLocks noGrp="1"/>
          </p:cNvSpPr>
          <p:nvPr>
            <p:ph type="dt" sz="half" idx="10"/>
          </p:nvPr>
        </p:nvSpPr>
        <p:spPr/>
        <p:txBody>
          <a:bodyPr/>
          <a:lstStyle/>
          <a:p>
            <a:fld id="{C5B39FE7-6E47-43A3-B56F-213855FE7235}" type="datetimeFigureOut">
              <a:rPr lang="vi-VN" smtClean="0"/>
              <a:t>06/11/2023</a:t>
            </a:fld>
            <a:endParaRPr lang="vi-VN"/>
          </a:p>
        </p:txBody>
      </p:sp>
      <p:sp>
        <p:nvSpPr>
          <p:cNvPr id="6" name="Chỗ dành sẵn cho Chân trang 5">
            <a:extLst>
              <a:ext uri="{FF2B5EF4-FFF2-40B4-BE49-F238E27FC236}">
                <a16:creationId xmlns:a16="http://schemas.microsoft.com/office/drawing/2014/main" id="{DAE6D811-5B28-91CC-F22B-8EB4891C018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AE2F48A-4F17-85F8-2964-887F72BA7408}"/>
              </a:ext>
            </a:extLst>
          </p:cNvPr>
          <p:cNvSpPr>
            <a:spLocks noGrp="1"/>
          </p:cNvSpPr>
          <p:nvPr>
            <p:ph type="sldNum" sz="quarter" idx="12"/>
          </p:nvPr>
        </p:nvSpPr>
        <p:spPr/>
        <p:txBody>
          <a:bodyPr/>
          <a:lstStyle/>
          <a:p>
            <a:fld id="{10414E60-AE56-4219-A319-CD8FD9A8B98F}" type="slidenum">
              <a:rPr lang="vi-VN" smtClean="0"/>
              <a:t>‹#›</a:t>
            </a:fld>
            <a:endParaRPr lang="vi-VN"/>
          </a:p>
        </p:txBody>
      </p:sp>
    </p:spTree>
    <p:extLst>
      <p:ext uri="{BB962C8B-B14F-4D97-AF65-F5344CB8AC3E}">
        <p14:creationId xmlns:p14="http://schemas.microsoft.com/office/powerpoint/2010/main" val="173995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F3C834C-7616-97B6-8971-91DF27881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A5A4CDB3-F138-46B4-273D-D6CE35881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F86F187-E178-5725-5325-BECC14CFF9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39FE7-6E47-43A3-B56F-213855FE7235}" type="datetimeFigureOut">
              <a:rPr lang="vi-VN" smtClean="0"/>
              <a:t>06/11/2023</a:t>
            </a:fld>
            <a:endParaRPr lang="vi-VN"/>
          </a:p>
        </p:txBody>
      </p:sp>
      <p:sp>
        <p:nvSpPr>
          <p:cNvPr id="5" name="Chỗ dành sẵn cho Chân trang 4">
            <a:extLst>
              <a:ext uri="{FF2B5EF4-FFF2-40B4-BE49-F238E27FC236}">
                <a16:creationId xmlns:a16="http://schemas.microsoft.com/office/drawing/2014/main" id="{A59C6C7A-CC2A-1272-0E64-774DA380A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082C40D5-A53F-D6D7-DD41-946ABBE73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14E60-AE56-4219-A319-CD8FD9A8B98F}" type="slidenum">
              <a:rPr lang="vi-VN" smtClean="0"/>
              <a:t>‹#›</a:t>
            </a:fld>
            <a:endParaRPr lang="vi-VN"/>
          </a:p>
        </p:txBody>
      </p:sp>
    </p:spTree>
    <p:extLst>
      <p:ext uri="{BB962C8B-B14F-4D97-AF65-F5344CB8AC3E}">
        <p14:creationId xmlns:p14="http://schemas.microsoft.com/office/powerpoint/2010/main" val="269474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THOAI%20BANG/Local%20Settings/Temp/Rar$DI01.797/Package%20-%20BAI%20TAP/BAI%20TAP.exe" TargetMode="External"/><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gif"/><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61E505-17BC-B21A-43E8-BF2F06C27BCC}"/>
              </a:ext>
            </a:extLst>
          </p:cNvPr>
          <p:cNvSpPr>
            <a:spLocks noGrp="1"/>
          </p:cNvSpPr>
          <p:nvPr>
            <p:ph type="ctrTitle"/>
          </p:nvPr>
        </p:nvSpPr>
        <p:spPr>
          <a:xfrm>
            <a:off x="1712685" y="306048"/>
            <a:ext cx="9144000" cy="1156380"/>
          </a:xfrm>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UBND QUẬN HẢI AN</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TRƯỜNG TIỀU HỌC ĐẰNG HẢI</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3" name="Tiêu đề phụ 2">
            <a:extLst>
              <a:ext uri="{FF2B5EF4-FFF2-40B4-BE49-F238E27FC236}">
                <a16:creationId xmlns:a16="http://schemas.microsoft.com/office/drawing/2014/main" id="{6F7BB833-5D78-1329-BE54-52A9A8555636}"/>
              </a:ext>
            </a:extLst>
          </p:cNvPr>
          <p:cNvSpPr>
            <a:spLocks noGrp="1"/>
          </p:cNvSpPr>
          <p:nvPr>
            <p:ph type="subTitle" idx="1"/>
          </p:nvPr>
        </p:nvSpPr>
        <p:spPr>
          <a:xfrm>
            <a:off x="1712685" y="2310267"/>
            <a:ext cx="9144000" cy="1655762"/>
          </a:xfrm>
        </p:spPr>
        <p:txBody>
          <a:bodyPr>
            <a:noAutofit/>
          </a:bodyPr>
          <a:lstStyle/>
          <a:p>
            <a:pPr>
              <a:lnSpc>
                <a:spcPct val="150000"/>
              </a:lnSpc>
            </a:pPr>
            <a:r>
              <a:rPr lang="en-US" sz="2800" dirty="0">
                <a:latin typeface="Times New Roman" panose="02020603050405020304" pitchFamily="18" charset="0"/>
                <a:cs typeface="Times New Roman" panose="02020603050405020304" pitchFamily="18" charset="0"/>
              </a:rPr>
              <a:t>MÔN TIẾNG VIỆT </a:t>
            </a:r>
            <a:r>
              <a:rPr lang="en-US" sz="2800" dirty="0" smtClean="0">
                <a:latin typeface="Times New Roman" panose="02020603050405020304" pitchFamily="18" charset="0"/>
                <a:cs typeface="Times New Roman" panose="02020603050405020304" pitchFamily="18" charset="0"/>
              </a:rPr>
              <a:t>4</a:t>
            </a:r>
          </a:p>
          <a:p>
            <a:pPr>
              <a:lnSpc>
                <a:spcPct val="150000"/>
              </a:lnSpc>
            </a:pPr>
            <a:r>
              <a:rPr lang="en-US" sz="2800" dirty="0" smtClean="0">
                <a:latin typeface="Times New Roman" panose="02020603050405020304" pitchFamily="18" charset="0"/>
                <a:cs typeface="Times New Roman" panose="02020603050405020304" pitchFamily="18" charset="0"/>
              </a:rPr>
              <a:t>LUYỆN TỪ VÀ CÂU</a:t>
            </a:r>
            <a:endParaRPr lang="en-US" sz="2800" dirty="0">
              <a:latin typeface="Times New Roman" panose="02020603050405020304" pitchFamily="18" charset="0"/>
              <a:cs typeface="Times New Roman" panose="02020603050405020304" pitchFamily="18" charset="0"/>
            </a:endParaRPr>
          </a:p>
          <a:p>
            <a:pPr>
              <a:spcBef>
                <a:spcPct val="50000"/>
              </a:spcBef>
            </a:pPr>
            <a:r>
              <a:rPr lang="en-US" sz="2800" b="1" dirty="0">
                <a:latin typeface="Times New Roman" panose="02020603050405020304" pitchFamily="18" charset="0"/>
                <a:cs typeface="Times New Roman" panose="02020603050405020304" pitchFamily="18" charset="0"/>
              </a:rPr>
              <a:t>CÁCH VIẾT TÊN NGƯỜI, TÊN ĐỊA LÍ NƯỚC NGOÀI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9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1847851" y="1628776"/>
            <a:ext cx="8353425" cy="4105275"/>
          </a:xfrm>
          <a:prstGeom prst="horizontalScroll">
            <a:avLst>
              <a:gd name="adj" fmla="val 12500"/>
            </a:avLst>
          </a:prstGeom>
          <a:solidFill>
            <a:srgbClr val="66FF99"/>
          </a:solidFill>
          <a:ln w="9525">
            <a:noFill/>
            <a:round/>
            <a:headEnd/>
            <a:tailEnd/>
          </a:ln>
        </p:spPr>
        <p:txBody>
          <a:bodyPr wrap="none" anchor="ctr"/>
          <a:lstStyle/>
          <a:p>
            <a:pPr algn="ctr"/>
            <a:endParaRPr lang="en-US"/>
          </a:p>
        </p:txBody>
      </p:sp>
      <p:grpSp>
        <p:nvGrpSpPr>
          <p:cNvPr id="2" name="Group 3"/>
          <p:cNvGrpSpPr>
            <a:grpSpLocks/>
          </p:cNvGrpSpPr>
          <p:nvPr/>
        </p:nvGrpSpPr>
        <p:grpSpPr bwMode="auto">
          <a:xfrm>
            <a:off x="2133600" y="5486401"/>
            <a:ext cx="8686800" cy="1285875"/>
            <a:chOff x="240" y="3696"/>
            <a:chExt cx="5520" cy="474"/>
          </a:xfrm>
        </p:grpSpPr>
        <p:pic>
          <p:nvPicPr>
            <p:cNvPr id="11274" name="Picture 4" descr="phcanh 1053"/>
            <p:cNvPicPr>
              <a:picLocks noChangeAspect="1" noChangeArrowheads="1" noCrop="1"/>
            </p:cNvPicPr>
            <p:nvPr/>
          </p:nvPicPr>
          <p:blipFill>
            <a:blip r:embed="rId2"/>
            <a:srcRect/>
            <a:stretch>
              <a:fillRect/>
            </a:stretch>
          </p:blipFill>
          <p:spPr bwMode="auto">
            <a:xfrm>
              <a:off x="2640" y="3744"/>
              <a:ext cx="402" cy="426"/>
            </a:xfrm>
            <a:prstGeom prst="rect">
              <a:avLst/>
            </a:prstGeom>
            <a:noFill/>
            <a:ln w="9525">
              <a:noFill/>
              <a:miter lim="800000"/>
              <a:headEnd/>
              <a:tailEnd/>
            </a:ln>
          </p:spPr>
        </p:pic>
        <p:pic>
          <p:nvPicPr>
            <p:cNvPr id="11275" name="Picture 5" descr="phcanh 1052"/>
            <p:cNvPicPr>
              <a:picLocks noChangeAspect="1" noChangeArrowheads="1" noCrop="1"/>
            </p:cNvPicPr>
            <p:nvPr/>
          </p:nvPicPr>
          <p:blipFill>
            <a:blip r:embed="rId3"/>
            <a:srcRect/>
            <a:stretch>
              <a:fillRect/>
            </a:stretch>
          </p:blipFill>
          <p:spPr bwMode="auto">
            <a:xfrm>
              <a:off x="240" y="3744"/>
              <a:ext cx="402" cy="426"/>
            </a:xfrm>
            <a:prstGeom prst="rect">
              <a:avLst/>
            </a:prstGeom>
            <a:noFill/>
            <a:ln w="9525">
              <a:noFill/>
              <a:miter lim="800000"/>
              <a:headEnd/>
              <a:tailEnd/>
            </a:ln>
          </p:spPr>
        </p:pic>
        <p:pic>
          <p:nvPicPr>
            <p:cNvPr id="3" name="Picture 6" descr="phcanh 1053"/>
            <p:cNvPicPr>
              <a:picLocks noChangeAspect="1" noChangeArrowheads="1" noCrop="1"/>
            </p:cNvPicPr>
            <p:nvPr/>
          </p:nvPicPr>
          <p:blipFill>
            <a:blip r:embed="rId2"/>
            <a:srcRect/>
            <a:stretch>
              <a:fillRect/>
            </a:stretch>
          </p:blipFill>
          <p:spPr bwMode="auto">
            <a:xfrm>
              <a:off x="1776" y="3744"/>
              <a:ext cx="402" cy="426"/>
            </a:xfrm>
            <a:prstGeom prst="rect">
              <a:avLst/>
            </a:prstGeom>
            <a:noFill/>
            <a:ln w="9525">
              <a:noFill/>
              <a:miter lim="800000"/>
              <a:headEnd/>
              <a:tailEnd/>
            </a:ln>
          </p:spPr>
        </p:pic>
        <p:pic>
          <p:nvPicPr>
            <p:cNvPr id="11277" name="Picture 7" descr="phcanh 1052"/>
            <p:cNvPicPr>
              <a:picLocks noChangeAspect="1" noChangeArrowheads="1" noCrop="1"/>
            </p:cNvPicPr>
            <p:nvPr/>
          </p:nvPicPr>
          <p:blipFill>
            <a:blip r:embed="rId3"/>
            <a:srcRect/>
            <a:stretch>
              <a:fillRect/>
            </a:stretch>
          </p:blipFill>
          <p:spPr bwMode="auto">
            <a:xfrm>
              <a:off x="960" y="3744"/>
              <a:ext cx="402" cy="426"/>
            </a:xfrm>
            <a:prstGeom prst="rect">
              <a:avLst/>
            </a:prstGeom>
            <a:noFill/>
            <a:ln w="9525">
              <a:noFill/>
              <a:miter lim="800000"/>
              <a:headEnd/>
              <a:tailEnd/>
            </a:ln>
          </p:spPr>
        </p:pic>
        <p:pic>
          <p:nvPicPr>
            <p:cNvPr id="11278" name="Picture 8" descr="phcanh 1053"/>
            <p:cNvPicPr>
              <a:picLocks noChangeAspect="1" noChangeArrowheads="1" noCrop="1"/>
            </p:cNvPicPr>
            <p:nvPr/>
          </p:nvPicPr>
          <p:blipFill>
            <a:blip r:embed="rId2"/>
            <a:srcRect/>
            <a:stretch>
              <a:fillRect/>
            </a:stretch>
          </p:blipFill>
          <p:spPr bwMode="auto">
            <a:xfrm>
              <a:off x="5358" y="3696"/>
              <a:ext cx="402" cy="426"/>
            </a:xfrm>
            <a:prstGeom prst="rect">
              <a:avLst/>
            </a:prstGeom>
            <a:noFill/>
            <a:ln w="9525">
              <a:noFill/>
              <a:miter lim="800000"/>
              <a:headEnd/>
              <a:tailEnd/>
            </a:ln>
          </p:spPr>
        </p:pic>
        <p:pic>
          <p:nvPicPr>
            <p:cNvPr id="11279" name="Picture 9" descr="phcanh 1053"/>
            <p:cNvPicPr>
              <a:picLocks noChangeAspect="1" noChangeArrowheads="1" noCrop="1"/>
            </p:cNvPicPr>
            <p:nvPr/>
          </p:nvPicPr>
          <p:blipFill>
            <a:blip r:embed="rId2"/>
            <a:srcRect/>
            <a:stretch>
              <a:fillRect/>
            </a:stretch>
          </p:blipFill>
          <p:spPr bwMode="auto">
            <a:xfrm>
              <a:off x="4128" y="3744"/>
              <a:ext cx="402" cy="426"/>
            </a:xfrm>
            <a:prstGeom prst="rect">
              <a:avLst/>
            </a:prstGeom>
            <a:noFill/>
            <a:ln w="9525">
              <a:noFill/>
              <a:miter lim="800000"/>
              <a:headEnd/>
              <a:tailEnd/>
            </a:ln>
          </p:spPr>
        </p:pic>
        <p:pic>
          <p:nvPicPr>
            <p:cNvPr id="4" name="Picture 10" descr="phcanh 1052"/>
            <p:cNvPicPr>
              <a:picLocks noChangeAspect="1" noChangeArrowheads="1" noCrop="1"/>
            </p:cNvPicPr>
            <p:nvPr/>
          </p:nvPicPr>
          <p:blipFill>
            <a:blip r:embed="rId3"/>
            <a:srcRect/>
            <a:stretch>
              <a:fillRect/>
            </a:stretch>
          </p:blipFill>
          <p:spPr bwMode="auto">
            <a:xfrm>
              <a:off x="3456" y="3744"/>
              <a:ext cx="402" cy="426"/>
            </a:xfrm>
            <a:prstGeom prst="rect">
              <a:avLst/>
            </a:prstGeom>
            <a:noFill/>
            <a:ln w="9525">
              <a:noFill/>
              <a:miter lim="800000"/>
              <a:headEnd/>
              <a:tailEnd/>
            </a:ln>
          </p:spPr>
        </p:pic>
        <p:pic>
          <p:nvPicPr>
            <p:cNvPr id="11281" name="Picture 11" descr="phcanh 1052"/>
            <p:cNvPicPr>
              <a:picLocks noChangeAspect="1" noChangeArrowheads="1" noCrop="1"/>
            </p:cNvPicPr>
            <p:nvPr/>
          </p:nvPicPr>
          <p:blipFill>
            <a:blip r:embed="rId3"/>
            <a:srcRect/>
            <a:stretch>
              <a:fillRect/>
            </a:stretch>
          </p:blipFill>
          <p:spPr bwMode="auto">
            <a:xfrm>
              <a:off x="4800" y="3744"/>
              <a:ext cx="402" cy="426"/>
            </a:xfrm>
            <a:prstGeom prst="rect">
              <a:avLst/>
            </a:prstGeom>
            <a:noFill/>
            <a:ln w="9525">
              <a:noFill/>
              <a:miter lim="800000"/>
              <a:headEnd/>
              <a:tailEnd/>
            </a:ln>
          </p:spPr>
        </p:pic>
      </p:grpSp>
      <p:sp>
        <p:nvSpPr>
          <p:cNvPr id="11276" name="Oval 12"/>
          <p:cNvSpPr>
            <a:spLocks noChangeArrowheads="1"/>
          </p:cNvSpPr>
          <p:nvPr/>
        </p:nvSpPr>
        <p:spPr bwMode="auto">
          <a:xfrm>
            <a:off x="4367213" y="404814"/>
            <a:ext cx="3097212" cy="935037"/>
          </a:xfrm>
          <a:prstGeom prst="ellipse">
            <a:avLst/>
          </a:prstGeom>
          <a:solidFill>
            <a:srgbClr val="CCFFCC"/>
          </a:solidFill>
          <a:ln w="9525">
            <a:solidFill>
              <a:schemeClr val="tx1"/>
            </a:solidFill>
            <a:round/>
            <a:headEnd/>
            <a:tailEnd/>
          </a:ln>
        </p:spPr>
        <p:txBody>
          <a:bodyPr wrap="none" anchor="ctr"/>
          <a:lstStyle/>
          <a:p>
            <a:pPr algn="ctr"/>
            <a:r>
              <a:rPr lang="en-US" sz="4800">
                <a:solidFill>
                  <a:srgbClr val="FF0000"/>
                </a:solidFill>
              </a:rPr>
              <a:t>Trả lời</a:t>
            </a:r>
          </a:p>
        </p:txBody>
      </p:sp>
      <p:sp>
        <p:nvSpPr>
          <p:cNvPr id="11269" name="Text Box 13"/>
          <p:cNvSpPr txBox="1">
            <a:spLocks noChangeArrowheads="1"/>
          </p:cNvSpPr>
          <p:nvPr/>
        </p:nvSpPr>
        <p:spPr bwMode="auto">
          <a:xfrm>
            <a:off x="2063750" y="2492376"/>
            <a:ext cx="8135938" cy="366713"/>
          </a:xfrm>
          <a:prstGeom prst="rect">
            <a:avLst/>
          </a:prstGeom>
          <a:noFill/>
          <a:ln w="9525">
            <a:noFill/>
            <a:miter lim="800000"/>
            <a:headEnd/>
            <a:tailEnd/>
          </a:ln>
        </p:spPr>
        <p:txBody>
          <a:bodyPr>
            <a:spAutoFit/>
          </a:bodyPr>
          <a:lstStyle/>
          <a:p>
            <a:pPr>
              <a:spcBef>
                <a:spcPct val="50000"/>
              </a:spcBef>
            </a:pPr>
            <a:endParaRPr lang="en-US"/>
          </a:p>
        </p:txBody>
      </p:sp>
      <p:sp>
        <p:nvSpPr>
          <p:cNvPr id="11270" name="Text Box 14"/>
          <p:cNvSpPr txBox="1">
            <a:spLocks noChangeArrowheads="1"/>
          </p:cNvSpPr>
          <p:nvPr/>
        </p:nvSpPr>
        <p:spPr bwMode="auto">
          <a:xfrm>
            <a:off x="2135189" y="2276476"/>
            <a:ext cx="7921625" cy="366713"/>
          </a:xfrm>
          <a:prstGeom prst="rect">
            <a:avLst/>
          </a:prstGeom>
          <a:noFill/>
          <a:ln w="9525">
            <a:noFill/>
            <a:miter lim="800000"/>
            <a:headEnd/>
            <a:tailEnd/>
          </a:ln>
        </p:spPr>
        <p:txBody>
          <a:bodyPr>
            <a:spAutoFit/>
          </a:bodyPr>
          <a:lstStyle/>
          <a:p>
            <a:pPr>
              <a:spcBef>
                <a:spcPct val="50000"/>
              </a:spcBef>
            </a:pPr>
            <a:endParaRPr lang="en-US"/>
          </a:p>
        </p:txBody>
      </p:sp>
      <p:sp>
        <p:nvSpPr>
          <p:cNvPr id="11271" name="Text Box 15"/>
          <p:cNvSpPr txBox="1">
            <a:spLocks noChangeArrowheads="1"/>
          </p:cNvSpPr>
          <p:nvPr/>
        </p:nvSpPr>
        <p:spPr bwMode="auto">
          <a:xfrm>
            <a:off x="2424114" y="2420938"/>
            <a:ext cx="6264275" cy="366712"/>
          </a:xfrm>
          <a:prstGeom prst="rect">
            <a:avLst/>
          </a:prstGeom>
          <a:noFill/>
          <a:ln w="9525">
            <a:noFill/>
            <a:miter lim="800000"/>
            <a:headEnd/>
            <a:tailEnd/>
          </a:ln>
        </p:spPr>
        <p:txBody>
          <a:bodyPr>
            <a:spAutoFit/>
          </a:bodyPr>
          <a:lstStyle/>
          <a:p>
            <a:pPr>
              <a:spcBef>
                <a:spcPct val="50000"/>
              </a:spcBef>
            </a:pPr>
            <a:endParaRPr lang="en-US"/>
          </a:p>
        </p:txBody>
      </p:sp>
      <p:sp>
        <p:nvSpPr>
          <p:cNvPr id="11280" name="Text Box 16"/>
          <p:cNvSpPr txBox="1">
            <a:spLocks noChangeArrowheads="1"/>
          </p:cNvSpPr>
          <p:nvPr/>
        </p:nvSpPr>
        <p:spPr bwMode="auto">
          <a:xfrm>
            <a:off x="2279651" y="2420939"/>
            <a:ext cx="7561263" cy="2655887"/>
          </a:xfrm>
          <a:prstGeom prst="rect">
            <a:avLst/>
          </a:prstGeom>
          <a:gradFill rotWithShape="1">
            <a:gsLst>
              <a:gs pos="0">
                <a:srgbClr val="00FFCC"/>
              </a:gs>
              <a:gs pos="50000">
                <a:schemeClr val="bg1"/>
              </a:gs>
              <a:gs pos="100000">
                <a:srgbClr val="00FFCC"/>
              </a:gs>
            </a:gsLst>
            <a:lin ang="5400000" scaled="1"/>
          </a:gradFill>
          <a:ln w="9525">
            <a:noFill/>
            <a:miter lim="800000"/>
            <a:headEnd/>
            <a:tailEnd/>
          </a:ln>
          <a:effectLst/>
        </p:spPr>
        <p:txBody>
          <a:bodyPr>
            <a:spAutoFit/>
          </a:bodyPr>
          <a:lstStyle/>
          <a:p>
            <a:pPr>
              <a:spcBef>
                <a:spcPct val="50000"/>
              </a:spcBef>
              <a:defRPr/>
            </a:pPr>
            <a:r>
              <a:rPr lang="en-US" sz="2800" b="1">
                <a:latin typeface="Arial"/>
                <a:cs typeface="Arial" pitchFamily="34" charset="0"/>
              </a:rPr>
              <a:t>Cách viết tên người, tên địa lí nước ngoài:</a:t>
            </a:r>
          </a:p>
          <a:p>
            <a:pPr>
              <a:spcBef>
                <a:spcPct val="50000"/>
              </a:spcBef>
              <a:defRPr/>
            </a:pPr>
            <a:r>
              <a:rPr lang="en-US" sz="2800" b="1">
                <a:latin typeface="Arial"/>
                <a:cs typeface="Arial" pitchFamily="34" charset="0"/>
              </a:rPr>
              <a:t>- </a:t>
            </a:r>
            <a:r>
              <a:rPr lang="en-US" sz="2800" b="1">
                <a:solidFill>
                  <a:srgbClr val="FF0000"/>
                </a:solidFill>
                <a:latin typeface="Arial"/>
                <a:cs typeface="Arial" pitchFamily="34" charset="0"/>
              </a:rPr>
              <a:t>Viết hoa</a:t>
            </a:r>
            <a:r>
              <a:rPr lang="en-US" sz="2800" b="1">
                <a:latin typeface="Arial"/>
                <a:cs typeface="Arial" pitchFamily="34" charset="0"/>
              </a:rPr>
              <a:t> chữ cái đầu của mỗi bộ phận tạo thành tên đó.</a:t>
            </a:r>
          </a:p>
          <a:p>
            <a:pPr>
              <a:spcBef>
                <a:spcPct val="50000"/>
              </a:spcBef>
              <a:defRPr/>
            </a:pPr>
            <a:r>
              <a:rPr lang="en-US" sz="2800" b="1">
                <a:latin typeface="Arial"/>
                <a:cs typeface="Arial" pitchFamily="34" charset="0"/>
              </a:rPr>
              <a:t>- Giữa các tiếng trong cùng một bộ phận có </a:t>
            </a:r>
            <a:r>
              <a:rPr lang="en-US" sz="2800" b="1">
                <a:solidFill>
                  <a:srgbClr val="FF0000"/>
                </a:solidFill>
                <a:latin typeface="Arial"/>
                <a:cs typeface="Arial" pitchFamily="34" charset="0"/>
              </a:rPr>
              <a:t>gạch nối.</a:t>
            </a:r>
          </a:p>
        </p:txBody>
      </p:sp>
      <p:pic>
        <p:nvPicPr>
          <p:cNvPr id="11273" name="Picture 17" descr="Copy of blumen-pflanzen038"/>
          <p:cNvPicPr>
            <a:picLocks noChangeAspect="1" noChangeArrowheads="1" noCrop="1"/>
          </p:cNvPicPr>
          <p:nvPr/>
        </p:nvPicPr>
        <p:blipFill>
          <a:blip r:embed="rId4"/>
          <a:srcRect/>
          <a:stretch>
            <a:fillRect/>
          </a:stretch>
        </p:blipFill>
        <p:spPr bwMode="auto">
          <a:xfrm>
            <a:off x="1524001" y="1"/>
            <a:ext cx="1908175" cy="2060575"/>
          </a:xfrm>
          <a:prstGeom prst="rect">
            <a:avLst/>
          </a:prstGeom>
          <a:noFill/>
          <a:ln w="9525">
            <a:noFill/>
            <a:miter lim="800000"/>
            <a:headEnd/>
            <a:tailEnd/>
          </a:ln>
        </p:spPr>
      </p:pic>
    </p:spTree>
    <p:extLst>
      <p:ext uri="{BB962C8B-B14F-4D97-AF65-F5344CB8AC3E}">
        <p14:creationId xmlns:p14="http://schemas.microsoft.com/office/powerpoint/2010/main" val="7863139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fade">
                                      <p:cBhvr>
                                        <p:cTn id="12" dur="2000"/>
                                        <p:tgtEl>
                                          <p:spTgt spid="11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280"/>
                                        </p:tgtEl>
                                        <p:attrNameLst>
                                          <p:attrName>style.visibility</p:attrName>
                                        </p:attrNameLst>
                                      </p:cBhvr>
                                      <p:to>
                                        <p:strVal val="visible"/>
                                      </p:to>
                                    </p:set>
                                    <p:animEffect transition="in" filter="strips(downLeft)">
                                      <p:cBhvr>
                                        <p:cTn id="17"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92313" y="-242888"/>
            <a:ext cx="8229600" cy="1143001"/>
          </a:xfrm>
        </p:spPr>
        <p:txBody>
          <a:bodyPr/>
          <a:lstStyle/>
          <a:p>
            <a:pPr eaLnBrk="1" hangingPunct="1"/>
            <a:r>
              <a:rPr lang="en-US" b="1" u="sng" smtClean="0">
                <a:solidFill>
                  <a:srgbClr val="CC0000"/>
                </a:solidFill>
              </a:rPr>
              <a:t>Hoạt động cả lớp</a:t>
            </a:r>
          </a:p>
        </p:txBody>
      </p:sp>
      <p:grpSp>
        <p:nvGrpSpPr>
          <p:cNvPr id="12291" name="Group 3"/>
          <p:cNvGrpSpPr>
            <a:grpSpLocks/>
          </p:cNvGrpSpPr>
          <p:nvPr/>
        </p:nvGrpSpPr>
        <p:grpSpPr bwMode="auto">
          <a:xfrm>
            <a:off x="1981200" y="5334001"/>
            <a:ext cx="8686800" cy="1285875"/>
            <a:chOff x="240" y="3696"/>
            <a:chExt cx="5520" cy="474"/>
          </a:xfrm>
        </p:grpSpPr>
        <p:pic>
          <p:nvPicPr>
            <p:cNvPr id="12304" name="Picture 4" descr="phcanh 1053"/>
            <p:cNvPicPr>
              <a:picLocks noChangeAspect="1" noChangeArrowheads="1" noCrop="1"/>
            </p:cNvPicPr>
            <p:nvPr/>
          </p:nvPicPr>
          <p:blipFill>
            <a:blip r:embed="rId2"/>
            <a:srcRect/>
            <a:stretch>
              <a:fillRect/>
            </a:stretch>
          </p:blipFill>
          <p:spPr bwMode="auto">
            <a:xfrm>
              <a:off x="2640" y="3744"/>
              <a:ext cx="402" cy="426"/>
            </a:xfrm>
            <a:prstGeom prst="rect">
              <a:avLst/>
            </a:prstGeom>
            <a:noFill/>
            <a:ln w="9525">
              <a:noFill/>
              <a:miter lim="800000"/>
              <a:headEnd/>
              <a:tailEnd/>
            </a:ln>
          </p:spPr>
        </p:pic>
        <p:pic>
          <p:nvPicPr>
            <p:cNvPr id="12305" name="Picture 5" descr="phcanh 1052"/>
            <p:cNvPicPr>
              <a:picLocks noChangeAspect="1" noChangeArrowheads="1" noCrop="1"/>
            </p:cNvPicPr>
            <p:nvPr/>
          </p:nvPicPr>
          <p:blipFill>
            <a:blip r:embed="rId3"/>
            <a:srcRect/>
            <a:stretch>
              <a:fillRect/>
            </a:stretch>
          </p:blipFill>
          <p:spPr bwMode="auto">
            <a:xfrm>
              <a:off x="240" y="3744"/>
              <a:ext cx="402" cy="426"/>
            </a:xfrm>
            <a:prstGeom prst="rect">
              <a:avLst/>
            </a:prstGeom>
            <a:noFill/>
            <a:ln w="9525">
              <a:noFill/>
              <a:miter lim="800000"/>
              <a:headEnd/>
              <a:tailEnd/>
            </a:ln>
          </p:spPr>
        </p:pic>
        <p:pic>
          <p:nvPicPr>
            <p:cNvPr id="12306" name="Picture 6" descr="phcanh 1053"/>
            <p:cNvPicPr>
              <a:picLocks noChangeAspect="1" noChangeArrowheads="1" noCrop="1"/>
            </p:cNvPicPr>
            <p:nvPr/>
          </p:nvPicPr>
          <p:blipFill>
            <a:blip r:embed="rId2"/>
            <a:srcRect/>
            <a:stretch>
              <a:fillRect/>
            </a:stretch>
          </p:blipFill>
          <p:spPr bwMode="auto">
            <a:xfrm>
              <a:off x="1776" y="3744"/>
              <a:ext cx="402" cy="426"/>
            </a:xfrm>
            <a:prstGeom prst="rect">
              <a:avLst/>
            </a:prstGeom>
            <a:noFill/>
            <a:ln w="9525">
              <a:noFill/>
              <a:miter lim="800000"/>
              <a:headEnd/>
              <a:tailEnd/>
            </a:ln>
          </p:spPr>
        </p:pic>
        <p:pic>
          <p:nvPicPr>
            <p:cNvPr id="12307" name="Picture 7" descr="phcanh 1052"/>
            <p:cNvPicPr>
              <a:picLocks noChangeAspect="1" noChangeArrowheads="1" noCrop="1"/>
            </p:cNvPicPr>
            <p:nvPr/>
          </p:nvPicPr>
          <p:blipFill>
            <a:blip r:embed="rId3"/>
            <a:srcRect/>
            <a:stretch>
              <a:fillRect/>
            </a:stretch>
          </p:blipFill>
          <p:spPr bwMode="auto">
            <a:xfrm>
              <a:off x="960" y="3744"/>
              <a:ext cx="402" cy="426"/>
            </a:xfrm>
            <a:prstGeom prst="rect">
              <a:avLst/>
            </a:prstGeom>
            <a:noFill/>
            <a:ln w="9525">
              <a:noFill/>
              <a:miter lim="800000"/>
              <a:headEnd/>
              <a:tailEnd/>
            </a:ln>
          </p:spPr>
        </p:pic>
        <p:pic>
          <p:nvPicPr>
            <p:cNvPr id="12308" name="Picture 8" descr="phcanh 1053"/>
            <p:cNvPicPr>
              <a:picLocks noChangeAspect="1" noChangeArrowheads="1" noCrop="1"/>
            </p:cNvPicPr>
            <p:nvPr/>
          </p:nvPicPr>
          <p:blipFill>
            <a:blip r:embed="rId2"/>
            <a:srcRect/>
            <a:stretch>
              <a:fillRect/>
            </a:stretch>
          </p:blipFill>
          <p:spPr bwMode="auto">
            <a:xfrm>
              <a:off x="5358" y="3696"/>
              <a:ext cx="402" cy="426"/>
            </a:xfrm>
            <a:prstGeom prst="rect">
              <a:avLst/>
            </a:prstGeom>
            <a:noFill/>
            <a:ln w="9525">
              <a:noFill/>
              <a:miter lim="800000"/>
              <a:headEnd/>
              <a:tailEnd/>
            </a:ln>
          </p:spPr>
        </p:pic>
        <p:pic>
          <p:nvPicPr>
            <p:cNvPr id="12309" name="Picture 9" descr="phcanh 1053"/>
            <p:cNvPicPr>
              <a:picLocks noChangeAspect="1" noChangeArrowheads="1" noCrop="1"/>
            </p:cNvPicPr>
            <p:nvPr/>
          </p:nvPicPr>
          <p:blipFill>
            <a:blip r:embed="rId2"/>
            <a:srcRect/>
            <a:stretch>
              <a:fillRect/>
            </a:stretch>
          </p:blipFill>
          <p:spPr bwMode="auto">
            <a:xfrm>
              <a:off x="4128" y="3744"/>
              <a:ext cx="402" cy="426"/>
            </a:xfrm>
            <a:prstGeom prst="rect">
              <a:avLst/>
            </a:prstGeom>
            <a:noFill/>
            <a:ln w="9525">
              <a:noFill/>
              <a:miter lim="800000"/>
              <a:headEnd/>
              <a:tailEnd/>
            </a:ln>
          </p:spPr>
        </p:pic>
        <p:pic>
          <p:nvPicPr>
            <p:cNvPr id="2" name="Picture 10" descr="phcanh 1052"/>
            <p:cNvPicPr>
              <a:picLocks noChangeAspect="1" noChangeArrowheads="1" noCrop="1"/>
            </p:cNvPicPr>
            <p:nvPr/>
          </p:nvPicPr>
          <p:blipFill>
            <a:blip r:embed="rId3"/>
            <a:srcRect/>
            <a:stretch>
              <a:fillRect/>
            </a:stretch>
          </p:blipFill>
          <p:spPr bwMode="auto">
            <a:xfrm>
              <a:off x="3456" y="3744"/>
              <a:ext cx="402" cy="426"/>
            </a:xfrm>
            <a:prstGeom prst="rect">
              <a:avLst/>
            </a:prstGeom>
            <a:noFill/>
            <a:ln w="9525">
              <a:noFill/>
              <a:miter lim="800000"/>
              <a:headEnd/>
              <a:tailEnd/>
            </a:ln>
          </p:spPr>
        </p:pic>
        <p:pic>
          <p:nvPicPr>
            <p:cNvPr id="3" name="Picture 11" descr="phcanh 1052"/>
            <p:cNvPicPr>
              <a:picLocks noChangeAspect="1" noChangeArrowheads="1" noCrop="1"/>
            </p:cNvPicPr>
            <p:nvPr/>
          </p:nvPicPr>
          <p:blipFill>
            <a:blip r:embed="rId3"/>
            <a:srcRect/>
            <a:stretch>
              <a:fillRect/>
            </a:stretch>
          </p:blipFill>
          <p:spPr bwMode="auto">
            <a:xfrm>
              <a:off x="4800" y="3744"/>
              <a:ext cx="402" cy="426"/>
            </a:xfrm>
            <a:prstGeom prst="rect">
              <a:avLst/>
            </a:prstGeom>
            <a:noFill/>
            <a:ln w="9525">
              <a:noFill/>
              <a:miter lim="800000"/>
              <a:headEnd/>
              <a:tailEnd/>
            </a:ln>
          </p:spPr>
        </p:pic>
      </p:grpSp>
      <p:grpSp>
        <p:nvGrpSpPr>
          <p:cNvPr id="12292" name="Group 12"/>
          <p:cNvGrpSpPr>
            <a:grpSpLocks/>
          </p:cNvGrpSpPr>
          <p:nvPr/>
        </p:nvGrpSpPr>
        <p:grpSpPr bwMode="auto">
          <a:xfrm>
            <a:off x="2133600" y="5486401"/>
            <a:ext cx="8686800" cy="1285875"/>
            <a:chOff x="240" y="3696"/>
            <a:chExt cx="5520" cy="474"/>
          </a:xfrm>
        </p:grpSpPr>
        <p:pic>
          <p:nvPicPr>
            <p:cNvPr id="12296" name="Picture 13" descr="phcanh 1053"/>
            <p:cNvPicPr>
              <a:picLocks noChangeAspect="1" noChangeArrowheads="1" noCrop="1"/>
            </p:cNvPicPr>
            <p:nvPr/>
          </p:nvPicPr>
          <p:blipFill>
            <a:blip r:embed="rId2"/>
            <a:srcRect/>
            <a:stretch>
              <a:fillRect/>
            </a:stretch>
          </p:blipFill>
          <p:spPr bwMode="auto">
            <a:xfrm>
              <a:off x="2640" y="3744"/>
              <a:ext cx="402" cy="426"/>
            </a:xfrm>
            <a:prstGeom prst="rect">
              <a:avLst/>
            </a:prstGeom>
            <a:noFill/>
            <a:ln w="9525">
              <a:noFill/>
              <a:miter lim="800000"/>
              <a:headEnd/>
              <a:tailEnd/>
            </a:ln>
          </p:spPr>
        </p:pic>
        <p:pic>
          <p:nvPicPr>
            <p:cNvPr id="12297" name="Picture 14" descr="phcanh 1052"/>
            <p:cNvPicPr>
              <a:picLocks noChangeAspect="1" noChangeArrowheads="1" noCrop="1"/>
            </p:cNvPicPr>
            <p:nvPr/>
          </p:nvPicPr>
          <p:blipFill>
            <a:blip r:embed="rId3"/>
            <a:srcRect/>
            <a:stretch>
              <a:fillRect/>
            </a:stretch>
          </p:blipFill>
          <p:spPr bwMode="auto">
            <a:xfrm>
              <a:off x="240" y="3744"/>
              <a:ext cx="402" cy="426"/>
            </a:xfrm>
            <a:prstGeom prst="rect">
              <a:avLst/>
            </a:prstGeom>
            <a:noFill/>
            <a:ln w="9525">
              <a:noFill/>
              <a:miter lim="800000"/>
              <a:headEnd/>
              <a:tailEnd/>
            </a:ln>
          </p:spPr>
        </p:pic>
        <p:pic>
          <p:nvPicPr>
            <p:cNvPr id="12298" name="Picture 15" descr="phcanh 1053"/>
            <p:cNvPicPr>
              <a:picLocks noChangeAspect="1" noChangeArrowheads="1" noCrop="1"/>
            </p:cNvPicPr>
            <p:nvPr/>
          </p:nvPicPr>
          <p:blipFill>
            <a:blip r:embed="rId2"/>
            <a:srcRect/>
            <a:stretch>
              <a:fillRect/>
            </a:stretch>
          </p:blipFill>
          <p:spPr bwMode="auto">
            <a:xfrm>
              <a:off x="1776" y="3744"/>
              <a:ext cx="402" cy="426"/>
            </a:xfrm>
            <a:prstGeom prst="rect">
              <a:avLst/>
            </a:prstGeom>
            <a:noFill/>
            <a:ln w="9525">
              <a:noFill/>
              <a:miter lim="800000"/>
              <a:headEnd/>
              <a:tailEnd/>
            </a:ln>
          </p:spPr>
        </p:pic>
        <p:pic>
          <p:nvPicPr>
            <p:cNvPr id="12299" name="Picture 16" descr="phcanh 1052"/>
            <p:cNvPicPr>
              <a:picLocks noChangeAspect="1" noChangeArrowheads="1" noCrop="1"/>
            </p:cNvPicPr>
            <p:nvPr/>
          </p:nvPicPr>
          <p:blipFill>
            <a:blip r:embed="rId3"/>
            <a:srcRect/>
            <a:stretch>
              <a:fillRect/>
            </a:stretch>
          </p:blipFill>
          <p:spPr bwMode="auto">
            <a:xfrm>
              <a:off x="960" y="3744"/>
              <a:ext cx="402" cy="426"/>
            </a:xfrm>
            <a:prstGeom prst="rect">
              <a:avLst/>
            </a:prstGeom>
            <a:noFill/>
            <a:ln w="9525">
              <a:noFill/>
              <a:miter lim="800000"/>
              <a:headEnd/>
              <a:tailEnd/>
            </a:ln>
          </p:spPr>
        </p:pic>
        <p:pic>
          <p:nvPicPr>
            <p:cNvPr id="12300" name="Picture 17" descr="phcanh 1053"/>
            <p:cNvPicPr>
              <a:picLocks noChangeAspect="1" noChangeArrowheads="1" noCrop="1"/>
            </p:cNvPicPr>
            <p:nvPr/>
          </p:nvPicPr>
          <p:blipFill>
            <a:blip r:embed="rId2"/>
            <a:srcRect/>
            <a:stretch>
              <a:fillRect/>
            </a:stretch>
          </p:blipFill>
          <p:spPr bwMode="auto">
            <a:xfrm>
              <a:off x="5358" y="3696"/>
              <a:ext cx="402" cy="426"/>
            </a:xfrm>
            <a:prstGeom prst="rect">
              <a:avLst/>
            </a:prstGeom>
            <a:noFill/>
            <a:ln w="9525">
              <a:noFill/>
              <a:miter lim="800000"/>
              <a:headEnd/>
              <a:tailEnd/>
            </a:ln>
          </p:spPr>
        </p:pic>
        <p:pic>
          <p:nvPicPr>
            <p:cNvPr id="12301" name="Picture 18" descr="phcanh 1053"/>
            <p:cNvPicPr>
              <a:picLocks noChangeAspect="1" noChangeArrowheads="1" noCrop="1"/>
            </p:cNvPicPr>
            <p:nvPr/>
          </p:nvPicPr>
          <p:blipFill>
            <a:blip r:embed="rId2"/>
            <a:srcRect/>
            <a:stretch>
              <a:fillRect/>
            </a:stretch>
          </p:blipFill>
          <p:spPr bwMode="auto">
            <a:xfrm>
              <a:off x="4128" y="3744"/>
              <a:ext cx="402" cy="426"/>
            </a:xfrm>
            <a:prstGeom prst="rect">
              <a:avLst/>
            </a:prstGeom>
            <a:noFill/>
            <a:ln w="9525">
              <a:noFill/>
              <a:miter lim="800000"/>
              <a:headEnd/>
              <a:tailEnd/>
            </a:ln>
          </p:spPr>
        </p:pic>
        <p:pic>
          <p:nvPicPr>
            <p:cNvPr id="12302" name="Picture 19" descr="phcanh 1052"/>
            <p:cNvPicPr>
              <a:picLocks noChangeAspect="1" noChangeArrowheads="1" noCrop="1"/>
            </p:cNvPicPr>
            <p:nvPr/>
          </p:nvPicPr>
          <p:blipFill>
            <a:blip r:embed="rId3"/>
            <a:srcRect/>
            <a:stretch>
              <a:fillRect/>
            </a:stretch>
          </p:blipFill>
          <p:spPr bwMode="auto">
            <a:xfrm>
              <a:off x="3456" y="3744"/>
              <a:ext cx="402" cy="426"/>
            </a:xfrm>
            <a:prstGeom prst="rect">
              <a:avLst/>
            </a:prstGeom>
            <a:noFill/>
            <a:ln w="9525">
              <a:noFill/>
              <a:miter lim="800000"/>
              <a:headEnd/>
              <a:tailEnd/>
            </a:ln>
          </p:spPr>
        </p:pic>
        <p:pic>
          <p:nvPicPr>
            <p:cNvPr id="12303" name="Picture 20" descr="phcanh 1052"/>
            <p:cNvPicPr>
              <a:picLocks noChangeAspect="1" noChangeArrowheads="1" noCrop="1"/>
            </p:cNvPicPr>
            <p:nvPr/>
          </p:nvPicPr>
          <p:blipFill>
            <a:blip r:embed="rId3"/>
            <a:srcRect/>
            <a:stretch>
              <a:fillRect/>
            </a:stretch>
          </p:blipFill>
          <p:spPr bwMode="auto">
            <a:xfrm>
              <a:off x="4800" y="3744"/>
              <a:ext cx="402" cy="426"/>
            </a:xfrm>
            <a:prstGeom prst="rect">
              <a:avLst/>
            </a:prstGeom>
            <a:noFill/>
            <a:ln w="9525">
              <a:noFill/>
              <a:miter lim="800000"/>
              <a:headEnd/>
              <a:tailEnd/>
            </a:ln>
          </p:spPr>
        </p:pic>
      </p:grpSp>
      <p:sp>
        <p:nvSpPr>
          <p:cNvPr id="12293" name="AutoShape 21"/>
          <p:cNvSpPr>
            <a:spLocks noChangeArrowheads="1"/>
          </p:cNvSpPr>
          <p:nvPr/>
        </p:nvSpPr>
        <p:spPr bwMode="auto">
          <a:xfrm>
            <a:off x="1524001" y="908051"/>
            <a:ext cx="684213" cy="576263"/>
          </a:xfrm>
          <a:prstGeom prst="diamond">
            <a:avLst/>
          </a:prstGeom>
          <a:solidFill>
            <a:srgbClr val="00FFFF"/>
          </a:solidFill>
          <a:ln w="9525">
            <a:solidFill>
              <a:schemeClr val="tx1"/>
            </a:solidFill>
            <a:miter lim="800000"/>
            <a:headEnd/>
            <a:tailEnd/>
          </a:ln>
        </p:spPr>
        <p:txBody>
          <a:bodyPr wrap="none" anchor="ctr"/>
          <a:lstStyle/>
          <a:p>
            <a:pPr algn="ctr"/>
            <a:r>
              <a:rPr lang="en-US" sz="3200">
                <a:solidFill>
                  <a:schemeClr val="tx2"/>
                </a:solidFill>
              </a:rPr>
              <a:t>3</a:t>
            </a:r>
          </a:p>
        </p:txBody>
      </p:sp>
      <p:sp>
        <p:nvSpPr>
          <p:cNvPr id="12310" name="Text Box 22"/>
          <p:cNvSpPr txBox="1">
            <a:spLocks noChangeArrowheads="1"/>
          </p:cNvSpPr>
          <p:nvPr/>
        </p:nvSpPr>
        <p:spPr bwMode="auto">
          <a:xfrm>
            <a:off x="1774826" y="2133600"/>
            <a:ext cx="8893175" cy="2838450"/>
          </a:xfrm>
          <a:prstGeom prst="rect">
            <a:avLst/>
          </a:prstGeom>
          <a:noFill/>
          <a:ln w="9525">
            <a:noFill/>
            <a:miter lim="800000"/>
            <a:headEnd/>
            <a:tailEnd/>
          </a:ln>
        </p:spPr>
        <p:txBody>
          <a:bodyPr>
            <a:spAutoFit/>
          </a:bodyPr>
          <a:lstStyle/>
          <a:p>
            <a:pPr>
              <a:spcBef>
                <a:spcPct val="50000"/>
              </a:spcBef>
            </a:pPr>
            <a:r>
              <a:rPr lang="en-US" sz="2400" b="1"/>
              <a:t> </a:t>
            </a:r>
            <a:r>
              <a:rPr lang="en-US" sz="3600" b="1">
                <a:solidFill>
                  <a:srgbClr val="FF0000"/>
                </a:solidFill>
              </a:rPr>
              <a:t>Tên người:</a:t>
            </a:r>
          </a:p>
          <a:p>
            <a:pPr>
              <a:spcBef>
                <a:spcPct val="50000"/>
              </a:spcBef>
            </a:pPr>
            <a:r>
              <a:rPr lang="en-US" sz="2400" b="1"/>
              <a:t> </a:t>
            </a:r>
            <a:r>
              <a:rPr lang="en-US" sz="3200" b="1"/>
              <a:t>Thích Ca Mâu Ni, Khổng Tử, Bạch Cư Dị.</a:t>
            </a:r>
          </a:p>
          <a:p>
            <a:pPr>
              <a:spcBef>
                <a:spcPct val="50000"/>
              </a:spcBef>
            </a:pPr>
            <a:r>
              <a:rPr lang="en-US" sz="3600" b="1">
                <a:solidFill>
                  <a:srgbClr val="FF0000"/>
                </a:solidFill>
              </a:rPr>
              <a:t>Tên Địa lí:</a:t>
            </a:r>
          </a:p>
          <a:p>
            <a:pPr>
              <a:spcBef>
                <a:spcPct val="50000"/>
              </a:spcBef>
            </a:pPr>
            <a:r>
              <a:rPr lang="en-US" sz="2400" b="1"/>
              <a:t> </a:t>
            </a:r>
            <a:r>
              <a:rPr lang="en-US" sz="2800" b="1"/>
              <a:t>Hi Mã Lạp Sơn, Luân Đôn, Bắc Kinh, Thuỵ Điển.</a:t>
            </a:r>
          </a:p>
        </p:txBody>
      </p:sp>
      <p:sp>
        <p:nvSpPr>
          <p:cNvPr id="12311" name="Text Box 23"/>
          <p:cNvSpPr txBox="1">
            <a:spLocks noChangeArrowheads="1"/>
          </p:cNvSpPr>
          <p:nvPr/>
        </p:nvSpPr>
        <p:spPr bwMode="auto">
          <a:xfrm>
            <a:off x="2135189" y="836614"/>
            <a:ext cx="8243887" cy="2014537"/>
          </a:xfrm>
          <a:prstGeom prst="rect">
            <a:avLst/>
          </a:prstGeom>
          <a:noFill/>
          <a:ln w="9525">
            <a:noFill/>
            <a:miter lim="800000"/>
            <a:headEnd/>
            <a:tailEnd/>
          </a:ln>
        </p:spPr>
        <p:txBody>
          <a:bodyPr>
            <a:spAutoFit/>
          </a:bodyPr>
          <a:lstStyle/>
          <a:p>
            <a:pPr>
              <a:spcBef>
                <a:spcPct val="50000"/>
              </a:spcBef>
            </a:pPr>
            <a:r>
              <a:rPr lang="en-US" sz="3600" b="1" i="1"/>
              <a:t>Cách viết một số tên người, tên địa lí nước ngoài sau đây có gì đặc biệt?</a:t>
            </a:r>
          </a:p>
          <a:p>
            <a:pPr>
              <a:spcBef>
                <a:spcPct val="50000"/>
              </a:spcBef>
            </a:pPr>
            <a:endParaRPr lang="en-US" sz="3600"/>
          </a:p>
        </p:txBody>
      </p:sp>
    </p:spTree>
    <p:extLst>
      <p:ext uri="{BB962C8B-B14F-4D97-AF65-F5344CB8AC3E}">
        <p14:creationId xmlns:p14="http://schemas.microsoft.com/office/powerpoint/2010/main" val="55761969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circle(in)">
                                      <p:cBhvr>
                                        <p:cTn id="12" dur="2000"/>
                                        <p:tgtEl>
                                          <p:spTgt spid="123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10"/>
                                        </p:tgtEl>
                                        <p:attrNameLst>
                                          <p:attrName>style.visibility</p:attrName>
                                        </p:attrNameLst>
                                      </p:cBhvr>
                                      <p:to>
                                        <p:strVal val="visible"/>
                                      </p:to>
                                    </p:set>
                                    <p:animEffect transition="in" filter="box(in)">
                                      <p:cBhvr>
                                        <p:cTn id="17" dur="5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310" grpId="0"/>
      <p:bldP spid="123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4079876" y="333376"/>
            <a:ext cx="3960813" cy="1223963"/>
          </a:xfrm>
          <a:prstGeom prst="ellipse">
            <a:avLst/>
          </a:prstGeom>
          <a:solidFill>
            <a:srgbClr val="CCFFCC"/>
          </a:solidFill>
          <a:ln w="9525">
            <a:solidFill>
              <a:schemeClr val="tx1"/>
            </a:solidFill>
            <a:round/>
            <a:headEnd/>
            <a:tailEnd/>
          </a:ln>
        </p:spPr>
        <p:txBody>
          <a:bodyPr wrap="none" anchor="ctr"/>
          <a:lstStyle/>
          <a:p>
            <a:pPr algn="ctr"/>
            <a:r>
              <a:rPr lang="en-US" sz="3600" b="1"/>
              <a:t>  GHI NHỚ</a:t>
            </a:r>
          </a:p>
        </p:txBody>
      </p:sp>
      <p:pic>
        <p:nvPicPr>
          <p:cNvPr id="13315" name="Picture 3" descr="Copy of blumen-pflanzen038"/>
          <p:cNvPicPr>
            <a:picLocks noChangeAspect="1" noChangeArrowheads="1" noCrop="1"/>
          </p:cNvPicPr>
          <p:nvPr/>
        </p:nvPicPr>
        <p:blipFill>
          <a:blip r:embed="rId2"/>
          <a:srcRect/>
          <a:stretch>
            <a:fillRect/>
          </a:stretch>
        </p:blipFill>
        <p:spPr bwMode="auto">
          <a:xfrm>
            <a:off x="1524000" y="-603250"/>
            <a:ext cx="2438400" cy="2819400"/>
          </a:xfrm>
          <a:prstGeom prst="rect">
            <a:avLst/>
          </a:prstGeom>
          <a:noFill/>
          <a:ln w="9525">
            <a:noFill/>
            <a:miter lim="800000"/>
            <a:headEnd/>
            <a:tailEnd/>
          </a:ln>
        </p:spPr>
      </p:pic>
      <p:sp>
        <p:nvSpPr>
          <p:cNvPr id="13316" name="AutoShape 4"/>
          <p:cNvSpPr>
            <a:spLocks noChangeArrowheads="1"/>
          </p:cNvSpPr>
          <p:nvPr/>
        </p:nvSpPr>
        <p:spPr bwMode="auto">
          <a:xfrm>
            <a:off x="4367214" y="620713"/>
            <a:ext cx="649287" cy="576262"/>
          </a:xfrm>
          <a:prstGeom prst="star16">
            <a:avLst>
              <a:gd name="adj" fmla="val 37500"/>
            </a:avLst>
          </a:prstGeom>
          <a:solidFill>
            <a:srgbClr val="FFFF99"/>
          </a:solidFill>
          <a:ln w="9525">
            <a:solidFill>
              <a:schemeClr val="tx1"/>
            </a:solidFill>
            <a:miter lim="800000"/>
            <a:headEnd/>
            <a:tailEnd/>
          </a:ln>
        </p:spPr>
        <p:txBody>
          <a:bodyPr wrap="none" anchor="ctr"/>
          <a:lstStyle/>
          <a:p>
            <a:pPr algn="ctr"/>
            <a:r>
              <a:rPr lang="en-US" sz="2800">
                <a:solidFill>
                  <a:srgbClr val="FF0000"/>
                </a:solidFill>
              </a:rPr>
              <a:t>II</a:t>
            </a:r>
          </a:p>
        </p:txBody>
      </p:sp>
      <p:sp>
        <p:nvSpPr>
          <p:cNvPr id="13317" name="AutoShape 5"/>
          <p:cNvSpPr>
            <a:spLocks noChangeArrowheads="1"/>
          </p:cNvSpPr>
          <p:nvPr/>
        </p:nvSpPr>
        <p:spPr bwMode="auto">
          <a:xfrm>
            <a:off x="1524000" y="1196976"/>
            <a:ext cx="8642350" cy="5661025"/>
          </a:xfrm>
          <a:prstGeom prst="horizontalScroll">
            <a:avLst>
              <a:gd name="adj" fmla="val 12500"/>
            </a:avLst>
          </a:prstGeom>
          <a:solidFill>
            <a:srgbClr val="66FF99"/>
          </a:solidFill>
          <a:ln w="9525">
            <a:noFill/>
            <a:round/>
            <a:headEnd/>
            <a:tailEnd/>
          </a:ln>
        </p:spPr>
        <p:txBody>
          <a:bodyPr wrap="none" anchor="ctr"/>
          <a:lstStyle/>
          <a:p>
            <a:pPr algn="ctr"/>
            <a:endParaRPr lang="en-US"/>
          </a:p>
        </p:txBody>
      </p:sp>
      <p:sp>
        <p:nvSpPr>
          <p:cNvPr id="13318" name="Text Box 6"/>
          <p:cNvSpPr txBox="1">
            <a:spLocks noChangeArrowheads="1"/>
          </p:cNvSpPr>
          <p:nvPr/>
        </p:nvSpPr>
        <p:spPr bwMode="auto">
          <a:xfrm>
            <a:off x="2279651" y="2205038"/>
            <a:ext cx="7561263" cy="2868612"/>
          </a:xfrm>
          <a:prstGeom prst="rect">
            <a:avLst/>
          </a:prstGeom>
          <a:gradFill rotWithShape="1">
            <a:gsLst>
              <a:gs pos="0">
                <a:srgbClr val="00FFCC"/>
              </a:gs>
              <a:gs pos="50000">
                <a:schemeClr val="bg1"/>
              </a:gs>
              <a:gs pos="100000">
                <a:srgbClr val="00FFCC"/>
              </a:gs>
            </a:gsLst>
            <a:lin ang="5400000" scaled="1"/>
          </a:gradFill>
          <a:ln w="9525">
            <a:noFill/>
            <a:miter lim="800000"/>
            <a:headEnd/>
            <a:tailEnd/>
          </a:ln>
          <a:effectLst/>
        </p:spPr>
        <p:txBody>
          <a:bodyPr>
            <a:spAutoFit/>
          </a:bodyPr>
          <a:lstStyle/>
          <a:p>
            <a:pPr>
              <a:spcBef>
                <a:spcPct val="50000"/>
              </a:spcBef>
              <a:defRPr/>
            </a:pPr>
            <a:r>
              <a:rPr lang="en-US" sz="2800" b="1" dirty="0">
                <a:latin typeface="Arial"/>
                <a:cs typeface="Arial" pitchFamily="34" charset="0"/>
              </a:rPr>
              <a:t>1. </a:t>
            </a:r>
            <a:r>
              <a:rPr lang="en-US" sz="2800" b="1" dirty="0" err="1">
                <a:latin typeface="Arial"/>
                <a:cs typeface="Arial" pitchFamily="34" charset="0"/>
              </a:rPr>
              <a:t>Khi</a:t>
            </a:r>
            <a:r>
              <a:rPr lang="en-US" sz="2800" b="1" dirty="0">
                <a:latin typeface="Arial"/>
                <a:cs typeface="Arial" pitchFamily="34" charset="0"/>
              </a:rPr>
              <a:t> </a:t>
            </a:r>
            <a:r>
              <a:rPr lang="en-US" sz="2800" b="1" dirty="0" err="1">
                <a:latin typeface="Arial"/>
                <a:cs typeface="Arial" pitchFamily="34" charset="0"/>
              </a:rPr>
              <a:t>viết</a:t>
            </a:r>
            <a:r>
              <a:rPr lang="en-US" sz="2800" b="1" dirty="0">
                <a:latin typeface="Arial"/>
                <a:cs typeface="Arial" pitchFamily="34" charset="0"/>
              </a:rPr>
              <a:t> </a:t>
            </a:r>
            <a:r>
              <a:rPr lang="en-US" sz="2800" b="1" dirty="0" err="1">
                <a:latin typeface="Arial"/>
                <a:cs typeface="Arial" pitchFamily="34" charset="0"/>
              </a:rPr>
              <a:t>tên</a:t>
            </a:r>
            <a:r>
              <a:rPr lang="en-US" sz="2800" b="1" dirty="0">
                <a:latin typeface="Arial"/>
                <a:cs typeface="Arial" pitchFamily="34" charset="0"/>
              </a:rPr>
              <a:t> </a:t>
            </a:r>
            <a:r>
              <a:rPr lang="en-US" sz="2800" b="1" dirty="0" err="1">
                <a:latin typeface="Arial"/>
                <a:cs typeface="Arial" pitchFamily="34" charset="0"/>
              </a:rPr>
              <a:t>người</a:t>
            </a:r>
            <a:r>
              <a:rPr lang="en-US" sz="2800" b="1" dirty="0">
                <a:latin typeface="Arial"/>
                <a:cs typeface="Arial" pitchFamily="34" charset="0"/>
              </a:rPr>
              <a:t>, </a:t>
            </a:r>
            <a:r>
              <a:rPr lang="en-US" sz="2800" b="1" dirty="0" err="1">
                <a:latin typeface="Arial"/>
                <a:cs typeface="Arial" pitchFamily="34" charset="0"/>
              </a:rPr>
              <a:t>tên</a:t>
            </a:r>
            <a:r>
              <a:rPr lang="en-US" sz="2800" b="1" dirty="0">
                <a:latin typeface="Arial"/>
                <a:cs typeface="Arial" pitchFamily="34" charset="0"/>
              </a:rPr>
              <a:t> </a:t>
            </a:r>
            <a:r>
              <a:rPr lang="en-US" sz="2800" b="1" dirty="0" err="1">
                <a:latin typeface="Arial"/>
                <a:cs typeface="Arial" pitchFamily="34" charset="0"/>
              </a:rPr>
              <a:t>địa</a:t>
            </a:r>
            <a:r>
              <a:rPr lang="en-US" sz="2800" b="1" dirty="0">
                <a:latin typeface="Arial"/>
                <a:cs typeface="Arial" pitchFamily="34" charset="0"/>
              </a:rPr>
              <a:t> </a:t>
            </a:r>
            <a:r>
              <a:rPr lang="en-US" sz="2800" b="1" dirty="0" err="1">
                <a:latin typeface="Arial"/>
                <a:cs typeface="Arial" pitchFamily="34" charset="0"/>
              </a:rPr>
              <a:t>lí</a:t>
            </a:r>
            <a:r>
              <a:rPr lang="en-US" sz="2800" b="1" dirty="0">
                <a:latin typeface="Arial"/>
                <a:cs typeface="Arial" pitchFamily="34" charset="0"/>
              </a:rPr>
              <a:t> </a:t>
            </a:r>
            <a:r>
              <a:rPr lang="en-US" sz="2800" b="1" dirty="0" err="1">
                <a:latin typeface="Arial"/>
                <a:cs typeface="Arial" pitchFamily="34" charset="0"/>
              </a:rPr>
              <a:t>nước</a:t>
            </a:r>
            <a:r>
              <a:rPr lang="en-US" sz="2800" b="1" dirty="0">
                <a:latin typeface="Arial"/>
                <a:cs typeface="Arial" pitchFamily="34" charset="0"/>
              </a:rPr>
              <a:t> </a:t>
            </a:r>
            <a:r>
              <a:rPr lang="en-US" sz="2800" b="1" dirty="0" err="1">
                <a:latin typeface="Arial"/>
                <a:cs typeface="Arial" pitchFamily="34" charset="0"/>
              </a:rPr>
              <a:t>ngoài</a:t>
            </a:r>
            <a:r>
              <a:rPr lang="en-US" sz="2800" b="1" dirty="0">
                <a:latin typeface="Arial"/>
                <a:cs typeface="Arial" pitchFamily="34" charset="0"/>
              </a:rPr>
              <a:t>, ta </a:t>
            </a:r>
            <a:r>
              <a:rPr lang="en-US" sz="2800" b="1" dirty="0" err="1">
                <a:latin typeface="Arial"/>
                <a:cs typeface="Arial" pitchFamily="34" charset="0"/>
              </a:rPr>
              <a:t>viết</a:t>
            </a:r>
            <a:r>
              <a:rPr lang="en-US" sz="2800" b="1" dirty="0">
                <a:latin typeface="Arial"/>
                <a:cs typeface="Arial" pitchFamily="34" charset="0"/>
              </a:rPr>
              <a:t> </a:t>
            </a:r>
            <a:r>
              <a:rPr lang="en-US" sz="2800" b="1" dirty="0" err="1">
                <a:latin typeface="Arial"/>
                <a:cs typeface="Arial" pitchFamily="34" charset="0"/>
              </a:rPr>
              <a:t>hoa</a:t>
            </a:r>
            <a:r>
              <a:rPr lang="en-US" sz="2800" b="1" dirty="0">
                <a:latin typeface="Arial"/>
                <a:cs typeface="Arial" pitchFamily="34" charset="0"/>
              </a:rPr>
              <a:t> </a:t>
            </a:r>
            <a:r>
              <a:rPr lang="en-US" sz="2800" b="1" dirty="0" err="1">
                <a:latin typeface="Arial"/>
                <a:cs typeface="Arial" pitchFamily="34" charset="0"/>
              </a:rPr>
              <a:t>chữ</a:t>
            </a:r>
            <a:r>
              <a:rPr lang="en-US" sz="2800" b="1" dirty="0">
                <a:latin typeface="Arial"/>
                <a:cs typeface="Arial" pitchFamily="34" charset="0"/>
              </a:rPr>
              <a:t> </a:t>
            </a:r>
            <a:r>
              <a:rPr lang="en-US" sz="2800" b="1" dirty="0" err="1">
                <a:latin typeface="Arial"/>
                <a:cs typeface="Arial" pitchFamily="34" charset="0"/>
              </a:rPr>
              <a:t>cái</a:t>
            </a:r>
            <a:r>
              <a:rPr lang="en-US" sz="2800" b="1" dirty="0">
                <a:latin typeface="Arial"/>
                <a:cs typeface="Arial" pitchFamily="34" charset="0"/>
              </a:rPr>
              <a:t> </a:t>
            </a:r>
            <a:r>
              <a:rPr lang="en-US" sz="2800" b="1" dirty="0" err="1">
                <a:latin typeface="Arial"/>
                <a:cs typeface="Arial" pitchFamily="34" charset="0"/>
              </a:rPr>
              <a:t>đầu</a:t>
            </a:r>
            <a:r>
              <a:rPr lang="en-US" sz="2800" b="1" dirty="0">
                <a:latin typeface="Arial"/>
                <a:cs typeface="Arial" pitchFamily="34" charset="0"/>
              </a:rPr>
              <a:t> </a:t>
            </a:r>
            <a:r>
              <a:rPr lang="en-US" sz="2800" b="1" dirty="0" err="1">
                <a:latin typeface="Arial"/>
                <a:cs typeface="Arial" pitchFamily="34" charset="0"/>
              </a:rPr>
              <a:t>của</a:t>
            </a:r>
            <a:r>
              <a:rPr lang="en-US" sz="2800" b="1" dirty="0">
                <a:latin typeface="Arial"/>
                <a:cs typeface="Arial" pitchFamily="34" charset="0"/>
              </a:rPr>
              <a:t> </a:t>
            </a:r>
            <a:r>
              <a:rPr lang="en-US" sz="2800" b="1" dirty="0" err="1">
                <a:latin typeface="Arial"/>
                <a:cs typeface="Arial" pitchFamily="34" charset="0"/>
              </a:rPr>
              <a:t>mỗi</a:t>
            </a:r>
            <a:r>
              <a:rPr lang="en-US" sz="2800" b="1" dirty="0">
                <a:latin typeface="Arial"/>
                <a:cs typeface="Arial" pitchFamily="34" charset="0"/>
              </a:rPr>
              <a:t> </a:t>
            </a:r>
            <a:r>
              <a:rPr lang="en-US" sz="2800" b="1" dirty="0" err="1">
                <a:latin typeface="Arial"/>
                <a:cs typeface="Arial" pitchFamily="34" charset="0"/>
              </a:rPr>
              <a:t>bộ</a:t>
            </a:r>
            <a:r>
              <a:rPr lang="en-US" sz="2800" b="1" dirty="0">
                <a:latin typeface="Arial"/>
                <a:cs typeface="Arial" pitchFamily="34" charset="0"/>
              </a:rPr>
              <a:t> </a:t>
            </a:r>
            <a:r>
              <a:rPr lang="en-US" sz="2800" b="1" dirty="0" err="1">
                <a:latin typeface="Arial"/>
                <a:cs typeface="Arial" pitchFamily="34" charset="0"/>
              </a:rPr>
              <a:t>phận</a:t>
            </a:r>
            <a:r>
              <a:rPr lang="en-US" sz="2800" b="1" dirty="0">
                <a:latin typeface="Arial"/>
                <a:cs typeface="Arial" pitchFamily="34" charset="0"/>
              </a:rPr>
              <a:t> </a:t>
            </a:r>
            <a:r>
              <a:rPr lang="en-US" sz="2800" b="1" dirty="0" err="1">
                <a:latin typeface="Arial"/>
                <a:cs typeface="Arial" pitchFamily="34" charset="0"/>
              </a:rPr>
              <a:t>tạo</a:t>
            </a:r>
            <a:r>
              <a:rPr lang="en-US" sz="2800" b="1" dirty="0">
                <a:latin typeface="Arial"/>
                <a:cs typeface="Arial" pitchFamily="34" charset="0"/>
              </a:rPr>
              <a:t> </a:t>
            </a:r>
            <a:r>
              <a:rPr lang="en-US" sz="2800" b="1" dirty="0" err="1">
                <a:latin typeface="Arial"/>
                <a:cs typeface="Arial" pitchFamily="34" charset="0"/>
              </a:rPr>
              <a:t>thành</a:t>
            </a:r>
            <a:r>
              <a:rPr lang="en-US" sz="2800" b="1" dirty="0">
                <a:latin typeface="Arial"/>
                <a:cs typeface="Arial" pitchFamily="34" charset="0"/>
              </a:rPr>
              <a:t> </a:t>
            </a:r>
            <a:r>
              <a:rPr lang="en-US" sz="2800" b="1" dirty="0" err="1">
                <a:latin typeface="Arial"/>
                <a:cs typeface="Arial" pitchFamily="34" charset="0"/>
              </a:rPr>
              <a:t>tên</a:t>
            </a:r>
            <a:r>
              <a:rPr lang="en-US" sz="2800" b="1" dirty="0">
                <a:latin typeface="Arial"/>
                <a:cs typeface="Arial" pitchFamily="34" charset="0"/>
              </a:rPr>
              <a:t> </a:t>
            </a:r>
            <a:r>
              <a:rPr lang="en-US" sz="2800" b="1" dirty="0" err="1">
                <a:latin typeface="Arial"/>
                <a:cs typeface="Arial" pitchFamily="34" charset="0"/>
              </a:rPr>
              <a:t>đó</a:t>
            </a:r>
            <a:r>
              <a:rPr lang="en-US" sz="2800" b="1" dirty="0">
                <a:latin typeface="Arial"/>
                <a:cs typeface="Arial" pitchFamily="34" charset="0"/>
              </a:rPr>
              <a:t>. </a:t>
            </a:r>
            <a:r>
              <a:rPr lang="en-US" sz="2800" b="1" dirty="0" err="1">
                <a:latin typeface="Arial"/>
                <a:cs typeface="Arial" pitchFamily="34" charset="0"/>
              </a:rPr>
              <a:t>Nếu</a:t>
            </a:r>
            <a:r>
              <a:rPr lang="en-US" sz="2800" b="1" dirty="0">
                <a:latin typeface="Arial"/>
                <a:cs typeface="Arial" pitchFamily="34" charset="0"/>
              </a:rPr>
              <a:t> </a:t>
            </a:r>
            <a:r>
              <a:rPr lang="en-US" sz="2800" b="1" dirty="0" err="1">
                <a:latin typeface="Arial"/>
                <a:cs typeface="Arial" pitchFamily="34" charset="0"/>
              </a:rPr>
              <a:t>bộ</a:t>
            </a:r>
            <a:r>
              <a:rPr lang="en-US" sz="2800" b="1" dirty="0">
                <a:latin typeface="Arial"/>
                <a:cs typeface="Arial" pitchFamily="34" charset="0"/>
              </a:rPr>
              <a:t> </a:t>
            </a:r>
            <a:r>
              <a:rPr lang="en-US" sz="2800" b="1" dirty="0" err="1">
                <a:latin typeface="Arial"/>
                <a:cs typeface="Arial" pitchFamily="34" charset="0"/>
              </a:rPr>
              <a:t>phận</a:t>
            </a:r>
            <a:r>
              <a:rPr lang="en-US" sz="2800" b="1" dirty="0">
                <a:latin typeface="Arial"/>
                <a:cs typeface="Arial" pitchFamily="34" charset="0"/>
              </a:rPr>
              <a:t> </a:t>
            </a:r>
            <a:r>
              <a:rPr lang="en-US" sz="2800" b="1" dirty="0" err="1">
                <a:latin typeface="Arial"/>
                <a:cs typeface="Arial" pitchFamily="34" charset="0"/>
              </a:rPr>
              <a:t>tạo</a:t>
            </a:r>
            <a:r>
              <a:rPr lang="en-US" sz="2800" b="1" dirty="0">
                <a:latin typeface="Arial"/>
                <a:cs typeface="Arial" pitchFamily="34" charset="0"/>
              </a:rPr>
              <a:t> </a:t>
            </a:r>
            <a:r>
              <a:rPr lang="en-US" sz="2800" b="1" dirty="0" err="1">
                <a:latin typeface="Arial"/>
                <a:cs typeface="Arial" pitchFamily="34" charset="0"/>
              </a:rPr>
              <a:t>thành</a:t>
            </a:r>
            <a:r>
              <a:rPr lang="en-US" sz="2800" b="1" dirty="0">
                <a:latin typeface="Arial"/>
                <a:cs typeface="Arial" pitchFamily="34" charset="0"/>
              </a:rPr>
              <a:t> </a:t>
            </a:r>
            <a:r>
              <a:rPr lang="en-US" sz="2800" b="1" dirty="0" err="1">
                <a:latin typeface="Arial"/>
                <a:cs typeface="Arial" pitchFamily="34" charset="0"/>
              </a:rPr>
              <a:t>tên</a:t>
            </a:r>
            <a:r>
              <a:rPr lang="en-US" sz="2800" b="1" dirty="0">
                <a:latin typeface="Arial"/>
                <a:cs typeface="Arial" pitchFamily="34" charset="0"/>
              </a:rPr>
              <a:t> </a:t>
            </a:r>
            <a:r>
              <a:rPr lang="en-US" sz="2800" b="1" dirty="0" err="1">
                <a:latin typeface="Arial"/>
                <a:cs typeface="Arial" pitchFamily="34" charset="0"/>
              </a:rPr>
              <a:t>gồm</a:t>
            </a:r>
            <a:r>
              <a:rPr lang="en-US" sz="2800" b="1" dirty="0">
                <a:latin typeface="Arial"/>
                <a:cs typeface="Arial" pitchFamily="34" charset="0"/>
              </a:rPr>
              <a:t> </a:t>
            </a:r>
            <a:r>
              <a:rPr lang="en-US" sz="2800" b="1" dirty="0" err="1">
                <a:latin typeface="Arial"/>
                <a:cs typeface="Arial" pitchFamily="34" charset="0"/>
              </a:rPr>
              <a:t>nhiều</a:t>
            </a:r>
            <a:r>
              <a:rPr lang="en-US" sz="2800" b="1" dirty="0">
                <a:latin typeface="Arial"/>
                <a:cs typeface="Arial" pitchFamily="34" charset="0"/>
              </a:rPr>
              <a:t> </a:t>
            </a:r>
            <a:r>
              <a:rPr lang="en-US" sz="2800" b="1" dirty="0" err="1">
                <a:latin typeface="Arial"/>
                <a:cs typeface="Arial" pitchFamily="34" charset="0"/>
              </a:rPr>
              <a:t>tiếng</a:t>
            </a:r>
            <a:r>
              <a:rPr lang="en-US" sz="2800" b="1" dirty="0">
                <a:latin typeface="Arial"/>
                <a:cs typeface="Arial" pitchFamily="34" charset="0"/>
              </a:rPr>
              <a:t> </a:t>
            </a:r>
            <a:r>
              <a:rPr lang="en-US" sz="2800" b="1" dirty="0" err="1">
                <a:latin typeface="Arial"/>
                <a:cs typeface="Arial" pitchFamily="34" charset="0"/>
              </a:rPr>
              <a:t>thì</a:t>
            </a:r>
            <a:r>
              <a:rPr lang="en-US" sz="2800" b="1" dirty="0">
                <a:latin typeface="Arial"/>
                <a:cs typeface="Arial" pitchFamily="34" charset="0"/>
              </a:rPr>
              <a:t> </a:t>
            </a:r>
            <a:r>
              <a:rPr lang="en-US" sz="2800" b="1" dirty="0" err="1">
                <a:latin typeface="Arial"/>
                <a:cs typeface="Arial" pitchFamily="34" charset="0"/>
              </a:rPr>
              <a:t>giữa</a:t>
            </a:r>
            <a:r>
              <a:rPr lang="en-US" sz="2800" b="1" dirty="0">
                <a:latin typeface="Arial"/>
                <a:cs typeface="Arial" pitchFamily="34" charset="0"/>
              </a:rPr>
              <a:t> </a:t>
            </a:r>
            <a:r>
              <a:rPr lang="en-US" sz="2800" b="1" dirty="0" err="1">
                <a:latin typeface="Arial"/>
                <a:cs typeface="Arial" pitchFamily="34" charset="0"/>
              </a:rPr>
              <a:t>các</a:t>
            </a:r>
            <a:r>
              <a:rPr lang="en-US" sz="2800" b="1" dirty="0">
                <a:latin typeface="Arial"/>
                <a:cs typeface="Arial" pitchFamily="34" charset="0"/>
              </a:rPr>
              <a:t> </a:t>
            </a:r>
            <a:r>
              <a:rPr lang="en-US" sz="2800" b="1" dirty="0" err="1">
                <a:latin typeface="Arial"/>
                <a:cs typeface="Arial" pitchFamily="34" charset="0"/>
              </a:rPr>
              <a:t>tiếng</a:t>
            </a:r>
            <a:r>
              <a:rPr lang="en-US" sz="2800" b="1" dirty="0">
                <a:latin typeface="Arial"/>
                <a:cs typeface="Arial" pitchFamily="34" charset="0"/>
              </a:rPr>
              <a:t> </a:t>
            </a:r>
            <a:r>
              <a:rPr lang="en-US" sz="2800" b="1" dirty="0" err="1">
                <a:latin typeface="Arial"/>
                <a:cs typeface="Arial" pitchFamily="34" charset="0"/>
              </a:rPr>
              <a:t>cần</a:t>
            </a:r>
            <a:r>
              <a:rPr lang="en-US" sz="2800" b="1" dirty="0">
                <a:latin typeface="Arial"/>
                <a:cs typeface="Arial" pitchFamily="34" charset="0"/>
              </a:rPr>
              <a:t> </a:t>
            </a:r>
            <a:r>
              <a:rPr lang="en-US" sz="2800" b="1" dirty="0" err="1">
                <a:latin typeface="Arial"/>
                <a:cs typeface="Arial" pitchFamily="34" charset="0"/>
              </a:rPr>
              <a:t>có</a:t>
            </a:r>
            <a:r>
              <a:rPr lang="en-US" sz="2800" b="1" dirty="0">
                <a:latin typeface="Arial"/>
                <a:cs typeface="Arial" pitchFamily="34" charset="0"/>
              </a:rPr>
              <a:t> </a:t>
            </a:r>
            <a:r>
              <a:rPr lang="en-US" sz="2800" b="1" dirty="0" err="1">
                <a:latin typeface="Arial"/>
                <a:cs typeface="Arial" pitchFamily="34" charset="0"/>
              </a:rPr>
              <a:t>gạch</a:t>
            </a:r>
            <a:r>
              <a:rPr lang="en-US" sz="2800" b="1" dirty="0">
                <a:latin typeface="Arial"/>
                <a:cs typeface="Arial" pitchFamily="34" charset="0"/>
              </a:rPr>
              <a:t> </a:t>
            </a:r>
            <a:r>
              <a:rPr lang="en-US" sz="2800" b="1" dirty="0" err="1">
                <a:latin typeface="Arial"/>
                <a:cs typeface="Arial" pitchFamily="34" charset="0"/>
              </a:rPr>
              <a:t>nối</a:t>
            </a:r>
            <a:r>
              <a:rPr lang="en-US" sz="2800" b="1" dirty="0">
                <a:latin typeface="Arial"/>
                <a:cs typeface="Arial" pitchFamily="34" charset="0"/>
              </a:rPr>
              <a:t>.</a:t>
            </a:r>
          </a:p>
          <a:p>
            <a:pPr>
              <a:spcBef>
                <a:spcPct val="50000"/>
              </a:spcBef>
              <a:defRPr/>
            </a:pPr>
            <a:endParaRPr lang="en-US" sz="2800" b="1" dirty="0">
              <a:latin typeface="Arial"/>
              <a:cs typeface="Arial" pitchFamily="34" charset="0"/>
            </a:endParaRPr>
          </a:p>
        </p:txBody>
      </p:sp>
      <p:sp>
        <p:nvSpPr>
          <p:cNvPr id="13319" name="Text Box 7"/>
          <p:cNvSpPr txBox="1">
            <a:spLocks noChangeArrowheads="1"/>
          </p:cNvSpPr>
          <p:nvPr/>
        </p:nvSpPr>
        <p:spPr bwMode="auto">
          <a:xfrm>
            <a:off x="2351089" y="4437064"/>
            <a:ext cx="7489825" cy="954107"/>
          </a:xfrm>
          <a:prstGeom prst="rect">
            <a:avLst/>
          </a:prstGeom>
          <a:gradFill rotWithShape="1">
            <a:gsLst>
              <a:gs pos="0">
                <a:schemeClr val="bg1"/>
              </a:gs>
              <a:gs pos="100000">
                <a:srgbClr val="66FFFF"/>
              </a:gs>
            </a:gsLst>
            <a:lin ang="5400000" scaled="1"/>
          </a:gradFill>
          <a:ln w="9525">
            <a:noFill/>
            <a:miter lim="800000"/>
            <a:headEnd/>
            <a:tailEnd/>
          </a:ln>
        </p:spPr>
        <p:txBody>
          <a:bodyPr>
            <a:spAutoFit/>
          </a:bodyPr>
          <a:lstStyle/>
          <a:p>
            <a:pPr>
              <a:spcBef>
                <a:spcPct val="50000"/>
              </a:spcBef>
            </a:pPr>
            <a:r>
              <a:rPr lang="en-US" sz="2800" b="1"/>
              <a:t>2.Có một số tên người, tên địa lí nước ngoài viết gi</a:t>
            </a:r>
            <a:r>
              <a:rPr lang="en-US" sz="2000" b="1"/>
              <a:t>Ố</a:t>
            </a:r>
            <a:r>
              <a:rPr lang="en-US" sz="2800" b="1"/>
              <a:t>ng như cách viết tên riêng Việt Nam.</a:t>
            </a:r>
          </a:p>
        </p:txBody>
      </p:sp>
      <p:sp>
        <p:nvSpPr>
          <p:cNvPr id="13320" name="AutoShape 8">
            <a:hlinkClick r:id="rId3" action="ppaction://hlinkfile" highlightClick="1"/>
          </p:cNvPr>
          <p:cNvSpPr>
            <a:spLocks noChangeArrowheads="1"/>
          </p:cNvSpPr>
          <p:nvPr/>
        </p:nvSpPr>
        <p:spPr bwMode="auto">
          <a:xfrm>
            <a:off x="8759826" y="5949951"/>
            <a:ext cx="1223963" cy="549275"/>
          </a:xfrm>
          <a:prstGeom prst="actionButtonForwardNext">
            <a:avLst/>
          </a:prstGeom>
          <a:solidFill>
            <a:schemeClr val="accent1"/>
          </a:solidFill>
          <a:ln w="9525">
            <a:noFill/>
            <a:miter lim="800000"/>
            <a:headEnd/>
            <a:tailEnd/>
          </a:ln>
        </p:spPr>
        <p:txBody>
          <a:bodyPr wrap="none" anchor="ctr"/>
          <a:lstStyle/>
          <a:p>
            <a:endParaRPr lang="en-US"/>
          </a:p>
        </p:txBody>
      </p:sp>
      <p:grpSp>
        <p:nvGrpSpPr>
          <p:cNvPr id="2" name="Group 9"/>
          <p:cNvGrpSpPr>
            <a:grpSpLocks/>
          </p:cNvGrpSpPr>
          <p:nvPr/>
        </p:nvGrpSpPr>
        <p:grpSpPr bwMode="auto">
          <a:xfrm>
            <a:off x="4038600" y="6324600"/>
            <a:ext cx="533400" cy="533400"/>
            <a:chOff x="1803" y="1632"/>
            <a:chExt cx="759" cy="768"/>
          </a:xfrm>
        </p:grpSpPr>
        <p:sp>
          <p:nvSpPr>
            <p:cNvPr id="13332" name="AutoShape 10"/>
            <p:cNvSpPr>
              <a:spLocks noChangeArrowheads="1"/>
            </p:cNvSpPr>
            <p:nvPr/>
          </p:nvSpPr>
          <p:spPr bwMode="auto">
            <a:xfrm>
              <a:off x="1968" y="1632"/>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sp>
          <p:nvSpPr>
            <p:cNvPr id="13333" name="AutoShape 11"/>
            <p:cNvSpPr>
              <a:spLocks noChangeArrowheads="1"/>
            </p:cNvSpPr>
            <p:nvPr/>
          </p:nvSpPr>
          <p:spPr bwMode="auto">
            <a:xfrm rot="10800000">
              <a:off x="1968" y="2016"/>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sp>
          <p:nvSpPr>
            <p:cNvPr id="13334" name="AutoShape 12"/>
            <p:cNvSpPr>
              <a:spLocks noChangeArrowheads="1"/>
            </p:cNvSpPr>
            <p:nvPr/>
          </p:nvSpPr>
          <p:spPr bwMode="auto">
            <a:xfrm rot="5400000">
              <a:off x="2154" y="183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sp>
          <p:nvSpPr>
            <p:cNvPr id="13335" name="AutoShape 13"/>
            <p:cNvSpPr>
              <a:spLocks noChangeArrowheads="1"/>
            </p:cNvSpPr>
            <p:nvPr/>
          </p:nvSpPr>
          <p:spPr bwMode="auto">
            <a:xfrm rot="-5400000">
              <a:off x="1779" y="183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grpSp>
      <p:grpSp>
        <p:nvGrpSpPr>
          <p:cNvPr id="3" name="Group 14"/>
          <p:cNvGrpSpPr>
            <a:grpSpLocks/>
          </p:cNvGrpSpPr>
          <p:nvPr/>
        </p:nvGrpSpPr>
        <p:grpSpPr bwMode="auto">
          <a:xfrm>
            <a:off x="6019800" y="6324600"/>
            <a:ext cx="533400" cy="533400"/>
            <a:chOff x="1803" y="1632"/>
            <a:chExt cx="759" cy="768"/>
          </a:xfrm>
        </p:grpSpPr>
        <p:sp>
          <p:nvSpPr>
            <p:cNvPr id="13328" name="AutoShape 15"/>
            <p:cNvSpPr>
              <a:spLocks noChangeArrowheads="1"/>
            </p:cNvSpPr>
            <p:nvPr/>
          </p:nvSpPr>
          <p:spPr bwMode="auto">
            <a:xfrm>
              <a:off x="1968" y="1632"/>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noFill/>
              <a:miter lim="800000"/>
              <a:headEnd/>
              <a:tailEnd/>
            </a:ln>
          </p:spPr>
          <p:txBody>
            <a:bodyPr wrap="none" anchor="ctr"/>
            <a:lstStyle/>
            <a:p>
              <a:endParaRPr lang="en-US"/>
            </a:p>
          </p:txBody>
        </p:sp>
        <p:sp>
          <p:nvSpPr>
            <p:cNvPr id="13329" name="AutoShape 16"/>
            <p:cNvSpPr>
              <a:spLocks noChangeArrowheads="1"/>
            </p:cNvSpPr>
            <p:nvPr/>
          </p:nvSpPr>
          <p:spPr bwMode="auto">
            <a:xfrm rot="10800000">
              <a:off x="1968" y="2016"/>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noFill/>
              <a:miter lim="800000"/>
              <a:headEnd/>
              <a:tailEnd/>
            </a:ln>
          </p:spPr>
          <p:txBody>
            <a:bodyPr wrap="none" anchor="ctr"/>
            <a:lstStyle/>
            <a:p>
              <a:endParaRPr lang="en-US"/>
            </a:p>
          </p:txBody>
        </p:sp>
        <p:sp>
          <p:nvSpPr>
            <p:cNvPr id="13330" name="AutoShape 17"/>
            <p:cNvSpPr>
              <a:spLocks noChangeArrowheads="1"/>
            </p:cNvSpPr>
            <p:nvPr/>
          </p:nvSpPr>
          <p:spPr bwMode="auto">
            <a:xfrm rot="5400000">
              <a:off x="2154" y="183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noFill/>
              <a:miter lim="800000"/>
              <a:headEnd/>
              <a:tailEnd/>
            </a:ln>
          </p:spPr>
          <p:txBody>
            <a:bodyPr wrap="none" anchor="ctr"/>
            <a:lstStyle/>
            <a:p>
              <a:endParaRPr lang="en-US"/>
            </a:p>
          </p:txBody>
        </p:sp>
        <p:sp>
          <p:nvSpPr>
            <p:cNvPr id="13331" name="AutoShape 18"/>
            <p:cNvSpPr>
              <a:spLocks noChangeArrowheads="1"/>
            </p:cNvSpPr>
            <p:nvPr/>
          </p:nvSpPr>
          <p:spPr bwMode="auto">
            <a:xfrm rot="-5400000">
              <a:off x="1779" y="183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noFill/>
              <a:miter lim="800000"/>
              <a:headEnd/>
              <a:tailEnd/>
            </a:ln>
          </p:spPr>
          <p:txBody>
            <a:bodyPr wrap="none" anchor="ctr"/>
            <a:lstStyle/>
            <a:p>
              <a:endParaRPr lang="en-US"/>
            </a:p>
          </p:txBody>
        </p:sp>
      </p:grpSp>
      <p:grpSp>
        <p:nvGrpSpPr>
          <p:cNvPr id="4" name="Group 19"/>
          <p:cNvGrpSpPr>
            <a:grpSpLocks/>
          </p:cNvGrpSpPr>
          <p:nvPr/>
        </p:nvGrpSpPr>
        <p:grpSpPr bwMode="auto">
          <a:xfrm>
            <a:off x="8001000" y="6324600"/>
            <a:ext cx="533400" cy="533400"/>
            <a:chOff x="1803" y="1632"/>
            <a:chExt cx="759" cy="768"/>
          </a:xfrm>
        </p:grpSpPr>
        <p:sp>
          <p:nvSpPr>
            <p:cNvPr id="13324" name="AutoShape 20"/>
            <p:cNvSpPr>
              <a:spLocks noChangeArrowheads="1"/>
            </p:cNvSpPr>
            <p:nvPr/>
          </p:nvSpPr>
          <p:spPr bwMode="auto">
            <a:xfrm>
              <a:off x="1968" y="1632"/>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sp>
          <p:nvSpPr>
            <p:cNvPr id="13325" name="AutoShape 21"/>
            <p:cNvSpPr>
              <a:spLocks noChangeArrowheads="1"/>
            </p:cNvSpPr>
            <p:nvPr/>
          </p:nvSpPr>
          <p:spPr bwMode="auto">
            <a:xfrm rot="10800000">
              <a:off x="1968" y="2016"/>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sp>
          <p:nvSpPr>
            <p:cNvPr id="13326" name="AutoShape 22"/>
            <p:cNvSpPr>
              <a:spLocks noChangeArrowheads="1"/>
            </p:cNvSpPr>
            <p:nvPr/>
          </p:nvSpPr>
          <p:spPr bwMode="auto">
            <a:xfrm rot="5400000">
              <a:off x="2154" y="183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sp>
          <p:nvSpPr>
            <p:cNvPr id="13327" name="AutoShape 23"/>
            <p:cNvSpPr>
              <a:spLocks noChangeArrowheads="1"/>
            </p:cNvSpPr>
            <p:nvPr/>
          </p:nvSpPr>
          <p:spPr bwMode="auto">
            <a:xfrm rot="-5400000">
              <a:off x="1779" y="183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0 w 21600"/>
                <a:gd name="T13" fmla="*/ 2250 h 21600"/>
                <a:gd name="T14" fmla="*/ 1655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359546056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arn(inHorizontal)">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strips(downLeft)">
                                      <p:cBhvr>
                                        <p:cTn id="17" dur="500"/>
                                        <p:tgtEl>
                                          <p:spTgt spid="1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strips(downLeft)">
                                      <p:cBhvr>
                                        <p:cTn id="22" dur="500"/>
                                        <p:tgtEl>
                                          <p:spTgt spid="13319"/>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499"/>
                                          </p:stCondLst>
                                        </p:cTn>
                                        <p:tgtEl>
                                          <p:spTgt spid="3"/>
                                        </p:tgtEl>
                                        <p:attrNameLst>
                                          <p:attrName>style.visibility</p:attrName>
                                        </p:attrNameLst>
                                      </p:cBhvr>
                                      <p:to>
                                        <p:strVal val="visible"/>
                                      </p:to>
                                    </p:set>
                                  </p:childTnLst>
                                </p:cTn>
                              </p:par>
                            </p:childTnLst>
                          </p:cTn>
                        </p:par>
                        <p:par>
                          <p:cTn id="29" fill="hold" nodeType="afterGroup">
                            <p:stCondLst>
                              <p:cond delay="1500"/>
                            </p:stCondLst>
                            <p:childTnLst>
                              <p:par>
                                <p:cTn id="30" presetID="1" presetClass="entr" presetSubtype="0" fill="hold" nodeType="afterEffect">
                                  <p:stCondLst>
                                    <p:cond delay="0"/>
                                  </p:stCondLst>
                                  <p:childTnLst>
                                    <p:set>
                                      <p:cBhvr>
                                        <p:cTn id="3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7" grpId="0" animBg="1"/>
      <p:bldP spid="13318" grpId="0" animBg="1"/>
      <p:bldP spid="133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1" y="2997200"/>
            <a:ext cx="8893175" cy="2862322"/>
          </a:xfrm>
          <a:prstGeom prst="rect">
            <a:avLst/>
          </a:prstGeom>
          <a:noFill/>
          <a:ln w="9525">
            <a:noFill/>
            <a:miter lim="800000"/>
            <a:headEnd/>
            <a:tailEnd/>
          </a:ln>
        </p:spPr>
        <p:txBody>
          <a:bodyPr>
            <a:spAutoFit/>
          </a:bodyPr>
          <a:lstStyle/>
          <a:p>
            <a:pPr>
              <a:spcBef>
                <a:spcPct val="50000"/>
              </a:spcBef>
            </a:pPr>
            <a:r>
              <a:rPr lang="en-US" sz="3000"/>
              <a:t>  Gia đình ông Giô-dép lại chuyển về                    để                  có thể tiếp tục đi học.              là một thị trấn nhỏ, không có những lâu đài đồ sộ , nguy nga, chỉ thấy những ngôi nhà nhỏ bé, cổ kính và những vườn nho con con.Dòng sông                 hiền hoà lượn quanh thành phố với những chiếc cầu trắng phau.</a:t>
            </a:r>
          </a:p>
        </p:txBody>
      </p:sp>
      <p:sp>
        <p:nvSpPr>
          <p:cNvPr id="14339" name="Rectangle 3"/>
          <p:cNvSpPr>
            <a:spLocks noChangeArrowheads="1"/>
          </p:cNvSpPr>
          <p:nvPr/>
        </p:nvSpPr>
        <p:spPr bwMode="auto">
          <a:xfrm>
            <a:off x="2063750" y="3433763"/>
            <a:ext cx="1785040" cy="553998"/>
          </a:xfrm>
          <a:prstGeom prst="rect">
            <a:avLst/>
          </a:prstGeom>
          <a:noFill/>
          <a:ln w="9525">
            <a:noFill/>
            <a:miter lim="800000"/>
            <a:headEnd/>
            <a:tailEnd/>
          </a:ln>
        </p:spPr>
        <p:txBody>
          <a:bodyPr wrap="none">
            <a:spAutoFit/>
          </a:bodyPr>
          <a:lstStyle/>
          <a:p>
            <a:r>
              <a:rPr lang="en-US" sz="3000"/>
              <a:t>lu-i pa-xtơ</a:t>
            </a:r>
          </a:p>
        </p:txBody>
      </p:sp>
      <p:sp>
        <p:nvSpPr>
          <p:cNvPr id="14340" name="Oval 4"/>
          <p:cNvSpPr>
            <a:spLocks noChangeArrowheads="1"/>
          </p:cNvSpPr>
          <p:nvPr/>
        </p:nvSpPr>
        <p:spPr bwMode="auto">
          <a:xfrm>
            <a:off x="3648076" y="260350"/>
            <a:ext cx="4824413" cy="1081088"/>
          </a:xfrm>
          <a:prstGeom prst="ellipse">
            <a:avLst/>
          </a:prstGeom>
          <a:solidFill>
            <a:srgbClr val="CCFFCC"/>
          </a:solidFill>
          <a:ln w="9525">
            <a:solidFill>
              <a:schemeClr val="tx1"/>
            </a:solidFill>
            <a:round/>
            <a:headEnd/>
            <a:tailEnd/>
          </a:ln>
        </p:spPr>
        <p:txBody>
          <a:bodyPr wrap="none" anchor="ctr"/>
          <a:lstStyle/>
          <a:p>
            <a:pPr algn="ctr"/>
            <a:endParaRPr lang="en-US">
              <a:solidFill>
                <a:srgbClr val="00FFCC"/>
              </a:solidFill>
            </a:endParaRPr>
          </a:p>
        </p:txBody>
      </p:sp>
      <p:sp>
        <p:nvSpPr>
          <p:cNvPr id="14341" name="Text Box 5"/>
          <p:cNvSpPr txBox="1">
            <a:spLocks noChangeArrowheads="1"/>
          </p:cNvSpPr>
          <p:nvPr/>
        </p:nvSpPr>
        <p:spPr bwMode="auto">
          <a:xfrm>
            <a:off x="4440238" y="549275"/>
            <a:ext cx="3600450" cy="641350"/>
          </a:xfrm>
          <a:prstGeom prst="rect">
            <a:avLst/>
          </a:prstGeom>
          <a:noFill/>
          <a:ln w="9525">
            <a:noFill/>
            <a:miter lim="800000"/>
            <a:headEnd/>
            <a:tailEnd/>
          </a:ln>
        </p:spPr>
        <p:txBody>
          <a:bodyPr>
            <a:spAutoFit/>
          </a:bodyPr>
          <a:lstStyle/>
          <a:p>
            <a:pPr algn="ctr"/>
            <a:r>
              <a:rPr lang="en-US" sz="3600" b="1">
                <a:solidFill>
                  <a:srgbClr val="FF00FF"/>
                </a:solidFill>
              </a:rPr>
              <a:t>LUYỆN TẬP</a:t>
            </a:r>
          </a:p>
        </p:txBody>
      </p:sp>
      <p:sp>
        <p:nvSpPr>
          <p:cNvPr id="14342" name="AutoShape 6"/>
          <p:cNvSpPr>
            <a:spLocks noChangeArrowheads="1"/>
          </p:cNvSpPr>
          <p:nvPr/>
        </p:nvSpPr>
        <p:spPr bwMode="auto">
          <a:xfrm>
            <a:off x="4008439" y="549276"/>
            <a:ext cx="720725" cy="576263"/>
          </a:xfrm>
          <a:prstGeom prst="star16">
            <a:avLst>
              <a:gd name="adj" fmla="val 37500"/>
            </a:avLst>
          </a:prstGeom>
          <a:solidFill>
            <a:srgbClr val="FFFF99"/>
          </a:solidFill>
          <a:ln w="9525">
            <a:solidFill>
              <a:schemeClr val="tx1"/>
            </a:solidFill>
            <a:miter lim="800000"/>
            <a:headEnd/>
            <a:tailEnd/>
          </a:ln>
        </p:spPr>
        <p:txBody>
          <a:bodyPr wrap="none" anchor="ctr"/>
          <a:lstStyle/>
          <a:p>
            <a:pPr algn="ctr"/>
            <a:r>
              <a:rPr lang="en-US" sz="2800">
                <a:solidFill>
                  <a:srgbClr val="FF0000"/>
                </a:solidFill>
              </a:rPr>
              <a:t>III</a:t>
            </a:r>
          </a:p>
        </p:txBody>
      </p:sp>
      <p:sp>
        <p:nvSpPr>
          <p:cNvPr id="14343" name="Text Box 7"/>
          <p:cNvSpPr txBox="1">
            <a:spLocks noChangeArrowheads="1"/>
          </p:cNvSpPr>
          <p:nvPr/>
        </p:nvSpPr>
        <p:spPr bwMode="auto">
          <a:xfrm>
            <a:off x="1524000" y="1773238"/>
            <a:ext cx="9144000" cy="1128712"/>
          </a:xfrm>
          <a:prstGeom prst="rect">
            <a:avLst/>
          </a:prstGeom>
          <a:noFill/>
          <a:ln w="9525">
            <a:noFill/>
            <a:miter lim="800000"/>
            <a:headEnd/>
            <a:tailEnd/>
          </a:ln>
        </p:spPr>
        <p:txBody>
          <a:bodyPr>
            <a:spAutoFit/>
          </a:bodyPr>
          <a:lstStyle/>
          <a:p>
            <a:pPr>
              <a:spcBef>
                <a:spcPct val="50000"/>
              </a:spcBef>
            </a:pPr>
            <a:r>
              <a:rPr lang="en-US" sz="3600" b="1" u="sng"/>
              <a:t>Bài 1:</a:t>
            </a:r>
            <a:r>
              <a:rPr lang="en-US" sz="3200" b="1"/>
              <a:t> </a:t>
            </a:r>
            <a:r>
              <a:rPr lang="en-US" sz="3200" b="1" i="1"/>
              <a:t>Đọc đoạn văn sau rồi viết lại cho đúng những tên riêng trong đoạn:</a:t>
            </a:r>
          </a:p>
        </p:txBody>
      </p:sp>
      <p:sp>
        <p:nvSpPr>
          <p:cNvPr id="14344" name="Rectangle 8"/>
          <p:cNvSpPr>
            <a:spLocks noChangeArrowheads="1"/>
          </p:cNvSpPr>
          <p:nvPr/>
        </p:nvSpPr>
        <p:spPr bwMode="auto">
          <a:xfrm>
            <a:off x="7751764" y="3429000"/>
            <a:ext cx="1237839" cy="553998"/>
          </a:xfrm>
          <a:prstGeom prst="rect">
            <a:avLst/>
          </a:prstGeom>
          <a:noFill/>
          <a:ln w="9525">
            <a:noFill/>
            <a:miter lim="800000"/>
            <a:headEnd/>
            <a:tailEnd/>
          </a:ln>
        </p:spPr>
        <p:txBody>
          <a:bodyPr wrap="none">
            <a:spAutoFit/>
          </a:bodyPr>
          <a:lstStyle/>
          <a:p>
            <a:r>
              <a:rPr lang="en-US" sz="3000"/>
              <a:t>ác-boa</a:t>
            </a:r>
          </a:p>
        </p:txBody>
      </p:sp>
      <p:sp>
        <p:nvSpPr>
          <p:cNvPr id="14345" name="Rectangle 9"/>
          <p:cNvSpPr>
            <a:spLocks noChangeArrowheads="1"/>
          </p:cNvSpPr>
          <p:nvPr/>
        </p:nvSpPr>
        <p:spPr bwMode="auto">
          <a:xfrm>
            <a:off x="8107364" y="4791075"/>
            <a:ext cx="2146037" cy="553998"/>
          </a:xfrm>
          <a:prstGeom prst="rect">
            <a:avLst/>
          </a:prstGeom>
          <a:noFill/>
          <a:ln w="9525">
            <a:noFill/>
            <a:miter lim="800000"/>
            <a:headEnd/>
            <a:tailEnd/>
          </a:ln>
        </p:spPr>
        <p:txBody>
          <a:bodyPr wrap="none">
            <a:spAutoFit/>
          </a:bodyPr>
          <a:lstStyle/>
          <a:p>
            <a:r>
              <a:rPr lang="en-US" sz="3000">
                <a:solidFill>
                  <a:schemeClr val="tx2"/>
                </a:solidFill>
              </a:rPr>
              <a:t>quy-dăng-xơ</a:t>
            </a:r>
          </a:p>
        </p:txBody>
      </p:sp>
      <p:pic>
        <p:nvPicPr>
          <p:cNvPr id="14350" name="Picture 14" descr="Copy of blumen-pflanzen038"/>
          <p:cNvPicPr>
            <a:picLocks noChangeAspect="1" noChangeArrowheads="1" noCrop="1"/>
          </p:cNvPicPr>
          <p:nvPr/>
        </p:nvPicPr>
        <p:blipFill>
          <a:blip r:embed="rId2"/>
          <a:srcRect/>
          <a:stretch>
            <a:fillRect/>
          </a:stretch>
        </p:blipFill>
        <p:spPr bwMode="auto">
          <a:xfrm>
            <a:off x="1524001" y="1"/>
            <a:ext cx="1908175" cy="1844675"/>
          </a:xfrm>
          <a:prstGeom prst="rect">
            <a:avLst/>
          </a:prstGeom>
          <a:noFill/>
          <a:ln w="9525">
            <a:noFill/>
            <a:miter lim="800000"/>
            <a:headEnd/>
            <a:tailEnd/>
          </a:ln>
        </p:spPr>
      </p:pic>
      <p:sp>
        <p:nvSpPr>
          <p:cNvPr id="14351" name="Line 15"/>
          <p:cNvSpPr>
            <a:spLocks noChangeShapeType="1"/>
          </p:cNvSpPr>
          <p:nvPr/>
        </p:nvSpPr>
        <p:spPr bwMode="auto">
          <a:xfrm>
            <a:off x="2068513" y="3933825"/>
            <a:ext cx="1655762" cy="0"/>
          </a:xfrm>
          <a:prstGeom prst="line">
            <a:avLst/>
          </a:prstGeom>
          <a:noFill/>
          <a:ln w="38100">
            <a:solidFill>
              <a:srgbClr val="FF0000"/>
            </a:solidFill>
            <a:round/>
            <a:headEnd/>
            <a:tailEnd/>
          </a:ln>
        </p:spPr>
        <p:txBody>
          <a:bodyPr/>
          <a:lstStyle/>
          <a:p>
            <a:endParaRPr lang="en-US"/>
          </a:p>
        </p:txBody>
      </p:sp>
      <p:sp>
        <p:nvSpPr>
          <p:cNvPr id="14352" name="Rectangle 16"/>
          <p:cNvSpPr>
            <a:spLocks noChangeArrowheads="1"/>
          </p:cNvSpPr>
          <p:nvPr/>
        </p:nvSpPr>
        <p:spPr bwMode="auto">
          <a:xfrm>
            <a:off x="7845570" y="2954916"/>
            <a:ext cx="1943100" cy="549275"/>
          </a:xfrm>
          <a:prstGeom prst="rect">
            <a:avLst/>
          </a:prstGeom>
          <a:noFill/>
          <a:ln w="9525">
            <a:noFill/>
            <a:miter lim="800000"/>
            <a:headEnd/>
            <a:tailEnd/>
          </a:ln>
        </p:spPr>
        <p:txBody>
          <a:bodyPr>
            <a:spAutoFit/>
          </a:bodyPr>
          <a:lstStyle/>
          <a:p>
            <a:r>
              <a:rPr lang="en-US" sz="3000" dirty="0" err="1"/>
              <a:t>á</a:t>
            </a:r>
            <a:r>
              <a:rPr lang="en-US" sz="3000" dirty="0" err="1">
                <a:solidFill>
                  <a:schemeClr val="tx2"/>
                </a:solidFill>
              </a:rPr>
              <a:t>c</a:t>
            </a:r>
            <a:r>
              <a:rPr lang="en-US" sz="3000" dirty="0">
                <a:solidFill>
                  <a:schemeClr val="tx2"/>
                </a:solidFill>
              </a:rPr>
              <a:t>-boa</a:t>
            </a:r>
          </a:p>
        </p:txBody>
      </p:sp>
      <p:sp>
        <p:nvSpPr>
          <p:cNvPr id="14353" name="Line 17"/>
          <p:cNvSpPr>
            <a:spLocks noChangeShapeType="1"/>
          </p:cNvSpPr>
          <p:nvPr/>
        </p:nvSpPr>
        <p:spPr bwMode="auto">
          <a:xfrm flipV="1">
            <a:off x="8250239" y="5307013"/>
            <a:ext cx="2016125" cy="0"/>
          </a:xfrm>
          <a:prstGeom prst="line">
            <a:avLst/>
          </a:prstGeom>
          <a:noFill/>
          <a:ln w="38100">
            <a:solidFill>
              <a:srgbClr val="FF0000"/>
            </a:solidFill>
            <a:round/>
            <a:headEnd/>
            <a:tailEnd/>
          </a:ln>
        </p:spPr>
        <p:txBody>
          <a:bodyPr/>
          <a:lstStyle/>
          <a:p>
            <a:endParaRPr lang="en-US"/>
          </a:p>
        </p:txBody>
      </p:sp>
      <p:sp>
        <p:nvSpPr>
          <p:cNvPr id="14354" name="Text Box 18"/>
          <p:cNvSpPr txBox="1">
            <a:spLocks noChangeArrowheads="1"/>
          </p:cNvSpPr>
          <p:nvPr/>
        </p:nvSpPr>
        <p:spPr bwMode="auto">
          <a:xfrm>
            <a:off x="4151313" y="6442076"/>
            <a:ext cx="1439862" cy="366713"/>
          </a:xfrm>
          <a:prstGeom prst="rect">
            <a:avLst/>
          </a:prstGeom>
          <a:noFill/>
          <a:ln w="9525">
            <a:noFill/>
            <a:miter lim="800000"/>
            <a:headEnd/>
            <a:tailEnd/>
          </a:ln>
        </p:spPr>
        <p:txBody>
          <a:bodyPr>
            <a:spAutoFit/>
          </a:bodyPr>
          <a:lstStyle/>
          <a:p>
            <a:pPr>
              <a:spcBef>
                <a:spcPct val="50000"/>
              </a:spcBef>
            </a:pPr>
            <a:endParaRPr lang="en-US"/>
          </a:p>
        </p:txBody>
      </p:sp>
      <p:sp>
        <p:nvSpPr>
          <p:cNvPr id="14355" name="Line 19"/>
          <p:cNvSpPr>
            <a:spLocks noChangeShapeType="1"/>
          </p:cNvSpPr>
          <p:nvPr/>
        </p:nvSpPr>
        <p:spPr bwMode="auto">
          <a:xfrm>
            <a:off x="7848601" y="3429000"/>
            <a:ext cx="1152525" cy="0"/>
          </a:xfrm>
          <a:prstGeom prst="line">
            <a:avLst/>
          </a:prstGeom>
          <a:noFill/>
          <a:ln w="38100">
            <a:solidFill>
              <a:srgbClr val="FF0000"/>
            </a:solidFill>
            <a:round/>
            <a:headEnd/>
            <a:tailEnd/>
          </a:ln>
        </p:spPr>
        <p:txBody>
          <a:bodyPr/>
          <a:lstStyle/>
          <a:p>
            <a:endParaRPr lang="en-US"/>
          </a:p>
        </p:txBody>
      </p:sp>
      <p:sp>
        <p:nvSpPr>
          <p:cNvPr id="14356" name="Line 20"/>
          <p:cNvSpPr>
            <a:spLocks noChangeShapeType="1"/>
          </p:cNvSpPr>
          <p:nvPr/>
        </p:nvSpPr>
        <p:spPr bwMode="auto">
          <a:xfrm>
            <a:off x="7824789" y="3933825"/>
            <a:ext cx="1152525" cy="0"/>
          </a:xfrm>
          <a:prstGeom prst="line">
            <a:avLst/>
          </a:prstGeom>
          <a:noFill/>
          <a:ln w="38100">
            <a:solidFill>
              <a:srgbClr val="FF0000"/>
            </a:solidFill>
            <a:round/>
            <a:headEnd/>
            <a:tailEnd/>
          </a:ln>
        </p:spPr>
        <p:txBody>
          <a:bodyPr/>
          <a:lstStyle/>
          <a:p>
            <a:endParaRPr lang="en-US"/>
          </a:p>
        </p:txBody>
      </p:sp>
      <p:grpSp>
        <p:nvGrpSpPr>
          <p:cNvPr id="2" name="Group 21"/>
          <p:cNvGrpSpPr>
            <a:grpSpLocks/>
          </p:cNvGrpSpPr>
          <p:nvPr/>
        </p:nvGrpSpPr>
        <p:grpSpPr bwMode="auto">
          <a:xfrm>
            <a:off x="4008438" y="549275"/>
            <a:ext cx="4032250" cy="641350"/>
            <a:chOff x="1565" y="346"/>
            <a:chExt cx="2540" cy="404"/>
          </a:xfrm>
        </p:grpSpPr>
        <p:sp>
          <p:nvSpPr>
            <p:cNvPr id="14358" name="Text Box 22"/>
            <p:cNvSpPr txBox="1">
              <a:spLocks noChangeArrowheads="1"/>
            </p:cNvSpPr>
            <p:nvPr/>
          </p:nvSpPr>
          <p:spPr bwMode="auto">
            <a:xfrm>
              <a:off x="1837" y="346"/>
              <a:ext cx="2268" cy="404"/>
            </a:xfrm>
            <a:prstGeom prst="rect">
              <a:avLst/>
            </a:prstGeom>
            <a:noFill/>
            <a:ln w="9525">
              <a:noFill/>
              <a:miter lim="800000"/>
              <a:headEnd/>
              <a:tailEnd/>
            </a:ln>
          </p:spPr>
          <p:txBody>
            <a:bodyPr>
              <a:spAutoFit/>
            </a:bodyPr>
            <a:lstStyle/>
            <a:p>
              <a:pPr algn="ctr"/>
              <a:r>
                <a:rPr lang="en-US" sz="3600" b="1">
                  <a:solidFill>
                    <a:srgbClr val="FF00FF"/>
                  </a:solidFill>
                </a:rPr>
                <a:t>LUYỆN TẬP</a:t>
              </a:r>
            </a:p>
          </p:txBody>
        </p:sp>
        <p:sp>
          <p:nvSpPr>
            <p:cNvPr id="14359" name="AutoShape 23"/>
            <p:cNvSpPr>
              <a:spLocks noChangeArrowheads="1"/>
            </p:cNvSpPr>
            <p:nvPr/>
          </p:nvSpPr>
          <p:spPr bwMode="auto">
            <a:xfrm>
              <a:off x="1565" y="346"/>
              <a:ext cx="454" cy="363"/>
            </a:xfrm>
            <a:prstGeom prst="star16">
              <a:avLst>
                <a:gd name="adj" fmla="val 37500"/>
              </a:avLst>
            </a:prstGeom>
            <a:solidFill>
              <a:srgbClr val="FFFF99"/>
            </a:solidFill>
            <a:ln w="9525">
              <a:solidFill>
                <a:schemeClr val="tx1"/>
              </a:solidFill>
              <a:miter lim="800000"/>
              <a:headEnd/>
              <a:tailEnd/>
            </a:ln>
          </p:spPr>
          <p:txBody>
            <a:bodyPr wrap="none" anchor="ctr"/>
            <a:lstStyle/>
            <a:p>
              <a:pPr algn="ctr"/>
              <a:r>
                <a:rPr lang="en-US" sz="2800">
                  <a:solidFill>
                    <a:srgbClr val="FF0000"/>
                  </a:solidFill>
                </a:rPr>
                <a:t>III</a:t>
              </a:r>
            </a:p>
          </p:txBody>
        </p:sp>
      </p:grpSp>
    </p:spTree>
    <p:extLst>
      <p:ext uri="{BB962C8B-B14F-4D97-AF65-F5344CB8AC3E}">
        <p14:creationId xmlns:p14="http://schemas.microsoft.com/office/powerpoint/2010/main" val="175287252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524001" y="0"/>
            <a:ext cx="8915401" cy="6858000"/>
            <a:chOff x="0" y="0"/>
            <a:chExt cx="5616" cy="4320"/>
          </a:xfrm>
        </p:grpSpPr>
        <p:pic>
          <p:nvPicPr>
            <p:cNvPr id="15363" name="Picture 3" descr="LU-i"/>
            <p:cNvPicPr>
              <a:picLocks noChangeAspect="1" noChangeArrowheads="1"/>
            </p:cNvPicPr>
            <p:nvPr/>
          </p:nvPicPr>
          <p:blipFill>
            <a:blip r:embed="rId2"/>
            <a:srcRect/>
            <a:stretch>
              <a:fillRect/>
            </a:stretch>
          </p:blipFill>
          <p:spPr bwMode="auto">
            <a:xfrm>
              <a:off x="0" y="0"/>
              <a:ext cx="3515" cy="4320"/>
            </a:xfrm>
            <a:prstGeom prst="rect">
              <a:avLst/>
            </a:prstGeom>
            <a:noFill/>
            <a:ln w="9525">
              <a:noFill/>
              <a:miter lim="800000"/>
              <a:headEnd/>
              <a:tailEnd/>
            </a:ln>
          </p:spPr>
        </p:pic>
        <p:sp>
          <p:nvSpPr>
            <p:cNvPr id="15364" name="Text Box 4"/>
            <p:cNvSpPr txBox="1">
              <a:spLocks noChangeArrowheads="1"/>
            </p:cNvSpPr>
            <p:nvPr/>
          </p:nvSpPr>
          <p:spPr bwMode="auto">
            <a:xfrm>
              <a:off x="3833" y="0"/>
              <a:ext cx="1783" cy="3548"/>
            </a:xfrm>
            <a:prstGeom prst="rect">
              <a:avLst/>
            </a:prstGeom>
            <a:noFill/>
            <a:ln w="9525">
              <a:noFill/>
              <a:miter lim="800000"/>
              <a:headEnd/>
              <a:tailEnd/>
            </a:ln>
          </p:spPr>
          <p:txBody>
            <a:bodyPr wrap="square">
              <a:spAutoFit/>
            </a:bodyPr>
            <a:lstStyle/>
            <a:p>
              <a:pPr>
                <a:spcBef>
                  <a:spcPct val="50000"/>
                </a:spcBef>
              </a:pPr>
              <a:r>
                <a:rPr lang="en-US" sz="3600" b="1" dirty="0"/>
                <a:t>Lu-</a:t>
              </a:r>
              <a:r>
                <a:rPr lang="en-US" sz="3600" b="1" dirty="0" err="1"/>
                <a:t>i</a:t>
              </a:r>
              <a:r>
                <a:rPr lang="en-US" sz="3600" b="1" dirty="0"/>
                <a:t> </a:t>
              </a:r>
              <a:r>
                <a:rPr lang="en-US" sz="3600" b="1" dirty="0"/>
                <a:t>Pa-</a:t>
              </a:r>
              <a:r>
                <a:rPr lang="en-US" sz="3600" b="1" dirty="0" err="1"/>
                <a:t>xtơ</a:t>
              </a:r>
              <a:r>
                <a:rPr lang="en-US" sz="3600" b="1" dirty="0"/>
                <a:t> </a:t>
              </a:r>
              <a:r>
                <a:rPr lang="en-US" sz="3200" dirty="0"/>
                <a:t>(1822 </a:t>
              </a:r>
              <a:r>
                <a:rPr lang="en-US" sz="3200" dirty="0"/>
                <a:t>-1895) </a:t>
              </a:r>
              <a:r>
                <a:rPr lang="en-US" sz="3600" dirty="0" err="1"/>
                <a:t>là</a:t>
              </a:r>
              <a:r>
                <a:rPr lang="en-US" sz="3600" dirty="0"/>
                <a:t> </a:t>
              </a:r>
              <a:r>
                <a:rPr lang="en-US" sz="3600" dirty="0" err="1"/>
                <a:t>nhà</a:t>
              </a:r>
              <a:r>
                <a:rPr lang="en-US" sz="3600" dirty="0"/>
                <a:t> </a:t>
              </a:r>
              <a:r>
                <a:rPr lang="en-US" sz="3600" dirty="0" err="1"/>
                <a:t>Bác</a:t>
              </a:r>
              <a:r>
                <a:rPr lang="en-US" sz="3600" dirty="0"/>
                <a:t> </a:t>
              </a:r>
              <a:r>
                <a:rPr lang="en-US" sz="3600" dirty="0" err="1"/>
                <a:t>học</a:t>
              </a:r>
              <a:r>
                <a:rPr lang="en-US" sz="3600" dirty="0"/>
                <a:t> </a:t>
              </a:r>
              <a:r>
                <a:rPr lang="en-US" sz="3600" dirty="0" err="1"/>
                <a:t>nổi</a:t>
              </a:r>
              <a:r>
                <a:rPr lang="en-US" sz="3600" dirty="0"/>
                <a:t> </a:t>
              </a:r>
              <a:r>
                <a:rPr lang="en-US" sz="3600" dirty="0" err="1"/>
                <a:t>tiếng</a:t>
              </a:r>
              <a:r>
                <a:rPr lang="en-US" sz="3600" dirty="0"/>
                <a:t> </a:t>
              </a:r>
              <a:r>
                <a:rPr lang="en-US" sz="3600" dirty="0" err="1"/>
                <a:t>thế</a:t>
              </a:r>
              <a:r>
                <a:rPr lang="en-US" sz="3600" dirty="0"/>
                <a:t> </a:t>
              </a:r>
              <a:r>
                <a:rPr lang="en-US" sz="3600" dirty="0" err="1"/>
                <a:t>giới</a:t>
              </a:r>
              <a:r>
                <a:rPr lang="en-US" sz="3600" dirty="0"/>
                <a:t> </a:t>
              </a:r>
              <a:r>
                <a:rPr lang="en-US" sz="3600" dirty="0" err="1"/>
                <a:t>đã</a:t>
              </a:r>
              <a:r>
                <a:rPr lang="en-US" sz="3600" dirty="0"/>
                <a:t> </a:t>
              </a:r>
              <a:r>
                <a:rPr lang="en-US" sz="3600" dirty="0" err="1"/>
                <a:t>chế</a:t>
              </a:r>
              <a:r>
                <a:rPr lang="en-US" sz="3600" dirty="0"/>
                <a:t> </a:t>
              </a:r>
              <a:r>
                <a:rPr lang="en-US" sz="3600" dirty="0" err="1"/>
                <a:t>ra</a:t>
              </a:r>
              <a:r>
                <a:rPr lang="en-US" sz="3600" dirty="0"/>
                <a:t> </a:t>
              </a:r>
              <a:r>
                <a:rPr lang="en-US" sz="3600" dirty="0" err="1"/>
                <a:t>các</a:t>
              </a:r>
              <a:r>
                <a:rPr lang="en-US" sz="3600" dirty="0"/>
                <a:t> </a:t>
              </a:r>
              <a:r>
                <a:rPr lang="en-US" sz="3600" dirty="0" err="1"/>
                <a:t>loại</a:t>
              </a:r>
              <a:r>
                <a:rPr lang="en-US" sz="3600" dirty="0"/>
                <a:t> </a:t>
              </a:r>
              <a:r>
                <a:rPr lang="en-US" sz="3600" dirty="0" err="1"/>
                <a:t>vắc</a:t>
              </a:r>
              <a:r>
                <a:rPr lang="en-US" sz="3600" dirty="0"/>
                <a:t> </a:t>
              </a:r>
              <a:r>
                <a:rPr lang="en-US" sz="3600" dirty="0" err="1"/>
                <a:t>xin</a:t>
              </a:r>
              <a:r>
                <a:rPr lang="en-US" sz="3600" dirty="0"/>
                <a:t> </a:t>
              </a:r>
              <a:r>
                <a:rPr lang="en-US" sz="3600" dirty="0" err="1"/>
                <a:t>trị</a:t>
              </a:r>
              <a:r>
                <a:rPr lang="en-US" sz="3600" dirty="0"/>
                <a:t> </a:t>
              </a:r>
              <a:r>
                <a:rPr lang="en-US" sz="3600" dirty="0" err="1"/>
                <a:t>bệnh</a:t>
              </a:r>
              <a:r>
                <a:rPr lang="en-US" sz="3600" dirty="0"/>
                <a:t>, </a:t>
              </a:r>
              <a:r>
                <a:rPr lang="en-US" sz="3600" dirty="0" err="1"/>
                <a:t>trong</a:t>
              </a:r>
              <a:r>
                <a:rPr lang="en-US" sz="3600" dirty="0"/>
                <a:t> </a:t>
              </a:r>
              <a:r>
                <a:rPr lang="en-US" sz="3600" dirty="0" err="1"/>
                <a:t>đó</a:t>
              </a:r>
              <a:r>
                <a:rPr lang="en-US" sz="3600" dirty="0"/>
                <a:t> </a:t>
              </a:r>
              <a:r>
                <a:rPr lang="en-US" sz="3600" dirty="0" err="1"/>
                <a:t>có</a:t>
              </a:r>
              <a:r>
                <a:rPr lang="en-US" sz="3600" dirty="0"/>
                <a:t> </a:t>
              </a:r>
              <a:r>
                <a:rPr lang="en-US" sz="3600" dirty="0" err="1"/>
                <a:t>bệnh</a:t>
              </a:r>
              <a:r>
                <a:rPr lang="en-US" sz="3600" dirty="0"/>
                <a:t> than, </a:t>
              </a:r>
              <a:r>
                <a:rPr lang="en-US" sz="3600" dirty="0" err="1"/>
                <a:t>bệnh</a:t>
              </a:r>
              <a:r>
                <a:rPr lang="en-US" sz="3600" dirty="0"/>
                <a:t> </a:t>
              </a:r>
              <a:r>
                <a:rPr lang="en-US" sz="3600" dirty="0" err="1"/>
                <a:t>dại</a:t>
              </a:r>
              <a:r>
                <a:rPr lang="en-US" sz="3600" dirty="0"/>
                <a:t>.</a:t>
              </a:r>
            </a:p>
          </p:txBody>
        </p:sp>
      </p:grpSp>
    </p:spTree>
    <p:extLst>
      <p:ext uri="{BB962C8B-B14F-4D97-AF65-F5344CB8AC3E}">
        <p14:creationId xmlns:p14="http://schemas.microsoft.com/office/powerpoint/2010/main" val="1618795024"/>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3648076" y="260350"/>
            <a:ext cx="4824413" cy="1081088"/>
          </a:xfrm>
          <a:prstGeom prst="ellipse">
            <a:avLst/>
          </a:prstGeom>
          <a:solidFill>
            <a:srgbClr val="CCFFCC"/>
          </a:solidFill>
          <a:ln w="9525">
            <a:solidFill>
              <a:schemeClr val="tx1"/>
            </a:solidFill>
            <a:round/>
            <a:headEnd/>
            <a:tailEnd/>
          </a:ln>
        </p:spPr>
        <p:txBody>
          <a:bodyPr wrap="none" anchor="ctr"/>
          <a:lstStyle/>
          <a:p>
            <a:pPr algn="ctr"/>
            <a:endParaRPr lang="en-US">
              <a:solidFill>
                <a:srgbClr val="00FFCC"/>
              </a:solidFill>
            </a:endParaRPr>
          </a:p>
        </p:txBody>
      </p:sp>
      <p:sp>
        <p:nvSpPr>
          <p:cNvPr id="16387" name="Text Box 3"/>
          <p:cNvSpPr txBox="1">
            <a:spLocks noChangeArrowheads="1"/>
          </p:cNvSpPr>
          <p:nvPr/>
        </p:nvSpPr>
        <p:spPr bwMode="auto">
          <a:xfrm>
            <a:off x="4440238" y="549275"/>
            <a:ext cx="3600450" cy="641350"/>
          </a:xfrm>
          <a:prstGeom prst="rect">
            <a:avLst/>
          </a:prstGeom>
          <a:noFill/>
          <a:ln w="9525">
            <a:noFill/>
            <a:miter lim="800000"/>
            <a:headEnd/>
            <a:tailEnd/>
          </a:ln>
        </p:spPr>
        <p:txBody>
          <a:bodyPr>
            <a:spAutoFit/>
          </a:bodyPr>
          <a:lstStyle/>
          <a:p>
            <a:pPr algn="ctr"/>
            <a:r>
              <a:rPr lang="en-US" sz="3600" b="1">
                <a:solidFill>
                  <a:srgbClr val="FF00FF"/>
                </a:solidFill>
              </a:rPr>
              <a:t>LUYỆN TẬP</a:t>
            </a:r>
          </a:p>
        </p:txBody>
      </p:sp>
      <p:sp>
        <p:nvSpPr>
          <p:cNvPr id="16388" name="AutoShape 4"/>
          <p:cNvSpPr>
            <a:spLocks noChangeArrowheads="1"/>
          </p:cNvSpPr>
          <p:nvPr/>
        </p:nvSpPr>
        <p:spPr bwMode="auto">
          <a:xfrm>
            <a:off x="4008439" y="549276"/>
            <a:ext cx="720725" cy="576263"/>
          </a:xfrm>
          <a:prstGeom prst="star16">
            <a:avLst>
              <a:gd name="adj" fmla="val 37500"/>
            </a:avLst>
          </a:prstGeom>
          <a:solidFill>
            <a:srgbClr val="FFFF99"/>
          </a:solidFill>
          <a:ln w="9525">
            <a:solidFill>
              <a:schemeClr val="tx1"/>
            </a:solidFill>
            <a:miter lim="800000"/>
            <a:headEnd/>
            <a:tailEnd/>
          </a:ln>
        </p:spPr>
        <p:txBody>
          <a:bodyPr wrap="none" anchor="ctr"/>
          <a:lstStyle/>
          <a:p>
            <a:pPr algn="ctr"/>
            <a:r>
              <a:rPr lang="en-US" sz="2800">
                <a:solidFill>
                  <a:srgbClr val="FF0000"/>
                </a:solidFill>
              </a:rPr>
              <a:t>III</a:t>
            </a:r>
          </a:p>
        </p:txBody>
      </p:sp>
      <p:sp>
        <p:nvSpPr>
          <p:cNvPr id="16389" name="Text Box 5"/>
          <p:cNvSpPr txBox="1">
            <a:spLocks noChangeArrowheads="1"/>
          </p:cNvSpPr>
          <p:nvPr/>
        </p:nvSpPr>
        <p:spPr bwMode="auto">
          <a:xfrm>
            <a:off x="1524000" y="1504950"/>
            <a:ext cx="9144000" cy="641350"/>
          </a:xfrm>
          <a:prstGeom prst="rect">
            <a:avLst/>
          </a:prstGeom>
          <a:noFill/>
          <a:ln w="9525">
            <a:noFill/>
            <a:miter lim="800000"/>
            <a:headEnd/>
            <a:tailEnd/>
          </a:ln>
        </p:spPr>
        <p:txBody>
          <a:bodyPr>
            <a:spAutoFit/>
          </a:bodyPr>
          <a:lstStyle/>
          <a:p>
            <a:r>
              <a:rPr lang="en-US" sz="3600" b="1" u="sng"/>
              <a:t>Bài 2:</a:t>
            </a:r>
            <a:r>
              <a:rPr lang="en-US" sz="3600" b="1" i="1"/>
              <a:t>Viết lại tên riêng cho đúng quy tắc:</a:t>
            </a:r>
          </a:p>
        </p:txBody>
      </p:sp>
      <p:pic>
        <p:nvPicPr>
          <p:cNvPr id="16390" name="Picture 6" descr="Copy of blumen-pflanzen051"/>
          <p:cNvPicPr>
            <a:picLocks noChangeAspect="1" noChangeArrowheads="1" noCrop="1"/>
          </p:cNvPicPr>
          <p:nvPr/>
        </p:nvPicPr>
        <p:blipFill>
          <a:blip r:embed="rId2"/>
          <a:srcRect/>
          <a:stretch>
            <a:fillRect/>
          </a:stretch>
        </p:blipFill>
        <p:spPr bwMode="auto">
          <a:xfrm>
            <a:off x="8915400" y="5257800"/>
            <a:ext cx="1752600" cy="1600200"/>
          </a:xfrm>
          <a:prstGeom prst="rect">
            <a:avLst/>
          </a:prstGeom>
          <a:noFill/>
          <a:ln w="9525">
            <a:noFill/>
            <a:miter lim="800000"/>
            <a:headEnd/>
            <a:tailEnd/>
          </a:ln>
        </p:spPr>
      </p:pic>
      <p:sp>
        <p:nvSpPr>
          <p:cNvPr id="16391" name="Text Box 7"/>
          <p:cNvSpPr txBox="1">
            <a:spLocks noChangeArrowheads="1"/>
          </p:cNvSpPr>
          <p:nvPr/>
        </p:nvSpPr>
        <p:spPr bwMode="auto">
          <a:xfrm>
            <a:off x="2495551" y="2349500"/>
            <a:ext cx="2555875"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Tên người</a:t>
            </a:r>
            <a:r>
              <a:rPr lang="en-US" sz="3200">
                <a:solidFill>
                  <a:srgbClr val="FF0000"/>
                </a:solidFill>
              </a:rPr>
              <a:t>:</a:t>
            </a:r>
          </a:p>
        </p:txBody>
      </p:sp>
      <p:sp>
        <p:nvSpPr>
          <p:cNvPr id="16392" name="Text Box 8"/>
          <p:cNvSpPr txBox="1">
            <a:spLocks noChangeArrowheads="1"/>
          </p:cNvSpPr>
          <p:nvPr/>
        </p:nvSpPr>
        <p:spPr bwMode="auto">
          <a:xfrm>
            <a:off x="1524000" y="3130551"/>
            <a:ext cx="3563938" cy="366713"/>
          </a:xfrm>
          <a:prstGeom prst="rect">
            <a:avLst/>
          </a:prstGeom>
          <a:noFill/>
          <a:ln w="9525">
            <a:noFill/>
            <a:miter lim="800000"/>
            <a:headEnd/>
            <a:tailEnd/>
          </a:ln>
        </p:spPr>
        <p:txBody>
          <a:bodyPr>
            <a:spAutoFit/>
          </a:bodyPr>
          <a:lstStyle/>
          <a:p>
            <a:pPr>
              <a:spcBef>
                <a:spcPct val="50000"/>
              </a:spcBef>
            </a:pPr>
            <a:endParaRPr lang="en-US"/>
          </a:p>
        </p:txBody>
      </p:sp>
      <p:sp>
        <p:nvSpPr>
          <p:cNvPr id="16393" name="Text Box 9"/>
          <p:cNvSpPr txBox="1">
            <a:spLocks noChangeArrowheads="1"/>
          </p:cNvSpPr>
          <p:nvPr/>
        </p:nvSpPr>
        <p:spPr bwMode="auto">
          <a:xfrm>
            <a:off x="1992313" y="2924175"/>
            <a:ext cx="4140200" cy="641350"/>
          </a:xfrm>
          <a:prstGeom prst="rect">
            <a:avLst/>
          </a:prstGeom>
          <a:noFill/>
          <a:ln w="9525">
            <a:noFill/>
            <a:miter lim="800000"/>
            <a:headEnd/>
            <a:tailEnd/>
          </a:ln>
        </p:spPr>
        <p:txBody>
          <a:bodyPr>
            <a:spAutoFit/>
          </a:bodyPr>
          <a:lstStyle/>
          <a:p>
            <a:pPr>
              <a:spcBef>
                <a:spcPct val="50000"/>
              </a:spcBef>
            </a:pPr>
            <a:r>
              <a:rPr lang="en-US" sz="3600"/>
              <a:t>anbe anhxtanh</a:t>
            </a:r>
            <a:r>
              <a:rPr lang="en-US" sz="3200"/>
              <a:t>,</a:t>
            </a:r>
          </a:p>
        </p:txBody>
      </p:sp>
      <p:sp>
        <p:nvSpPr>
          <p:cNvPr id="16394" name="Text Box 10"/>
          <p:cNvSpPr txBox="1">
            <a:spLocks noChangeArrowheads="1"/>
          </p:cNvSpPr>
          <p:nvPr/>
        </p:nvSpPr>
        <p:spPr bwMode="auto">
          <a:xfrm>
            <a:off x="1992313" y="2997200"/>
            <a:ext cx="3492500" cy="579438"/>
          </a:xfrm>
          <a:prstGeom prst="rect">
            <a:avLst/>
          </a:prstGeom>
          <a:noFill/>
          <a:ln w="9525">
            <a:noFill/>
            <a:miter lim="800000"/>
            <a:headEnd/>
            <a:tailEnd/>
          </a:ln>
        </p:spPr>
        <p:txBody>
          <a:bodyPr>
            <a:spAutoFit/>
          </a:bodyPr>
          <a:lstStyle/>
          <a:p>
            <a:pPr>
              <a:spcBef>
                <a:spcPct val="50000"/>
              </a:spcBef>
            </a:pPr>
            <a:r>
              <a:rPr lang="en-US" sz="3200">
                <a:solidFill>
                  <a:srgbClr val="FF00FF"/>
                </a:solidFill>
              </a:rPr>
              <a:t>An-be  Anh-xtanh,</a:t>
            </a:r>
          </a:p>
        </p:txBody>
      </p:sp>
      <p:sp>
        <p:nvSpPr>
          <p:cNvPr id="16395" name="Text Box 11"/>
          <p:cNvSpPr txBox="1">
            <a:spLocks noChangeArrowheads="1"/>
          </p:cNvSpPr>
          <p:nvPr/>
        </p:nvSpPr>
        <p:spPr bwMode="auto">
          <a:xfrm>
            <a:off x="5770564" y="2924175"/>
            <a:ext cx="4897437" cy="1189038"/>
          </a:xfrm>
          <a:prstGeom prst="rect">
            <a:avLst/>
          </a:prstGeom>
          <a:noFill/>
          <a:ln w="9525">
            <a:noFill/>
            <a:miter lim="800000"/>
            <a:headEnd/>
            <a:tailEnd/>
          </a:ln>
        </p:spPr>
        <p:txBody>
          <a:bodyPr>
            <a:spAutoFit/>
          </a:bodyPr>
          <a:lstStyle/>
          <a:p>
            <a:r>
              <a:rPr lang="en-US" sz="3600"/>
              <a:t>crítxtian anđécxen,</a:t>
            </a:r>
          </a:p>
          <a:p>
            <a:pPr>
              <a:spcBef>
                <a:spcPct val="50000"/>
              </a:spcBef>
            </a:pPr>
            <a:endParaRPr lang="en-US" sz="2400"/>
          </a:p>
        </p:txBody>
      </p:sp>
      <p:sp>
        <p:nvSpPr>
          <p:cNvPr id="16396" name="Text Box 12"/>
          <p:cNvSpPr txBox="1">
            <a:spLocks noChangeArrowheads="1"/>
          </p:cNvSpPr>
          <p:nvPr/>
        </p:nvSpPr>
        <p:spPr bwMode="auto">
          <a:xfrm>
            <a:off x="5808663" y="2965450"/>
            <a:ext cx="4392612" cy="1138238"/>
          </a:xfrm>
          <a:prstGeom prst="rect">
            <a:avLst/>
          </a:prstGeom>
          <a:noFill/>
          <a:ln w="9525">
            <a:noFill/>
            <a:miter lim="800000"/>
            <a:headEnd/>
            <a:tailEnd/>
          </a:ln>
        </p:spPr>
        <p:txBody>
          <a:bodyPr>
            <a:spAutoFit/>
          </a:bodyPr>
          <a:lstStyle/>
          <a:p>
            <a:r>
              <a:rPr lang="en-US" sz="3200">
                <a:solidFill>
                  <a:srgbClr val="FF00FF"/>
                </a:solidFill>
              </a:rPr>
              <a:t>Crít-xti-an</a:t>
            </a:r>
            <a:r>
              <a:rPr lang="en-US" sz="3200"/>
              <a:t> </a:t>
            </a:r>
            <a:r>
              <a:rPr lang="en-US" sz="3200">
                <a:solidFill>
                  <a:srgbClr val="FF00FF"/>
                </a:solidFill>
              </a:rPr>
              <a:t>An-đéc-xen,</a:t>
            </a:r>
          </a:p>
          <a:p>
            <a:pPr>
              <a:spcBef>
                <a:spcPct val="50000"/>
              </a:spcBef>
            </a:pPr>
            <a:endParaRPr lang="en-US" sz="2400"/>
          </a:p>
        </p:txBody>
      </p:sp>
      <p:sp>
        <p:nvSpPr>
          <p:cNvPr id="16397" name="Text Box 13"/>
          <p:cNvSpPr txBox="1">
            <a:spLocks noChangeArrowheads="1"/>
          </p:cNvSpPr>
          <p:nvPr/>
        </p:nvSpPr>
        <p:spPr bwMode="auto">
          <a:xfrm>
            <a:off x="2074864" y="3644900"/>
            <a:ext cx="3889375" cy="992188"/>
          </a:xfrm>
          <a:prstGeom prst="rect">
            <a:avLst/>
          </a:prstGeom>
          <a:noFill/>
          <a:ln w="9525">
            <a:noFill/>
            <a:miter lim="800000"/>
            <a:headEnd/>
            <a:tailEnd/>
          </a:ln>
        </p:spPr>
        <p:txBody>
          <a:bodyPr>
            <a:spAutoFit/>
          </a:bodyPr>
          <a:lstStyle/>
          <a:p>
            <a:r>
              <a:rPr lang="en-US" sz="3200">
                <a:solidFill>
                  <a:srgbClr val="FF00FF"/>
                </a:solidFill>
              </a:rPr>
              <a:t>I-u-ri</a:t>
            </a:r>
            <a:r>
              <a:rPr lang="en-US" sz="3200"/>
              <a:t> </a:t>
            </a:r>
            <a:r>
              <a:rPr lang="en-US" sz="3200">
                <a:solidFill>
                  <a:srgbClr val="FF00FF"/>
                </a:solidFill>
              </a:rPr>
              <a:t>Ga-ga-rin.</a:t>
            </a:r>
          </a:p>
          <a:p>
            <a:pPr>
              <a:spcBef>
                <a:spcPct val="50000"/>
              </a:spcBef>
            </a:pPr>
            <a:endParaRPr lang="en-US">
              <a:solidFill>
                <a:srgbClr val="FF00FF"/>
              </a:solidFill>
            </a:endParaRPr>
          </a:p>
        </p:txBody>
      </p:sp>
      <p:sp>
        <p:nvSpPr>
          <p:cNvPr id="16398" name="Text Box 14"/>
          <p:cNvSpPr txBox="1">
            <a:spLocks noChangeArrowheads="1"/>
          </p:cNvSpPr>
          <p:nvPr/>
        </p:nvSpPr>
        <p:spPr bwMode="auto">
          <a:xfrm>
            <a:off x="2135188" y="3573463"/>
            <a:ext cx="3708400" cy="1054100"/>
          </a:xfrm>
          <a:prstGeom prst="rect">
            <a:avLst/>
          </a:prstGeom>
          <a:noFill/>
          <a:ln w="9525">
            <a:noFill/>
            <a:miter lim="800000"/>
            <a:headEnd/>
            <a:tailEnd/>
          </a:ln>
        </p:spPr>
        <p:txBody>
          <a:bodyPr>
            <a:spAutoFit/>
          </a:bodyPr>
          <a:lstStyle/>
          <a:p>
            <a:r>
              <a:rPr lang="en-US" sz="3600"/>
              <a:t>iuri gagarin.</a:t>
            </a:r>
          </a:p>
          <a:p>
            <a:pPr>
              <a:spcBef>
                <a:spcPct val="50000"/>
              </a:spcBef>
            </a:pPr>
            <a:endParaRPr lang="en-US"/>
          </a:p>
        </p:txBody>
      </p:sp>
      <p:sp>
        <p:nvSpPr>
          <p:cNvPr id="16399" name="Text Box 15"/>
          <p:cNvSpPr txBox="1">
            <a:spLocks noChangeArrowheads="1"/>
          </p:cNvSpPr>
          <p:nvPr/>
        </p:nvSpPr>
        <p:spPr bwMode="auto">
          <a:xfrm>
            <a:off x="1919288" y="4437063"/>
            <a:ext cx="1871662" cy="366712"/>
          </a:xfrm>
          <a:prstGeom prst="rect">
            <a:avLst/>
          </a:prstGeom>
          <a:noFill/>
          <a:ln w="9525">
            <a:noFill/>
            <a:miter lim="800000"/>
            <a:headEnd/>
            <a:tailEnd/>
          </a:ln>
        </p:spPr>
        <p:txBody>
          <a:bodyPr>
            <a:spAutoFit/>
          </a:bodyPr>
          <a:lstStyle/>
          <a:p>
            <a:pPr>
              <a:spcBef>
                <a:spcPct val="50000"/>
              </a:spcBef>
            </a:pPr>
            <a:endParaRPr lang="en-US"/>
          </a:p>
        </p:txBody>
      </p:sp>
      <p:sp>
        <p:nvSpPr>
          <p:cNvPr id="16400" name="AutoShape 16"/>
          <p:cNvSpPr>
            <a:spLocks noChangeArrowheads="1"/>
          </p:cNvSpPr>
          <p:nvPr/>
        </p:nvSpPr>
        <p:spPr bwMode="auto">
          <a:xfrm>
            <a:off x="1919288" y="2420939"/>
            <a:ext cx="360362" cy="358775"/>
          </a:xfrm>
          <a:prstGeom prst="star4">
            <a:avLst>
              <a:gd name="adj" fmla="val 12500"/>
            </a:avLst>
          </a:prstGeom>
          <a:solidFill>
            <a:srgbClr val="FF0000"/>
          </a:solidFill>
          <a:ln w="9525">
            <a:solidFill>
              <a:schemeClr val="tx1"/>
            </a:solidFill>
            <a:miter lim="800000"/>
            <a:headEnd/>
            <a:tailEnd/>
          </a:ln>
        </p:spPr>
        <p:txBody>
          <a:bodyPr wrap="none" anchor="ctr"/>
          <a:lstStyle/>
          <a:p>
            <a:endParaRPr lang="en-US"/>
          </a:p>
        </p:txBody>
      </p:sp>
      <p:sp>
        <p:nvSpPr>
          <p:cNvPr id="16401" name="AutoShape 17"/>
          <p:cNvSpPr>
            <a:spLocks noChangeArrowheads="1"/>
          </p:cNvSpPr>
          <p:nvPr/>
        </p:nvSpPr>
        <p:spPr bwMode="auto">
          <a:xfrm>
            <a:off x="1919288" y="4221164"/>
            <a:ext cx="360362" cy="358775"/>
          </a:xfrm>
          <a:prstGeom prst="star4">
            <a:avLst>
              <a:gd name="adj" fmla="val 12500"/>
            </a:avLst>
          </a:prstGeom>
          <a:solidFill>
            <a:srgbClr val="FF0000"/>
          </a:solidFill>
          <a:ln w="9525">
            <a:solidFill>
              <a:schemeClr val="tx1"/>
            </a:solidFill>
            <a:miter lim="800000"/>
            <a:headEnd/>
            <a:tailEnd/>
          </a:ln>
        </p:spPr>
        <p:txBody>
          <a:bodyPr wrap="none" anchor="ctr"/>
          <a:lstStyle/>
          <a:p>
            <a:endParaRPr lang="en-US"/>
          </a:p>
        </p:txBody>
      </p:sp>
      <p:sp>
        <p:nvSpPr>
          <p:cNvPr id="16402" name="Text Box 18"/>
          <p:cNvSpPr txBox="1">
            <a:spLocks noChangeArrowheads="1"/>
          </p:cNvSpPr>
          <p:nvPr/>
        </p:nvSpPr>
        <p:spPr bwMode="auto">
          <a:xfrm>
            <a:off x="2351088" y="4221163"/>
            <a:ext cx="2449512"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Tên địa lí</a:t>
            </a:r>
          </a:p>
        </p:txBody>
      </p:sp>
      <p:sp>
        <p:nvSpPr>
          <p:cNvPr id="16403" name="Text Box 19"/>
          <p:cNvSpPr txBox="1">
            <a:spLocks noChangeArrowheads="1"/>
          </p:cNvSpPr>
          <p:nvPr/>
        </p:nvSpPr>
        <p:spPr bwMode="auto">
          <a:xfrm>
            <a:off x="2135189" y="4941888"/>
            <a:ext cx="3455987" cy="641350"/>
          </a:xfrm>
          <a:prstGeom prst="rect">
            <a:avLst/>
          </a:prstGeom>
          <a:noFill/>
          <a:ln w="9525">
            <a:noFill/>
            <a:miter lim="800000"/>
            <a:headEnd/>
            <a:tailEnd/>
          </a:ln>
        </p:spPr>
        <p:txBody>
          <a:bodyPr>
            <a:spAutoFit/>
          </a:bodyPr>
          <a:lstStyle/>
          <a:p>
            <a:pPr>
              <a:spcBef>
                <a:spcPct val="50000"/>
              </a:spcBef>
            </a:pPr>
            <a:r>
              <a:rPr lang="en-US" sz="3600"/>
              <a:t>xanh pêtécbua,</a:t>
            </a:r>
          </a:p>
        </p:txBody>
      </p:sp>
      <p:sp>
        <p:nvSpPr>
          <p:cNvPr id="16404" name="Text Box 20"/>
          <p:cNvSpPr txBox="1">
            <a:spLocks noChangeArrowheads="1"/>
          </p:cNvSpPr>
          <p:nvPr/>
        </p:nvSpPr>
        <p:spPr bwMode="auto">
          <a:xfrm>
            <a:off x="5735638" y="4868863"/>
            <a:ext cx="1657350" cy="641350"/>
          </a:xfrm>
          <a:prstGeom prst="rect">
            <a:avLst/>
          </a:prstGeom>
          <a:noFill/>
          <a:ln w="9525">
            <a:noFill/>
            <a:miter lim="800000"/>
            <a:headEnd/>
            <a:tailEnd/>
          </a:ln>
        </p:spPr>
        <p:txBody>
          <a:bodyPr>
            <a:spAutoFit/>
          </a:bodyPr>
          <a:lstStyle/>
          <a:p>
            <a:pPr>
              <a:spcBef>
                <a:spcPct val="50000"/>
              </a:spcBef>
            </a:pPr>
            <a:r>
              <a:rPr lang="en-US" sz="3600"/>
              <a:t>tôkiô,</a:t>
            </a:r>
          </a:p>
        </p:txBody>
      </p:sp>
      <p:sp>
        <p:nvSpPr>
          <p:cNvPr id="16405" name="Text Box 21"/>
          <p:cNvSpPr txBox="1">
            <a:spLocks noChangeArrowheads="1"/>
          </p:cNvSpPr>
          <p:nvPr/>
        </p:nvSpPr>
        <p:spPr bwMode="auto">
          <a:xfrm>
            <a:off x="6600825" y="5445126"/>
            <a:ext cx="2374900" cy="366713"/>
          </a:xfrm>
          <a:prstGeom prst="rect">
            <a:avLst/>
          </a:prstGeom>
          <a:noFill/>
          <a:ln w="9525">
            <a:noFill/>
            <a:miter lim="800000"/>
            <a:headEnd/>
            <a:tailEnd/>
          </a:ln>
        </p:spPr>
        <p:txBody>
          <a:bodyPr>
            <a:spAutoFit/>
          </a:bodyPr>
          <a:lstStyle/>
          <a:p>
            <a:pPr>
              <a:spcBef>
                <a:spcPct val="50000"/>
              </a:spcBef>
            </a:pPr>
            <a:endParaRPr lang="en-US"/>
          </a:p>
        </p:txBody>
      </p:sp>
      <p:sp>
        <p:nvSpPr>
          <p:cNvPr id="16406" name="Text Box 22"/>
          <p:cNvSpPr txBox="1">
            <a:spLocks noChangeArrowheads="1"/>
          </p:cNvSpPr>
          <p:nvPr/>
        </p:nvSpPr>
        <p:spPr bwMode="auto">
          <a:xfrm>
            <a:off x="7175500" y="5229226"/>
            <a:ext cx="2736850" cy="366713"/>
          </a:xfrm>
          <a:prstGeom prst="rect">
            <a:avLst/>
          </a:prstGeom>
          <a:noFill/>
          <a:ln w="9525">
            <a:noFill/>
            <a:miter lim="800000"/>
            <a:headEnd/>
            <a:tailEnd/>
          </a:ln>
        </p:spPr>
        <p:txBody>
          <a:bodyPr>
            <a:spAutoFit/>
          </a:bodyPr>
          <a:lstStyle/>
          <a:p>
            <a:pPr>
              <a:spcBef>
                <a:spcPct val="50000"/>
              </a:spcBef>
            </a:pPr>
            <a:endParaRPr lang="en-US"/>
          </a:p>
        </p:txBody>
      </p:sp>
      <p:sp>
        <p:nvSpPr>
          <p:cNvPr id="16407" name="Text Box 23"/>
          <p:cNvSpPr txBox="1">
            <a:spLocks noChangeArrowheads="1"/>
          </p:cNvSpPr>
          <p:nvPr/>
        </p:nvSpPr>
        <p:spPr bwMode="auto">
          <a:xfrm>
            <a:off x="7535864" y="4868863"/>
            <a:ext cx="2663825" cy="641350"/>
          </a:xfrm>
          <a:prstGeom prst="rect">
            <a:avLst/>
          </a:prstGeom>
          <a:noFill/>
          <a:ln w="9525">
            <a:noFill/>
            <a:miter lim="800000"/>
            <a:headEnd/>
            <a:tailEnd/>
          </a:ln>
        </p:spPr>
        <p:txBody>
          <a:bodyPr>
            <a:spAutoFit/>
          </a:bodyPr>
          <a:lstStyle/>
          <a:p>
            <a:r>
              <a:rPr lang="en-US" sz="3600"/>
              <a:t>amadôn,</a:t>
            </a:r>
          </a:p>
        </p:txBody>
      </p:sp>
      <p:sp>
        <p:nvSpPr>
          <p:cNvPr id="16408" name="Text Box 24"/>
          <p:cNvSpPr txBox="1">
            <a:spLocks noChangeArrowheads="1"/>
          </p:cNvSpPr>
          <p:nvPr/>
        </p:nvSpPr>
        <p:spPr bwMode="auto">
          <a:xfrm>
            <a:off x="2279651" y="5537201"/>
            <a:ext cx="2087563" cy="1465263"/>
          </a:xfrm>
          <a:prstGeom prst="rect">
            <a:avLst/>
          </a:prstGeom>
          <a:noFill/>
          <a:ln w="9525">
            <a:noFill/>
            <a:miter lim="800000"/>
            <a:headEnd/>
            <a:tailEnd/>
          </a:ln>
        </p:spPr>
        <p:txBody>
          <a:bodyPr>
            <a:spAutoFit/>
          </a:bodyPr>
          <a:lstStyle/>
          <a:p>
            <a:r>
              <a:rPr lang="en-US" sz="3600"/>
              <a:t>niagara.</a:t>
            </a:r>
          </a:p>
          <a:p>
            <a:pPr>
              <a:spcBef>
                <a:spcPct val="50000"/>
              </a:spcBef>
            </a:pPr>
            <a:endParaRPr lang="en-US" sz="3600"/>
          </a:p>
        </p:txBody>
      </p:sp>
      <p:sp>
        <p:nvSpPr>
          <p:cNvPr id="16409" name="Text Box 25"/>
          <p:cNvSpPr txBox="1">
            <a:spLocks noChangeArrowheads="1"/>
          </p:cNvSpPr>
          <p:nvPr/>
        </p:nvSpPr>
        <p:spPr bwMode="auto">
          <a:xfrm>
            <a:off x="2022475" y="5013325"/>
            <a:ext cx="3455988" cy="579438"/>
          </a:xfrm>
          <a:prstGeom prst="rect">
            <a:avLst/>
          </a:prstGeom>
          <a:noFill/>
          <a:ln w="9525">
            <a:noFill/>
            <a:miter lim="800000"/>
            <a:headEnd/>
            <a:tailEnd/>
          </a:ln>
        </p:spPr>
        <p:txBody>
          <a:bodyPr>
            <a:spAutoFit/>
          </a:bodyPr>
          <a:lstStyle/>
          <a:p>
            <a:pPr>
              <a:spcBef>
                <a:spcPct val="50000"/>
              </a:spcBef>
            </a:pPr>
            <a:r>
              <a:rPr lang="en-US" sz="3200">
                <a:solidFill>
                  <a:srgbClr val="FF00FF"/>
                </a:solidFill>
              </a:rPr>
              <a:t>Xanh Pê-téc-bua,</a:t>
            </a:r>
          </a:p>
        </p:txBody>
      </p:sp>
      <p:sp>
        <p:nvSpPr>
          <p:cNvPr id="16410" name="Text Box 26"/>
          <p:cNvSpPr txBox="1">
            <a:spLocks noChangeArrowheads="1"/>
          </p:cNvSpPr>
          <p:nvPr/>
        </p:nvSpPr>
        <p:spPr bwMode="auto">
          <a:xfrm>
            <a:off x="5591175" y="4941889"/>
            <a:ext cx="1657350" cy="579437"/>
          </a:xfrm>
          <a:prstGeom prst="rect">
            <a:avLst/>
          </a:prstGeom>
          <a:noFill/>
          <a:ln w="9525">
            <a:noFill/>
            <a:miter lim="800000"/>
            <a:headEnd/>
            <a:tailEnd/>
          </a:ln>
        </p:spPr>
        <p:txBody>
          <a:bodyPr>
            <a:spAutoFit/>
          </a:bodyPr>
          <a:lstStyle/>
          <a:p>
            <a:pPr>
              <a:spcBef>
                <a:spcPct val="50000"/>
              </a:spcBef>
            </a:pPr>
            <a:r>
              <a:rPr lang="en-US" sz="3200">
                <a:solidFill>
                  <a:srgbClr val="FF00FF"/>
                </a:solidFill>
              </a:rPr>
              <a:t>Tô-ki-ô,</a:t>
            </a:r>
          </a:p>
        </p:txBody>
      </p:sp>
      <p:sp>
        <p:nvSpPr>
          <p:cNvPr id="16411" name="Text Box 27"/>
          <p:cNvSpPr txBox="1">
            <a:spLocks noChangeArrowheads="1"/>
          </p:cNvSpPr>
          <p:nvPr/>
        </p:nvSpPr>
        <p:spPr bwMode="auto">
          <a:xfrm>
            <a:off x="7526339" y="4959350"/>
            <a:ext cx="2232025" cy="579438"/>
          </a:xfrm>
          <a:prstGeom prst="rect">
            <a:avLst/>
          </a:prstGeom>
          <a:noFill/>
          <a:ln w="9525">
            <a:noFill/>
            <a:miter lim="800000"/>
            <a:headEnd/>
            <a:tailEnd/>
          </a:ln>
        </p:spPr>
        <p:txBody>
          <a:bodyPr>
            <a:spAutoFit/>
          </a:bodyPr>
          <a:lstStyle/>
          <a:p>
            <a:r>
              <a:rPr lang="en-US" sz="3200">
                <a:solidFill>
                  <a:srgbClr val="FF00FF"/>
                </a:solidFill>
              </a:rPr>
              <a:t>A-ma-dôn</a:t>
            </a:r>
            <a:r>
              <a:rPr lang="en-US" sz="3200"/>
              <a:t>,</a:t>
            </a:r>
          </a:p>
        </p:txBody>
      </p:sp>
      <p:sp>
        <p:nvSpPr>
          <p:cNvPr id="16412" name="Text Box 28"/>
          <p:cNvSpPr txBox="1">
            <a:spLocks noChangeArrowheads="1"/>
          </p:cNvSpPr>
          <p:nvPr/>
        </p:nvSpPr>
        <p:spPr bwMode="auto">
          <a:xfrm>
            <a:off x="2289175" y="5557838"/>
            <a:ext cx="2808288" cy="1465262"/>
          </a:xfrm>
          <a:prstGeom prst="rect">
            <a:avLst/>
          </a:prstGeom>
          <a:noFill/>
          <a:ln w="9525">
            <a:noFill/>
            <a:miter lim="800000"/>
            <a:headEnd/>
            <a:tailEnd/>
          </a:ln>
        </p:spPr>
        <p:txBody>
          <a:bodyPr>
            <a:spAutoFit/>
          </a:bodyPr>
          <a:lstStyle/>
          <a:p>
            <a:r>
              <a:rPr lang="en-US" sz="3600">
                <a:solidFill>
                  <a:srgbClr val="FF00FF"/>
                </a:solidFill>
              </a:rPr>
              <a:t>Ni-a-ga-ra</a:t>
            </a:r>
            <a:r>
              <a:rPr lang="en-US" sz="3600"/>
              <a:t>.</a:t>
            </a:r>
          </a:p>
          <a:p>
            <a:pPr>
              <a:spcBef>
                <a:spcPct val="50000"/>
              </a:spcBef>
            </a:pPr>
            <a:endParaRPr lang="en-US" sz="3600"/>
          </a:p>
        </p:txBody>
      </p:sp>
      <p:sp>
        <p:nvSpPr>
          <p:cNvPr id="16413" name="Text Box 29"/>
          <p:cNvSpPr txBox="1">
            <a:spLocks noChangeArrowheads="1"/>
          </p:cNvSpPr>
          <p:nvPr/>
        </p:nvSpPr>
        <p:spPr bwMode="auto">
          <a:xfrm>
            <a:off x="1524000" y="2420938"/>
            <a:ext cx="9144000" cy="366712"/>
          </a:xfrm>
          <a:prstGeom prst="rect">
            <a:avLst/>
          </a:prstGeom>
          <a:noFill/>
          <a:ln w="9525">
            <a:noFill/>
            <a:miter lim="800000"/>
            <a:headEnd/>
            <a:tailEnd/>
          </a:ln>
        </p:spPr>
        <p:txBody>
          <a:bodyPr>
            <a:spAutoFit/>
          </a:bodyPr>
          <a:lstStyle/>
          <a:p>
            <a:pPr>
              <a:spcBef>
                <a:spcPct val="50000"/>
              </a:spcBef>
            </a:pPr>
            <a:endParaRPr lang="en-US"/>
          </a:p>
        </p:txBody>
      </p:sp>
      <p:sp>
        <p:nvSpPr>
          <p:cNvPr id="16414" name="Text Box 30"/>
          <p:cNvSpPr txBox="1">
            <a:spLocks noChangeArrowheads="1"/>
          </p:cNvSpPr>
          <p:nvPr/>
        </p:nvSpPr>
        <p:spPr bwMode="auto">
          <a:xfrm>
            <a:off x="1847851" y="1268413"/>
            <a:ext cx="8208963" cy="366712"/>
          </a:xfrm>
          <a:prstGeom prst="rect">
            <a:avLst/>
          </a:prstGeom>
          <a:noFill/>
          <a:ln w="9525">
            <a:noFill/>
            <a:miter lim="800000"/>
            <a:headEnd/>
            <a:tailEnd/>
          </a:ln>
        </p:spPr>
        <p:txBody>
          <a:bodyPr>
            <a:spAutoFit/>
          </a:bodyPr>
          <a:lstStyle/>
          <a:p>
            <a:pPr>
              <a:spcBef>
                <a:spcPct val="50000"/>
              </a:spcBef>
            </a:pPr>
            <a:endParaRPr lang="en-US"/>
          </a:p>
        </p:txBody>
      </p:sp>
    </p:spTree>
    <p:extLst>
      <p:ext uri="{BB962C8B-B14F-4D97-AF65-F5344CB8AC3E}">
        <p14:creationId xmlns:p14="http://schemas.microsoft.com/office/powerpoint/2010/main" val="1366946848"/>
      </p:ext>
    </p:extLst>
  </p:cSld>
  <p:clrMapOvr>
    <a:masterClrMapping/>
  </p:clrMapOvr>
  <p:transition>
    <p:checker dir="vert"/>
  </p:transition>
  <p:timing>
    <p:tnLst>
      <p:par>
        <p:cTn id="1" dur="indefinite" restart="never" nodeType="tmRoot">
          <p:childTnLst>
            <p:seq concurrent="1" nextAc="seek">
              <p:cTn id="2" restart="whenNotActive" fill="hold" evtFilter="cancelBubble" nodeType="interactiveSeq">
                <p:stCondLst>
                  <p:cond evt="onClick" delay="0">
                    <p:tgtEl>
                      <p:spTgt spid="16393"/>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circle(in)">
                                      <p:cBhvr>
                                        <p:cTn id="7" dur="2000"/>
                                        <p:tgtEl>
                                          <p:spTgt spid="16394"/>
                                        </p:tgtEl>
                                      </p:cBhvr>
                                    </p:animEffect>
                                  </p:childTnLst>
                                </p:cTn>
                              </p:par>
                              <p:par>
                                <p:cTn id="8" presetID="4" presetClass="exit" presetSubtype="16" fill="hold" grpId="0" nodeType="withEffect">
                                  <p:stCondLst>
                                    <p:cond delay="0"/>
                                  </p:stCondLst>
                                  <p:childTnLst>
                                    <p:animEffect transition="out" filter="box(in)">
                                      <p:cBhvr>
                                        <p:cTn id="9" dur="500"/>
                                        <p:tgtEl>
                                          <p:spTgt spid="16393"/>
                                        </p:tgtEl>
                                      </p:cBhvr>
                                    </p:animEffect>
                                    <p:set>
                                      <p:cBhvr>
                                        <p:cTn id="10" dur="1" fill="hold">
                                          <p:stCondLst>
                                            <p:cond delay="499"/>
                                          </p:stCondLst>
                                        </p:cTn>
                                        <p:tgtEl>
                                          <p:spTgt spid="16393"/>
                                        </p:tgtEl>
                                        <p:attrNameLst>
                                          <p:attrName>style.visibility</p:attrName>
                                        </p:attrNameLst>
                                      </p:cBhvr>
                                      <p:to>
                                        <p:strVal val="hidden"/>
                                      </p:to>
                                    </p:set>
                                  </p:childTnLst>
                                </p:cTn>
                              </p:par>
                            </p:childTnLst>
                          </p:cTn>
                        </p:par>
                      </p:childTnLst>
                    </p:cTn>
                  </p:par>
                </p:childTnLst>
              </p:cTn>
              <p:nextCondLst>
                <p:cond evt="onClick" delay="0">
                  <p:tgtEl>
                    <p:spTgt spid="16393"/>
                  </p:tgtEl>
                </p:cond>
              </p:nextCondLst>
            </p:seq>
            <p:seq concurrent="1" nextAc="seek">
              <p:cTn id="11" restart="whenNotActive" fill="hold" evtFilter="cancelBubble" nodeType="interactiveSeq">
                <p:stCondLst>
                  <p:cond evt="onClick" delay="0">
                    <p:tgtEl>
                      <p:spTgt spid="1639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397"/>
                                        </p:tgtEl>
                                        <p:attrNameLst>
                                          <p:attrName>style.visibility</p:attrName>
                                        </p:attrNameLst>
                                      </p:cBhvr>
                                      <p:to>
                                        <p:strVal val="visible"/>
                                      </p:to>
                                    </p:set>
                                    <p:animEffect transition="in" filter="wipe(down)">
                                      <p:cBhvr>
                                        <p:cTn id="16" dur="500"/>
                                        <p:tgtEl>
                                          <p:spTgt spid="16397"/>
                                        </p:tgtEl>
                                      </p:cBhvr>
                                    </p:animEffect>
                                  </p:childTnLst>
                                </p:cTn>
                              </p:par>
                              <p:par>
                                <p:cTn id="17" presetID="5" presetClass="exit" presetSubtype="10" fill="hold" grpId="0" nodeType="withEffect">
                                  <p:stCondLst>
                                    <p:cond delay="0"/>
                                  </p:stCondLst>
                                  <p:childTnLst>
                                    <p:animEffect transition="out" filter="checkerboard(across)">
                                      <p:cBhvr>
                                        <p:cTn id="18" dur="500"/>
                                        <p:tgtEl>
                                          <p:spTgt spid="16398"/>
                                        </p:tgtEl>
                                      </p:cBhvr>
                                    </p:animEffect>
                                    <p:set>
                                      <p:cBhvr>
                                        <p:cTn id="19" dur="1" fill="hold">
                                          <p:stCondLst>
                                            <p:cond delay="499"/>
                                          </p:stCondLst>
                                        </p:cTn>
                                        <p:tgtEl>
                                          <p:spTgt spid="16398"/>
                                        </p:tgtEl>
                                        <p:attrNameLst>
                                          <p:attrName>style.visibility</p:attrName>
                                        </p:attrNameLst>
                                      </p:cBhvr>
                                      <p:to>
                                        <p:strVal val="hidden"/>
                                      </p:to>
                                    </p:set>
                                  </p:childTnLst>
                                </p:cTn>
                              </p:par>
                            </p:childTnLst>
                          </p:cTn>
                        </p:par>
                      </p:childTnLst>
                    </p:cTn>
                  </p:par>
                </p:childTnLst>
              </p:cTn>
              <p:nextCondLst>
                <p:cond evt="onClick" delay="0">
                  <p:tgtEl>
                    <p:spTgt spid="16398"/>
                  </p:tgtEl>
                </p:cond>
              </p:nextCondLst>
            </p:seq>
            <p:seq concurrent="1" nextAc="seek">
              <p:cTn id="20" restart="whenNotActive" fill="hold" evtFilter="cancelBubble" nodeType="interactiveSeq">
                <p:stCondLst>
                  <p:cond evt="onClick" delay="0">
                    <p:tgtEl>
                      <p:spTgt spid="1639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5" presetClass="entr" presetSubtype="0" fill="hold" grpId="0" nodeType="withEffect">
                                  <p:stCondLst>
                                    <p:cond delay="0"/>
                                  </p:stCondLst>
                                  <p:childTnLst>
                                    <p:set>
                                      <p:cBhvr>
                                        <p:cTn id="24" dur="1" fill="hold">
                                          <p:stCondLst>
                                            <p:cond delay="0"/>
                                          </p:stCondLst>
                                        </p:cTn>
                                        <p:tgtEl>
                                          <p:spTgt spid="16396"/>
                                        </p:tgtEl>
                                        <p:attrNameLst>
                                          <p:attrName>style.visibility</p:attrName>
                                        </p:attrNameLst>
                                      </p:cBhvr>
                                      <p:to>
                                        <p:strVal val="visible"/>
                                      </p:to>
                                    </p:set>
                                    <p:anim calcmode="lin" valueType="num">
                                      <p:cBhvr>
                                        <p:cTn id="25" dur="1000" fill="hold"/>
                                        <p:tgtEl>
                                          <p:spTgt spid="16396"/>
                                        </p:tgtEl>
                                        <p:attrNameLst>
                                          <p:attrName>ppt_w</p:attrName>
                                        </p:attrNameLst>
                                      </p:cBhvr>
                                      <p:tavLst>
                                        <p:tav tm="0">
                                          <p:val>
                                            <p:strVal val="#ppt_w*0.70"/>
                                          </p:val>
                                        </p:tav>
                                        <p:tav tm="100000">
                                          <p:val>
                                            <p:strVal val="#ppt_w"/>
                                          </p:val>
                                        </p:tav>
                                      </p:tavLst>
                                    </p:anim>
                                    <p:anim calcmode="lin" valueType="num">
                                      <p:cBhvr>
                                        <p:cTn id="26" dur="1000" fill="hold"/>
                                        <p:tgtEl>
                                          <p:spTgt spid="16396"/>
                                        </p:tgtEl>
                                        <p:attrNameLst>
                                          <p:attrName>ppt_h</p:attrName>
                                        </p:attrNameLst>
                                      </p:cBhvr>
                                      <p:tavLst>
                                        <p:tav tm="0">
                                          <p:val>
                                            <p:strVal val="#ppt_h"/>
                                          </p:val>
                                        </p:tav>
                                        <p:tav tm="100000">
                                          <p:val>
                                            <p:strVal val="#ppt_h"/>
                                          </p:val>
                                        </p:tav>
                                      </p:tavLst>
                                    </p:anim>
                                    <p:animEffect transition="in" filter="fade">
                                      <p:cBhvr>
                                        <p:cTn id="27" dur="1000"/>
                                        <p:tgtEl>
                                          <p:spTgt spid="16396"/>
                                        </p:tgtEl>
                                      </p:cBhvr>
                                    </p:animEffect>
                                  </p:childTnLst>
                                </p:cTn>
                              </p:par>
                              <p:par>
                                <p:cTn id="28" presetID="2" presetClass="exit" presetSubtype="4" fill="hold" grpId="0" nodeType="withEffect">
                                  <p:stCondLst>
                                    <p:cond delay="0"/>
                                  </p:stCondLst>
                                  <p:childTnLst>
                                    <p:anim calcmode="lin" valueType="num">
                                      <p:cBhvr additive="base">
                                        <p:cTn id="29" dur="500"/>
                                        <p:tgtEl>
                                          <p:spTgt spid="16395"/>
                                        </p:tgtEl>
                                        <p:attrNameLst>
                                          <p:attrName>ppt_x</p:attrName>
                                        </p:attrNameLst>
                                      </p:cBhvr>
                                      <p:tavLst>
                                        <p:tav tm="0">
                                          <p:val>
                                            <p:strVal val="ppt_x"/>
                                          </p:val>
                                        </p:tav>
                                        <p:tav tm="100000">
                                          <p:val>
                                            <p:strVal val="ppt_x"/>
                                          </p:val>
                                        </p:tav>
                                      </p:tavLst>
                                    </p:anim>
                                    <p:anim calcmode="lin" valueType="num">
                                      <p:cBhvr additive="base">
                                        <p:cTn id="30" dur="500"/>
                                        <p:tgtEl>
                                          <p:spTgt spid="16395"/>
                                        </p:tgtEl>
                                        <p:attrNameLst>
                                          <p:attrName>ppt_y</p:attrName>
                                        </p:attrNameLst>
                                      </p:cBhvr>
                                      <p:tavLst>
                                        <p:tav tm="0">
                                          <p:val>
                                            <p:strVal val="ppt_y"/>
                                          </p:val>
                                        </p:tav>
                                        <p:tav tm="100000">
                                          <p:val>
                                            <p:strVal val="1+ppt_h/2"/>
                                          </p:val>
                                        </p:tav>
                                      </p:tavLst>
                                    </p:anim>
                                    <p:set>
                                      <p:cBhvr>
                                        <p:cTn id="31" dur="1" fill="hold">
                                          <p:stCondLst>
                                            <p:cond delay="499"/>
                                          </p:stCondLst>
                                        </p:cTn>
                                        <p:tgtEl>
                                          <p:spTgt spid="16395"/>
                                        </p:tgtEl>
                                        <p:attrNameLst>
                                          <p:attrName>style.visibility</p:attrName>
                                        </p:attrNameLst>
                                      </p:cBhvr>
                                      <p:to>
                                        <p:strVal val="hidden"/>
                                      </p:to>
                                    </p:set>
                                  </p:childTnLst>
                                </p:cTn>
                              </p:par>
                            </p:childTnLst>
                          </p:cTn>
                        </p:par>
                      </p:childTnLst>
                    </p:cTn>
                  </p:par>
                </p:childTnLst>
              </p:cTn>
              <p:nextCondLst>
                <p:cond evt="onClick" delay="0">
                  <p:tgtEl>
                    <p:spTgt spid="16395"/>
                  </p:tgtEl>
                </p:cond>
              </p:nextCondLst>
            </p:seq>
            <p:seq concurrent="1" nextAc="seek">
              <p:cTn id="32" restart="whenNotActive" fill="hold" evtFilter="cancelBubble" nodeType="interactiveSeq">
                <p:stCondLst>
                  <p:cond evt="onClick" delay="0">
                    <p:tgtEl>
                      <p:spTgt spid="1640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6" presetClass="entr" presetSubtype="16" fill="hold" grpId="0" nodeType="withEffect">
                                  <p:stCondLst>
                                    <p:cond delay="0"/>
                                  </p:stCondLst>
                                  <p:childTnLst>
                                    <p:set>
                                      <p:cBhvr>
                                        <p:cTn id="36" dur="1" fill="hold">
                                          <p:stCondLst>
                                            <p:cond delay="0"/>
                                          </p:stCondLst>
                                        </p:cTn>
                                        <p:tgtEl>
                                          <p:spTgt spid="16410"/>
                                        </p:tgtEl>
                                        <p:attrNameLst>
                                          <p:attrName>style.visibility</p:attrName>
                                        </p:attrNameLst>
                                      </p:cBhvr>
                                      <p:to>
                                        <p:strVal val="visible"/>
                                      </p:to>
                                    </p:set>
                                    <p:animEffect transition="in" filter="circle(in)">
                                      <p:cBhvr>
                                        <p:cTn id="37" dur="2000"/>
                                        <p:tgtEl>
                                          <p:spTgt spid="16410"/>
                                        </p:tgtEl>
                                      </p:cBhvr>
                                    </p:animEffect>
                                  </p:childTnLst>
                                </p:cTn>
                              </p:par>
                              <p:par>
                                <p:cTn id="38" presetID="8" presetClass="exit" presetSubtype="16" fill="hold" grpId="0" nodeType="withEffect">
                                  <p:stCondLst>
                                    <p:cond delay="0"/>
                                  </p:stCondLst>
                                  <p:childTnLst>
                                    <p:animEffect transition="out" filter="diamond(in)">
                                      <p:cBhvr>
                                        <p:cTn id="39" dur="2000"/>
                                        <p:tgtEl>
                                          <p:spTgt spid="16404"/>
                                        </p:tgtEl>
                                      </p:cBhvr>
                                    </p:animEffect>
                                    <p:set>
                                      <p:cBhvr>
                                        <p:cTn id="40" dur="1" fill="hold">
                                          <p:stCondLst>
                                            <p:cond delay="1999"/>
                                          </p:stCondLst>
                                        </p:cTn>
                                        <p:tgtEl>
                                          <p:spTgt spid="16404"/>
                                        </p:tgtEl>
                                        <p:attrNameLst>
                                          <p:attrName>style.visibility</p:attrName>
                                        </p:attrNameLst>
                                      </p:cBhvr>
                                      <p:to>
                                        <p:strVal val="hidden"/>
                                      </p:to>
                                    </p:set>
                                  </p:childTnLst>
                                </p:cTn>
                              </p:par>
                            </p:childTnLst>
                          </p:cTn>
                        </p:par>
                      </p:childTnLst>
                    </p:cTn>
                  </p:par>
                </p:childTnLst>
              </p:cTn>
              <p:nextCondLst>
                <p:cond evt="onClick" delay="0">
                  <p:tgtEl>
                    <p:spTgt spid="16404"/>
                  </p:tgtEl>
                </p:cond>
              </p:nextCondLst>
            </p:seq>
            <p:seq concurrent="1" nextAc="seek">
              <p:cTn id="41" restart="whenNotActive" fill="hold" evtFilter="cancelBubble" nodeType="interactiveSeq">
                <p:stCondLst>
                  <p:cond evt="onClick" delay="0">
                    <p:tgtEl>
                      <p:spTgt spid="1640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6411"/>
                                        </p:tgtEl>
                                        <p:attrNameLst>
                                          <p:attrName>style.visibility</p:attrName>
                                        </p:attrNameLst>
                                      </p:cBhvr>
                                      <p:to>
                                        <p:strVal val="visible"/>
                                      </p:to>
                                    </p:set>
                                    <p:animEffect transition="in" filter="dissolve">
                                      <p:cBhvr>
                                        <p:cTn id="46" dur="500"/>
                                        <p:tgtEl>
                                          <p:spTgt spid="16411"/>
                                        </p:tgtEl>
                                      </p:cBhvr>
                                    </p:animEffect>
                                  </p:childTnLst>
                                </p:cTn>
                              </p:par>
                              <p:par>
                                <p:cTn id="47" presetID="5" presetClass="exit" presetSubtype="10" fill="hold" grpId="0" nodeType="withEffect">
                                  <p:stCondLst>
                                    <p:cond delay="0"/>
                                  </p:stCondLst>
                                  <p:childTnLst>
                                    <p:animEffect transition="out" filter="checkerboard(across)">
                                      <p:cBhvr>
                                        <p:cTn id="48" dur="500"/>
                                        <p:tgtEl>
                                          <p:spTgt spid="16407"/>
                                        </p:tgtEl>
                                      </p:cBhvr>
                                    </p:animEffect>
                                    <p:set>
                                      <p:cBhvr>
                                        <p:cTn id="49"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seq concurrent="1" nextAc="seek">
              <p:cTn id="50" restart="whenNotActive" fill="hold" evtFilter="cancelBubble" nodeType="interactiveSeq">
                <p:stCondLst>
                  <p:cond evt="onClick" delay="0">
                    <p:tgtEl>
                      <p:spTgt spid="1640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412"/>
                                        </p:tgtEl>
                                        <p:attrNameLst>
                                          <p:attrName>style.visibility</p:attrName>
                                        </p:attrNameLst>
                                      </p:cBhvr>
                                      <p:to>
                                        <p:strVal val="visible"/>
                                      </p:to>
                                    </p:set>
                                    <p:animEffect transition="in" filter="fade">
                                      <p:cBhvr>
                                        <p:cTn id="55" dur="2000"/>
                                        <p:tgtEl>
                                          <p:spTgt spid="16412"/>
                                        </p:tgtEl>
                                      </p:cBhvr>
                                    </p:animEffect>
                                  </p:childTnLst>
                                </p:cTn>
                              </p:par>
                              <p:par>
                                <p:cTn id="56" presetID="2" presetClass="exit" presetSubtype="4" fill="hold" grpId="0" nodeType="withEffect">
                                  <p:stCondLst>
                                    <p:cond delay="0"/>
                                  </p:stCondLst>
                                  <p:childTnLst>
                                    <p:anim calcmode="lin" valueType="num">
                                      <p:cBhvr additive="base">
                                        <p:cTn id="57" dur="500"/>
                                        <p:tgtEl>
                                          <p:spTgt spid="16408"/>
                                        </p:tgtEl>
                                        <p:attrNameLst>
                                          <p:attrName>ppt_x</p:attrName>
                                        </p:attrNameLst>
                                      </p:cBhvr>
                                      <p:tavLst>
                                        <p:tav tm="0">
                                          <p:val>
                                            <p:strVal val="ppt_x"/>
                                          </p:val>
                                        </p:tav>
                                        <p:tav tm="100000">
                                          <p:val>
                                            <p:strVal val="ppt_x"/>
                                          </p:val>
                                        </p:tav>
                                      </p:tavLst>
                                    </p:anim>
                                    <p:anim calcmode="lin" valueType="num">
                                      <p:cBhvr additive="base">
                                        <p:cTn id="58" dur="500"/>
                                        <p:tgtEl>
                                          <p:spTgt spid="16408"/>
                                        </p:tgtEl>
                                        <p:attrNameLst>
                                          <p:attrName>ppt_y</p:attrName>
                                        </p:attrNameLst>
                                      </p:cBhvr>
                                      <p:tavLst>
                                        <p:tav tm="0">
                                          <p:val>
                                            <p:strVal val="ppt_y"/>
                                          </p:val>
                                        </p:tav>
                                        <p:tav tm="100000">
                                          <p:val>
                                            <p:strVal val="1+ppt_h/2"/>
                                          </p:val>
                                        </p:tav>
                                      </p:tavLst>
                                    </p:anim>
                                    <p:set>
                                      <p:cBhvr>
                                        <p:cTn id="59" dur="1" fill="hold">
                                          <p:stCondLst>
                                            <p:cond delay="499"/>
                                          </p:stCondLst>
                                        </p:cTn>
                                        <p:tgtEl>
                                          <p:spTgt spid="16408"/>
                                        </p:tgtEl>
                                        <p:attrNameLst>
                                          <p:attrName>style.visibility</p:attrName>
                                        </p:attrNameLst>
                                      </p:cBhvr>
                                      <p:to>
                                        <p:strVal val="hidden"/>
                                      </p:to>
                                    </p:set>
                                  </p:childTnLst>
                                </p:cTn>
                              </p:par>
                            </p:childTnLst>
                          </p:cTn>
                        </p:par>
                      </p:childTnLst>
                    </p:cTn>
                  </p:par>
                </p:childTnLst>
              </p:cTn>
              <p:nextCondLst>
                <p:cond evt="onClick" delay="0">
                  <p:tgtEl>
                    <p:spTgt spid="16408"/>
                  </p:tgtEl>
                </p:cond>
              </p:nextCondLst>
            </p:seq>
            <p:seq concurrent="1" nextAc="seek">
              <p:cTn id="60" restart="whenNotActive" fill="hold" evtFilter="cancelBubble" nodeType="interactiveSeq">
                <p:stCondLst>
                  <p:cond evt="onClick" delay="0">
                    <p:tgtEl>
                      <p:spTgt spid="1640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409"/>
                                        </p:tgtEl>
                                        <p:attrNameLst>
                                          <p:attrName>style.visibility</p:attrName>
                                        </p:attrNameLst>
                                      </p:cBhvr>
                                      <p:to>
                                        <p:strVal val="visible"/>
                                      </p:to>
                                    </p:set>
                                    <p:anim calcmode="lin" valueType="num">
                                      <p:cBhvr additive="base">
                                        <p:cTn id="65" dur="500" fill="hold"/>
                                        <p:tgtEl>
                                          <p:spTgt spid="16409"/>
                                        </p:tgtEl>
                                        <p:attrNameLst>
                                          <p:attrName>ppt_x</p:attrName>
                                        </p:attrNameLst>
                                      </p:cBhvr>
                                      <p:tavLst>
                                        <p:tav tm="0">
                                          <p:val>
                                            <p:strVal val="#ppt_x"/>
                                          </p:val>
                                        </p:tav>
                                        <p:tav tm="100000">
                                          <p:val>
                                            <p:strVal val="#ppt_x"/>
                                          </p:val>
                                        </p:tav>
                                      </p:tavLst>
                                    </p:anim>
                                    <p:anim calcmode="lin" valueType="num">
                                      <p:cBhvr additive="base">
                                        <p:cTn id="66" dur="500" fill="hold"/>
                                        <p:tgtEl>
                                          <p:spTgt spid="16409"/>
                                        </p:tgtEl>
                                        <p:attrNameLst>
                                          <p:attrName>ppt_y</p:attrName>
                                        </p:attrNameLst>
                                      </p:cBhvr>
                                      <p:tavLst>
                                        <p:tav tm="0">
                                          <p:val>
                                            <p:strVal val="1+#ppt_h/2"/>
                                          </p:val>
                                        </p:tav>
                                        <p:tav tm="100000">
                                          <p:val>
                                            <p:strVal val="#ppt_y"/>
                                          </p:val>
                                        </p:tav>
                                      </p:tavLst>
                                    </p:anim>
                                  </p:childTnLst>
                                </p:cTn>
                              </p:par>
                              <p:par>
                                <p:cTn id="67" presetID="4" presetClass="exit" presetSubtype="16" fill="hold" grpId="0" nodeType="withEffect">
                                  <p:stCondLst>
                                    <p:cond delay="0"/>
                                  </p:stCondLst>
                                  <p:childTnLst>
                                    <p:animEffect transition="out" filter="box(in)">
                                      <p:cBhvr>
                                        <p:cTn id="68" dur="500"/>
                                        <p:tgtEl>
                                          <p:spTgt spid="16403"/>
                                        </p:tgtEl>
                                      </p:cBhvr>
                                    </p:animEffect>
                                    <p:set>
                                      <p:cBhvr>
                                        <p:cTn id="69" dur="1" fill="hold">
                                          <p:stCondLst>
                                            <p:cond delay="499"/>
                                          </p:stCondLst>
                                        </p:cTn>
                                        <p:tgtEl>
                                          <p:spTgt spid="16403"/>
                                        </p:tgtEl>
                                        <p:attrNameLst>
                                          <p:attrName>style.visibility</p:attrName>
                                        </p:attrNameLst>
                                      </p:cBhvr>
                                      <p:to>
                                        <p:strVal val="hidden"/>
                                      </p:to>
                                    </p:set>
                                  </p:childTnLst>
                                </p:cTn>
                              </p:par>
                            </p:childTnLst>
                          </p:cTn>
                        </p:par>
                      </p:childTnLst>
                    </p:cTn>
                  </p:par>
                </p:childTnLst>
              </p:cTn>
              <p:nextCondLst>
                <p:cond evt="onClick" delay="0">
                  <p:tgtEl>
                    <p:spTgt spid="16403"/>
                  </p:tgtEl>
                </p:cond>
              </p:nextCondLst>
            </p:seq>
          </p:childTnLst>
        </p:cTn>
      </p:par>
    </p:tnLst>
    <p:bldLst>
      <p:bldP spid="16393" grpId="0"/>
      <p:bldP spid="16394" grpId="0"/>
      <p:bldP spid="16395" grpId="0"/>
      <p:bldP spid="16396" grpId="0"/>
      <p:bldP spid="16397" grpId="0"/>
      <p:bldP spid="16398" grpId="0"/>
      <p:bldP spid="16403" grpId="0"/>
      <p:bldP spid="16404" grpId="0"/>
      <p:bldP spid="16407" grpId="0"/>
      <p:bldP spid="16408" grpId="0"/>
      <p:bldP spid="16409" grpId="0"/>
      <p:bldP spid="16410" grpId="0"/>
      <p:bldP spid="16411" grpId="0"/>
      <p:bldP spid="164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311901" y="5589588"/>
            <a:ext cx="3960813" cy="366712"/>
          </a:xfrm>
          <a:prstGeom prst="rect">
            <a:avLst/>
          </a:prstGeom>
          <a:noFill/>
          <a:ln w="9525">
            <a:noFill/>
            <a:miter lim="800000"/>
            <a:headEnd/>
            <a:tailEnd/>
          </a:ln>
        </p:spPr>
        <p:txBody>
          <a:bodyPr>
            <a:spAutoFit/>
          </a:bodyPr>
          <a:lstStyle/>
          <a:p>
            <a:pPr>
              <a:spcBef>
                <a:spcPct val="50000"/>
              </a:spcBef>
            </a:pPr>
            <a:endParaRPr lang="en-US"/>
          </a:p>
        </p:txBody>
      </p:sp>
      <p:sp>
        <p:nvSpPr>
          <p:cNvPr id="17411" name="Text Box 3"/>
          <p:cNvSpPr txBox="1">
            <a:spLocks noChangeArrowheads="1"/>
          </p:cNvSpPr>
          <p:nvPr/>
        </p:nvSpPr>
        <p:spPr bwMode="auto">
          <a:xfrm>
            <a:off x="6527800" y="5661026"/>
            <a:ext cx="2736850" cy="366713"/>
          </a:xfrm>
          <a:prstGeom prst="rect">
            <a:avLst/>
          </a:prstGeom>
          <a:noFill/>
          <a:ln w="9525">
            <a:noFill/>
            <a:miter lim="800000"/>
            <a:headEnd/>
            <a:tailEnd/>
          </a:ln>
        </p:spPr>
        <p:txBody>
          <a:bodyPr>
            <a:spAutoFit/>
          </a:bodyPr>
          <a:lstStyle/>
          <a:p>
            <a:pPr>
              <a:spcBef>
                <a:spcPct val="50000"/>
              </a:spcBef>
            </a:pPr>
            <a:endParaRPr lang="en-US"/>
          </a:p>
        </p:txBody>
      </p:sp>
      <p:pic>
        <p:nvPicPr>
          <p:cNvPr id="17412" name="Picture 4" descr="Gagarin"/>
          <p:cNvPicPr>
            <a:picLocks noChangeAspect="1" noChangeArrowheads="1"/>
          </p:cNvPicPr>
          <p:nvPr/>
        </p:nvPicPr>
        <p:blipFill>
          <a:blip r:embed="rId2"/>
          <a:srcRect/>
          <a:stretch>
            <a:fillRect/>
          </a:stretch>
        </p:blipFill>
        <p:spPr bwMode="auto">
          <a:xfrm>
            <a:off x="1524000" y="0"/>
            <a:ext cx="4140200" cy="5157788"/>
          </a:xfrm>
          <a:prstGeom prst="rect">
            <a:avLst/>
          </a:prstGeom>
          <a:noFill/>
          <a:ln w="9525">
            <a:noFill/>
            <a:miter lim="800000"/>
            <a:headEnd/>
            <a:tailEnd/>
          </a:ln>
        </p:spPr>
      </p:pic>
      <p:grpSp>
        <p:nvGrpSpPr>
          <p:cNvPr id="2" name="Group 5"/>
          <p:cNvGrpSpPr>
            <a:grpSpLocks/>
          </p:cNvGrpSpPr>
          <p:nvPr/>
        </p:nvGrpSpPr>
        <p:grpSpPr bwMode="auto">
          <a:xfrm>
            <a:off x="6096000" y="0"/>
            <a:ext cx="4572000" cy="6794500"/>
            <a:chOff x="2880" y="0"/>
            <a:chExt cx="2880" cy="4280"/>
          </a:xfrm>
        </p:grpSpPr>
        <p:pic>
          <p:nvPicPr>
            <p:cNvPr id="17418" name="Picture 6" descr="_Christian_Andersen"/>
            <p:cNvPicPr>
              <a:picLocks noChangeAspect="1" noChangeArrowheads="1"/>
            </p:cNvPicPr>
            <p:nvPr/>
          </p:nvPicPr>
          <p:blipFill>
            <a:blip r:embed="rId3"/>
            <a:srcRect/>
            <a:stretch>
              <a:fillRect/>
            </a:stretch>
          </p:blipFill>
          <p:spPr bwMode="auto">
            <a:xfrm>
              <a:off x="2880" y="0"/>
              <a:ext cx="2880" cy="3249"/>
            </a:xfrm>
            <a:prstGeom prst="rect">
              <a:avLst/>
            </a:prstGeom>
            <a:noFill/>
            <a:ln w="9525">
              <a:noFill/>
              <a:miter lim="800000"/>
              <a:headEnd/>
              <a:tailEnd/>
            </a:ln>
          </p:spPr>
        </p:pic>
        <p:sp>
          <p:nvSpPr>
            <p:cNvPr id="17419" name="Text Box 7"/>
            <p:cNvSpPr txBox="1">
              <a:spLocks noChangeArrowheads="1"/>
            </p:cNvSpPr>
            <p:nvPr/>
          </p:nvSpPr>
          <p:spPr bwMode="auto">
            <a:xfrm>
              <a:off x="2925" y="3339"/>
              <a:ext cx="2835" cy="941"/>
            </a:xfrm>
            <a:prstGeom prst="rect">
              <a:avLst/>
            </a:prstGeom>
            <a:noFill/>
            <a:ln w="9525">
              <a:noFill/>
              <a:miter lim="800000"/>
              <a:headEnd/>
              <a:tailEnd/>
            </a:ln>
          </p:spPr>
          <p:txBody>
            <a:bodyPr>
              <a:spAutoFit/>
            </a:bodyPr>
            <a:lstStyle/>
            <a:p>
              <a:pPr>
                <a:spcBef>
                  <a:spcPct val="50000"/>
                </a:spcBef>
              </a:pPr>
              <a:r>
                <a:rPr lang="en-US" sz="3200" b="1"/>
                <a:t>Crít-xti-an An-đéc-xen</a:t>
              </a:r>
            </a:p>
            <a:p>
              <a:pPr>
                <a:spcBef>
                  <a:spcPct val="50000"/>
                </a:spcBef>
              </a:pPr>
              <a:r>
                <a:rPr lang="en-US" sz="2000"/>
                <a:t>Nhà văn nổi tiếng thế giới, người </a:t>
              </a:r>
            </a:p>
            <a:p>
              <a:pPr>
                <a:spcBef>
                  <a:spcPct val="50000"/>
                </a:spcBef>
              </a:pPr>
              <a:r>
                <a:rPr lang="en-US" sz="2000"/>
                <a:t>Đan Mạch chuyên viết truyện cổ tích</a:t>
              </a:r>
            </a:p>
          </p:txBody>
        </p:sp>
      </p:grpSp>
      <p:pic>
        <p:nvPicPr>
          <p:cNvPr id="17414" name="Picture 8" descr="Gagarin"/>
          <p:cNvPicPr>
            <a:picLocks noChangeAspect="1" noChangeArrowheads="1"/>
          </p:cNvPicPr>
          <p:nvPr/>
        </p:nvPicPr>
        <p:blipFill>
          <a:blip r:embed="rId2"/>
          <a:srcRect/>
          <a:stretch>
            <a:fillRect/>
          </a:stretch>
        </p:blipFill>
        <p:spPr bwMode="auto">
          <a:xfrm>
            <a:off x="1524000" y="0"/>
            <a:ext cx="4140200" cy="5157788"/>
          </a:xfrm>
          <a:prstGeom prst="rect">
            <a:avLst/>
          </a:prstGeom>
          <a:noFill/>
          <a:ln w="9525">
            <a:noFill/>
            <a:miter lim="800000"/>
            <a:headEnd/>
            <a:tailEnd/>
          </a:ln>
        </p:spPr>
      </p:pic>
      <p:grpSp>
        <p:nvGrpSpPr>
          <p:cNvPr id="3" name="Group 9"/>
          <p:cNvGrpSpPr>
            <a:grpSpLocks/>
          </p:cNvGrpSpPr>
          <p:nvPr/>
        </p:nvGrpSpPr>
        <p:grpSpPr bwMode="auto">
          <a:xfrm>
            <a:off x="1524000" y="0"/>
            <a:ext cx="4140200" cy="6865938"/>
            <a:chOff x="0" y="0"/>
            <a:chExt cx="2608" cy="4325"/>
          </a:xfrm>
        </p:grpSpPr>
        <p:sp>
          <p:nvSpPr>
            <p:cNvPr id="17416" name="Text Box 10"/>
            <p:cNvSpPr txBox="1">
              <a:spLocks noChangeArrowheads="1"/>
            </p:cNvSpPr>
            <p:nvPr/>
          </p:nvSpPr>
          <p:spPr bwMode="auto">
            <a:xfrm>
              <a:off x="0" y="3249"/>
              <a:ext cx="2608" cy="1076"/>
            </a:xfrm>
            <a:prstGeom prst="rect">
              <a:avLst/>
            </a:prstGeom>
            <a:noFill/>
            <a:ln w="9525">
              <a:noFill/>
              <a:miter lim="800000"/>
              <a:headEnd/>
              <a:tailEnd/>
            </a:ln>
          </p:spPr>
          <p:txBody>
            <a:bodyPr>
              <a:spAutoFit/>
            </a:bodyPr>
            <a:lstStyle/>
            <a:p>
              <a:r>
                <a:rPr lang="en-US" sz="3600" b="1"/>
                <a:t>I-u-ri Ga-ga-rin.</a:t>
              </a:r>
            </a:p>
            <a:p>
              <a:pPr>
                <a:spcBef>
                  <a:spcPct val="50000"/>
                </a:spcBef>
              </a:pPr>
              <a:r>
                <a:rPr lang="en-US" sz="2000" b="1"/>
                <a:t>Nhà du hành vũ trụ người Nga  người đầu tiên bay vào vũ trụ (1934-1968)</a:t>
              </a:r>
            </a:p>
          </p:txBody>
        </p:sp>
        <p:pic>
          <p:nvPicPr>
            <p:cNvPr id="17417" name="Picture 11" descr="Gagarin"/>
            <p:cNvPicPr>
              <a:picLocks noChangeAspect="1" noChangeArrowheads="1"/>
            </p:cNvPicPr>
            <p:nvPr/>
          </p:nvPicPr>
          <p:blipFill>
            <a:blip r:embed="rId2"/>
            <a:srcRect/>
            <a:stretch>
              <a:fillRect/>
            </a:stretch>
          </p:blipFill>
          <p:spPr bwMode="auto">
            <a:xfrm>
              <a:off x="0" y="0"/>
              <a:ext cx="2608" cy="3249"/>
            </a:xfrm>
            <a:prstGeom prst="rect">
              <a:avLst/>
            </a:prstGeom>
            <a:noFill/>
            <a:ln w="9525">
              <a:noFill/>
              <a:miter lim="800000"/>
              <a:headEnd/>
              <a:tailEnd/>
            </a:ln>
          </p:spPr>
        </p:pic>
      </p:grpSp>
    </p:spTree>
    <p:extLst>
      <p:ext uri="{BB962C8B-B14F-4D97-AF65-F5344CB8AC3E}">
        <p14:creationId xmlns:p14="http://schemas.microsoft.com/office/powerpoint/2010/main" val="227357283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Xanh Pê-téc-bua"/>
          <p:cNvPicPr>
            <a:picLocks noChangeAspect="1" noChangeArrowheads="1"/>
          </p:cNvPicPr>
          <p:nvPr/>
        </p:nvPicPr>
        <p:blipFill>
          <a:blip r:embed="rId2"/>
          <a:srcRect/>
          <a:stretch>
            <a:fillRect/>
          </a:stretch>
        </p:blipFill>
        <p:spPr bwMode="auto">
          <a:xfrm>
            <a:off x="1524000" y="-60325"/>
            <a:ext cx="9144000" cy="5937250"/>
          </a:xfrm>
          <a:prstGeom prst="rect">
            <a:avLst/>
          </a:prstGeom>
          <a:noFill/>
          <a:ln w="9525">
            <a:noFill/>
            <a:miter lim="800000"/>
            <a:headEnd/>
            <a:tailEnd/>
          </a:ln>
        </p:spPr>
      </p:pic>
      <p:sp>
        <p:nvSpPr>
          <p:cNvPr id="18435" name="Text Box 3"/>
          <p:cNvSpPr txBox="1">
            <a:spLocks noChangeArrowheads="1"/>
          </p:cNvSpPr>
          <p:nvPr/>
        </p:nvSpPr>
        <p:spPr bwMode="auto">
          <a:xfrm>
            <a:off x="1774825" y="6021389"/>
            <a:ext cx="8497888" cy="579437"/>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Xanh Pê-téc-bua</a:t>
            </a:r>
            <a:r>
              <a:rPr lang="en-US" sz="3200"/>
              <a:t> kinh đô cũ của nước Nga</a:t>
            </a:r>
          </a:p>
        </p:txBody>
      </p:sp>
    </p:spTree>
    <p:extLst>
      <p:ext uri="{BB962C8B-B14F-4D97-AF65-F5344CB8AC3E}">
        <p14:creationId xmlns:p14="http://schemas.microsoft.com/office/powerpoint/2010/main" val="1134761073"/>
      </p:ext>
    </p:extLst>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ma-dôn"/>
          <p:cNvPicPr>
            <a:picLocks noChangeAspect="1" noChangeArrowheads="1"/>
          </p:cNvPicPr>
          <p:nvPr/>
        </p:nvPicPr>
        <p:blipFill>
          <a:blip r:embed="rId2"/>
          <a:srcRect/>
          <a:stretch>
            <a:fillRect/>
          </a:stretch>
        </p:blipFill>
        <p:spPr bwMode="auto">
          <a:xfrm>
            <a:off x="1524000" y="-674688"/>
            <a:ext cx="9144000" cy="7264401"/>
          </a:xfrm>
          <a:prstGeom prst="rect">
            <a:avLst/>
          </a:prstGeom>
          <a:noFill/>
          <a:ln w="9525">
            <a:noFill/>
            <a:miter lim="800000"/>
            <a:headEnd/>
            <a:tailEnd/>
          </a:ln>
        </p:spPr>
      </p:pic>
    </p:spTree>
    <p:extLst>
      <p:ext uri="{BB962C8B-B14F-4D97-AF65-F5344CB8AC3E}">
        <p14:creationId xmlns:p14="http://schemas.microsoft.com/office/powerpoint/2010/main" val="1703133913"/>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ô-ki-ô"/>
          <p:cNvPicPr>
            <a:picLocks noChangeAspect="1" noChangeArrowheads="1"/>
          </p:cNvPicPr>
          <p:nvPr/>
        </p:nvPicPr>
        <p:blipFill>
          <a:blip r:embed="rId2"/>
          <a:srcRect/>
          <a:stretch>
            <a:fillRect/>
          </a:stretch>
        </p:blipFill>
        <p:spPr bwMode="auto">
          <a:xfrm>
            <a:off x="1524000" y="0"/>
            <a:ext cx="9144000" cy="6021388"/>
          </a:xfrm>
          <a:prstGeom prst="rect">
            <a:avLst/>
          </a:prstGeom>
          <a:noFill/>
          <a:ln w="9525">
            <a:noFill/>
            <a:miter lim="800000"/>
            <a:headEnd/>
            <a:tailEnd/>
          </a:ln>
        </p:spPr>
      </p:pic>
      <p:sp>
        <p:nvSpPr>
          <p:cNvPr id="20483" name="Text Box 3"/>
          <p:cNvSpPr txBox="1">
            <a:spLocks noChangeArrowheads="1"/>
          </p:cNvSpPr>
          <p:nvPr/>
        </p:nvSpPr>
        <p:spPr bwMode="auto">
          <a:xfrm>
            <a:off x="1524000" y="6156326"/>
            <a:ext cx="9144000" cy="701675"/>
          </a:xfrm>
          <a:prstGeom prst="rect">
            <a:avLst/>
          </a:prstGeom>
          <a:noFill/>
          <a:ln w="9525">
            <a:noFill/>
            <a:miter lim="800000"/>
            <a:headEnd/>
            <a:tailEnd/>
          </a:ln>
        </p:spPr>
        <p:txBody>
          <a:bodyPr>
            <a:spAutoFit/>
          </a:bodyPr>
          <a:lstStyle/>
          <a:p>
            <a:pPr>
              <a:spcBef>
                <a:spcPct val="50000"/>
              </a:spcBef>
            </a:pPr>
            <a:r>
              <a:rPr lang="en-US" sz="4000" b="1">
                <a:solidFill>
                  <a:srgbClr val="FF0000"/>
                </a:solidFill>
              </a:rPr>
              <a:t>Tô-ki-ô</a:t>
            </a:r>
            <a:r>
              <a:rPr lang="en-US" sz="3200" b="1"/>
              <a:t> </a:t>
            </a:r>
            <a:r>
              <a:rPr lang="en-US" sz="2800" b="1"/>
              <a:t>thủ đô Nhật Bản, xứ sở của hoa anh đào</a:t>
            </a:r>
          </a:p>
        </p:txBody>
      </p:sp>
    </p:spTree>
    <p:extLst>
      <p:ext uri="{BB962C8B-B14F-4D97-AF65-F5344CB8AC3E}">
        <p14:creationId xmlns:p14="http://schemas.microsoft.com/office/powerpoint/2010/main" val="1259799245"/>
      </p:ext>
    </p:extLst>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476250"/>
            <a:ext cx="9144000" cy="1373188"/>
          </a:xfrm>
          <a:prstGeom prst="rect">
            <a:avLst/>
          </a:prstGeom>
          <a:noFill/>
          <a:ln w="9525">
            <a:noFill/>
            <a:miter lim="800000"/>
            <a:headEnd/>
            <a:tailEnd/>
          </a:ln>
        </p:spPr>
        <p:txBody>
          <a:bodyPr>
            <a:spAutoFit/>
          </a:bodyPr>
          <a:lstStyle/>
          <a:p>
            <a:pPr marL="342900" indent="-342900">
              <a:spcBef>
                <a:spcPct val="50000"/>
              </a:spcBef>
            </a:pPr>
            <a:r>
              <a:rPr lang="en-US" sz="3600" b="1"/>
              <a:t>                  </a:t>
            </a:r>
            <a:r>
              <a:rPr lang="en-US" sz="3600" b="1">
                <a:solidFill>
                  <a:srgbClr val="FF0000"/>
                </a:solidFill>
              </a:rPr>
              <a:t>Kiểm tra bài cũ:</a:t>
            </a:r>
          </a:p>
          <a:p>
            <a:pPr marL="342900" indent="-342900">
              <a:spcBef>
                <a:spcPct val="50000"/>
              </a:spcBef>
              <a:buFontTx/>
              <a:buAutoNum type="arabicPeriod"/>
            </a:pPr>
            <a:r>
              <a:rPr lang="en-US" sz="3200" b="1">
                <a:solidFill>
                  <a:srgbClr val="FF0000"/>
                </a:solidFill>
              </a:rPr>
              <a:t>Nêu cách viết tên người, tên địa lý Việt Nam.</a:t>
            </a:r>
          </a:p>
        </p:txBody>
      </p:sp>
      <p:sp>
        <p:nvSpPr>
          <p:cNvPr id="3075" name="Text Box 3"/>
          <p:cNvSpPr txBox="1">
            <a:spLocks noChangeArrowheads="1"/>
          </p:cNvSpPr>
          <p:nvPr/>
        </p:nvSpPr>
        <p:spPr bwMode="auto">
          <a:xfrm>
            <a:off x="1524000" y="2217739"/>
            <a:ext cx="9144000" cy="1220787"/>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2.Nghe và viết đúng chính tả câu thơ sau:</a:t>
            </a:r>
          </a:p>
          <a:p>
            <a:pPr algn="ctr">
              <a:spcBef>
                <a:spcPct val="50000"/>
              </a:spcBef>
            </a:pPr>
            <a:r>
              <a:rPr lang="en-US" sz="2800"/>
              <a:t>    </a:t>
            </a:r>
            <a:endParaRPr lang="en-US" sz="2800" i="1"/>
          </a:p>
        </p:txBody>
      </p:sp>
      <p:sp>
        <p:nvSpPr>
          <p:cNvPr id="3076" name="Text Box 4"/>
          <p:cNvSpPr txBox="1">
            <a:spLocks noChangeArrowheads="1"/>
          </p:cNvSpPr>
          <p:nvPr/>
        </p:nvSpPr>
        <p:spPr bwMode="auto">
          <a:xfrm>
            <a:off x="1919289" y="3573463"/>
            <a:ext cx="7920037" cy="366712"/>
          </a:xfrm>
          <a:prstGeom prst="rect">
            <a:avLst/>
          </a:prstGeom>
          <a:noFill/>
          <a:ln w="9525">
            <a:noFill/>
            <a:miter lim="800000"/>
            <a:headEnd/>
            <a:tailEnd/>
          </a:ln>
        </p:spPr>
        <p:txBody>
          <a:bodyPr>
            <a:spAutoFit/>
          </a:bodyPr>
          <a:lstStyle/>
          <a:p>
            <a:pPr>
              <a:spcBef>
                <a:spcPct val="50000"/>
              </a:spcBef>
            </a:pPr>
            <a:endParaRPr lang="en-US"/>
          </a:p>
        </p:txBody>
      </p:sp>
      <p:sp>
        <p:nvSpPr>
          <p:cNvPr id="3077" name="Text Box 5"/>
          <p:cNvSpPr txBox="1">
            <a:spLocks noChangeArrowheads="1"/>
          </p:cNvSpPr>
          <p:nvPr/>
        </p:nvSpPr>
        <p:spPr bwMode="auto">
          <a:xfrm>
            <a:off x="1524000" y="3133725"/>
            <a:ext cx="9144000" cy="3113088"/>
          </a:xfrm>
          <a:prstGeom prst="rect">
            <a:avLst/>
          </a:prstGeom>
          <a:noFill/>
          <a:ln w="9525">
            <a:noFill/>
            <a:miter lim="800000"/>
            <a:headEnd/>
            <a:tailEnd/>
          </a:ln>
        </p:spPr>
        <p:txBody>
          <a:bodyPr>
            <a:spAutoFit/>
          </a:bodyPr>
          <a:lstStyle/>
          <a:p>
            <a:r>
              <a:rPr lang="en-US" sz="3600">
                <a:solidFill>
                  <a:srgbClr val="FF0000"/>
                </a:solidFill>
              </a:rPr>
              <a:t>       Chiếu Nga Sơn, gạch Bát Tràng</a:t>
            </a:r>
          </a:p>
          <a:p>
            <a:r>
              <a:rPr lang="en-US" sz="3600">
                <a:solidFill>
                  <a:srgbClr val="FF0000"/>
                </a:solidFill>
              </a:rPr>
              <a:t>    Vải tơ Nam Định, lụa hàng Hà Đông</a:t>
            </a:r>
          </a:p>
          <a:p>
            <a:r>
              <a:rPr lang="en-US" sz="3600">
                <a:solidFill>
                  <a:srgbClr val="FF0000"/>
                </a:solidFill>
              </a:rPr>
              <a:t>                                   </a:t>
            </a:r>
          </a:p>
          <a:p>
            <a:r>
              <a:rPr lang="en-US" sz="3600">
                <a:solidFill>
                  <a:srgbClr val="FF0000"/>
                </a:solidFill>
              </a:rPr>
              <a:t>							</a:t>
            </a:r>
            <a:r>
              <a:rPr lang="en-US" sz="3600" i="1">
                <a:solidFill>
                  <a:srgbClr val="FF0000"/>
                </a:solidFill>
              </a:rPr>
              <a:t>Tố Hữu</a:t>
            </a:r>
          </a:p>
          <a:p>
            <a:pPr>
              <a:spcBef>
                <a:spcPct val="50000"/>
              </a:spcBef>
            </a:pPr>
            <a:endParaRPr lang="en-US" sz="3600">
              <a:solidFill>
                <a:srgbClr val="FF0000"/>
              </a:solidFill>
            </a:endParaRPr>
          </a:p>
        </p:txBody>
      </p:sp>
      <p:pic>
        <p:nvPicPr>
          <p:cNvPr id="3078" name="Picture 6" descr="bd00028_"/>
          <p:cNvPicPr>
            <a:picLocks noChangeAspect="1" noChangeArrowheads="1"/>
          </p:cNvPicPr>
          <p:nvPr/>
        </p:nvPicPr>
        <p:blipFill>
          <a:blip r:embed="rId2"/>
          <a:srcRect/>
          <a:stretch>
            <a:fillRect/>
          </a:stretch>
        </p:blipFill>
        <p:spPr bwMode="auto">
          <a:xfrm>
            <a:off x="1992314" y="404813"/>
            <a:ext cx="790575" cy="647700"/>
          </a:xfrm>
          <a:prstGeom prst="rect">
            <a:avLst/>
          </a:prstGeom>
          <a:noFill/>
          <a:ln w="9525">
            <a:noFill/>
            <a:miter lim="800000"/>
            <a:headEnd/>
            <a:tailEnd/>
          </a:ln>
        </p:spPr>
      </p:pic>
      <p:pic>
        <p:nvPicPr>
          <p:cNvPr id="3079" name="Picture 7" descr="phcanh 1067"/>
          <p:cNvPicPr>
            <a:picLocks noChangeAspect="1" noChangeArrowheads="1" noCrop="1"/>
          </p:cNvPicPr>
          <p:nvPr/>
        </p:nvPicPr>
        <p:blipFill>
          <a:blip r:embed="rId3"/>
          <a:srcRect/>
          <a:stretch>
            <a:fillRect/>
          </a:stretch>
        </p:blipFill>
        <p:spPr bwMode="auto">
          <a:xfrm>
            <a:off x="8534400" y="5257800"/>
            <a:ext cx="1905000" cy="1600200"/>
          </a:xfrm>
          <a:prstGeom prst="rect">
            <a:avLst/>
          </a:prstGeom>
          <a:noFill/>
          <a:ln w="9525">
            <a:noFill/>
            <a:miter lim="800000"/>
            <a:headEnd/>
            <a:tailEnd/>
          </a:ln>
        </p:spPr>
      </p:pic>
      <p:sp>
        <p:nvSpPr>
          <p:cNvPr id="3080" name="Text Box 8"/>
          <p:cNvSpPr txBox="1">
            <a:spLocks noChangeArrowheads="1"/>
          </p:cNvSpPr>
          <p:nvPr/>
        </p:nvSpPr>
        <p:spPr bwMode="auto">
          <a:xfrm>
            <a:off x="1828800" y="476250"/>
            <a:ext cx="8351838" cy="579438"/>
          </a:xfrm>
          <a:prstGeom prst="rect">
            <a:avLst/>
          </a:prstGeom>
          <a:noFill/>
          <a:ln w="9525">
            <a:noFill/>
            <a:miter lim="800000"/>
            <a:headEnd/>
            <a:tailEnd/>
          </a:ln>
        </p:spPr>
        <p:txBody>
          <a:bodyPr>
            <a:spAutoFit/>
          </a:bodyPr>
          <a:lstStyle/>
          <a:p>
            <a:pPr marL="342900" indent="-342900">
              <a:spcBef>
                <a:spcPct val="50000"/>
              </a:spcBef>
            </a:pPr>
            <a:r>
              <a:rPr lang="en-US" sz="3200" b="1">
                <a:solidFill>
                  <a:srgbClr val="FF0000"/>
                </a:solidFill>
              </a:rPr>
              <a:t>          </a:t>
            </a:r>
            <a:endParaRPr lang="en-US" b="1"/>
          </a:p>
        </p:txBody>
      </p:sp>
      <p:pic>
        <p:nvPicPr>
          <p:cNvPr id="3081" name="Picture 9" descr="bd00028_"/>
          <p:cNvPicPr>
            <a:picLocks noChangeAspect="1" noChangeArrowheads="1"/>
          </p:cNvPicPr>
          <p:nvPr/>
        </p:nvPicPr>
        <p:blipFill>
          <a:blip r:embed="rId2"/>
          <a:srcRect/>
          <a:stretch>
            <a:fillRect/>
          </a:stretch>
        </p:blipFill>
        <p:spPr bwMode="auto">
          <a:xfrm>
            <a:off x="1992314" y="404813"/>
            <a:ext cx="790575" cy="647700"/>
          </a:xfrm>
          <a:prstGeom prst="rect">
            <a:avLst/>
          </a:prstGeom>
          <a:noFill/>
          <a:ln w="9525">
            <a:noFill/>
            <a:miter lim="800000"/>
            <a:headEnd/>
            <a:tailEnd/>
          </a:ln>
        </p:spPr>
      </p:pic>
    </p:spTree>
    <p:extLst>
      <p:ext uri="{BB962C8B-B14F-4D97-AF65-F5344CB8AC3E}">
        <p14:creationId xmlns:p14="http://schemas.microsoft.com/office/powerpoint/2010/main" val="160526368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2000"/>
                                        <p:tgtEl>
                                          <p:spTgt spid="3077"/>
                                        </p:tgtEl>
                                      </p:cBhvr>
                                    </p:animEffect>
                                  </p:childTnLst>
                                </p:cTn>
                              </p:par>
                              <p:par>
                                <p:cTn id="13" presetID="5" presetClass="entr" presetSubtype="10"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heckerboard(across)">
                                      <p:cBhvr>
                                        <p:cTn id="15" dur="5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wheel(4)">
                                      <p:cBhvr>
                                        <p:cTn id="20"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7462838" y="620713"/>
            <a:ext cx="3205162" cy="576262"/>
          </a:xfrm>
          <a:prstGeom prst="cloudCallout">
            <a:avLst>
              <a:gd name="adj1" fmla="val -40588"/>
              <a:gd name="adj2" fmla="val -204546"/>
            </a:avLst>
          </a:prstGeom>
          <a:gradFill rotWithShape="0">
            <a:gsLst>
              <a:gs pos="0">
                <a:schemeClr val="bg1"/>
              </a:gs>
              <a:gs pos="100000">
                <a:srgbClr val="00CCFF"/>
              </a:gs>
            </a:gsLst>
            <a:lin ang="5400000" scaled="1"/>
          </a:gradFill>
          <a:ln w="9525">
            <a:solidFill>
              <a:schemeClr val="tx1"/>
            </a:solidFill>
            <a:round/>
            <a:headEnd/>
            <a:tailEnd/>
          </a:ln>
        </p:spPr>
        <p:txBody>
          <a:bodyPr/>
          <a:lstStyle/>
          <a:p>
            <a:endParaRPr lang="en-US" sz="2800"/>
          </a:p>
          <a:p>
            <a:endParaRPr lang="en-US" sz="2800"/>
          </a:p>
        </p:txBody>
      </p:sp>
      <p:sp>
        <p:nvSpPr>
          <p:cNvPr id="21507" name="WordArt 3"/>
          <p:cNvSpPr>
            <a:spLocks noChangeArrowheads="1" noChangeShapeType="1" noTextEdit="1"/>
          </p:cNvSpPr>
          <p:nvPr/>
        </p:nvSpPr>
        <p:spPr bwMode="auto">
          <a:xfrm>
            <a:off x="4079876" y="765176"/>
            <a:ext cx="6048375" cy="1368425"/>
          </a:xfrm>
          <a:prstGeom prst="rect">
            <a:avLst/>
          </a:prstGeom>
        </p:spPr>
        <p:txBody>
          <a:bodyPr wrap="none" fromWordArt="1">
            <a:prstTxWarp prst="textWave1">
              <a:avLst>
                <a:gd name="adj1" fmla="val 13005"/>
                <a:gd name="adj2" fmla="val 0"/>
              </a:avLst>
            </a:prstTxWarp>
          </a:bodyPr>
          <a:lstStyle/>
          <a:p>
            <a:pPr algn="ctr"/>
            <a:r>
              <a:rPr lang="vi-VN" sz="2800" b="1" kern="1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        TRÒ CHƠI </a:t>
            </a:r>
          </a:p>
          <a:p>
            <a:pPr algn="ctr"/>
            <a:r>
              <a:rPr lang="vi-VN" sz="2800" b="1" kern="1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 Du lịch cùng với những ô số may mắn</a:t>
            </a:r>
            <a:endParaRPr lang="en-US" sz="2800" b="1" kern="1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endParaRPr>
          </a:p>
        </p:txBody>
      </p:sp>
      <p:pic>
        <p:nvPicPr>
          <p:cNvPr id="21508" name="Picture 4" descr="phcanh 966"/>
          <p:cNvPicPr>
            <a:picLocks noChangeAspect="1" noChangeArrowheads="1" noCrop="1"/>
          </p:cNvPicPr>
          <p:nvPr/>
        </p:nvPicPr>
        <p:blipFill>
          <a:blip r:embed="rId2"/>
          <a:srcRect/>
          <a:stretch>
            <a:fillRect/>
          </a:stretch>
        </p:blipFill>
        <p:spPr bwMode="auto">
          <a:xfrm>
            <a:off x="8686800" y="4572000"/>
            <a:ext cx="1981200" cy="2286000"/>
          </a:xfrm>
          <a:prstGeom prst="rect">
            <a:avLst/>
          </a:prstGeom>
          <a:noFill/>
          <a:ln w="9525">
            <a:noFill/>
            <a:miter lim="800000"/>
            <a:headEnd/>
            <a:tailEnd/>
          </a:ln>
        </p:spPr>
      </p:pic>
      <p:pic>
        <p:nvPicPr>
          <p:cNvPr id="21509" name="Picture 5" descr="phcanh 957"/>
          <p:cNvPicPr>
            <a:picLocks noChangeAspect="1" noChangeArrowheads="1" noCrop="1"/>
          </p:cNvPicPr>
          <p:nvPr/>
        </p:nvPicPr>
        <p:blipFill>
          <a:blip r:embed="rId3"/>
          <a:srcRect/>
          <a:stretch>
            <a:fillRect/>
          </a:stretch>
        </p:blipFill>
        <p:spPr bwMode="auto">
          <a:xfrm>
            <a:off x="1524000" y="0"/>
            <a:ext cx="2590800" cy="2286000"/>
          </a:xfrm>
          <a:prstGeom prst="rect">
            <a:avLst/>
          </a:prstGeom>
          <a:noFill/>
          <a:ln w="9525">
            <a:noFill/>
            <a:miter lim="800000"/>
            <a:headEnd/>
            <a:tailEnd/>
          </a:ln>
        </p:spPr>
      </p:pic>
      <p:sp>
        <p:nvSpPr>
          <p:cNvPr id="21510" name="Text Box 6"/>
          <p:cNvSpPr txBox="1">
            <a:spLocks noChangeArrowheads="1"/>
          </p:cNvSpPr>
          <p:nvPr/>
        </p:nvSpPr>
        <p:spPr bwMode="auto">
          <a:xfrm>
            <a:off x="5519739" y="1916113"/>
            <a:ext cx="1944687" cy="519112"/>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Luật chơi</a:t>
            </a:r>
          </a:p>
        </p:txBody>
      </p:sp>
      <p:sp>
        <p:nvSpPr>
          <p:cNvPr id="21511" name="Text Box 7"/>
          <p:cNvSpPr txBox="1">
            <a:spLocks noChangeArrowheads="1"/>
          </p:cNvSpPr>
          <p:nvPr/>
        </p:nvSpPr>
        <p:spPr bwMode="auto">
          <a:xfrm>
            <a:off x="1524000" y="2349500"/>
            <a:ext cx="9144000" cy="2308324"/>
          </a:xfrm>
          <a:prstGeom prst="rect">
            <a:avLst/>
          </a:prstGeom>
          <a:noFill/>
          <a:ln w="9525">
            <a:noFill/>
            <a:miter lim="800000"/>
            <a:headEnd/>
            <a:tailEnd/>
          </a:ln>
        </p:spPr>
        <p:txBody>
          <a:bodyPr>
            <a:spAutoFit/>
          </a:bodyPr>
          <a:lstStyle/>
          <a:p>
            <a:r>
              <a:rPr lang="en-US" sz="2400" b="1"/>
              <a:t> Có 9 ô vuông đánh số từ 1-9. Trong đó có 1 ô may mắn. Ẩn sau mỗi ô đó ghi tên thủ đô hoặc tên nước.</a:t>
            </a:r>
          </a:p>
          <a:p>
            <a:r>
              <a:rPr lang="en-US" sz="2400" b="1"/>
              <a:t> Bốn đội chơi lần lượt chọn 1 số bất kì, rồi ghi lên bảng tên nước hoặc tên thủ đô tương ứng. Sau đó lật đối chiếu kết quả. Nếu đúng được 10 điểm, sai không có điểm. Nếu chọn được ô may mắn sẽ được thưởng 10 điểm và được chọn ô tiếp theo.</a:t>
            </a:r>
          </a:p>
        </p:txBody>
      </p:sp>
      <p:grpSp>
        <p:nvGrpSpPr>
          <p:cNvPr id="21512" name="Group 8"/>
          <p:cNvGrpSpPr>
            <a:grpSpLocks/>
          </p:cNvGrpSpPr>
          <p:nvPr/>
        </p:nvGrpSpPr>
        <p:grpSpPr bwMode="auto">
          <a:xfrm>
            <a:off x="1828800" y="5715000"/>
            <a:ext cx="6692900" cy="914400"/>
            <a:chOff x="240" y="3696"/>
            <a:chExt cx="5520" cy="474"/>
          </a:xfrm>
        </p:grpSpPr>
        <p:pic>
          <p:nvPicPr>
            <p:cNvPr id="21514" name="Picture 9" descr="phcanh 1053"/>
            <p:cNvPicPr>
              <a:picLocks noChangeAspect="1" noChangeArrowheads="1" noCrop="1"/>
            </p:cNvPicPr>
            <p:nvPr/>
          </p:nvPicPr>
          <p:blipFill>
            <a:blip r:embed="rId4"/>
            <a:srcRect/>
            <a:stretch>
              <a:fillRect/>
            </a:stretch>
          </p:blipFill>
          <p:spPr bwMode="auto">
            <a:xfrm>
              <a:off x="2640" y="3744"/>
              <a:ext cx="402" cy="426"/>
            </a:xfrm>
            <a:prstGeom prst="rect">
              <a:avLst/>
            </a:prstGeom>
            <a:noFill/>
            <a:ln w="9525">
              <a:noFill/>
              <a:miter lim="800000"/>
              <a:headEnd/>
              <a:tailEnd/>
            </a:ln>
          </p:spPr>
        </p:pic>
        <p:pic>
          <p:nvPicPr>
            <p:cNvPr id="21515" name="Picture 10" descr="phcanh 1052"/>
            <p:cNvPicPr>
              <a:picLocks noChangeAspect="1" noChangeArrowheads="1" noCrop="1"/>
            </p:cNvPicPr>
            <p:nvPr/>
          </p:nvPicPr>
          <p:blipFill>
            <a:blip r:embed="rId5"/>
            <a:srcRect/>
            <a:stretch>
              <a:fillRect/>
            </a:stretch>
          </p:blipFill>
          <p:spPr bwMode="auto">
            <a:xfrm>
              <a:off x="240" y="3744"/>
              <a:ext cx="402" cy="426"/>
            </a:xfrm>
            <a:prstGeom prst="rect">
              <a:avLst/>
            </a:prstGeom>
            <a:noFill/>
            <a:ln w="9525">
              <a:noFill/>
              <a:miter lim="800000"/>
              <a:headEnd/>
              <a:tailEnd/>
            </a:ln>
          </p:spPr>
        </p:pic>
        <p:pic>
          <p:nvPicPr>
            <p:cNvPr id="21516" name="Picture 11" descr="phcanh 1053"/>
            <p:cNvPicPr>
              <a:picLocks noChangeAspect="1" noChangeArrowheads="1" noCrop="1"/>
            </p:cNvPicPr>
            <p:nvPr/>
          </p:nvPicPr>
          <p:blipFill>
            <a:blip r:embed="rId4"/>
            <a:srcRect/>
            <a:stretch>
              <a:fillRect/>
            </a:stretch>
          </p:blipFill>
          <p:spPr bwMode="auto">
            <a:xfrm>
              <a:off x="1776" y="3744"/>
              <a:ext cx="402" cy="426"/>
            </a:xfrm>
            <a:prstGeom prst="rect">
              <a:avLst/>
            </a:prstGeom>
            <a:noFill/>
            <a:ln w="9525">
              <a:noFill/>
              <a:miter lim="800000"/>
              <a:headEnd/>
              <a:tailEnd/>
            </a:ln>
          </p:spPr>
        </p:pic>
        <p:pic>
          <p:nvPicPr>
            <p:cNvPr id="21517" name="Picture 12" descr="phcanh 1052"/>
            <p:cNvPicPr>
              <a:picLocks noChangeAspect="1" noChangeArrowheads="1" noCrop="1"/>
            </p:cNvPicPr>
            <p:nvPr/>
          </p:nvPicPr>
          <p:blipFill>
            <a:blip r:embed="rId5"/>
            <a:srcRect/>
            <a:stretch>
              <a:fillRect/>
            </a:stretch>
          </p:blipFill>
          <p:spPr bwMode="auto">
            <a:xfrm>
              <a:off x="960" y="3744"/>
              <a:ext cx="402" cy="426"/>
            </a:xfrm>
            <a:prstGeom prst="rect">
              <a:avLst/>
            </a:prstGeom>
            <a:noFill/>
            <a:ln w="9525">
              <a:noFill/>
              <a:miter lim="800000"/>
              <a:headEnd/>
              <a:tailEnd/>
            </a:ln>
          </p:spPr>
        </p:pic>
        <p:pic>
          <p:nvPicPr>
            <p:cNvPr id="21518" name="Picture 13" descr="phcanh 1053"/>
            <p:cNvPicPr>
              <a:picLocks noChangeAspect="1" noChangeArrowheads="1" noCrop="1"/>
            </p:cNvPicPr>
            <p:nvPr/>
          </p:nvPicPr>
          <p:blipFill>
            <a:blip r:embed="rId4"/>
            <a:srcRect/>
            <a:stretch>
              <a:fillRect/>
            </a:stretch>
          </p:blipFill>
          <p:spPr bwMode="auto">
            <a:xfrm>
              <a:off x="5358" y="3696"/>
              <a:ext cx="402" cy="426"/>
            </a:xfrm>
            <a:prstGeom prst="rect">
              <a:avLst/>
            </a:prstGeom>
            <a:noFill/>
            <a:ln w="9525">
              <a:noFill/>
              <a:miter lim="800000"/>
              <a:headEnd/>
              <a:tailEnd/>
            </a:ln>
          </p:spPr>
        </p:pic>
        <p:pic>
          <p:nvPicPr>
            <p:cNvPr id="21519" name="Picture 14" descr="phcanh 1053"/>
            <p:cNvPicPr>
              <a:picLocks noChangeAspect="1" noChangeArrowheads="1" noCrop="1"/>
            </p:cNvPicPr>
            <p:nvPr/>
          </p:nvPicPr>
          <p:blipFill>
            <a:blip r:embed="rId4"/>
            <a:srcRect/>
            <a:stretch>
              <a:fillRect/>
            </a:stretch>
          </p:blipFill>
          <p:spPr bwMode="auto">
            <a:xfrm>
              <a:off x="4128" y="3744"/>
              <a:ext cx="402" cy="426"/>
            </a:xfrm>
            <a:prstGeom prst="rect">
              <a:avLst/>
            </a:prstGeom>
            <a:noFill/>
            <a:ln w="9525">
              <a:noFill/>
              <a:miter lim="800000"/>
              <a:headEnd/>
              <a:tailEnd/>
            </a:ln>
          </p:spPr>
        </p:pic>
        <p:pic>
          <p:nvPicPr>
            <p:cNvPr id="21520" name="Picture 15" descr="phcanh 1052"/>
            <p:cNvPicPr>
              <a:picLocks noChangeAspect="1" noChangeArrowheads="1" noCrop="1"/>
            </p:cNvPicPr>
            <p:nvPr/>
          </p:nvPicPr>
          <p:blipFill>
            <a:blip r:embed="rId5"/>
            <a:srcRect/>
            <a:stretch>
              <a:fillRect/>
            </a:stretch>
          </p:blipFill>
          <p:spPr bwMode="auto">
            <a:xfrm>
              <a:off x="3456" y="3744"/>
              <a:ext cx="402" cy="426"/>
            </a:xfrm>
            <a:prstGeom prst="rect">
              <a:avLst/>
            </a:prstGeom>
            <a:noFill/>
            <a:ln w="9525">
              <a:noFill/>
              <a:miter lim="800000"/>
              <a:headEnd/>
              <a:tailEnd/>
            </a:ln>
          </p:spPr>
        </p:pic>
        <p:pic>
          <p:nvPicPr>
            <p:cNvPr id="21521" name="Picture 16" descr="phcanh 1052"/>
            <p:cNvPicPr>
              <a:picLocks noChangeAspect="1" noChangeArrowheads="1" noCrop="1"/>
            </p:cNvPicPr>
            <p:nvPr/>
          </p:nvPicPr>
          <p:blipFill>
            <a:blip r:embed="rId5"/>
            <a:srcRect/>
            <a:stretch>
              <a:fillRect/>
            </a:stretch>
          </p:blipFill>
          <p:spPr bwMode="auto">
            <a:xfrm>
              <a:off x="4800" y="3744"/>
              <a:ext cx="402" cy="426"/>
            </a:xfrm>
            <a:prstGeom prst="rect">
              <a:avLst/>
            </a:prstGeom>
            <a:noFill/>
            <a:ln w="9525">
              <a:noFill/>
              <a:miter lim="800000"/>
              <a:headEnd/>
              <a:tailEnd/>
            </a:ln>
          </p:spPr>
        </p:pic>
      </p:grpSp>
      <p:sp>
        <p:nvSpPr>
          <p:cNvPr id="21513" name="AutoShape 17"/>
          <p:cNvSpPr>
            <a:spLocks noChangeArrowheads="1"/>
          </p:cNvSpPr>
          <p:nvPr/>
        </p:nvSpPr>
        <p:spPr bwMode="auto">
          <a:xfrm>
            <a:off x="4440238" y="333376"/>
            <a:ext cx="2303462" cy="574675"/>
          </a:xfrm>
          <a:prstGeom prst="cloudCallout">
            <a:avLst>
              <a:gd name="adj1" fmla="val 13060"/>
              <a:gd name="adj2" fmla="val -179833"/>
            </a:avLst>
          </a:prstGeom>
          <a:gradFill rotWithShape="0">
            <a:gsLst>
              <a:gs pos="0">
                <a:schemeClr val="bg1"/>
              </a:gs>
              <a:gs pos="100000">
                <a:srgbClr val="00CCFF"/>
              </a:gs>
            </a:gsLst>
            <a:lin ang="5400000" scaled="1"/>
          </a:gradFill>
          <a:ln w="9525">
            <a:solidFill>
              <a:schemeClr val="tx1"/>
            </a:solidFill>
            <a:round/>
            <a:headEnd/>
            <a:tailEnd/>
          </a:ln>
        </p:spPr>
        <p:txBody>
          <a:bodyPr/>
          <a:lstStyle/>
          <a:p>
            <a:endParaRPr lang="en-US" sz="2800"/>
          </a:p>
          <a:p>
            <a:endParaRPr lang="en-US" sz="2800"/>
          </a:p>
        </p:txBody>
      </p:sp>
    </p:spTree>
    <p:extLst>
      <p:ext uri="{BB962C8B-B14F-4D97-AF65-F5344CB8AC3E}">
        <p14:creationId xmlns:p14="http://schemas.microsoft.com/office/powerpoint/2010/main" val="3343717640"/>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20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strips(downLeft)">
                                      <p:cBhvr>
                                        <p:cTn id="12"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át-xcơ-va"/>
          <p:cNvPicPr>
            <a:picLocks noChangeAspect="1" noChangeArrowheads="1"/>
          </p:cNvPicPr>
          <p:nvPr/>
        </p:nvPicPr>
        <p:blipFill>
          <a:blip r:embed="rId2"/>
          <a:srcRect/>
          <a:stretch>
            <a:fillRect/>
          </a:stretch>
        </p:blipFill>
        <p:spPr bwMode="auto">
          <a:xfrm>
            <a:off x="5576889" y="2776539"/>
            <a:ext cx="1038225" cy="1304925"/>
          </a:xfrm>
          <a:prstGeom prst="rect">
            <a:avLst/>
          </a:prstGeom>
          <a:noFill/>
          <a:ln w="9525">
            <a:noFill/>
            <a:miter lim="800000"/>
            <a:headEnd/>
            <a:tailEnd/>
          </a:ln>
        </p:spPr>
      </p:pic>
      <p:pic>
        <p:nvPicPr>
          <p:cNvPr id="22531" name="Picture 3" descr="a18"/>
          <p:cNvPicPr>
            <a:picLocks noChangeAspect="1" noChangeArrowheads="1" noCrop="1"/>
          </p:cNvPicPr>
          <p:nvPr/>
        </p:nvPicPr>
        <p:blipFill>
          <a:blip r:embed="rId3"/>
          <a:srcRect/>
          <a:stretch>
            <a:fillRect/>
          </a:stretch>
        </p:blipFill>
        <p:spPr bwMode="auto">
          <a:xfrm>
            <a:off x="4440239" y="4508500"/>
            <a:ext cx="3240087" cy="2349500"/>
          </a:xfrm>
          <a:prstGeom prst="rect">
            <a:avLst/>
          </a:prstGeom>
          <a:noFill/>
          <a:ln w="9525">
            <a:noFill/>
            <a:miter lim="800000"/>
            <a:headEnd/>
            <a:tailEnd/>
          </a:ln>
        </p:spPr>
      </p:pic>
      <p:grpSp>
        <p:nvGrpSpPr>
          <p:cNvPr id="2" name="Group 4"/>
          <p:cNvGrpSpPr>
            <a:grpSpLocks/>
          </p:cNvGrpSpPr>
          <p:nvPr/>
        </p:nvGrpSpPr>
        <p:grpSpPr bwMode="auto">
          <a:xfrm>
            <a:off x="1524001" y="1"/>
            <a:ext cx="3059113" cy="2276475"/>
            <a:chOff x="0" y="0"/>
            <a:chExt cx="1837" cy="1434"/>
          </a:xfrm>
        </p:grpSpPr>
        <p:pic>
          <p:nvPicPr>
            <p:cNvPr id="10" name="Picture 5" descr="_backinh"/>
            <p:cNvPicPr>
              <a:picLocks noChangeAspect="1" noChangeArrowheads="1"/>
            </p:cNvPicPr>
            <p:nvPr/>
          </p:nvPicPr>
          <p:blipFill>
            <a:blip r:embed="rId4"/>
            <a:srcRect/>
            <a:stretch>
              <a:fillRect/>
            </a:stretch>
          </p:blipFill>
          <p:spPr bwMode="auto">
            <a:xfrm>
              <a:off x="0" y="0"/>
              <a:ext cx="1837" cy="1434"/>
            </a:xfrm>
            <a:prstGeom prst="rect">
              <a:avLst/>
            </a:prstGeom>
            <a:noFill/>
            <a:ln w="9525">
              <a:noFill/>
              <a:miter lim="800000"/>
              <a:headEnd/>
              <a:tailEnd/>
            </a:ln>
          </p:spPr>
        </p:pic>
        <p:sp>
          <p:nvSpPr>
            <p:cNvPr id="11" name="Text Box 6"/>
            <p:cNvSpPr txBox="1">
              <a:spLocks noChangeArrowheads="1"/>
            </p:cNvSpPr>
            <p:nvPr/>
          </p:nvSpPr>
          <p:spPr bwMode="auto">
            <a:xfrm>
              <a:off x="0" y="0"/>
              <a:ext cx="1791" cy="212"/>
            </a:xfrm>
            <a:prstGeom prst="rect">
              <a:avLst/>
            </a:prstGeom>
            <a:solidFill>
              <a:srgbClr val="66FFFF"/>
            </a:solidFill>
            <a:ln w="9525">
              <a:noFill/>
              <a:miter lim="800000"/>
              <a:headEnd/>
              <a:tailEnd/>
            </a:ln>
          </p:spPr>
          <p:txBody>
            <a:bodyPr>
              <a:spAutoFit/>
            </a:bodyPr>
            <a:lstStyle/>
            <a:p>
              <a:pPr>
                <a:spcBef>
                  <a:spcPct val="50000"/>
                </a:spcBef>
              </a:pPr>
              <a:r>
                <a:rPr lang="en-US" sz="1600">
                  <a:solidFill>
                    <a:srgbClr val="FF0000"/>
                  </a:solidFill>
                </a:rPr>
                <a:t>Bắc Kinh- nước Trung Quốc</a:t>
              </a:r>
            </a:p>
          </p:txBody>
        </p:sp>
      </p:grpSp>
      <p:grpSp>
        <p:nvGrpSpPr>
          <p:cNvPr id="3" name="Group 7"/>
          <p:cNvGrpSpPr>
            <a:grpSpLocks/>
          </p:cNvGrpSpPr>
          <p:nvPr/>
        </p:nvGrpSpPr>
        <p:grpSpPr bwMode="auto">
          <a:xfrm>
            <a:off x="4440238" y="1"/>
            <a:ext cx="3168650" cy="2276475"/>
            <a:chOff x="1837" y="0"/>
            <a:chExt cx="1996" cy="1434"/>
          </a:xfrm>
        </p:grpSpPr>
        <p:pic>
          <p:nvPicPr>
            <p:cNvPr id="12" name="Picture 8" descr="eiffel-"/>
            <p:cNvPicPr>
              <a:picLocks noChangeAspect="1" noChangeArrowheads="1"/>
            </p:cNvPicPr>
            <p:nvPr/>
          </p:nvPicPr>
          <p:blipFill>
            <a:blip r:embed="rId5"/>
            <a:srcRect/>
            <a:stretch>
              <a:fillRect/>
            </a:stretch>
          </p:blipFill>
          <p:spPr bwMode="auto">
            <a:xfrm>
              <a:off x="1837" y="0"/>
              <a:ext cx="1996" cy="1434"/>
            </a:xfrm>
            <a:prstGeom prst="rect">
              <a:avLst/>
            </a:prstGeom>
            <a:noFill/>
            <a:ln w="9525">
              <a:noFill/>
              <a:miter lim="800000"/>
              <a:headEnd/>
              <a:tailEnd/>
            </a:ln>
          </p:spPr>
        </p:pic>
        <p:sp>
          <p:nvSpPr>
            <p:cNvPr id="13" name="Text Box 9"/>
            <p:cNvSpPr txBox="1">
              <a:spLocks noChangeArrowheads="1"/>
            </p:cNvSpPr>
            <p:nvPr/>
          </p:nvSpPr>
          <p:spPr bwMode="auto">
            <a:xfrm>
              <a:off x="1837" y="0"/>
              <a:ext cx="1950" cy="231"/>
            </a:xfrm>
            <a:prstGeom prst="rect">
              <a:avLst/>
            </a:prstGeom>
            <a:solidFill>
              <a:srgbClr val="66FFFF"/>
            </a:solidFill>
            <a:ln w="9525">
              <a:noFill/>
              <a:miter lim="800000"/>
              <a:headEnd/>
              <a:tailEnd/>
            </a:ln>
          </p:spPr>
          <p:txBody>
            <a:bodyPr>
              <a:spAutoFit/>
            </a:bodyPr>
            <a:lstStyle/>
            <a:p>
              <a:pPr>
                <a:spcBef>
                  <a:spcPct val="50000"/>
                </a:spcBef>
              </a:pPr>
              <a:r>
                <a:rPr lang="en-US">
                  <a:solidFill>
                    <a:srgbClr val="FF0000"/>
                  </a:solidFill>
                </a:rPr>
                <a:t>Pháp - thủ đô  Pa-ri</a:t>
              </a:r>
            </a:p>
          </p:txBody>
        </p:sp>
      </p:grpSp>
      <p:grpSp>
        <p:nvGrpSpPr>
          <p:cNvPr id="4" name="Group 10"/>
          <p:cNvGrpSpPr>
            <a:grpSpLocks/>
          </p:cNvGrpSpPr>
          <p:nvPr/>
        </p:nvGrpSpPr>
        <p:grpSpPr bwMode="auto">
          <a:xfrm>
            <a:off x="7608888" y="1"/>
            <a:ext cx="3059112" cy="2276475"/>
            <a:chOff x="3833" y="0"/>
            <a:chExt cx="1927" cy="1434"/>
          </a:xfrm>
        </p:grpSpPr>
        <p:pic>
          <p:nvPicPr>
            <p:cNvPr id="14" name="Picture 11" descr="viengchan"/>
            <p:cNvPicPr>
              <a:picLocks noChangeAspect="1" noChangeArrowheads="1"/>
            </p:cNvPicPr>
            <p:nvPr/>
          </p:nvPicPr>
          <p:blipFill>
            <a:blip r:embed="rId6"/>
            <a:srcRect/>
            <a:stretch>
              <a:fillRect/>
            </a:stretch>
          </p:blipFill>
          <p:spPr bwMode="auto">
            <a:xfrm>
              <a:off x="3833" y="0"/>
              <a:ext cx="1927" cy="1434"/>
            </a:xfrm>
            <a:prstGeom prst="rect">
              <a:avLst/>
            </a:prstGeom>
            <a:noFill/>
            <a:ln w="9525">
              <a:noFill/>
              <a:miter lim="800000"/>
              <a:headEnd/>
              <a:tailEnd/>
            </a:ln>
          </p:spPr>
        </p:pic>
        <p:sp>
          <p:nvSpPr>
            <p:cNvPr id="15" name="Text Box 12"/>
            <p:cNvSpPr txBox="1">
              <a:spLocks noChangeArrowheads="1"/>
            </p:cNvSpPr>
            <p:nvPr/>
          </p:nvSpPr>
          <p:spPr bwMode="auto">
            <a:xfrm>
              <a:off x="3900" y="0"/>
              <a:ext cx="1860" cy="231"/>
            </a:xfrm>
            <a:prstGeom prst="rect">
              <a:avLst/>
            </a:prstGeom>
            <a:solidFill>
              <a:srgbClr val="66FFFF"/>
            </a:solidFill>
            <a:ln w="9525">
              <a:noFill/>
              <a:miter lim="800000"/>
              <a:headEnd/>
              <a:tailEnd/>
            </a:ln>
          </p:spPr>
          <p:txBody>
            <a:bodyPr>
              <a:spAutoFit/>
            </a:bodyPr>
            <a:lstStyle/>
            <a:p>
              <a:pPr>
                <a:spcBef>
                  <a:spcPct val="50000"/>
                </a:spcBef>
              </a:pPr>
              <a:r>
                <a:rPr lang="en-US">
                  <a:solidFill>
                    <a:srgbClr val="FF0000"/>
                  </a:solidFill>
                </a:rPr>
                <a:t>Viêng Chăn - nước Lào</a:t>
              </a:r>
            </a:p>
          </p:txBody>
        </p:sp>
      </p:grpSp>
      <p:grpSp>
        <p:nvGrpSpPr>
          <p:cNvPr id="5" name="Group 13"/>
          <p:cNvGrpSpPr>
            <a:grpSpLocks/>
          </p:cNvGrpSpPr>
          <p:nvPr/>
        </p:nvGrpSpPr>
        <p:grpSpPr bwMode="auto">
          <a:xfrm>
            <a:off x="7608888" y="2276475"/>
            <a:ext cx="3059112" cy="2305050"/>
            <a:chOff x="3833" y="1434"/>
            <a:chExt cx="1927" cy="1452"/>
          </a:xfrm>
        </p:grpSpPr>
        <p:pic>
          <p:nvPicPr>
            <p:cNvPr id="16" name="Picture 14" descr="Phnôm Pênh"/>
            <p:cNvPicPr>
              <a:picLocks noChangeAspect="1" noChangeArrowheads="1"/>
            </p:cNvPicPr>
            <p:nvPr/>
          </p:nvPicPr>
          <p:blipFill>
            <a:blip r:embed="rId7"/>
            <a:srcRect/>
            <a:stretch>
              <a:fillRect/>
            </a:stretch>
          </p:blipFill>
          <p:spPr bwMode="auto">
            <a:xfrm>
              <a:off x="3833" y="1434"/>
              <a:ext cx="1927" cy="1452"/>
            </a:xfrm>
            <a:prstGeom prst="rect">
              <a:avLst/>
            </a:prstGeom>
            <a:noFill/>
            <a:ln w="9525">
              <a:noFill/>
              <a:miter lim="800000"/>
              <a:headEnd/>
              <a:tailEnd/>
            </a:ln>
          </p:spPr>
        </p:pic>
        <p:sp>
          <p:nvSpPr>
            <p:cNvPr id="17" name="Text Box 15"/>
            <p:cNvSpPr txBox="1">
              <a:spLocks noChangeArrowheads="1"/>
            </p:cNvSpPr>
            <p:nvPr/>
          </p:nvSpPr>
          <p:spPr bwMode="auto">
            <a:xfrm>
              <a:off x="3900" y="2614"/>
              <a:ext cx="1860" cy="192"/>
            </a:xfrm>
            <a:prstGeom prst="rect">
              <a:avLst/>
            </a:prstGeom>
            <a:solidFill>
              <a:srgbClr val="66FFFF"/>
            </a:solidFill>
            <a:ln w="9525">
              <a:noFill/>
              <a:miter lim="800000"/>
              <a:headEnd/>
              <a:tailEnd/>
            </a:ln>
          </p:spPr>
          <p:txBody>
            <a:bodyPr>
              <a:spAutoFit/>
            </a:bodyPr>
            <a:lstStyle/>
            <a:p>
              <a:pPr>
                <a:spcBef>
                  <a:spcPct val="50000"/>
                </a:spcBef>
              </a:pPr>
              <a:r>
                <a:rPr lang="en-US" sz="1400">
                  <a:solidFill>
                    <a:srgbClr val="FF0000"/>
                  </a:solidFill>
                </a:rPr>
                <a:t>Phnôm Pênh - nước Cam-pu-chia</a:t>
              </a:r>
            </a:p>
          </p:txBody>
        </p:sp>
      </p:grpSp>
      <p:grpSp>
        <p:nvGrpSpPr>
          <p:cNvPr id="6" name="Group 16"/>
          <p:cNvGrpSpPr>
            <a:grpSpLocks/>
          </p:cNvGrpSpPr>
          <p:nvPr/>
        </p:nvGrpSpPr>
        <p:grpSpPr bwMode="auto">
          <a:xfrm>
            <a:off x="4511675" y="2276476"/>
            <a:ext cx="3168650" cy="2232025"/>
            <a:chOff x="1837" y="1480"/>
            <a:chExt cx="1996" cy="1406"/>
          </a:xfrm>
        </p:grpSpPr>
        <p:pic>
          <p:nvPicPr>
            <p:cNvPr id="18" name="Picture 17" descr="Niu Đê-li"/>
            <p:cNvPicPr>
              <a:picLocks noChangeAspect="1" noChangeArrowheads="1"/>
            </p:cNvPicPr>
            <p:nvPr/>
          </p:nvPicPr>
          <p:blipFill>
            <a:blip r:embed="rId8"/>
            <a:srcRect/>
            <a:stretch>
              <a:fillRect/>
            </a:stretch>
          </p:blipFill>
          <p:spPr bwMode="auto">
            <a:xfrm>
              <a:off x="1837" y="1480"/>
              <a:ext cx="1996" cy="1406"/>
            </a:xfrm>
            <a:prstGeom prst="rect">
              <a:avLst/>
            </a:prstGeom>
            <a:noFill/>
            <a:ln w="9525">
              <a:noFill/>
              <a:miter lim="800000"/>
              <a:headEnd/>
              <a:tailEnd/>
            </a:ln>
          </p:spPr>
        </p:pic>
        <p:sp>
          <p:nvSpPr>
            <p:cNvPr id="19" name="Text Box 18"/>
            <p:cNvSpPr txBox="1">
              <a:spLocks noChangeArrowheads="1"/>
            </p:cNvSpPr>
            <p:nvPr/>
          </p:nvSpPr>
          <p:spPr bwMode="auto">
            <a:xfrm>
              <a:off x="1927" y="2568"/>
              <a:ext cx="1860" cy="231"/>
            </a:xfrm>
            <a:prstGeom prst="rect">
              <a:avLst/>
            </a:prstGeom>
            <a:solidFill>
              <a:srgbClr val="66FFFF"/>
            </a:solidFill>
            <a:ln w="9525">
              <a:noFill/>
              <a:miter lim="800000"/>
              <a:headEnd/>
              <a:tailEnd/>
            </a:ln>
          </p:spPr>
          <p:txBody>
            <a:bodyPr>
              <a:spAutoFit/>
            </a:bodyPr>
            <a:lstStyle/>
            <a:p>
              <a:pPr>
                <a:spcBef>
                  <a:spcPct val="50000"/>
                </a:spcBef>
              </a:pPr>
              <a:r>
                <a:rPr lang="en-US">
                  <a:solidFill>
                    <a:srgbClr val="FF0000"/>
                  </a:solidFill>
                </a:rPr>
                <a:t>Niu-đê-li - nước Ấn Độ</a:t>
              </a:r>
            </a:p>
          </p:txBody>
        </p:sp>
      </p:grpSp>
      <p:grpSp>
        <p:nvGrpSpPr>
          <p:cNvPr id="7" name="Group 19"/>
          <p:cNvGrpSpPr>
            <a:grpSpLocks/>
          </p:cNvGrpSpPr>
          <p:nvPr/>
        </p:nvGrpSpPr>
        <p:grpSpPr bwMode="auto">
          <a:xfrm>
            <a:off x="1524001" y="2205038"/>
            <a:ext cx="3059113" cy="2305050"/>
            <a:chOff x="0" y="1376"/>
            <a:chExt cx="1860" cy="1452"/>
          </a:xfrm>
        </p:grpSpPr>
        <p:pic>
          <p:nvPicPr>
            <p:cNvPr id="22565" name="Picture 20" descr="Băng Cốc"/>
            <p:cNvPicPr>
              <a:picLocks noChangeAspect="1" noChangeArrowheads="1"/>
            </p:cNvPicPr>
            <p:nvPr/>
          </p:nvPicPr>
          <p:blipFill>
            <a:blip r:embed="rId9"/>
            <a:srcRect/>
            <a:stretch>
              <a:fillRect/>
            </a:stretch>
          </p:blipFill>
          <p:spPr bwMode="auto">
            <a:xfrm>
              <a:off x="0" y="1376"/>
              <a:ext cx="1837" cy="1452"/>
            </a:xfrm>
            <a:prstGeom prst="rect">
              <a:avLst/>
            </a:prstGeom>
            <a:noFill/>
            <a:ln w="9525">
              <a:noFill/>
              <a:miter lim="800000"/>
              <a:headEnd/>
              <a:tailEnd/>
            </a:ln>
          </p:spPr>
        </p:pic>
        <p:sp>
          <p:nvSpPr>
            <p:cNvPr id="20" name="Text Box 21"/>
            <p:cNvSpPr txBox="1">
              <a:spLocks noChangeArrowheads="1"/>
            </p:cNvSpPr>
            <p:nvPr/>
          </p:nvSpPr>
          <p:spPr bwMode="auto">
            <a:xfrm>
              <a:off x="0" y="2568"/>
              <a:ext cx="1860" cy="231"/>
            </a:xfrm>
            <a:prstGeom prst="rect">
              <a:avLst/>
            </a:prstGeom>
            <a:solidFill>
              <a:srgbClr val="66FFFF"/>
            </a:solidFill>
            <a:ln w="9525">
              <a:noFill/>
              <a:miter lim="800000"/>
              <a:headEnd/>
              <a:tailEnd/>
            </a:ln>
          </p:spPr>
          <p:txBody>
            <a:bodyPr>
              <a:spAutoFit/>
            </a:bodyPr>
            <a:lstStyle/>
            <a:p>
              <a:pPr>
                <a:spcBef>
                  <a:spcPct val="50000"/>
                </a:spcBef>
              </a:pPr>
              <a:r>
                <a:rPr lang="en-US">
                  <a:solidFill>
                    <a:srgbClr val="FF0000"/>
                  </a:solidFill>
                </a:rPr>
                <a:t>Thái Lan-thủ đô Băng Cốc</a:t>
              </a:r>
            </a:p>
          </p:txBody>
        </p:sp>
      </p:grpSp>
      <p:grpSp>
        <p:nvGrpSpPr>
          <p:cNvPr id="8" name="Group 22"/>
          <p:cNvGrpSpPr>
            <a:grpSpLocks/>
          </p:cNvGrpSpPr>
          <p:nvPr/>
        </p:nvGrpSpPr>
        <p:grpSpPr bwMode="auto">
          <a:xfrm>
            <a:off x="1524000" y="4508500"/>
            <a:ext cx="3276600" cy="2349500"/>
            <a:chOff x="0" y="2840"/>
            <a:chExt cx="1837" cy="1480"/>
          </a:xfrm>
        </p:grpSpPr>
        <p:pic>
          <p:nvPicPr>
            <p:cNvPr id="21" name="Picture 23" descr="Luân Đôn"/>
            <p:cNvPicPr>
              <a:picLocks noChangeAspect="1" noChangeArrowheads="1"/>
            </p:cNvPicPr>
            <p:nvPr/>
          </p:nvPicPr>
          <p:blipFill>
            <a:blip r:embed="rId10"/>
            <a:srcRect/>
            <a:stretch>
              <a:fillRect/>
            </a:stretch>
          </p:blipFill>
          <p:spPr bwMode="auto">
            <a:xfrm>
              <a:off x="0" y="2840"/>
              <a:ext cx="1837" cy="1480"/>
            </a:xfrm>
            <a:prstGeom prst="rect">
              <a:avLst/>
            </a:prstGeom>
            <a:noFill/>
            <a:ln w="9525">
              <a:noFill/>
              <a:miter lim="800000"/>
              <a:headEnd/>
              <a:tailEnd/>
            </a:ln>
          </p:spPr>
        </p:pic>
        <p:sp>
          <p:nvSpPr>
            <p:cNvPr id="22" name="Text Box 24"/>
            <p:cNvSpPr txBox="1">
              <a:spLocks noChangeArrowheads="1"/>
            </p:cNvSpPr>
            <p:nvPr/>
          </p:nvSpPr>
          <p:spPr bwMode="auto">
            <a:xfrm>
              <a:off x="0" y="4089"/>
              <a:ext cx="1655" cy="231"/>
            </a:xfrm>
            <a:prstGeom prst="rect">
              <a:avLst/>
            </a:prstGeom>
            <a:solidFill>
              <a:srgbClr val="66FFFF"/>
            </a:solidFill>
            <a:ln w="9525">
              <a:noFill/>
              <a:miter lim="800000"/>
              <a:headEnd/>
              <a:tailEnd/>
            </a:ln>
          </p:spPr>
          <p:txBody>
            <a:bodyPr>
              <a:spAutoFit/>
            </a:bodyPr>
            <a:lstStyle/>
            <a:p>
              <a:pPr>
                <a:spcBef>
                  <a:spcPct val="50000"/>
                </a:spcBef>
              </a:pPr>
              <a:r>
                <a:rPr lang="en-US">
                  <a:solidFill>
                    <a:srgbClr val="FF0000"/>
                  </a:solidFill>
                </a:rPr>
                <a:t>Anh - thủ đô Luân Đôn</a:t>
              </a:r>
            </a:p>
          </p:txBody>
        </p:sp>
      </p:grpSp>
      <p:grpSp>
        <p:nvGrpSpPr>
          <p:cNvPr id="9" name="Group 25"/>
          <p:cNvGrpSpPr>
            <a:grpSpLocks/>
          </p:cNvGrpSpPr>
          <p:nvPr/>
        </p:nvGrpSpPr>
        <p:grpSpPr bwMode="auto">
          <a:xfrm>
            <a:off x="7680326" y="4581526"/>
            <a:ext cx="2987675" cy="2309813"/>
            <a:chOff x="3878" y="2886"/>
            <a:chExt cx="1882" cy="1455"/>
          </a:xfrm>
        </p:grpSpPr>
        <p:pic>
          <p:nvPicPr>
            <p:cNvPr id="23" name="Picture 26" descr="chua một cột"/>
            <p:cNvPicPr>
              <a:picLocks noChangeAspect="1" noChangeArrowheads="1"/>
            </p:cNvPicPr>
            <p:nvPr/>
          </p:nvPicPr>
          <p:blipFill>
            <a:blip r:embed="rId11"/>
            <a:srcRect/>
            <a:stretch>
              <a:fillRect/>
            </a:stretch>
          </p:blipFill>
          <p:spPr bwMode="auto">
            <a:xfrm>
              <a:off x="3878" y="2886"/>
              <a:ext cx="1882" cy="1434"/>
            </a:xfrm>
            <a:prstGeom prst="rect">
              <a:avLst/>
            </a:prstGeom>
            <a:noFill/>
            <a:ln w="9525">
              <a:noFill/>
              <a:miter lim="800000"/>
              <a:headEnd/>
              <a:tailEnd/>
            </a:ln>
          </p:spPr>
        </p:pic>
        <p:sp>
          <p:nvSpPr>
            <p:cNvPr id="24" name="Text Box 27"/>
            <p:cNvSpPr txBox="1">
              <a:spLocks noChangeArrowheads="1"/>
            </p:cNvSpPr>
            <p:nvPr/>
          </p:nvSpPr>
          <p:spPr bwMode="auto">
            <a:xfrm>
              <a:off x="3923" y="4110"/>
              <a:ext cx="1837" cy="231"/>
            </a:xfrm>
            <a:prstGeom prst="rect">
              <a:avLst/>
            </a:prstGeom>
            <a:solidFill>
              <a:srgbClr val="66FFFF"/>
            </a:solidFill>
            <a:ln w="9525">
              <a:noFill/>
              <a:miter lim="800000"/>
              <a:headEnd/>
              <a:tailEnd/>
            </a:ln>
          </p:spPr>
          <p:txBody>
            <a:bodyPr>
              <a:spAutoFit/>
            </a:bodyPr>
            <a:lstStyle/>
            <a:p>
              <a:pPr>
                <a:spcBef>
                  <a:spcPct val="50000"/>
                </a:spcBef>
              </a:pPr>
              <a:r>
                <a:rPr lang="en-US">
                  <a:solidFill>
                    <a:srgbClr val="FF0000"/>
                  </a:solidFill>
                </a:rPr>
                <a:t>Việt Nam - thủ đô Hà Nội</a:t>
              </a:r>
            </a:p>
          </p:txBody>
        </p:sp>
      </p:grpSp>
      <p:sp>
        <p:nvSpPr>
          <p:cNvPr id="22540" name="Text Box 28"/>
          <p:cNvSpPr txBox="1">
            <a:spLocks noChangeArrowheads="1"/>
          </p:cNvSpPr>
          <p:nvPr/>
        </p:nvSpPr>
        <p:spPr bwMode="auto">
          <a:xfrm>
            <a:off x="4583113" y="6453188"/>
            <a:ext cx="3097212" cy="457200"/>
          </a:xfrm>
          <a:prstGeom prst="rect">
            <a:avLst/>
          </a:prstGeom>
          <a:solidFill>
            <a:srgbClr val="66FFFF"/>
          </a:solidFill>
          <a:ln w="9525">
            <a:noFill/>
            <a:miter lim="800000"/>
            <a:headEnd/>
            <a:tailEnd/>
          </a:ln>
        </p:spPr>
        <p:txBody>
          <a:bodyPr>
            <a:spAutoFit/>
          </a:bodyPr>
          <a:lstStyle/>
          <a:p>
            <a:pPr>
              <a:spcBef>
                <a:spcPct val="50000"/>
              </a:spcBef>
            </a:pPr>
            <a:r>
              <a:rPr lang="en-US" sz="2400" b="1">
                <a:solidFill>
                  <a:srgbClr val="FF0000"/>
                </a:solidFill>
              </a:rPr>
              <a:t>Xin chúc mừng bạn</a:t>
            </a:r>
          </a:p>
        </p:txBody>
      </p:sp>
      <p:sp>
        <p:nvSpPr>
          <p:cNvPr id="22557" name="Rectangle 29"/>
          <p:cNvSpPr>
            <a:spLocks noChangeArrowheads="1"/>
          </p:cNvSpPr>
          <p:nvPr/>
        </p:nvSpPr>
        <p:spPr bwMode="auto">
          <a:xfrm>
            <a:off x="1524001" y="1"/>
            <a:ext cx="2987675" cy="2276475"/>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solidFill>
                  <a:schemeClr val="tx2"/>
                </a:solidFill>
              </a:rPr>
              <a:t>th</a:t>
            </a:r>
            <a:r>
              <a:rPr lang="en-US" sz="3200" b="1"/>
              <a:t>ủ đô</a:t>
            </a:r>
          </a:p>
          <a:p>
            <a:pPr algn="ctr"/>
            <a:r>
              <a:rPr lang="en-US" sz="3200" b="1">
                <a:solidFill>
                  <a:schemeClr val="tx2"/>
                </a:solidFill>
              </a:rPr>
              <a:t>Bắc Kinh</a:t>
            </a:r>
          </a:p>
        </p:txBody>
      </p:sp>
      <p:sp>
        <p:nvSpPr>
          <p:cNvPr id="22558" name="Rectangle 30"/>
          <p:cNvSpPr>
            <a:spLocks noChangeArrowheads="1"/>
          </p:cNvSpPr>
          <p:nvPr/>
        </p:nvSpPr>
        <p:spPr bwMode="auto">
          <a:xfrm>
            <a:off x="4511676" y="1"/>
            <a:ext cx="3097213" cy="2276475"/>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t>nướcPháp</a:t>
            </a:r>
          </a:p>
        </p:txBody>
      </p:sp>
      <p:sp>
        <p:nvSpPr>
          <p:cNvPr id="22559" name="Rectangle 31"/>
          <p:cNvSpPr>
            <a:spLocks noChangeArrowheads="1"/>
          </p:cNvSpPr>
          <p:nvPr/>
        </p:nvSpPr>
        <p:spPr bwMode="auto">
          <a:xfrm>
            <a:off x="7608888" y="1"/>
            <a:ext cx="3059112" cy="2276475"/>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t>thủ đô</a:t>
            </a:r>
          </a:p>
          <a:p>
            <a:pPr algn="ctr"/>
            <a:r>
              <a:rPr lang="en-US" sz="3200" b="1"/>
              <a:t>Viêng Chăn</a:t>
            </a:r>
          </a:p>
        </p:txBody>
      </p:sp>
      <p:sp>
        <p:nvSpPr>
          <p:cNvPr id="22560" name="Rectangle 32"/>
          <p:cNvSpPr>
            <a:spLocks noChangeArrowheads="1"/>
          </p:cNvSpPr>
          <p:nvPr/>
        </p:nvSpPr>
        <p:spPr bwMode="auto">
          <a:xfrm>
            <a:off x="1524001" y="4581526"/>
            <a:ext cx="3059113" cy="2276475"/>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t>Nước Anh</a:t>
            </a:r>
          </a:p>
        </p:txBody>
      </p:sp>
      <p:sp>
        <p:nvSpPr>
          <p:cNvPr id="22561" name="Rectangle 33"/>
          <p:cNvSpPr>
            <a:spLocks noChangeArrowheads="1"/>
          </p:cNvSpPr>
          <p:nvPr/>
        </p:nvSpPr>
        <p:spPr bwMode="auto">
          <a:xfrm>
            <a:off x="4367214" y="2276476"/>
            <a:ext cx="3240087" cy="2378075"/>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t>thủ đô</a:t>
            </a:r>
          </a:p>
          <a:p>
            <a:pPr algn="ctr"/>
            <a:r>
              <a:rPr lang="en-US" sz="3200" b="1"/>
              <a:t>Niu-đê-li</a:t>
            </a:r>
          </a:p>
        </p:txBody>
      </p:sp>
      <p:sp>
        <p:nvSpPr>
          <p:cNvPr id="22562" name="Rectangle 34"/>
          <p:cNvSpPr>
            <a:spLocks noChangeArrowheads="1"/>
          </p:cNvSpPr>
          <p:nvPr/>
        </p:nvSpPr>
        <p:spPr bwMode="auto">
          <a:xfrm>
            <a:off x="1524001" y="2276475"/>
            <a:ext cx="2987675" cy="2305050"/>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t>nướcThái Lan</a:t>
            </a:r>
          </a:p>
        </p:txBody>
      </p:sp>
      <p:sp>
        <p:nvSpPr>
          <p:cNvPr id="22563" name="Rectangle 35"/>
          <p:cNvSpPr>
            <a:spLocks noChangeArrowheads="1"/>
          </p:cNvSpPr>
          <p:nvPr/>
        </p:nvSpPr>
        <p:spPr bwMode="auto">
          <a:xfrm>
            <a:off x="7680326" y="2276475"/>
            <a:ext cx="2987675" cy="2349500"/>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t>thủ đô </a:t>
            </a:r>
          </a:p>
          <a:p>
            <a:pPr algn="ctr"/>
            <a:r>
              <a:rPr lang="en-US" sz="3200" b="1"/>
              <a:t>Phnôm Pênh</a:t>
            </a:r>
          </a:p>
        </p:txBody>
      </p:sp>
      <p:sp>
        <p:nvSpPr>
          <p:cNvPr id="22564" name="Rectangle 36"/>
          <p:cNvSpPr>
            <a:spLocks noChangeArrowheads="1"/>
          </p:cNvSpPr>
          <p:nvPr/>
        </p:nvSpPr>
        <p:spPr bwMode="auto">
          <a:xfrm>
            <a:off x="7608888" y="4581526"/>
            <a:ext cx="3059112" cy="2276475"/>
          </a:xfrm>
          <a:prstGeom prst="rect">
            <a:avLst/>
          </a:prstGeom>
          <a:gradFill rotWithShape="1">
            <a:gsLst>
              <a:gs pos="0">
                <a:schemeClr val="bg1"/>
              </a:gs>
              <a:gs pos="100000">
                <a:srgbClr val="00FFCC"/>
              </a:gs>
            </a:gsLst>
            <a:path path="shape">
              <a:fillToRect l="50000" t="50000" r="50000" b="50000"/>
            </a:path>
          </a:gradFill>
          <a:ln w="9525">
            <a:solidFill>
              <a:schemeClr val="tx1"/>
            </a:solidFill>
            <a:miter lim="800000"/>
            <a:headEnd/>
            <a:tailEnd/>
          </a:ln>
        </p:spPr>
        <p:txBody>
          <a:bodyPr wrap="none" anchor="ctr"/>
          <a:lstStyle/>
          <a:p>
            <a:pPr algn="ctr"/>
            <a:r>
              <a:rPr lang="en-US" sz="3200" b="1"/>
              <a:t>Nước</a:t>
            </a:r>
          </a:p>
          <a:p>
            <a:pPr algn="ctr"/>
            <a:r>
              <a:rPr lang="en-US" sz="3200" b="1"/>
              <a:t>Việt Nam</a:t>
            </a:r>
          </a:p>
        </p:txBody>
      </p:sp>
      <p:sp>
        <p:nvSpPr>
          <p:cNvPr id="22549" name="Rectangle 37"/>
          <p:cNvSpPr>
            <a:spLocks noChangeArrowheads="1"/>
          </p:cNvSpPr>
          <p:nvPr/>
        </p:nvSpPr>
        <p:spPr bwMode="auto">
          <a:xfrm>
            <a:off x="4440239" y="4552950"/>
            <a:ext cx="3240087" cy="2305050"/>
          </a:xfrm>
          <a:prstGeom prst="rect">
            <a:avLst/>
          </a:prstGeom>
          <a:solidFill>
            <a:schemeClr val="bg1"/>
          </a:solidFill>
          <a:ln w="9525">
            <a:solidFill>
              <a:schemeClr val="tx1"/>
            </a:solidFill>
            <a:miter lim="800000"/>
            <a:headEnd/>
            <a:tailEnd/>
          </a:ln>
        </p:spPr>
        <p:txBody>
          <a:bodyPr wrap="none" anchor="ctr"/>
          <a:lstStyle/>
          <a:p>
            <a:pPr algn="ctr"/>
            <a:endParaRPr lang="en-US" sz="6000" b="1"/>
          </a:p>
        </p:txBody>
      </p:sp>
      <p:sp>
        <p:nvSpPr>
          <p:cNvPr id="22566" name="Rectangle 38"/>
          <p:cNvSpPr>
            <a:spLocks noChangeArrowheads="1"/>
          </p:cNvSpPr>
          <p:nvPr/>
        </p:nvSpPr>
        <p:spPr bwMode="auto">
          <a:xfrm>
            <a:off x="1524000" y="1"/>
            <a:ext cx="3132138"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1</a:t>
            </a:r>
          </a:p>
        </p:txBody>
      </p:sp>
      <p:pic>
        <p:nvPicPr>
          <p:cNvPr id="22567" name="Picture 39" descr="a18"/>
          <p:cNvPicPr>
            <a:picLocks noChangeAspect="1" noChangeArrowheads="1" noCrop="1"/>
          </p:cNvPicPr>
          <p:nvPr/>
        </p:nvPicPr>
        <p:blipFill>
          <a:blip r:embed="rId3"/>
          <a:srcRect/>
          <a:stretch>
            <a:fillRect/>
          </a:stretch>
        </p:blipFill>
        <p:spPr bwMode="auto">
          <a:xfrm>
            <a:off x="4583114" y="4632326"/>
            <a:ext cx="3025775" cy="2225675"/>
          </a:xfrm>
          <a:prstGeom prst="rect">
            <a:avLst/>
          </a:prstGeom>
          <a:noFill/>
          <a:ln w="9525">
            <a:noFill/>
            <a:miter lim="800000"/>
            <a:headEnd/>
            <a:tailEnd/>
          </a:ln>
        </p:spPr>
      </p:pic>
      <p:sp>
        <p:nvSpPr>
          <p:cNvPr id="22568" name="Text Box 40"/>
          <p:cNvSpPr txBox="1">
            <a:spLocks noChangeArrowheads="1"/>
          </p:cNvSpPr>
          <p:nvPr/>
        </p:nvSpPr>
        <p:spPr bwMode="auto">
          <a:xfrm>
            <a:off x="4583114" y="4581526"/>
            <a:ext cx="2808287" cy="701675"/>
          </a:xfrm>
          <a:prstGeom prst="rect">
            <a:avLst/>
          </a:prstGeom>
          <a:noFill/>
          <a:ln w="9525">
            <a:noFill/>
            <a:miter lim="800000"/>
            <a:headEnd/>
            <a:tailEnd/>
          </a:ln>
        </p:spPr>
        <p:txBody>
          <a:bodyPr>
            <a:spAutoFit/>
          </a:bodyPr>
          <a:lstStyle/>
          <a:p>
            <a:pPr>
              <a:spcBef>
                <a:spcPct val="50000"/>
              </a:spcBef>
            </a:pPr>
            <a:r>
              <a:rPr lang="en-US" sz="2000" b="1"/>
              <a:t>Bạn được thưởng 10điểm</a:t>
            </a:r>
          </a:p>
        </p:txBody>
      </p:sp>
      <p:sp>
        <p:nvSpPr>
          <p:cNvPr id="22569" name="Rectangle 41"/>
          <p:cNvSpPr>
            <a:spLocks noChangeArrowheads="1"/>
          </p:cNvSpPr>
          <p:nvPr/>
        </p:nvSpPr>
        <p:spPr bwMode="auto">
          <a:xfrm>
            <a:off x="4583113" y="1"/>
            <a:ext cx="3098800"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2</a:t>
            </a:r>
          </a:p>
        </p:txBody>
      </p:sp>
      <p:sp>
        <p:nvSpPr>
          <p:cNvPr id="22570" name="Rectangle 42"/>
          <p:cNvSpPr>
            <a:spLocks noChangeArrowheads="1"/>
          </p:cNvSpPr>
          <p:nvPr/>
        </p:nvSpPr>
        <p:spPr bwMode="auto">
          <a:xfrm>
            <a:off x="7608888" y="1"/>
            <a:ext cx="3059112"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3</a:t>
            </a:r>
          </a:p>
        </p:txBody>
      </p:sp>
      <p:sp>
        <p:nvSpPr>
          <p:cNvPr id="22571" name="Rectangle 43"/>
          <p:cNvSpPr>
            <a:spLocks noChangeArrowheads="1"/>
          </p:cNvSpPr>
          <p:nvPr/>
        </p:nvSpPr>
        <p:spPr bwMode="auto">
          <a:xfrm>
            <a:off x="7608888" y="2276476"/>
            <a:ext cx="3059112"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6</a:t>
            </a:r>
          </a:p>
        </p:txBody>
      </p:sp>
      <p:sp>
        <p:nvSpPr>
          <p:cNvPr id="22572" name="Rectangle 44"/>
          <p:cNvSpPr>
            <a:spLocks noChangeArrowheads="1"/>
          </p:cNvSpPr>
          <p:nvPr/>
        </p:nvSpPr>
        <p:spPr bwMode="auto">
          <a:xfrm>
            <a:off x="7608888" y="4581526"/>
            <a:ext cx="3059112"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9</a:t>
            </a:r>
          </a:p>
        </p:txBody>
      </p:sp>
      <p:sp>
        <p:nvSpPr>
          <p:cNvPr id="22573" name="Rectangle 45"/>
          <p:cNvSpPr>
            <a:spLocks noChangeArrowheads="1"/>
          </p:cNvSpPr>
          <p:nvPr/>
        </p:nvSpPr>
        <p:spPr bwMode="auto">
          <a:xfrm>
            <a:off x="4583113" y="4581526"/>
            <a:ext cx="3059112"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8</a:t>
            </a:r>
          </a:p>
        </p:txBody>
      </p:sp>
      <p:sp>
        <p:nvSpPr>
          <p:cNvPr id="22574" name="Rectangle 46"/>
          <p:cNvSpPr>
            <a:spLocks noChangeArrowheads="1"/>
          </p:cNvSpPr>
          <p:nvPr/>
        </p:nvSpPr>
        <p:spPr bwMode="auto">
          <a:xfrm>
            <a:off x="1524001" y="4581526"/>
            <a:ext cx="3059113"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7</a:t>
            </a:r>
          </a:p>
        </p:txBody>
      </p:sp>
      <p:sp>
        <p:nvSpPr>
          <p:cNvPr id="22575" name="Rectangle 47"/>
          <p:cNvSpPr>
            <a:spLocks noChangeArrowheads="1"/>
          </p:cNvSpPr>
          <p:nvPr/>
        </p:nvSpPr>
        <p:spPr bwMode="auto">
          <a:xfrm>
            <a:off x="4583113" y="2276476"/>
            <a:ext cx="3059112"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5</a:t>
            </a:r>
          </a:p>
        </p:txBody>
      </p:sp>
      <p:sp>
        <p:nvSpPr>
          <p:cNvPr id="22576" name="Rectangle 48"/>
          <p:cNvSpPr>
            <a:spLocks noChangeArrowheads="1"/>
          </p:cNvSpPr>
          <p:nvPr/>
        </p:nvSpPr>
        <p:spPr bwMode="auto">
          <a:xfrm>
            <a:off x="1524001" y="2276476"/>
            <a:ext cx="3059113" cy="2276475"/>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p>
            <a:pPr algn="ctr"/>
            <a:r>
              <a:rPr lang="en-US" sz="6000" b="1"/>
              <a:t>4</a:t>
            </a:r>
          </a:p>
        </p:txBody>
      </p:sp>
    </p:spTree>
    <p:extLst>
      <p:ext uri="{BB962C8B-B14F-4D97-AF65-F5344CB8AC3E}">
        <p14:creationId xmlns:p14="http://schemas.microsoft.com/office/powerpoint/2010/main" val="3817216134"/>
      </p:ext>
    </p:extLst>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225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557"/>
                                        </p:tgtEl>
                                        <p:attrNameLst>
                                          <p:attrName>style.visibility</p:attrName>
                                        </p:attrNameLst>
                                      </p:cBhvr>
                                      <p:to>
                                        <p:strVal val="visible"/>
                                      </p:to>
                                    </p:set>
                                    <p:animEffect transition="in" filter="box(in)">
                                      <p:cBhvr>
                                        <p:cTn id="7" dur="500"/>
                                        <p:tgtEl>
                                          <p:spTgt spid="22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22566"/>
                                        </p:tgtEl>
                                      </p:cBhvr>
                                    </p:animEffect>
                                    <p:set>
                                      <p:cBhvr>
                                        <p:cTn id="12" dur="1" fill="hold">
                                          <p:stCondLst>
                                            <p:cond delay="499"/>
                                          </p:stCondLst>
                                        </p:cTn>
                                        <p:tgtEl>
                                          <p:spTgt spid="22566"/>
                                        </p:tgtEl>
                                        <p:attrNameLst>
                                          <p:attrName>style.visibility</p:attrName>
                                        </p:attrNameLst>
                                      </p:cBhvr>
                                      <p:to>
                                        <p:strVal val="hidden"/>
                                      </p:to>
                                    </p:set>
                                  </p:childTnLst>
                                </p:cTn>
                              </p:par>
                            </p:childTnLst>
                          </p:cTn>
                        </p:par>
                      </p:childTnLst>
                    </p:cTn>
                  </p:par>
                </p:childTnLst>
              </p:cTn>
              <p:nextCondLst>
                <p:cond evt="onClick" delay="0">
                  <p:tgtEl>
                    <p:spTgt spid="22566"/>
                  </p:tgtEl>
                </p:cond>
              </p:nextCondLst>
            </p:seq>
            <p:seq concurrent="1" nextAc="seek">
              <p:cTn id="13" restart="whenNotActive" fill="hold" evtFilter="cancelBubble" nodeType="interactiveSeq">
                <p:stCondLst>
                  <p:cond evt="onClick" delay="0">
                    <p:tgtEl>
                      <p:spTgt spid="2255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par>
                                <p:cTn id="19" presetID="4" presetClass="exit" presetSubtype="16" fill="hold" grpId="1" nodeType="withEffect">
                                  <p:stCondLst>
                                    <p:cond delay="0"/>
                                  </p:stCondLst>
                                  <p:childTnLst>
                                    <p:animEffect transition="out" filter="box(in)">
                                      <p:cBhvr>
                                        <p:cTn id="20" dur="500"/>
                                        <p:tgtEl>
                                          <p:spTgt spid="22557"/>
                                        </p:tgtEl>
                                      </p:cBhvr>
                                    </p:animEffect>
                                    <p:set>
                                      <p:cBhvr>
                                        <p:cTn id="21" dur="1" fill="hold">
                                          <p:stCondLst>
                                            <p:cond delay="499"/>
                                          </p:stCondLst>
                                        </p:cTn>
                                        <p:tgtEl>
                                          <p:spTgt spid="22557"/>
                                        </p:tgtEl>
                                        <p:attrNameLst>
                                          <p:attrName>style.visibility</p:attrName>
                                        </p:attrNameLst>
                                      </p:cBhvr>
                                      <p:to>
                                        <p:strVal val="hidden"/>
                                      </p:to>
                                    </p:set>
                                  </p:childTnLst>
                                </p:cTn>
                              </p:par>
                            </p:childTnLst>
                          </p:cTn>
                        </p:par>
                      </p:childTnLst>
                    </p:cTn>
                  </p:par>
                </p:childTnLst>
              </p:cTn>
              <p:nextCondLst>
                <p:cond evt="onClick" delay="0">
                  <p:tgtEl>
                    <p:spTgt spid="22557"/>
                  </p:tgtEl>
                </p:cond>
              </p:nextCondLst>
            </p:seq>
            <p:seq concurrent="1" nextAc="seek">
              <p:cTn id="22" restart="whenNotActive" fill="hold" evtFilter="cancelBubble" nodeType="interactiveSeq">
                <p:stCondLst>
                  <p:cond evt="onClick" delay="0">
                    <p:tgtEl>
                      <p:spTgt spid="22569"/>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558"/>
                                        </p:tgtEl>
                                        <p:attrNameLst>
                                          <p:attrName>style.visibility</p:attrName>
                                        </p:attrNameLst>
                                      </p:cBhvr>
                                      <p:to>
                                        <p:strVal val="visible"/>
                                      </p:to>
                                    </p:set>
                                    <p:animEffect transition="in" filter="box(in)">
                                      <p:cBhvr>
                                        <p:cTn id="27" dur="500"/>
                                        <p:tgtEl>
                                          <p:spTgt spid="22558"/>
                                        </p:tgtEl>
                                      </p:cBhvr>
                                    </p:animEffect>
                                  </p:childTnLst>
                                </p:cTn>
                              </p:par>
                              <p:par>
                                <p:cTn id="28" presetID="3" presetClass="exit" presetSubtype="10" fill="hold" grpId="0" nodeType="withEffect">
                                  <p:stCondLst>
                                    <p:cond delay="0"/>
                                  </p:stCondLst>
                                  <p:childTnLst>
                                    <p:animEffect transition="out" filter="blinds(horizontal)">
                                      <p:cBhvr>
                                        <p:cTn id="29" dur="500"/>
                                        <p:tgtEl>
                                          <p:spTgt spid="22569"/>
                                        </p:tgtEl>
                                      </p:cBhvr>
                                    </p:animEffect>
                                    <p:set>
                                      <p:cBhvr>
                                        <p:cTn id="30" dur="1" fill="hold">
                                          <p:stCondLst>
                                            <p:cond delay="499"/>
                                          </p:stCondLst>
                                        </p:cTn>
                                        <p:tgtEl>
                                          <p:spTgt spid="22569"/>
                                        </p:tgtEl>
                                        <p:attrNameLst>
                                          <p:attrName>style.visibility</p:attrName>
                                        </p:attrNameLst>
                                      </p:cBhvr>
                                      <p:to>
                                        <p:strVal val="hidden"/>
                                      </p:to>
                                    </p:set>
                                  </p:childTnLst>
                                </p:cTn>
                              </p:par>
                            </p:childTnLst>
                          </p:cTn>
                        </p:par>
                      </p:childTnLst>
                    </p:cTn>
                  </p:par>
                </p:childTnLst>
              </p:cTn>
              <p:nextCondLst>
                <p:cond evt="onClick" delay="0">
                  <p:tgtEl>
                    <p:spTgt spid="22569"/>
                  </p:tgtEl>
                </p:cond>
              </p:nextCondLst>
            </p:seq>
            <p:seq concurrent="1" nextAc="seek">
              <p:cTn id="31" restart="whenNotActive" fill="hold" evtFilter="cancelBubble" nodeType="interactiveSeq">
                <p:stCondLst>
                  <p:cond evt="onClick" delay="0">
                    <p:tgtEl>
                      <p:spTgt spid="2255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par>
                                <p:cTn id="37" presetID="8" presetClass="exit" presetSubtype="16" fill="hold" grpId="1" nodeType="withEffect">
                                  <p:stCondLst>
                                    <p:cond delay="0"/>
                                  </p:stCondLst>
                                  <p:childTnLst>
                                    <p:animEffect transition="out" filter="diamond(in)">
                                      <p:cBhvr>
                                        <p:cTn id="38" dur="2000"/>
                                        <p:tgtEl>
                                          <p:spTgt spid="22558"/>
                                        </p:tgtEl>
                                      </p:cBhvr>
                                    </p:animEffect>
                                    <p:set>
                                      <p:cBhvr>
                                        <p:cTn id="39" dur="1" fill="hold">
                                          <p:stCondLst>
                                            <p:cond delay="1999"/>
                                          </p:stCondLst>
                                        </p:cTn>
                                        <p:tgtEl>
                                          <p:spTgt spid="22558"/>
                                        </p:tgtEl>
                                        <p:attrNameLst>
                                          <p:attrName>style.visibility</p:attrName>
                                        </p:attrNameLst>
                                      </p:cBhvr>
                                      <p:to>
                                        <p:strVal val="hidden"/>
                                      </p:to>
                                    </p:set>
                                  </p:childTnLst>
                                </p:cTn>
                              </p:par>
                            </p:childTnLst>
                          </p:cTn>
                        </p:par>
                      </p:childTnLst>
                    </p:cTn>
                  </p:par>
                </p:childTnLst>
              </p:cTn>
              <p:nextCondLst>
                <p:cond evt="onClick" delay="0">
                  <p:tgtEl>
                    <p:spTgt spid="22558"/>
                  </p:tgtEl>
                </p:cond>
              </p:nextCondLst>
            </p:seq>
            <p:seq concurrent="1" nextAc="seek">
              <p:cTn id="40" restart="whenNotActive" fill="hold" evtFilter="cancelBubble" nodeType="interactiveSeq">
                <p:stCondLst>
                  <p:cond evt="onClick" delay="0">
                    <p:tgtEl>
                      <p:spTgt spid="22570"/>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ntr" presetSubtype="0" fill="hold" grpId="0" nodeType="withEffect">
                                  <p:stCondLst>
                                    <p:cond delay="0"/>
                                  </p:stCondLst>
                                  <p:childTnLst>
                                    <p:set>
                                      <p:cBhvr>
                                        <p:cTn id="44" dur="1" fill="hold">
                                          <p:stCondLst>
                                            <p:cond delay="0"/>
                                          </p:stCondLst>
                                        </p:cTn>
                                        <p:tgtEl>
                                          <p:spTgt spid="22559"/>
                                        </p:tgtEl>
                                        <p:attrNameLst>
                                          <p:attrName>style.visibility</p:attrName>
                                        </p:attrNameLst>
                                      </p:cBhvr>
                                      <p:to>
                                        <p:strVal val="visible"/>
                                      </p:to>
                                    </p:set>
                                  </p:childTnLst>
                                </p:cTn>
                              </p:par>
                              <p:par>
                                <p:cTn id="45" presetID="3" presetClass="exit" presetSubtype="10" fill="hold" grpId="0" nodeType="withEffect">
                                  <p:stCondLst>
                                    <p:cond delay="0"/>
                                  </p:stCondLst>
                                  <p:childTnLst>
                                    <p:animEffect transition="out" filter="blinds(horizontal)">
                                      <p:cBhvr>
                                        <p:cTn id="46" dur="500"/>
                                        <p:tgtEl>
                                          <p:spTgt spid="22570"/>
                                        </p:tgtEl>
                                      </p:cBhvr>
                                    </p:animEffect>
                                    <p:set>
                                      <p:cBhvr>
                                        <p:cTn id="47" dur="1" fill="hold">
                                          <p:stCondLst>
                                            <p:cond delay="499"/>
                                          </p:stCondLst>
                                        </p:cTn>
                                        <p:tgtEl>
                                          <p:spTgt spid="22570"/>
                                        </p:tgtEl>
                                        <p:attrNameLst>
                                          <p:attrName>style.visibility</p:attrName>
                                        </p:attrNameLst>
                                      </p:cBhvr>
                                      <p:to>
                                        <p:strVal val="hidden"/>
                                      </p:to>
                                    </p:set>
                                  </p:childTnLst>
                                </p:cTn>
                              </p:par>
                            </p:childTnLst>
                          </p:cTn>
                        </p:par>
                      </p:childTnLst>
                    </p:cTn>
                  </p:par>
                </p:childTnLst>
              </p:cTn>
              <p:nextCondLst>
                <p:cond evt="onClick" delay="0">
                  <p:tgtEl>
                    <p:spTgt spid="22570"/>
                  </p:tgtEl>
                </p:cond>
              </p:nextCondLst>
            </p:seq>
            <p:seq concurrent="1" nextAc="seek">
              <p:cTn id="48" restart="whenNotActive" fill="hold" evtFilter="cancelBubble" nodeType="interactiveSeq">
                <p:stCondLst>
                  <p:cond evt="onClick" delay="0">
                    <p:tgtEl>
                      <p:spTgt spid="22559"/>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4" presetClass="exit" presetSubtype="16" fill="hold" grpId="1" nodeType="withEffect">
                                  <p:stCondLst>
                                    <p:cond delay="0"/>
                                  </p:stCondLst>
                                  <p:childTnLst>
                                    <p:animEffect transition="out" filter="box(in)">
                                      <p:cBhvr>
                                        <p:cTn id="54" dur="500"/>
                                        <p:tgtEl>
                                          <p:spTgt spid="22559"/>
                                        </p:tgtEl>
                                      </p:cBhvr>
                                    </p:animEffect>
                                    <p:set>
                                      <p:cBhvr>
                                        <p:cTn id="55" dur="1" fill="hold">
                                          <p:stCondLst>
                                            <p:cond delay="499"/>
                                          </p:stCondLst>
                                        </p:cTn>
                                        <p:tgtEl>
                                          <p:spTgt spid="22559"/>
                                        </p:tgtEl>
                                        <p:attrNameLst>
                                          <p:attrName>style.visibility</p:attrName>
                                        </p:attrNameLst>
                                      </p:cBhvr>
                                      <p:to>
                                        <p:strVal val="hidden"/>
                                      </p:to>
                                    </p:set>
                                  </p:childTnLst>
                                </p:cTn>
                              </p:par>
                            </p:childTnLst>
                          </p:cTn>
                        </p:par>
                      </p:childTnLst>
                    </p:cTn>
                  </p:par>
                </p:childTnLst>
              </p:cTn>
              <p:nextCondLst>
                <p:cond evt="onClick" delay="0">
                  <p:tgtEl>
                    <p:spTgt spid="22559"/>
                  </p:tgtEl>
                </p:cond>
              </p:nextCondLst>
            </p:seq>
            <p:seq concurrent="1" nextAc="seek">
              <p:cTn id="56" restart="whenNotActive" fill="hold" evtFilter="cancelBubble" nodeType="interactiveSeq">
                <p:stCondLst>
                  <p:cond evt="onClick" delay="0">
                    <p:tgtEl>
                      <p:spTgt spid="22576"/>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2562"/>
                                        </p:tgtEl>
                                        <p:attrNameLst>
                                          <p:attrName>style.visibility</p:attrName>
                                        </p:attrNameLst>
                                      </p:cBhvr>
                                      <p:to>
                                        <p:strVal val="visible"/>
                                      </p:to>
                                    </p:set>
                                    <p:animEffect transition="in" filter="box(in)">
                                      <p:cBhvr>
                                        <p:cTn id="61" dur="500"/>
                                        <p:tgtEl>
                                          <p:spTgt spid="22562"/>
                                        </p:tgtEl>
                                      </p:cBhvr>
                                    </p:animEffect>
                                  </p:childTnLst>
                                </p:cTn>
                              </p:par>
                              <p:par>
                                <p:cTn id="62" presetID="1" presetClass="exit" presetSubtype="0" fill="hold" grpId="0" nodeType="withEffect">
                                  <p:stCondLst>
                                    <p:cond delay="0"/>
                                  </p:stCondLst>
                                  <p:childTnLst>
                                    <p:set>
                                      <p:cBhvr>
                                        <p:cTn id="63" dur="1" fill="hold">
                                          <p:stCondLst>
                                            <p:cond delay="0"/>
                                          </p:stCondLst>
                                        </p:cTn>
                                        <p:tgtEl>
                                          <p:spTgt spid="22576"/>
                                        </p:tgtEl>
                                        <p:attrNameLst>
                                          <p:attrName>style.visibility</p:attrName>
                                        </p:attrNameLst>
                                      </p:cBhvr>
                                      <p:to>
                                        <p:strVal val="hidden"/>
                                      </p:to>
                                    </p:set>
                                  </p:childTnLst>
                                </p:cTn>
                              </p:par>
                            </p:childTnLst>
                          </p:cTn>
                        </p:par>
                      </p:childTnLst>
                    </p:cTn>
                  </p:par>
                </p:childTnLst>
              </p:cTn>
              <p:nextCondLst>
                <p:cond evt="onClick" delay="0">
                  <p:tgtEl>
                    <p:spTgt spid="22576"/>
                  </p:tgtEl>
                </p:cond>
              </p:nextCondLst>
            </p:seq>
            <p:seq concurrent="1" nextAc="seek">
              <p:cTn id="64" restart="whenNotActive" fill="hold" evtFilter="cancelBubble" nodeType="interactiveSeq">
                <p:stCondLst>
                  <p:cond evt="onClick" delay="0">
                    <p:tgtEl>
                      <p:spTgt spid="22562"/>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6" presetClass="entr" presetSubtype="16"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circle(in)">
                                      <p:cBhvr>
                                        <p:cTn id="69" dur="2000"/>
                                        <p:tgtEl>
                                          <p:spTgt spid="7"/>
                                        </p:tgtEl>
                                      </p:cBhvr>
                                    </p:animEffect>
                                  </p:childTnLst>
                                </p:cTn>
                              </p:par>
                              <p:par>
                                <p:cTn id="70" presetID="4" presetClass="exit" presetSubtype="16" fill="hold" grpId="1" nodeType="withEffect">
                                  <p:stCondLst>
                                    <p:cond delay="0"/>
                                  </p:stCondLst>
                                  <p:childTnLst>
                                    <p:animEffect transition="out" filter="box(in)">
                                      <p:cBhvr>
                                        <p:cTn id="71" dur="500"/>
                                        <p:tgtEl>
                                          <p:spTgt spid="22562"/>
                                        </p:tgtEl>
                                      </p:cBhvr>
                                    </p:animEffect>
                                    <p:set>
                                      <p:cBhvr>
                                        <p:cTn id="72" dur="1" fill="hold">
                                          <p:stCondLst>
                                            <p:cond delay="499"/>
                                          </p:stCondLst>
                                        </p:cTn>
                                        <p:tgtEl>
                                          <p:spTgt spid="22562"/>
                                        </p:tgtEl>
                                        <p:attrNameLst>
                                          <p:attrName>style.visibility</p:attrName>
                                        </p:attrNameLst>
                                      </p:cBhvr>
                                      <p:to>
                                        <p:strVal val="hidden"/>
                                      </p:to>
                                    </p:set>
                                  </p:childTnLst>
                                </p:cTn>
                              </p:par>
                            </p:childTnLst>
                          </p:cTn>
                        </p:par>
                      </p:childTnLst>
                    </p:cTn>
                  </p:par>
                </p:childTnLst>
              </p:cTn>
              <p:nextCondLst>
                <p:cond evt="onClick" delay="0">
                  <p:tgtEl>
                    <p:spTgt spid="22562"/>
                  </p:tgtEl>
                </p:cond>
              </p:nextCondLst>
            </p:seq>
            <p:seq concurrent="1" nextAc="seek">
              <p:cTn id="73" restart="whenNotActive" fill="hold" evtFilter="cancelBubble" nodeType="interactiveSeq">
                <p:stCondLst>
                  <p:cond evt="onClick" delay="0">
                    <p:tgtEl>
                      <p:spTgt spid="22575"/>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2561"/>
                                        </p:tgtEl>
                                        <p:attrNameLst>
                                          <p:attrName>style.visibility</p:attrName>
                                        </p:attrNameLst>
                                      </p:cBhvr>
                                      <p:to>
                                        <p:strVal val="visible"/>
                                      </p:to>
                                    </p:set>
                                    <p:animEffect transition="in" filter="circle(in)">
                                      <p:cBhvr>
                                        <p:cTn id="78" dur="2000"/>
                                        <p:tgtEl>
                                          <p:spTgt spid="22561"/>
                                        </p:tgtEl>
                                      </p:cBhvr>
                                    </p:animEffect>
                                  </p:childTnLst>
                                </p:cTn>
                              </p:par>
                              <p:par>
                                <p:cTn id="79" presetID="5" presetClass="exit" presetSubtype="10" fill="hold" grpId="0" nodeType="withEffect">
                                  <p:stCondLst>
                                    <p:cond delay="0"/>
                                  </p:stCondLst>
                                  <p:childTnLst>
                                    <p:animEffect transition="out" filter="checkerboard(across)">
                                      <p:cBhvr>
                                        <p:cTn id="80" dur="500"/>
                                        <p:tgtEl>
                                          <p:spTgt spid="22575"/>
                                        </p:tgtEl>
                                      </p:cBhvr>
                                    </p:animEffect>
                                    <p:set>
                                      <p:cBhvr>
                                        <p:cTn id="81" dur="1" fill="hold">
                                          <p:stCondLst>
                                            <p:cond delay="499"/>
                                          </p:stCondLst>
                                        </p:cTn>
                                        <p:tgtEl>
                                          <p:spTgt spid="22575"/>
                                        </p:tgtEl>
                                        <p:attrNameLst>
                                          <p:attrName>style.visibility</p:attrName>
                                        </p:attrNameLst>
                                      </p:cBhvr>
                                      <p:to>
                                        <p:strVal val="hidden"/>
                                      </p:to>
                                    </p:set>
                                  </p:childTnLst>
                                </p:cTn>
                              </p:par>
                            </p:childTnLst>
                          </p:cTn>
                        </p:par>
                      </p:childTnLst>
                    </p:cTn>
                  </p:par>
                </p:childTnLst>
              </p:cTn>
              <p:nextCondLst>
                <p:cond evt="onClick" delay="0">
                  <p:tgtEl>
                    <p:spTgt spid="22575"/>
                  </p:tgtEl>
                </p:cond>
              </p:nextCondLst>
            </p:seq>
            <p:seq concurrent="1" nextAc="seek">
              <p:cTn id="82" restart="whenNotActive" fill="hold" evtFilter="cancelBubble" nodeType="interactiveSeq">
                <p:stCondLst>
                  <p:cond evt="onClick" delay="0">
                    <p:tgtEl>
                      <p:spTgt spid="22561"/>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dissolve">
                                      <p:cBhvr>
                                        <p:cTn id="87" dur="500"/>
                                        <p:tgtEl>
                                          <p:spTgt spid="6"/>
                                        </p:tgtEl>
                                      </p:cBhvr>
                                    </p:animEffect>
                                  </p:childTnLst>
                                </p:cTn>
                              </p:par>
                              <p:par>
                                <p:cTn id="88" presetID="5" presetClass="exit" presetSubtype="10" fill="hold" grpId="1" nodeType="withEffect">
                                  <p:stCondLst>
                                    <p:cond delay="0"/>
                                  </p:stCondLst>
                                  <p:childTnLst>
                                    <p:animEffect transition="out" filter="checkerboard(across)">
                                      <p:cBhvr>
                                        <p:cTn id="89" dur="500"/>
                                        <p:tgtEl>
                                          <p:spTgt spid="22561"/>
                                        </p:tgtEl>
                                      </p:cBhvr>
                                    </p:animEffect>
                                    <p:set>
                                      <p:cBhvr>
                                        <p:cTn id="90" dur="1" fill="hold">
                                          <p:stCondLst>
                                            <p:cond delay="499"/>
                                          </p:stCondLst>
                                        </p:cTn>
                                        <p:tgtEl>
                                          <p:spTgt spid="22561"/>
                                        </p:tgtEl>
                                        <p:attrNameLst>
                                          <p:attrName>style.visibility</p:attrName>
                                        </p:attrNameLst>
                                      </p:cBhvr>
                                      <p:to>
                                        <p:strVal val="hidden"/>
                                      </p:to>
                                    </p:set>
                                  </p:childTnLst>
                                </p:cTn>
                              </p:par>
                            </p:childTnLst>
                          </p:cTn>
                        </p:par>
                      </p:childTnLst>
                    </p:cTn>
                  </p:par>
                </p:childTnLst>
              </p:cTn>
              <p:nextCondLst>
                <p:cond evt="onClick" delay="0">
                  <p:tgtEl>
                    <p:spTgt spid="22561"/>
                  </p:tgtEl>
                </p:cond>
              </p:nextCondLst>
            </p:seq>
            <p:seq concurrent="1" nextAc="seek">
              <p:cTn id="91" restart="whenNotActive" fill="hold" evtFilter="cancelBubble" nodeType="interactiveSeq">
                <p:stCondLst>
                  <p:cond evt="onClick" delay="0">
                    <p:tgtEl>
                      <p:spTgt spid="22571"/>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2563"/>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xit" presetSubtype="16" fill="hold" grpId="0" nodeType="clickEffect">
                                  <p:stCondLst>
                                    <p:cond delay="0"/>
                                  </p:stCondLst>
                                  <p:childTnLst>
                                    <p:animEffect transition="out" filter="box(in)">
                                      <p:cBhvr>
                                        <p:cTn id="99" dur="500"/>
                                        <p:tgtEl>
                                          <p:spTgt spid="22571"/>
                                        </p:tgtEl>
                                      </p:cBhvr>
                                    </p:animEffect>
                                    <p:set>
                                      <p:cBhvr>
                                        <p:cTn id="100" dur="1" fill="hold">
                                          <p:stCondLst>
                                            <p:cond delay="499"/>
                                          </p:stCondLst>
                                        </p:cTn>
                                        <p:tgtEl>
                                          <p:spTgt spid="22571"/>
                                        </p:tgtEl>
                                        <p:attrNameLst>
                                          <p:attrName>style.visibility</p:attrName>
                                        </p:attrNameLst>
                                      </p:cBhvr>
                                      <p:to>
                                        <p:strVal val="hidden"/>
                                      </p:to>
                                    </p:set>
                                  </p:childTnLst>
                                </p:cTn>
                              </p:par>
                            </p:childTnLst>
                          </p:cTn>
                        </p:par>
                      </p:childTnLst>
                    </p:cTn>
                  </p:par>
                </p:childTnLst>
              </p:cTn>
              <p:nextCondLst>
                <p:cond evt="onClick" delay="0">
                  <p:tgtEl>
                    <p:spTgt spid="22571"/>
                  </p:tgtEl>
                </p:cond>
              </p:nextCondLst>
            </p:seq>
            <p:seq concurrent="1" nextAc="seek">
              <p:cTn id="101" restart="whenNotActive" fill="hold" evtFilter="cancelBubble" nodeType="interactiveSeq">
                <p:stCondLst>
                  <p:cond evt="onClick" delay="0">
                    <p:tgtEl>
                      <p:spTgt spid="22563"/>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9" presetClass="entr" presetSubtype="0"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dissolve">
                                      <p:cBhvr>
                                        <p:cTn id="106" dur="500"/>
                                        <p:tgtEl>
                                          <p:spTgt spid="5"/>
                                        </p:tgtEl>
                                      </p:cBhvr>
                                    </p:animEffect>
                                  </p:childTnLst>
                                </p:cTn>
                              </p:par>
                              <p:par>
                                <p:cTn id="107" presetID="5" presetClass="exit" presetSubtype="10" fill="hold" grpId="1" nodeType="withEffect">
                                  <p:stCondLst>
                                    <p:cond delay="0"/>
                                  </p:stCondLst>
                                  <p:childTnLst>
                                    <p:animEffect transition="out" filter="checkerboard(across)">
                                      <p:cBhvr>
                                        <p:cTn id="108" dur="500"/>
                                        <p:tgtEl>
                                          <p:spTgt spid="22563"/>
                                        </p:tgtEl>
                                      </p:cBhvr>
                                    </p:animEffect>
                                    <p:set>
                                      <p:cBhvr>
                                        <p:cTn id="109" dur="1" fill="hold">
                                          <p:stCondLst>
                                            <p:cond delay="499"/>
                                          </p:stCondLst>
                                        </p:cTn>
                                        <p:tgtEl>
                                          <p:spTgt spid="22563"/>
                                        </p:tgtEl>
                                        <p:attrNameLst>
                                          <p:attrName>style.visibility</p:attrName>
                                        </p:attrNameLst>
                                      </p:cBhvr>
                                      <p:to>
                                        <p:strVal val="hidden"/>
                                      </p:to>
                                    </p:set>
                                  </p:childTnLst>
                                </p:cTn>
                              </p:par>
                            </p:childTnLst>
                          </p:cTn>
                        </p:par>
                      </p:childTnLst>
                    </p:cTn>
                  </p:par>
                </p:childTnLst>
              </p:cTn>
              <p:nextCondLst>
                <p:cond evt="onClick" delay="0">
                  <p:tgtEl>
                    <p:spTgt spid="22563"/>
                  </p:tgtEl>
                </p:cond>
              </p:nextCondLst>
            </p:seq>
            <p:seq concurrent="1" nextAc="seek">
              <p:cTn id="110" restart="whenNotActive" fill="hold" evtFilter="cancelBubble" nodeType="interactiveSeq">
                <p:stCondLst>
                  <p:cond evt="onClick" delay="0">
                    <p:tgtEl>
                      <p:spTgt spid="22574"/>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22560"/>
                                        </p:tgtEl>
                                        <p:attrNameLst>
                                          <p:attrName>style.visibility</p:attrName>
                                        </p:attrNameLst>
                                      </p:cBhvr>
                                      <p:to>
                                        <p:strVal val="visible"/>
                                      </p:to>
                                    </p:set>
                                    <p:anim calcmode="lin" valueType="num">
                                      <p:cBhvr>
                                        <p:cTn id="115" dur="500" fill="hold"/>
                                        <p:tgtEl>
                                          <p:spTgt spid="22560"/>
                                        </p:tgtEl>
                                        <p:attrNameLst>
                                          <p:attrName>ppt_w</p:attrName>
                                        </p:attrNameLst>
                                      </p:cBhvr>
                                      <p:tavLst>
                                        <p:tav tm="0">
                                          <p:val>
                                            <p:fltVal val="0"/>
                                          </p:val>
                                        </p:tav>
                                        <p:tav tm="100000">
                                          <p:val>
                                            <p:strVal val="#ppt_w"/>
                                          </p:val>
                                        </p:tav>
                                      </p:tavLst>
                                    </p:anim>
                                    <p:anim calcmode="lin" valueType="num">
                                      <p:cBhvr>
                                        <p:cTn id="116" dur="500" fill="hold"/>
                                        <p:tgtEl>
                                          <p:spTgt spid="22560"/>
                                        </p:tgtEl>
                                        <p:attrNameLst>
                                          <p:attrName>ppt_h</p:attrName>
                                        </p:attrNameLst>
                                      </p:cBhvr>
                                      <p:tavLst>
                                        <p:tav tm="0">
                                          <p:val>
                                            <p:fltVal val="0"/>
                                          </p:val>
                                        </p:tav>
                                        <p:tav tm="100000">
                                          <p:val>
                                            <p:strVal val="#ppt_h"/>
                                          </p:val>
                                        </p:tav>
                                      </p:tavLst>
                                    </p:anim>
                                    <p:animEffect transition="in" filter="fade">
                                      <p:cBhvr>
                                        <p:cTn id="117" dur="500"/>
                                        <p:tgtEl>
                                          <p:spTgt spid="22560"/>
                                        </p:tgtEl>
                                      </p:cBhvr>
                                    </p:animEffect>
                                  </p:childTnLst>
                                </p:cTn>
                              </p:par>
                              <p:par>
                                <p:cTn id="118" presetID="8" presetClass="exit" presetSubtype="16" fill="hold" grpId="0" nodeType="withEffect">
                                  <p:stCondLst>
                                    <p:cond delay="0"/>
                                  </p:stCondLst>
                                  <p:childTnLst>
                                    <p:animEffect transition="out" filter="diamond(in)">
                                      <p:cBhvr>
                                        <p:cTn id="119" dur="2000"/>
                                        <p:tgtEl>
                                          <p:spTgt spid="22574"/>
                                        </p:tgtEl>
                                      </p:cBhvr>
                                    </p:animEffect>
                                    <p:set>
                                      <p:cBhvr>
                                        <p:cTn id="120" dur="1" fill="hold">
                                          <p:stCondLst>
                                            <p:cond delay="1999"/>
                                          </p:stCondLst>
                                        </p:cTn>
                                        <p:tgtEl>
                                          <p:spTgt spid="22574"/>
                                        </p:tgtEl>
                                        <p:attrNameLst>
                                          <p:attrName>style.visibility</p:attrName>
                                        </p:attrNameLst>
                                      </p:cBhvr>
                                      <p:to>
                                        <p:strVal val="hidden"/>
                                      </p:to>
                                    </p:set>
                                  </p:childTnLst>
                                </p:cTn>
                              </p:par>
                            </p:childTnLst>
                          </p:cTn>
                        </p:par>
                      </p:childTnLst>
                    </p:cTn>
                  </p:par>
                </p:childTnLst>
              </p:cTn>
              <p:nextCondLst>
                <p:cond evt="onClick" delay="0">
                  <p:tgtEl>
                    <p:spTgt spid="22574"/>
                  </p:tgtEl>
                </p:cond>
              </p:nextCondLst>
            </p:seq>
            <p:seq concurrent="1" nextAc="seek">
              <p:cTn id="121" restart="whenNotActive" fill="hold" evtFilter="cancelBubble" nodeType="interactiveSeq">
                <p:stCondLst>
                  <p:cond evt="onClick" delay="0">
                    <p:tgtEl>
                      <p:spTgt spid="22560"/>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22" presetClass="entr" presetSubtype="4" fill="hold" nodeType="click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wipe(down)">
                                      <p:cBhvr>
                                        <p:cTn id="126" dur="500"/>
                                        <p:tgtEl>
                                          <p:spTgt spid="8"/>
                                        </p:tgtEl>
                                      </p:cBhvr>
                                    </p:animEffect>
                                  </p:childTnLst>
                                </p:cTn>
                              </p:par>
                              <p:par>
                                <p:cTn id="127" presetID="8" presetClass="exit" presetSubtype="16" fill="hold" grpId="1" nodeType="withEffect">
                                  <p:stCondLst>
                                    <p:cond delay="0"/>
                                  </p:stCondLst>
                                  <p:childTnLst>
                                    <p:animEffect transition="out" filter="diamond(in)">
                                      <p:cBhvr>
                                        <p:cTn id="128" dur="2000"/>
                                        <p:tgtEl>
                                          <p:spTgt spid="22560"/>
                                        </p:tgtEl>
                                      </p:cBhvr>
                                    </p:animEffect>
                                    <p:set>
                                      <p:cBhvr>
                                        <p:cTn id="129" dur="1" fill="hold">
                                          <p:stCondLst>
                                            <p:cond delay="1999"/>
                                          </p:stCondLst>
                                        </p:cTn>
                                        <p:tgtEl>
                                          <p:spTgt spid="22560"/>
                                        </p:tgtEl>
                                        <p:attrNameLst>
                                          <p:attrName>style.visibility</p:attrName>
                                        </p:attrNameLst>
                                      </p:cBhvr>
                                      <p:to>
                                        <p:strVal val="hidden"/>
                                      </p:to>
                                    </p:set>
                                  </p:childTnLst>
                                </p:cTn>
                              </p:par>
                            </p:childTnLst>
                          </p:cTn>
                        </p:par>
                      </p:childTnLst>
                    </p:cTn>
                  </p:par>
                </p:childTnLst>
              </p:cTn>
              <p:nextCondLst>
                <p:cond evt="onClick" delay="0">
                  <p:tgtEl>
                    <p:spTgt spid="22560"/>
                  </p:tgtEl>
                </p:cond>
              </p:nextCondLst>
            </p:seq>
            <p:seq concurrent="1" nextAc="seek">
              <p:cTn id="130" restart="whenNotActive" fill="hold" evtFilter="cancelBubble" nodeType="interactiveSeq">
                <p:stCondLst>
                  <p:cond evt="onClick" delay="0">
                    <p:tgtEl>
                      <p:spTgt spid="22573"/>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9" presetClass="entr" presetSubtype="0" fill="hold" nodeType="clickEffect">
                                  <p:stCondLst>
                                    <p:cond delay="0"/>
                                  </p:stCondLst>
                                  <p:childTnLst>
                                    <p:set>
                                      <p:cBhvr>
                                        <p:cTn id="134" dur="1" fill="hold">
                                          <p:stCondLst>
                                            <p:cond delay="0"/>
                                          </p:stCondLst>
                                        </p:cTn>
                                        <p:tgtEl>
                                          <p:spTgt spid="22567"/>
                                        </p:tgtEl>
                                        <p:attrNameLst>
                                          <p:attrName>style.visibility</p:attrName>
                                        </p:attrNameLst>
                                      </p:cBhvr>
                                      <p:to>
                                        <p:strVal val="visible"/>
                                      </p:to>
                                    </p:set>
                                    <p:animEffect transition="in" filter="dissolve">
                                      <p:cBhvr>
                                        <p:cTn id="135" dur="500"/>
                                        <p:tgtEl>
                                          <p:spTgt spid="22567"/>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 presetClass="exit" presetSubtype="10" fill="hold" grpId="0" nodeType="clickEffect">
                                  <p:stCondLst>
                                    <p:cond delay="0"/>
                                  </p:stCondLst>
                                  <p:childTnLst>
                                    <p:animEffect transition="out" filter="checkerboard(across)">
                                      <p:cBhvr>
                                        <p:cTn id="139" dur="500"/>
                                        <p:tgtEl>
                                          <p:spTgt spid="22573"/>
                                        </p:tgtEl>
                                      </p:cBhvr>
                                    </p:animEffect>
                                    <p:set>
                                      <p:cBhvr>
                                        <p:cTn id="140" dur="1" fill="hold">
                                          <p:stCondLst>
                                            <p:cond delay="499"/>
                                          </p:stCondLst>
                                        </p:cTn>
                                        <p:tgtEl>
                                          <p:spTgt spid="22573"/>
                                        </p:tgtEl>
                                        <p:attrNameLst>
                                          <p:attrName>style.visibility</p:attrName>
                                        </p:attrNameLst>
                                      </p:cBhvr>
                                      <p:to>
                                        <p:strVal val="hidden"/>
                                      </p:to>
                                    </p:set>
                                  </p:childTnLst>
                                </p:cTn>
                              </p:par>
                              <p:par>
                                <p:cTn id="141" presetID="5" presetClass="exit" presetSubtype="10" fill="hold" grpId="1" nodeType="withEffect">
                                  <p:stCondLst>
                                    <p:cond delay="0"/>
                                  </p:stCondLst>
                                  <p:childTnLst>
                                    <p:animEffect transition="out" filter="checkerboard(across)">
                                      <p:cBhvr>
                                        <p:cTn id="142" dur="500"/>
                                        <p:tgtEl>
                                          <p:spTgt spid="22573"/>
                                        </p:tgtEl>
                                      </p:cBhvr>
                                    </p:animEffect>
                                    <p:set>
                                      <p:cBhvr>
                                        <p:cTn id="143" dur="1" fill="hold">
                                          <p:stCondLst>
                                            <p:cond delay="499"/>
                                          </p:stCondLst>
                                        </p:cTn>
                                        <p:tgtEl>
                                          <p:spTgt spid="22573"/>
                                        </p:tgtEl>
                                        <p:attrNameLst>
                                          <p:attrName>style.visibility</p:attrName>
                                        </p:attrNameLst>
                                      </p:cBhvr>
                                      <p:to>
                                        <p:strVal val="hidden"/>
                                      </p:to>
                                    </p:set>
                                  </p:childTnLst>
                                </p:cTn>
                              </p:par>
                            </p:childTnLst>
                          </p:cTn>
                        </p:par>
                      </p:childTnLst>
                    </p:cTn>
                  </p:par>
                </p:childTnLst>
              </p:cTn>
              <p:nextCondLst>
                <p:cond evt="onClick" delay="0">
                  <p:tgtEl>
                    <p:spTgt spid="22573"/>
                  </p:tgtEl>
                </p:cond>
              </p:nextCondLst>
            </p:seq>
            <p:seq concurrent="1" nextAc="seek">
              <p:cTn id="144" restart="whenNotActive" fill="hold" evtFilter="cancelBubble" nodeType="interactiveSeq">
                <p:stCondLst>
                  <p:cond evt="onClick" delay="0">
                    <p:tgtEl>
                      <p:spTgt spid="22568"/>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9" presetClass="entr" presetSubtype="0" fill="hold" nodeType="clickEffect">
                                  <p:stCondLst>
                                    <p:cond delay="0"/>
                                  </p:stCondLst>
                                  <p:childTnLst>
                                    <p:set>
                                      <p:cBhvr>
                                        <p:cTn id="148" dur="1" fill="hold">
                                          <p:stCondLst>
                                            <p:cond delay="0"/>
                                          </p:stCondLst>
                                        </p:cTn>
                                        <p:tgtEl>
                                          <p:spTgt spid="22567"/>
                                        </p:tgtEl>
                                        <p:attrNameLst>
                                          <p:attrName>style.visibility</p:attrName>
                                        </p:attrNameLst>
                                      </p:cBhvr>
                                      <p:to>
                                        <p:strVal val="visible"/>
                                      </p:to>
                                    </p:set>
                                    <p:animEffect transition="in" filter="dissolve">
                                      <p:cBhvr>
                                        <p:cTn id="149" dur="500"/>
                                        <p:tgtEl>
                                          <p:spTgt spid="22567"/>
                                        </p:tgtEl>
                                      </p:cBhvr>
                                    </p:animEffect>
                                  </p:childTnLst>
                                </p:cTn>
                              </p:par>
                            </p:childTnLst>
                          </p:cTn>
                        </p:par>
                      </p:childTnLst>
                    </p:cTn>
                  </p:par>
                </p:childTnLst>
              </p:cTn>
              <p:nextCondLst>
                <p:cond evt="onClick" delay="0">
                  <p:tgtEl>
                    <p:spTgt spid="22568"/>
                  </p:tgtEl>
                </p:cond>
              </p:nextCondLst>
            </p:seq>
            <p:seq concurrent="1" nextAc="seek">
              <p:cTn id="150" restart="whenNotActive" fill="hold" evtFilter="cancelBubble" nodeType="interactiveSeq">
                <p:stCondLst>
                  <p:cond evt="onClick" delay="0">
                    <p:tgtEl>
                      <p:spTgt spid="22572"/>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22564"/>
                                        </p:tgtEl>
                                        <p:attrNameLst>
                                          <p:attrName>style.visibility</p:attrName>
                                        </p:attrNameLst>
                                      </p:cBhvr>
                                      <p:to>
                                        <p:strVal val="visible"/>
                                      </p:to>
                                    </p:set>
                                    <p:anim calcmode="lin" valueType="num">
                                      <p:cBhvr additive="base">
                                        <p:cTn id="155" dur="500" fill="hold"/>
                                        <p:tgtEl>
                                          <p:spTgt spid="22564"/>
                                        </p:tgtEl>
                                        <p:attrNameLst>
                                          <p:attrName>ppt_x</p:attrName>
                                        </p:attrNameLst>
                                      </p:cBhvr>
                                      <p:tavLst>
                                        <p:tav tm="0">
                                          <p:val>
                                            <p:strVal val="#ppt_x"/>
                                          </p:val>
                                        </p:tav>
                                        <p:tav tm="100000">
                                          <p:val>
                                            <p:strVal val="#ppt_x"/>
                                          </p:val>
                                        </p:tav>
                                      </p:tavLst>
                                    </p:anim>
                                    <p:anim calcmode="lin" valueType="num">
                                      <p:cBhvr additive="base">
                                        <p:cTn id="156" dur="500" fill="hold"/>
                                        <p:tgtEl>
                                          <p:spTgt spid="22564"/>
                                        </p:tgtEl>
                                        <p:attrNameLst>
                                          <p:attrName>ppt_y</p:attrName>
                                        </p:attrNameLst>
                                      </p:cBhvr>
                                      <p:tavLst>
                                        <p:tav tm="0">
                                          <p:val>
                                            <p:strVal val="1+#ppt_h/2"/>
                                          </p:val>
                                        </p:tav>
                                        <p:tav tm="100000">
                                          <p:val>
                                            <p:strVal val="#ppt_y"/>
                                          </p:val>
                                        </p:tav>
                                      </p:tavLst>
                                    </p:anim>
                                  </p:childTnLst>
                                </p:cTn>
                              </p:par>
                              <p:par>
                                <p:cTn id="157" presetID="5" presetClass="exit" presetSubtype="10" fill="hold" grpId="0" nodeType="withEffect">
                                  <p:stCondLst>
                                    <p:cond delay="0"/>
                                  </p:stCondLst>
                                  <p:childTnLst>
                                    <p:animEffect transition="out" filter="checkerboard(across)">
                                      <p:cBhvr>
                                        <p:cTn id="158" dur="500"/>
                                        <p:tgtEl>
                                          <p:spTgt spid="22572"/>
                                        </p:tgtEl>
                                      </p:cBhvr>
                                    </p:animEffect>
                                    <p:set>
                                      <p:cBhvr>
                                        <p:cTn id="159" dur="1" fill="hold">
                                          <p:stCondLst>
                                            <p:cond delay="499"/>
                                          </p:stCondLst>
                                        </p:cTn>
                                        <p:tgtEl>
                                          <p:spTgt spid="22572"/>
                                        </p:tgtEl>
                                        <p:attrNameLst>
                                          <p:attrName>style.visibility</p:attrName>
                                        </p:attrNameLst>
                                      </p:cBhvr>
                                      <p:to>
                                        <p:strVal val="hidden"/>
                                      </p:to>
                                    </p:set>
                                  </p:childTnLst>
                                </p:cTn>
                              </p:par>
                            </p:childTnLst>
                          </p:cTn>
                        </p:par>
                      </p:childTnLst>
                    </p:cTn>
                  </p:par>
                </p:childTnLst>
              </p:cTn>
              <p:nextCondLst>
                <p:cond evt="onClick" delay="0">
                  <p:tgtEl>
                    <p:spTgt spid="22572"/>
                  </p:tgtEl>
                </p:cond>
              </p:nextCondLst>
            </p:seq>
            <p:seq concurrent="1" nextAc="seek">
              <p:cTn id="160" restart="whenNotActive" fill="hold" evtFilter="cancelBubble" nodeType="interactiveSeq">
                <p:stCondLst>
                  <p:cond evt="onClick" delay="0">
                    <p:tgtEl>
                      <p:spTgt spid="22564"/>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53" presetClass="entr" presetSubtype="0" fill="hold" nodeType="clickEffect">
                                  <p:stCondLst>
                                    <p:cond delay="0"/>
                                  </p:stCondLst>
                                  <p:childTnLst>
                                    <p:set>
                                      <p:cBhvr>
                                        <p:cTn id="164" dur="1" fill="hold">
                                          <p:stCondLst>
                                            <p:cond delay="0"/>
                                          </p:stCondLst>
                                        </p:cTn>
                                        <p:tgtEl>
                                          <p:spTgt spid="9"/>
                                        </p:tgtEl>
                                        <p:attrNameLst>
                                          <p:attrName>style.visibility</p:attrName>
                                        </p:attrNameLst>
                                      </p:cBhvr>
                                      <p:to>
                                        <p:strVal val="visible"/>
                                      </p:to>
                                    </p:set>
                                    <p:anim calcmode="lin" valueType="num">
                                      <p:cBhvr>
                                        <p:cTn id="165" dur="500" fill="hold"/>
                                        <p:tgtEl>
                                          <p:spTgt spid="9"/>
                                        </p:tgtEl>
                                        <p:attrNameLst>
                                          <p:attrName>ppt_w</p:attrName>
                                        </p:attrNameLst>
                                      </p:cBhvr>
                                      <p:tavLst>
                                        <p:tav tm="0">
                                          <p:val>
                                            <p:fltVal val="0"/>
                                          </p:val>
                                        </p:tav>
                                        <p:tav tm="100000">
                                          <p:val>
                                            <p:strVal val="#ppt_w"/>
                                          </p:val>
                                        </p:tav>
                                      </p:tavLst>
                                    </p:anim>
                                    <p:anim calcmode="lin" valueType="num">
                                      <p:cBhvr>
                                        <p:cTn id="166" dur="500" fill="hold"/>
                                        <p:tgtEl>
                                          <p:spTgt spid="9"/>
                                        </p:tgtEl>
                                        <p:attrNameLst>
                                          <p:attrName>ppt_h</p:attrName>
                                        </p:attrNameLst>
                                      </p:cBhvr>
                                      <p:tavLst>
                                        <p:tav tm="0">
                                          <p:val>
                                            <p:fltVal val="0"/>
                                          </p:val>
                                        </p:tav>
                                        <p:tav tm="100000">
                                          <p:val>
                                            <p:strVal val="#ppt_h"/>
                                          </p:val>
                                        </p:tav>
                                      </p:tavLst>
                                    </p:anim>
                                    <p:animEffect transition="in" filter="fade">
                                      <p:cBhvr>
                                        <p:cTn id="167" dur="500"/>
                                        <p:tgtEl>
                                          <p:spTgt spid="9"/>
                                        </p:tgtEl>
                                      </p:cBhvr>
                                    </p:animEffect>
                                  </p:childTnLst>
                                </p:cTn>
                              </p:par>
                              <p:par>
                                <p:cTn id="168" presetID="5" presetClass="exit" presetSubtype="10" fill="hold" grpId="1" nodeType="withEffect">
                                  <p:stCondLst>
                                    <p:cond delay="0"/>
                                  </p:stCondLst>
                                  <p:childTnLst>
                                    <p:animEffect transition="out" filter="checkerboard(across)">
                                      <p:cBhvr>
                                        <p:cTn id="169" dur="500"/>
                                        <p:tgtEl>
                                          <p:spTgt spid="22564"/>
                                        </p:tgtEl>
                                      </p:cBhvr>
                                    </p:animEffect>
                                    <p:set>
                                      <p:cBhvr>
                                        <p:cTn id="170" dur="1" fill="hold">
                                          <p:stCondLst>
                                            <p:cond delay="499"/>
                                          </p:stCondLst>
                                        </p:cTn>
                                        <p:tgtEl>
                                          <p:spTgt spid="22564"/>
                                        </p:tgtEl>
                                        <p:attrNameLst>
                                          <p:attrName>style.visibility</p:attrName>
                                        </p:attrNameLst>
                                      </p:cBhvr>
                                      <p:to>
                                        <p:strVal val="hidden"/>
                                      </p:to>
                                    </p:set>
                                  </p:childTnLst>
                                </p:cTn>
                              </p:par>
                            </p:childTnLst>
                          </p:cTn>
                        </p:par>
                      </p:childTnLst>
                    </p:cTn>
                  </p:par>
                </p:childTnLst>
              </p:cTn>
              <p:nextCondLst>
                <p:cond evt="onClick" delay="0">
                  <p:tgtEl>
                    <p:spTgt spid="22564"/>
                  </p:tgtEl>
                </p:cond>
              </p:nextCondLst>
            </p:seq>
          </p:childTnLst>
        </p:cTn>
      </p:par>
    </p:tnLst>
    <p:bldLst>
      <p:bldP spid="22557" grpId="0" animBg="1"/>
      <p:bldP spid="22557" grpId="1" animBg="1"/>
      <p:bldP spid="22558" grpId="0" animBg="1"/>
      <p:bldP spid="22558" grpId="1" animBg="1"/>
      <p:bldP spid="22559" grpId="0" animBg="1"/>
      <p:bldP spid="22559" grpId="1" animBg="1"/>
      <p:bldP spid="22560" grpId="0" animBg="1"/>
      <p:bldP spid="22560" grpId="1" animBg="1"/>
      <p:bldP spid="22561" grpId="0" animBg="1"/>
      <p:bldP spid="22561" grpId="1" animBg="1"/>
      <p:bldP spid="22562" grpId="0" animBg="1"/>
      <p:bldP spid="22562" grpId="1" animBg="1"/>
      <p:bldP spid="22563" grpId="0" animBg="1"/>
      <p:bldP spid="22563" grpId="1" animBg="1"/>
      <p:bldP spid="22564" grpId="0" animBg="1"/>
      <p:bldP spid="22564" grpId="1" animBg="1"/>
      <p:bldP spid="22566" grpId="0" animBg="1"/>
      <p:bldP spid="22569" grpId="0" animBg="1"/>
      <p:bldP spid="22570" grpId="0" animBg="1"/>
      <p:bldP spid="22571" grpId="0" animBg="1"/>
      <p:bldP spid="22572" grpId="0" animBg="1"/>
      <p:bldP spid="22573" grpId="0" animBg="1"/>
      <p:bldP spid="22573" grpId="1" animBg="1"/>
      <p:bldP spid="22574" grpId="0" animBg="1"/>
      <p:bldP spid="22575" grpId="0" animBg="1"/>
      <p:bldP spid="225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ay"/>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1774826" y="4581525"/>
            <a:ext cx="10080625" cy="1555750"/>
          </a:xfrm>
          <a:prstGeom prst="rect">
            <a:avLst/>
          </a:prstGeom>
          <a:noFill/>
          <a:ln w="9525">
            <a:noFill/>
            <a:miter lim="800000"/>
            <a:headEnd/>
            <a:tailEnd/>
          </a:ln>
        </p:spPr>
        <p:txBody>
          <a:bodyPr>
            <a:spAutoFit/>
          </a:bodyPr>
          <a:lstStyle/>
          <a:p>
            <a:pPr>
              <a:spcBef>
                <a:spcPct val="50000"/>
              </a:spcBef>
            </a:pPr>
            <a:r>
              <a:rPr lang="en-US" sz="4800" b="1">
                <a:solidFill>
                  <a:srgbClr val="FF0000"/>
                </a:solidFill>
              </a:rPr>
              <a:t>Cách viết tên người, tên địa lí nước ngoài</a:t>
            </a:r>
          </a:p>
        </p:txBody>
      </p:sp>
      <p:sp>
        <p:nvSpPr>
          <p:cNvPr id="4100" name="WordArt 4"/>
          <p:cNvSpPr>
            <a:spLocks noChangeArrowheads="1" noChangeShapeType="1" noTextEdit="1"/>
          </p:cNvSpPr>
          <p:nvPr/>
        </p:nvSpPr>
        <p:spPr bwMode="auto">
          <a:xfrm>
            <a:off x="3648075" y="404813"/>
            <a:ext cx="4103688" cy="1655762"/>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Arial"/>
                <a:cs typeface="Arial"/>
              </a:rPr>
              <a:t>Bài mới</a:t>
            </a:r>
          </a:p>
        </p:txBody>
      </p:sp>
    </p:spTree>
    <p:extLst>
      <p:ext uri="{BB962C8B-B14F-4D97-AF65-F5344CB8AC3E}">
        <p14:creationId xmlns:p14="http://schemas.microsoft.com/office/powerpoint/2010/main" val="378809754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432176" y="404813"/>
            <a:ext cx="5184775" cy="823912"/>
          </a:xfrm>
          <a:prstGeom prst="rect">
            <a:avLst/>
          </a:prstGeom>
          <a:noFill/>
          <a:ln w="9525">
            <a:noFill/>
            <a:miter lim="800000"/>
            <a:headEnd/>
            <a:tailEnd/>
          </a:ln>
        </p:spPr>
        <p:txBody>
          <a:bodyPr>
            <a:spAutoFit/>
          </a:bodyPr>
          <a:lstStyle/>
          <a:p>
            <a:pPr>
              <a:spcBef>
                <a:spcPct val="50000"/>
              </a:spcBef>
            </a:pPr>
            <a:r>
              <a:rPr lang="en-US" sz="4800" b="1">
                <a:solidFill>
                  <a:srgbClr val="FF00FF"/>
                </a:solidFill>
              </a:rPr>
              <a:t> NHẬN XÉT</a:t>
            </a:r>
            <a:endParaRPr lang="en-US" sz="4400" b="1">
              <a:solidFill>
                <a:srgbClr val="FF0000"/>
              </a:solidFill>
            </a:endParaRPr>
          </a:p>
        </p:txBody>
      </p:sp>
      <p:sp>
        <p:nvSpPr>
          <p:cNvPr id="5123" name="Text Box 3"/>
          <p:cNvSpPr txBox="1">
            <a:spLocks noChangeArrowheads="1"/>
          </p:cNvSpPr>
          <p:nvPr/>
        </p:nvSpPr>
        <p:spPr bwMode="auto">
          <a:xfrm>
            <a:off x="1524000" y="1484313"/>
            <a:ext cx="9144000" cy="519112"/>
          </a:xfrm>
          <a:prstGeom prst="rect">
            <a:avLst/>
          </a:prstGeom>
          <a:noFill/>
          <a:ln w="9525">
            <a:noFill/>
            <a:miter lim="800000"/>
            <a:headEnd/>
            <a:tailEnd/>
          </a:ln>
        </p:spPr>
        <p:txBody>
          <a:bodyPr>
            <a:spAutoFit/>
          </a:bodyPr>
          <a:lstStyle/>
          <a:p>
            <a:pPr>
              <a:spcBef>
                <a:spcPct val="50000"/>
              </a:spcBef>
            </a:pPr>
            <a:r>
              <a:rPr lang="en-US" sz="2800" b="1" i="1">
                <a:solidFill>
                  <a:schemeClr val="tx2"/>
                </a:solidFill>
              </a:rPr>
              <a:t>      Đọc các tên người, tên địa lí nước ngoài sau đây</a:t>
            </a:r>
            <a:r>
              <a:rPr lang="en-US" sz="2800" b="1" i="1"/>
              <a:t>:</a:t>
            </a:r>
          </a:p>
        </p:txBody>
      </p:sp>
      <p:sp>
        <p:nvSpPr>
          <p:cNvPr id="5124" name="Text Box 4"/>
          <p:cNvSpPr txBox="1">
            <a:spLocks noChangeArrowheads="1"/>
          </p:cNvSpPr>
          <p:nvPr/>
        </p:nvSpPr>
        <p:spPr bwMode="auto">
          <a:xfrm>
            <a:off x="1504950" y="2492375"/>
            <a:ext cx="9201150" cy="122078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 Tên người:</a:t>
            </a:r>
            <a:r>
              <a:rPr lang="en-US" sz="2800">
                <a:solidFill>
                  <a:srgbClr val="FF0000"/>
                </a:solidFill>
              </a:rPr>
              <a:t> </a:t>
            </a:r>
          </a:p>
          <a:p>
            <a:pPr>
              <a:spcBef>
                <a:spcPct val="50000"/>
              </a:spcBef>
            </a:pPr>
            <a:r>
              <a:rPr lang="en-US" sz="2800" b="1">
                <a:solidFill>
                  <a:schemeClr val="tx2"/>
                </a:solidFill>
              </a:rPr>
              <a:t>Lép Tôn-xtôi, Mô-rít-xơ Mát-téc-lích, Tô-mát Ê-đi-xơn</a:t>
            </a:r>
          </a:p>
        </p:txBody>
      </p:sp>
      <p:sp>
        <p:nvSpPr>
          <p:cNvPr id="5125" name="Text Box 5"/>
          <p:cNvSpPr txBox="1">
            <a:spLocks noChangeArrowheads="1"/>
          </p:cNvSpPr>
          <p:nvPr/>
        </p:nvSpPr>
        <p:spPr bwMode="auto">
          <a:xfrm>
            <a:off x="1714501" y="4292600"/>
            <a:ext cx="8748713" cy="1924050"/>
          </a:xfrm>
          <a:prstGeom prst="rect">
            <a:avLst/>
          </a:prstGeom>
          <a:noFill/>
          <a:ln w="9525">
            <a:noFill/>
            <a:miter lim="800000"/>
            <a:headEnd/>
            <a:tailEnd/>
          </a:ln>
        </p:spPr>
        <p:txBody>
          <a:bodyPr>
            <a:spAutoFit/>
          </a:bodyPr>
          <a:lstStyle/>
          <a:p>
            <a:pPr>
              <a:spcBef>
                <a:spcPct val="50000"/>
              </a:spcBef>
              <a:buFontTx/>
              <a:buChar char="-"/>
            </a:pPr>
            <a:r>
              <a:rPr lang="en-US" sz="3600" b="1">
                <a:solidFill>
                  <a:srgbClr val="FF00FF"/>
                </a:solidFill>
              </a:rPr>
              <a:t>Tên địa lí:</a:t>
            </a:r>
            <a:r>
              <a:rPr lang="en-US" sz="3200">
                <a:solidFill>
                  <a:srgbClr val="FF0000"/>
                </a:solidFill>
              </a:rPr>
              <a:t> </a:t>
            </a:r>
          </a:p>
          <a:p>
            <a:pPr>
              <a:spcBef>
                <a:spcPct val="50000"/>
              </a:spcBef>
            </a:pPr>
            <a:r>
              <a:rPr lang="en-US" sz="2800" b="1">
                <a:solidFill>
                  <a:schemeClr val="tx2"/>
                </a:solidFill>
              </a:rPr>
              <a:t>Hi-ma-lay-a, Đa-nuýp, Lốt Ăng-giơ-lét, Niu Di-lân,</a:t>
            </a:r>
          </a:p>
          <a:p>
            <a:pPr>
              <a:spcBef>
                <a:spcPct val="50000"/>
              </a:spcBef>
            </a:pPr>
            <a:r>
              <a:rPr lang="en-US" sz="2800" b="1">
                <a:solidFill>
                  <a:schemeClr val="tx2"/>
                </a:solidFill>
              </a:rPr>
              <a:t>Công-gô</a:t>
            </a:r>
          </a:p>
        </p:txBody>
      </p:sp>
      <p:sp>
        <p:nvSpPr>
          <p:cNvPr id="5126" name="AutoShape 6"/>
          <p:cNvSpPr>
            <a:spLocks noChangeArrowheads="1"/>
          </p:cNvSpPr>
          <p:nvPr/>
        </p:nvSpPr>
        <p:spPr bwMode="auto">
          <a:xfrm>
            <a:off x="1524001" y="1412875"/>
            <a:ext cx="468313" cy="431800"/>
          </a:xfrm>
          <a:prstGeom prst="flowChartDecision">
            <a:avLst/>
          </a:prstGeom>
          <a:solidFill>
            <a:srgbClr val="FF0000"/>
          </a:solidFill>
          <a:ln w="9525">
            <a:solidFill>
              <a:schemeClr val="tx1"/>
            </a:solidFill>
            <a:miter lim="800000"/>
            <a:headEnd/>
            <a:tailEnd/>
          </a:ln>
        </p:spPr>
        <p:txBody>
          <a:bodyPr wrap="none" anchor="ctr"/>
          <a:lstStyle/>
          <a:p>
            <a:pPr algn="ctr"/>
            <a:r>
              <a:rPr lang="en-US" sz="3600">
                <a:solidFill>
                  <a:schemeClr val="bg1"/>
                </a:solidFill>
              </a:rPr>
              <a:t>1</a:t>
            </a:r>
          </a:p>
        </p:txBody>
      </p:sp>
      <p:sp>
        <p:nvSpPr>
          <p:cNvPr id="5127" name="AutoShape 7"/>
          <p:cNvSpPr>
            <a:spLocks noChangeArrowheads="1"/>
          </p:cNvSpPr>
          <p:nvPr/>
        </p:nvSpPr>
        <p:spPr bwMode="auto">
          <a:xfrm>
            <a:off x="3000376" y="549276"/>
            <a:ext cx="576263" cy="576263"/>
          </a:xfrm>
          <a:prstGeom prst="star16">
            <a:avLst>
              <a:gd name="adj" fmla="val 37500"/>
            </a:avLst>
          </a:prstGeom>
          <a:solidFill>
            <a:srgbClr val="FFFF99"/>
          </a:solidFill>
          <a:ln w="9525">
            <a:solidFill>
              <a:schemeClr val="tx1"/>
            </a:solidFill>
            <a:miter lim="800000"/>
            <a:headEnd/>
            <a:tailEnd/>
          </a:ln>
        </p:spPr>
        <p:txBody>
          <a:bodyPr wrap="none" anchor="ctr"/>
          <a:lstStyle/>
          <a:p>
            <a:pPr algn="ctr"/>
            <a:r>
              <a:rPr lang="en-US" sz="2800">
                <a:solidFill>
                  <a:srgbClr val="FF0000"/>
                </a:solidFill>
              </a:rPr>
              <a:t>I</a:t>
            </a:r>
          </a:p>
        </p:txBody>
      </p:sp>
    </p:spTree>
    <p:extLst>
      <p:ext uri="{BB962C8B-B14F-4D97-AF65-F5344CB8AC3E}">
        <p14:creationId xmlns:p14="http://schemas.microsoft.com/office/powerpoint/2010/main" val="1557559434"/>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strips(downLeft)">
                                      <p:cBhvr>
                                        <p:cTn id="7" dur="500"/>
                                        <p:tgtEl>
                                          <p:spTgt spid="5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p:cTn id="12" dur="1000" fill="hold"/>
                                        <p:tgtEl>
                                          <p:spTgt spid="5126"/>
                                        </p:tgtEl>
                                        <p:attrNameLst>
                                          <p:attrName>ppt_w</p:attrName>
                                        </p:attrNameLst>
                                      </p:cBhvr>
                                      <p:tavLst>
                                        <p:tav tm="0">
                                          <p:val>
                                            <p:strVal val="#ppt_w*0.70"/>
                                          </p:val>
                                        </p:tav>
                                        <p:tav tm="100000">
                                          <p:val>
                                            <p:strVal val="#ppt_w"/>
                                          </p:val>
                                        </p:tav>
                                      </p:tavLst>
                                    </p:anim>
                                    <p:anim calcmode="lin" valueType="num">
                                      <p:cBhvr>
                                        <p:cTn id="13" dur="1000" fill="hold"/>
                                        <p:tgtEl>
                                          <p:spTgt spid="5126"/>
                                        </p:tgtEl>
                                        <p:attrNameLst>
                                          <p:attrName>ppt_h</p:attrName>
                                        </p:attrNameLst>
                                      </p:cBhvr>
                                      <p:tavLst>
                                        <p:tav tm="0">
                                          <p:val>
                                            <p:strVal val="#ppt_h"/>
                                          </p:val>
                                        </p:tav>
                                        <p:tav tm="100000">
                                          <p:val>
                                            <p:strVal val="#ppt_h"/>
                                          </p:val>
                                        </p:tav>
                                      </p:tavLst>
                                    </p:anim>
                                    <p:animEffect transition="in" filter="fade">
                                      <p:cBhvr>
                                        <p:cTn id="14" dur="1000"/>
                                        <p:tgtEl>
                                          <p:spTgt spid="51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dissolve">
                                      <p:cBhvr>
                                        <p:cTn id="19" dur="500"/>
                                        <p:tgtEl>
                                          <p:spTgt spid="51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2000"/>
                                        <p:tgtEl>
                                          <p:spTgt spid="51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25"/>
                                        </p:tgtEl>
                                        <p:attrNameLst>
                                          <p:attrName>style.visibility</p:attrName>
                                        </p:attrNameLst>
                                      </p:cBhvr>
                                      <p:to>
                                        <p:strVal val="visible"/>
                                      </p:to>
                                    </p:set>
                                    <p:anim calcmode="lin" valueType="num">
                                      <p:cBhvr additive="base">
                                        <p:cTn id="29" dur="500" fill="hold"/>
                                        <p:tgtEl>
                                          <p:spTgt spid="5125"/>
                                        </p:tgtEl>
                                        <p:attrNameLst>
                                          <p:attrName>ppt_x</p:attrName>
                                        </p:attrNameLst>
                                      </p:cBhvr>
                                      <p:tavLst>
                                        <p:tav tm="0">
                                          <p:val>
                                            <p:strVal val="#ppt_x"/>
                                          </p:val>
                                        </p:tav>
                                        <p:tav tm="100000">
                                          <p:val>
                                            <p:strVal val="#ppt_x"/>
                                          </p:val>
                                        </p:tav>
                                      </p:tavLst>
                                    </p:anim>
                                    <p:anim calcmode="lin" valueType="num">
                                      <p:cBhvr additive="base">
                                        <p:cTn id="3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5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0"/>
            <a:ext cx="4356100" cy="6858000"/>
            <a:chOff x="0" y="0"/>
            <a:chExt cx="2744" cy="4320"/>
          </a:xfrm>
        </p:grpSpPr>
        <p:pic>
          <p:nvPicPr>
            <p:cNvPr id="6151" name="Picture 3" descr="Leptonxtoi"/>
            <p:cNvPicPr>
              <a:picLocks noChangeAspect="1" noChangeArrowheads="1"/>
            </p:cNvPicPr>
            <p:nvPr/>
          </p:nvPicPr>
          <p:blipFill>
            <a:blip r:embed="rId2"/>
            <a:srcRect/>
            <a:stretch>
              <a:fillRect/>
            </a:stretch>
          </p:blipFill>
          <p:spPr bwMode="auto">
            <a:xfrm>
              <a:off x="0" y="0"/>
              <a:ext cx="2744" cy="3158"/>
            </a:xfrm>
            <a:prstGeom prst="rect">
              <a:avLst/>
            </a:prstGeom>
            <a:noFill/>
            <a:ln w="9525">
              <a:noFill/>
              <a:miter lim="800000"/>
              <a:headEnd/>
              <a:tailEnd/>
            </a:ln>
          </p:spPr>
        </p:pic>
        <p:sp>
          <p:nvSpPr>
            <p:cNvPr id="6152" name="Text Box 4"/>
            <p:cNvSpPr txBox="1">
              <a:spLocks noChangeArrowheads="1"/>
            </p:cNvSpPr>
            <p:nvPr/>
          </p:nvSpPr>
          <p:spPr bwMode="auto">
            <a:xfrm>
              <a:off x="0" y="3185"/>
              <a:ext cx="2744" cy="1135"/>
            </a:xfrm>
            <a:prstGeom prst="rect">
              <a:avLst/>
            </a:prstGeom>
            <a:noFill/>
            <a:ln w="9525">
              <a:noFill/>
              <a:miter lim="800000"/>
              <a:headEnd/>
              <a:tailEnd/>
            </a:ln>
          </p:spPr>
          <p:txBody>
            <a:bodyPr>
              <a:spAutoFit/>
            </a:bodyPr>
            <a:lstStyle/>
            <a:p>
              <a:pPr algn="ctr">
                <a:spcBef>
                  <a:spcPct val="50000"/>
                </a:spcBef>
              </a:pPr>
              <a:r>
                <a:rPr lang="en-US" sz="2800" b="1"/>
                <a:t>Lép Tôn-xtôi</a:t>
              </a:r>
            </a:p>
            <a:p>
              <a:pPr algn="ctr">
                <a:spcBef>
                  <a:spcPct val="50000"/>
                </a:spcBef>
              </a:pPr>
              <a:r>
                <a:rPr lang="en-US" sz="2800" b="1"/>
                <a:t>Nhà văn lớn của </a:t>
              </a:r>
            </a:p>
            <a:p>
              <a:pPr algn="ctr">
                <a:spcBef>
                  <a:spcPct val="50000"/>
                </a:spcBef>
              </a:pPr>
              <a:r>
                <a:rPr lang="en-US" sz="2800" b="1"/>
                <a:t>thế giới- người Nga</a:t>
              </a:r>
            </a:p>
          </p:txBody>
        </p:sp>
      </p:grpSp>
      <p:sp>
        <p:nvSpPr>
          <p:cNvPr id="6147" name="Text Box 5"/>
          <p:cNvSpPr txBox="1">
            <a:spLocks noChangeArrowheads="1"/>
          </p:cNvSpPr>
          <p:nvPr/>
        </p:nvSpPr>
        <p:spPr bwMode="auto">
          <a:xfrm>
            <a:off x="6167438" y="5949951"/>
            <a:ext cx="4500562" cy="366713"/>
          </a:xfrm>
          <a:prstGeom prst="rect">
            <a:avLst/>
          </a:prstGeom>
          <a:noFill/>
          <a:ln w="9525">
            <a:noFill/>
            <a:miter lim="800000"/>
            <a:headEnd/>
            <a:tailEnd/>
          </a:ln>
        </p:spPr>
        <p:txBody>
          <a:bodyPr>
            <a:spAutoFit/>
          </a:bodyPr>
          <a:lstStyle/>
          <a:p>
            <a:pPr>
              <a:spcBef>
                <a:spcPct val="50000"/>
              </a:spcBef>
            </a:pPr>
            <a:endParaRPr lang="en-US"/>
          </a:p>
        </p:txBody>
      </p:sp>
      <p:grpSp>
        <p:nvGrpSpPr>
          <p:cNvPr id="3" name="Group 6"/>
          <p:cNvGrpSpPr>
            <a:grpSpLocks/>
          </p:cNvGrpSpPr>
          <p:nvPr/>
        </p:nvGrpSpPr>
        <p:grpSpPr bwMode="auto">
          <a:xfrm>
            <a:off x="6456364" y="0"/>
            <a:ext cx="4211637" cy="6858000"/>
            <a:chOff x="3107" y="0"/>
            <a:chExt cx="2653" cy="4320"/>
          </a:xfrm>
        </p:grpSpPr>
        <p:pic>
          <p:nvPicPr>
            <p:cNvPr id="6149" name="Picture 7" descr="edison"/>
            <p:cNvPicPr>
              <a:picLocks noChangeAspect="1" noChangeArrowheads="1"/>
            </p:cNvPicPr>
            <p:nvPr/>
          </p:nvPicPr>
          <p:blipFill>
            <a:blip r:embed="rId3"/>
            <a:srcRect/>
            <a:stretch>
              <a:fillRect/>
            </a:stretch>
          </p:blipFill>
          <p:spPr bwMode="auto">
            <a:xfrm>
              <a:off x="3120" y="0"/>
              <a:ext cx="2640" cy="3249"/>
            </a:xfrm>
            <a:prstGeom prst="rect">
              <a:avLst/>
            </a:prstGeom>
            <a:noFill/>
            <a:ln w="9525">
              <a:noFill/>
              <a:miter lim="800000"/>
              <a:headEnd/>
              <a:tailEnd/>
            </a:ln>
          </p:spPr>
        </p:pic>
        <p:sp>
          <p:nvSpPr>
            <p:cNvPr id="6150" name="Text Box 8"/>
            <p:cNvSpPr txBox="1">
              <a:spLocks noChangeArrowheads="1"/>
            </p:cNvSpPr>
            <p:nvPr/>
          </p:nvSpPr>
          <p:spPr bwMode="auto">
            <a:xfrm>
              <a:off x="3107" y="3320"/>
              <a:ext cx="2653" cy="1000"/>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rPr>
                <a:t>Tô-mát Ê-đi-xơn</a:t>
              </a:r>
            </a:p>
            <a:p>
              <a:pPr>
                <a:spcBef>
                  <a:spcPct val="50000"/>
                </a:spcBef>
              </a:pPr>
              <a:r>
                <a:rPr lang="en-US" sz="2800" b="1">
                  <a:solidFill>
                    <a:schemeClr val="tx2"/>
                  </a:solidFill>
                </a:rPr>
                <a:t>Nhà Bác học nổi tiếng thế giới - người Mỹ</a:t>
              </a:r>
            </a:p>
          </p:txBody>
        </p:sp>
      </p:grpSp>
    </p:spTree>
    <p:extLst>
      <p:ext uri="{BB962C8B-B14F-4D97-AF65-F5344CB8AC3E}">
        <p14:creationId xmlns:p14="http://schemas.microsoft.com/office/powerpoint/2010/main" val="231095002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ma-lay-a"/>
          <p:cNvPicPr>
            <a:picLocks noChangeAspect="1" noChangeArrowheads="1"/>
          </p:cNvPicPr>
          <p:nvPr/>
        </p:nvPicPr>
        <p:blipFill>
          <a:blip r:embed="rId2"/>
          <a:srcRect/>
          <a:stretch>
            <a:fillRect/>
          </a:stretch>
        </p:blipFill>
        <p:spPr bwMode="auto">
          <a:xfrm>
            <a:off x="1524000" y="-242888"/>
            <a:ext cx="9144000" cy="4967288"/>
          </a:xfrm>
          <a:prstGeom prst="rect">
            <a:avLst/>
          </a:prstGeom>
          <a:noFill/>
          <a:ln w="9525">
            <a:noFill/>
            <a:miter lim="800000"/>
            <a:headEnd/>
            <a:tailEnd/>
          </a:ln>
        </p:spPr>
      </p:pic>
      <p:sp>
        <p:nvSpPr>
          <p:cNvPr id="7171" name="Text Box 3"/>
          <p:cNvSpPr txBox="1">
            <a:spLocks noChangeArrowheads="1"/>
          </p:cNvSpPr>
          <p:nvPr/>
        </p:nvSpPr>
        <p:spPr bwMode="auto">
          <a:xfrm>
            <a:off x="1524001" y="5445126"/>
            <a:ext cx="8893175" cy="366713"/>
          </a:xfrm>
          <a:prstGeom prst="rect">
            <a:avLst/>
          </a:prstGeom>
          <a:noFill/>
          <a:ln w="9525">
            <a:noFill/>
            <a:miter lim="800000"/>
            <a:headEnd/>
            <a:tailEnd/>
          </a:ln>
        </p:spPr>
        <p:txBody>
          <a:bodyPr>
            <a:spAutoFit/>
          </a:bodyPr>
          <a:lstStyle/>
          <a:p>
            <a:pPr>
              <a:spcBef>
                <a:spcPct val="50000"/>
              </a:spcBef>
            </a:pPr>
            <a:endParaRPr lang="en-US"/>
          </a:p>
        </p:txBody>
      </p:sp>
      <p:sp>
        <p:nvSpPr>
          <p:cNvPr id="7172" name="Text Box 4"/>
          <p:cNvSpPr txBox="1">
            <a:spLocks noChangeArrowheads="1"/>
          </p:cNvSpPr>
          <p:nvPr/>
        </p:nvSpPr>
        <p:spPr bwMode="auto">
          <a:xfrm>
            <a:off x="1524000" y="5011738"/>
            <a:ext cx="9144000" cy="1261884"/>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Hi-ma-lay-a</a:t>
            </a:r>
            <a:r>
              <a:rPr lang="en-US" sz="2400" b="1"/>
              <a:t> là một dãy núi ở Châu Á. Phân chia tiểu lục địa Ấn Độ khỏi cao nguyên Tây Tạng. Đây là dãy núi cao nhất hành tinh với 14 đỉnh núi cao nhất thế giới,trên 8000mbao gồm cả đỉnh Everest</a:t>
            </a:r>
          </a:p>
        </p:txBody>
      </p:sp>
    </p:spTree>
    <p:extLst>
      <p:ext uri="{BB962C8B-B14F-4D97-AF65-F5344CB8AC3E}">
        <p14:creationId xmlns:p14="http://schemas.microsoft.com/office/powerpoint/2010/main" val="1619156695"/>
      </p:ext>
    </p:extLst>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333376"/>
            <a:ext cx="8604250" cy="366713"/>
          </a:xfrm>
          <a:prstGeom prst="rect">
            <a:avLst/>
          </a:prstGeom>
          <a:noFill/>
          <a:ln w="9525">
            <a:noFill/>
            <a:miter lim="800000"/>
            <a:headEnd/>
            <a:tailEnd/>
          </a:ln>
        </p:spPr>
        <p:txBody>
          <a:bodyPr>
            <a:spAutoFit/>
          </a:bodyPr>
          <a:lstStyle/>
          <a:p>
            <a:pPr>
              <a:spcBef>
                <a:spcPct val="50000"/>
              </a:spcBef>
            </a:pPr>
            <a:endParaRPr lang="en-US"/>
          </a:p>
        </p:txBody>
      </p:sp>
      <p:sp>
        <p:nvSpPr>
          <p:cNvPr id="8195" name="Text Box 3"/>
          <p:cNvSpPr txBox="1">
            <a:spLocks noChangeArrowheads="1"/>
          </p:cNvSpPr>
          <p:nvPr/>
        </p:nvSpPr>
        <p:spPr bwMode="auto">
          <a:xfrm>
            <a:off x="1676400" y="1049339"/>
            <a:ext cx="8820150" cy="1920875"/>
          </a:xfrm>
          <a:prstGeom prst="rect">
            <a:avLst/>
          </a:prstGeom>
          <a:noFill/>
          <a:ln w="9525">
            <a:noFill/>
            <a:miter lim="800000"/>
            <a:headEnd/>
            <a:tailEnd/>
          </a:ln>
        </p:spPr>
        <p:txBody>
          <a:bodyPr>
            <a:spAutoFit/>
          </a:bodyPr>
          <a:lstStyle/>
          <a:p>
            <a:pPr algn="just">
              <a:spcBef>
                <a:spcPct val="50000"/>
              </a:spcBef>
            </a:pPr>
            <a:r>
              <a:rPr lang="en-US" sz="4000" b="1"/>
              <a:t>       NHẬN XÉT VỀ CẤU TẠO VÀ CÁCH VIẾT MỖI BỘ PHẬN TRONG TÊN RIÊNG NƯỚC NGOÀI</a:t>
            </a:r>
          </a:p>
        </p:txBody>
      </p:sp>
      <p:sp>
        <p:nvSpPr>
          <p:cNvPr id="8196" name="AutoShape 4"/>
          <p:cNvSpPr>
            <a:spLocks noChangeArrowheads="1"/>
          </p:cNvSpPr>
          <p:nvPr/>
        </p:nvSpPr>
        <p:spPr bwMode="auto">
          <a:xfrm>
            <a:off x="1774826" y="1052513"/>
            <a:ext cx="720725" cy="647700"/>
          </a:xfrm>
          <a:prstGeom prst="diamond">
            <a:avLst/>
          </a:prstGeom>
          <a:solidFill>
            <a:srgbClr val="FF0000"/>
          </a:solidFill>
          <a:ln w="9525">
            <a:solidFill>
              <a:schemeClr val="tx1"/>
            </a:solidFill>
            <a:miter lim="800000"/>
            <a:headEnd/>
            <a:tailEnd/>
          </a:ln>
        </p:spPr>
        <p:txBody>
          <a:bodyPr wrap="none" anchor="ctr"/>
          <a:lstStyle/>
          <a:p>
            <a:pPr algn="ctr"/>
            <a:r>
              <a:rPr lang="en-US" sz="3200">
                <a:solidFill>
                  <a:srgbClr val="FFFFFF"/>
                </a:solidFill>
              </a:rPr>
              <a:t>2</a:t>
            </a:r>
          </a:p>
        </p:txBody>
      </p:sp>
      <p:sp>
        <p:nvSpPr>
          <p:cNvPr id="8197" name="Text Box 5"/>
          <p:cNvSpPr txBox="1">
            <a:spLocks noChangeArrowheads="1"/>
          </p:cNvSpPr>
          <p:nvPr/>
        </p:nvSpPr>
        <p:spPr bwMode="auto">
          <a:xfrm>
            <a:off x="2063750" y="2349501"/>
            <a:ext cx="7704138" cy="366713"/>
          </a:xfrm>
          <a:prstGeom prst="rect">
            <a:avLst/>
          </a:prstGeom>
          <a:noFill/>
          <a:ln w="9525">
            <a:noFill/>
            <a:miter lim="800000"/>
            <a:headEnd/>
            <a:tailEnd/>
          </a:ln>
        </p:spPr>
        <p:txBody>
          <a:bodyPr>
            <a:spAutoFit/>
          </a:bodyPr>
          <a:lstStyle/>
          <a:p>
            <a:pPr>
              <a:spcBef>
                <a:spcPct val="50000"/>
              </a:spcBef>
            </a:pPr>
            <a:endParaRPr lang="en-US"/>
          </a:p>
        </p:txBody>
      </p:sp>
      <p:sp>
        <p:nvSpPr>
          <p:cNvPr id="8198" name="Text Box 6"/>
          <p:cNvSpPr txBox="1">
            <a:spLocks noChangeArrowheads="1"/>
          </p:cNvSpPr>
          <p:nvPr/>
        </p:nvSpPr>
        <p:spPr bwMode="auto">
          <a:xfrm>
            <a:off x="1524000" y="3644900"/>
            <a:ext cx="9144000" cy="641350"/>
          </a:xfrm>
          <a:prstGeom prst="rect">
            <a:avLst/>
          </a:prstGeom>
          <a:noFill/>
          <a:ln w="9525">
            <a:noFill/>
            <a:miter lim="800000"/>
            <a:headEnd/>
            <a:tailEnd/>
          </a:ln>
        </p:spPr>
        <p:txBody>
          <a:bodyPr>
            <a:spAutoFit/>
          </a:bodyPr>
          <a:lstStyle/>
          <a:p>
            <a:pPr>
              <a:spcBef>
                <a:spcPct val="50000"/>
              </a:spcBef>
            </a:pPr>
            <a:endParaRPr lang="en-US" sz="3600"/>
          </a:p>
        </p:txBody>
      </p:sp>
      <p:grpSp>
        <p:nvGrpSpPr>
          <p:cNvPr id="2" name="Group 7"/>
          <p:cNvGrpSpPr>
            <a:grpSpLocks/>
          </p:cNvGrpSpPr>
          <p:nvPr/>
        </p:nvGrpSpPr>
        <p:grpSpPr bwMode="auto">
          <a:xfrm>
            <a:off x="2133600" y="5486401"/>
            <a:ext cx="8686800" cy="1285875"/>
            <a:chOff x="240" y="3696"/>
            <a:chExt cx="5520" cy="474"/>
          </a:xfrm>
        </p:grpSpPr>
        <p:pic>
          <p:nvPicPr>
            <p:cNvPr id="8200" name="Picture 8" descr="phcanh 1053"/>
            <p:cNvPicPr>
              <a:picLocks noChangeAspect="1" noChangeArrowheads="1" noCrop="1"/>
            </p:cNvPicPr>
            <p:nvPr/>
          </p:nvPicPr>
          <p:blipFill>
            <a:blip r:embed="rId2"/>
            <a:srcRect/>
            <a:stretch>
              <a:fillRect/>
            </a:stretch>
          </p:blipFill>
          <p:spPr bwMode="auto">
            <a:xfrm>
              <a:off x="2640" y="3744"/>
              <a:ext cx="402" cy="426"/>
            </a:xfrm>
            <a:prstGeom prst="rect">
              <a:avLst/>
            </a:prstGeom>
            <a:noFill/>
            <a:ln w="9525">
              <a:noFill/>
              <a:miter lim="800000"/>
              <a:headEnd/>
              <a:tailEnd/>
            </a:ln>
          </p:spPr>
        </p:pic>
        <p:pic>
          <p:nvPicPr>
            <p:cNvPr id="8201" name="Picture 9" descr="phcanh 1052"/>
            <p:cNvPicPr>
              <a:picLocks noChangeAspect="1" noChangeArrowheads="1" noCrop="1"/>
            </p:cNvPicPr>
            <p:nvPr/>
          </p:nvPicPr>
          <p:blipFill>
            <a:blip r:embed="rId3"/>
            <a:srcRect/>
            <a:stretch>
              <a:fillRect/>
            </a:stretch>
          </p:blipFill>
          <p:spPr bwMode="auto">
            <a:xfrm>
              <a:off x="240" y="3744"/>
              <a:ext cx="402" cy="426"/>
            </a:xfrm>
            <a:prstGeom prst="rect">
              <a:avLst/>
            </a:prstGeom>
            <a:noFill/>
            <a:ln w="9525">
              <a:noFill/>
              <a:miter lim="800000"/>
              <a:headEnd/>
              <a:tailEnd/>
            </a:ln>
          </p:spPr>
        </p:pic>
        <p:pic>
          <p:nvPicPr>
            <p:cNvPr id="8202" name="Picture 10" descr="phcanh 1053"/>
            <p:cNvPicPr>
              <a:picLocks noChangeAspect="1" noChangeArrowheads="1" noCrop="1"/>
            </p:cNvPicPr>
            <p:nvPr/>
          </p:nvPicPr>
          <p:blipFill>
            <a:blip r:embed="rId2"/>
            <a:srcRect/>
            <a:stretch>
              <a:fillRect/>
            </a:stretch>
          </p:blipFill>
          <p:spPr bwMode="auto">
            <a:xfrm>
              <a:off x="1776" y="3744"/>
              <a:ext cx="402" cy="426"/>
            </a:xfrm>
            <a:prstGeom prst="rect">
              <a:avLst/>
            </a:prstGeom>
            <a:noFill/>
            <a:ln w="9525">
              <a:noFill/>
              <a:miter lim="800000"/>
              <a:headEnd/>
              <a:tailEnd/>
            </a:ln>
          </p:spPr>
        </p:pic>
        <p:pic>
          <p:nvPicPr>
            <p:cNvPr id="8203" name="Picture 11" descr="phcanh 1052"/>
            <p:cNvPicPr>
              <a:picLocks noChangeAspect="1" noChangeArrowheads="1" noCrop="1"/>
            </p:cNvPicPr>
            <p:nvPr/>
          </p:nvPicPr>
          <p:blipFill>
            <a:blip r:embed="rId3"/>
            <a:srcRect/>
            <a:stretch>
              <a:fillRect/>
            </a:stretch>
          </p:blipFill>
          <p:spPr bwMode="auto">
            <a:xfrm>
              <a:off x="960" y="3744"/>
              <a:ext cx="402" cy="426"/>
            </a:xfrm>
            <a:prstGeom prst="rect">
              <a:avLst/>
            </a:prstGeom>
            <a:noFill/>
            <a:ln w="9525">
              <a:noFill/>
              <a:miter lim="800000"/>
              <a:headEnd/>
              <a:tailEnd/>
            </a:ln>
          </p:spPr>
        </p:pic>
        <p:pic>
          <p:nvPicPr>
            <p:cNvPr id="8204" name="Picture 12" descr="phcanh 1053"/>
            <p:cNvPicPr>
              <a:picLocks noChangeAspect="1" noChangeArrowheads="1" noCrop="1"/>
            </p:cNvPicPr>
            <p:nvPr/>
          </p:nvPicPr>
          <p:blipFill>
            <a:blip r:embed="rId2"/>
            <a:srcRect/>
            <a:stretch>
              <a:fillRect/>
            </a:stretch>
          </p:blipFill>
          <p:spPr bwMode="auto">
            <a:xfrm>
              <a:off x="5358" y="3696"/>
              <a:ext cx="402" cy="426"/>
            </a:xfrm>
            <a:prstGeom prst="rect">
              <a:avLst/>
            </a:prstGeom>
            <a:noFill/>
            <a:ln w="9525">
              <a:noFill/>
              <a:miter lim="800000"/>
              <a:headEnd/>
              <a:tailEnd/>
            </a:ln>
          </p:spPr>
        </p:pic>
        <p:pic>
          <p:nvPicPr>
            <p:cNvPr id="8205" name="Picture 13" descr="phcanh 1053"/>
            <p:cNvPicPr>
              <a:picLocks noChangeAspect="1" noChangeArrowheads="1" noCrop="1"/>
            </p:cNvPicPr>
            <p:nvPr/>
          </p:nvPicPr>
          <p:blipFill>
            <a:blip r:embed="rId2"/>
            <a:srcRect/>
            <a:stretch>
              <a:fillRect/>
            </a:stretch>
          </p:blipFill>
          <p:spPr bwMode="auto">
            <a:xfrm>
              <a:off x="4128" y="3744"/>
              <a:ext cx="402" cy="426"/>
            </a:xfrm>
            <a:prstGeom prst="rect">
              <a:avLst/>
            </a:prstGeom>
            <a:noFill/>
            <a:ln w="9525">
              <a:noFill/>
              <a:miter lim="800000"/>
              <a:headEnd/>
              <a:tailEnd/>
            </a:ln>
          </p:spPr>
        </p:pic>
        <p:pic>
          <p:nvPicPr>
            <p:cNvPr id="8206" name="Picture 14" descr="phcanh 1052"/>
            <p:cNvPicPr>
              <a:picLocks noChangeAspect="1" noChangeArrowheads="1" noCrop="1"/>
            </p:cNvPicPr>
            <p:nvPr/>
          </p:nvPicPr>
          <p:blipFill>
            <a:blip r:embed="rId3"/>
            <a:srcRect/>
            <a:stretch>
              <a:fillRect/>
            </a:stretch>
          </p:blipFill>
          <p:spPr bwMode="auto">
            <a:xfrm>
              <a:off x="3456" y="3744"/>
              <a:ext cx="402" cy="426"/>
            </a:xfrm>
            <a:prstGeom prst="rect">
              <a:avLst/>
            </a:prstGeom>
            <a:noFill/>
            <a:ln w="9525">
              <a:noFill/>
              <a:miter lim="800000"/>
              <a:headEnd/>
              <a:tailEnd/>
            </a:ln>
          </p:spPr>
        </p:pic>
        <p:pic>
          <p:nvPicPr>
            <p:cNvPr id="8207" name="Picture 15" descr="phcanh 1052"/>
            <p:cNvPicPr>
              <a:picLocks noChangeAspect="1" noChangeArrowheads="1" noCrop="1"/>
            </p:cNvPicPr>
            <p:nvPr/>
          </p:nvPicPr>
          <p:blipFill>
            <a:blip r:embed="rId3"/>
            <a:srcRect/>
            <a:stretch>
              <a:fillRect/>
            </a:stretch>
          </p:blipFill>
          <p:spPr bwMode="auto">
            <a:xfrm>
              <a:off x="4800" y="3744"/>
              <a:ext cx="402" cy="426"/>
            </a:xfrm>
            <a:prstGeom prst="rect">
              <a:avLst/>
            </a:prstGeom>
            <a:noFill/>
            <a:ln w="9525">
              <a:noFill/>
              <a:miter lim="800000"/>
              <a:headEnd/>
              <a:tailEnd/>
            </a:ln>
          </p:spPr>
        </p:pic>
      </p:grpSp>
    </p:spTree>
    <p:extLst>
      <p:ext uri="{BB962C8B-B14F-4D97-AF65-F5344CB8AC3E}">
        <p14:creationId xmlns:p14="http://schemas.microsoft.com/office/powerpoint/2010/main" val="2469526256"/>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ox(i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4008438" y="0"/>
            <a:ext cx="4572000" cy="1905000"/>
          </a:xfrm>
          <a:prstGeom prst="rect">
            <a:avLst/>
          </a:prstGeom>
        </p:spPr>
        <p:txBody>
          <a:bodyPr wrap="none" fromWordArt="1">
            <a:prstTxWarp prst="textFadeUp">
              <a:avLst>
                <a:gd name="adj" fmla="val 9991"/>
              </a:avLst>
            </a:prstTxWarp>
          </a:bodyPr>
          <a:lstStyle/>
          <a:p>
            <a:pPr algn="ctr"/>
            <a:r>
              <a:rPr lang="en-US" sz="3600" b="1" kern="10">
                <a:ln w="9525">
                  <a:noFill/>
                  <a:round/>
                  <a:headEnd/>
                  <a:tailEnd/>
                </a:ln>
                <a:gradFill rotWithShape="1">
                  <a:gsLst>
                    <a:gs pos="0">
                      <a:srgbClr val="FF0066"/>
                    </a:gs>
                    <a:gs pos="100000">
                      <a:srgbClr val="FF00FF"/>
                    </a:gs>
                  </a:gsLst>
                  <a:lin ang="5400000" scaled="1"/>
                </a:gradFill>
                <a:effectLst>
                  <a:outerShdw dist="35921" dir="2700000" sy="50000" rotWithShape="0">
                    <a:srgbClr val="875B0D"/>
                  </a:outerShdw>
                </a:effectLst>
                <a:latin typeface="Arial"/>
                <a:cs typeface="Arial"/>
              </a:rPr>
              <a:t>THẢO LUẬN NHÓM</a:t>
            </a:r>
          </a:p>
        </p:txBody>
      </p:sp>
      <p:pic>
        <p:nvPicPr>
          <p:cNvPr id="9219" name="Picture 3" descr="pe01561_"/>
          <p:cNvPicPr>
            <a:picLocks noChangeAspect="1" noChangeArrowheads="1"/>
          </p:cNvPicPr>
          <p:nvPr/>
        </p:nvPicPr>
        <p:blipFill>
          <a:blip r:embed="rId2"/>
          <a:srcRect/>
          <a:stretch>
            <a:fillRect/>
          </a:stretch>
        </p:blipFill>
        <p:spPr bwMode="auto">
          <a:xfrm>
            <a:off x="1524000" y="0"/>
            <a:ext cx="2895600" cy="2667000"/>
          </a:xfrm>
          <a:prstGeom prst="rect">
            <a:avLst/>
          </a:prstGeom>
          <a:noFill/>
          <a:ln w="9525">
            <a:noFill/>
            <a:miter lim="800000"/>
            <a:headEnd/>
            <a:tailEnd/>
          </a:ln>
        </p:spPr>
      </p:pic>
      <p:sp>
        <p:nvSpPr>
          <p:cNvPr id="9220" name="Text Box 4"/>
          <p:cNvSpPr txBox="1">
            <a:spLocks noChangeArrowheads="1"/>
          </p:cNvSpPr>
          <p:nvPr/>
        </p:nvSpPr>
        <p:spPr bwMode="auto">
          <a:xfrm>
            <a:off x="1524000" y="2743200"/>
            <a:ext cx="8839200" cy="579438"/>
          </a:xfrm>
          <a:prstGeom prst="rect">
            <a:avLst/>
          </a:prstGeom>
          <a:noFill/>
          <a:ln w="9525">
            <a:noFill/>
            <a:miter lim="800000"/>
            <a:headEnd/>
            <a:tailEnd/>
          </a:ln>
        </p:spPr>
        <p:txBody>
          <a:bodyPr>
            <a:spAutoFit/>
          </a:bodyPr>
          <a:lstStyle/>
          <a:p>
            <a:pPr>
              <a:spcBef>
                <a:spcPct val="50000"/>
              </a:spcBef>
            </a:pPr>
            <a:endParaRPr lang="en-US" sz="3200"/>
          </a:p>
        </p:txBody>
      </p:sp>
      <p:sp>
        <p:nvSpPr>
          <p:cNvPr id="9221" name="Text Box 5"/>
          <p:cNvSpPr txBox="1">
            <a:spLocks noChangeArrowheads="1"/>
          </p:cNvSpPr>
          <p:nvPr/>
        </p:nvSpPr>
        <p:spPr bwMode="auto">
          <a:xfrm>
            <a:off x="1524000" y="2708276"/>
            <a:ext cx="9144000" cy="2225675"/>
          </a:xfrm>
          <a:prstGeom prst="rect">
            <a:avLst/>
          </a:prstGeom>
          <a:noFill/>
          <a:ln w="9525">
            <a:noFill/>
            <a:miter lim="800000"/>
            <a:headEnd/>
            <a:tailEnd/>
          </a:ln>
        </p:spPr>
        <p:txBody>
          <a:bodyPr>
            <a:spAutoFit/>
          </a:bodyPr>
          <a:lstStyle/>
          <a:p>
            <a:pPr algn="just">
              <a:spcBef>
                <a:spcPct val="50000"/>
              </a:spcBef>
            </a:pPr>
            <a:r>
              <a:rPr lang="en-US" sz="4000" dirty="0"/>
              <a:t>1.Mỗi </a:t>
            </a:r>
            <a:r>
              <a:rPr lang="en-US" sz="4000" dirty="0" err="1"/>
              <a:t>tên</a:t>
            </a:r>
            <a:r>
              <a:rPr lang="en-US" sz="4000" dirty="0"/>
              <a:t> </a:t>
            </a:r>
            <a:r>
              <a:rPr lang="en-US" sz="4000" dirty="0" err="1"/>
              <a:t>riêng</a:t>
            </a:r>
            <a:r>
              <a:rPr lang="en-US" sz="4000" dirty="0"/>
              <a:t> </a:t>
            </a:r>
            <a:r>
              <a:rPr lang="en-US" sz="4000" dirty="0" err="1"/>
              <a:t>nói</a:t>
            </a:r>
            <a:r>
              <a:rPr lang="en-US" sz="4000" dirty="0"/>
              <a:t> </a:t>
            </a:r>
            <a:r>
              <a:rPr lang="en-US" sz="4000" dirty="0" err="1"/>
              <a:t>trên</a:t>
            </a:r>
            <a:r>
              <a:rPr lang="en-US" sz="4000" dirty="0"/>
              <a:t> </a:t>
            </a:r>
            <a:r>
              <a:rPr lang="en-US" sz="4000" dirty="0" err="1"/>
              <a:t>gồm</a:t>
            </a:r>
            <a:r>
              <a:rPr lang="en-US" sz="4000" dirty="0"/>
              <a:t> </a:t>
            </a:r>
            <a:r>
              <a:rPr lang="en-US" sz="4000" dirty="0" err="1"/>
              <a:t>mấy</a:t>
            </a:r>
            <a:r>
              <a:rPr lang="en-US" sz="4000" dirty="0"/>
              <a:t> </a:t>
            </a:r>
            <a:r>
              <a:rPr lang="en-US" sz="4000" dirty="0" err="1"/>
              <a:t>bộ</a:t>
            </a:r>
            <a:r>
              <a:rPr lang="en-US" sz="4000" dirty="0"/>
              <a:t> </a:t>
            </a:r>
            <a:r>
              <a:rPr lang="en-US" sz="4000" dirty="0" err="1"/>
              <a:t>phận</a:t>
            </a:r>
            <a:r>
              <a:rPr lang="en-US" sz="4000" dirty="0"/>
              <a:t>, </a:t>
            </a:r>
            <a:r>
              <a:rPr lang="en-US" sz="4000" dirty="0" err="1"/>
              <a:t>mỗi</a:t>
            </a:r>
            <a:r>
              <a:rPr lang="en-US" sz="4000" dirty="0"/>
              <a:t> </a:t>
            </a:r>
            <a:r>
              <a:rPr lang="en-US" sz="4000" dirty="0" err="1"/>
              <a:t>bộ</a:t>
            </a:r>
            <a:r>
              <a:rPr lang="en-US" sz="4000" dirty="0"/>
              <a:t> </a:t>
            </a:r>
            <a:r>
              <a:rPr lang="en-US" sz="4000" dirty="0" err="1"/>
              <a:t>phận</a:t>
            </a:r>
            <a:r>
              <a:rPr lang="en-US" sz="4000" dirty="0"/>
              <a:t> </a:t>
            </a:r>
            <a:r>
              <a:rPr lang="en-US" sz="4000" dirty="0"/>
              <a:t> </a:t>
            </a:r>
            <a:r>
              <a:rPr lang="en-US" sz="4000" dirty="0" err="1"/>
              <a:t>gồm</a:t>
            </a:r>
            <a:r>
              <a:rPr lang="en-US" sz="4000" dirty="0"/>
              <a:t> </a:t>
            </a:r>
            <a:r>
              <a:rPr lang="en-US" sz="4000" dirty="0" err="1"/>
              <a:t>mấy</a:t>
            </a:r>
            <a:r>
              <a:rPr lang="en-US" sz="4000" dirty="0"/>
              <a:t> </a:t>
            </a:r>
            <a:r>
              <a:rPr lang="en-US" sz="4000" dirty="0" err="1"/>
              <a:t>tiếng</a:t>
            </a:r>
            <a:r>
              <a:rPr lang="en-US" sz="4000" dirty="0"/>
              <a:t>?</a:t>
            </a:r>
          </a:p>
          <a:p>
            <a:pPr>
              <a:spcBef>
                <a:spcPct val="50000"/>
              </a:spcBef>
            </a:pPr>
            <a:endParaRPr lang="en-US" sz="4000" dirty="0"/>
          </a:p>
        </p:txBody>
      </p:sp>
      <p:sp>
        <p:nvSpPr>
          <p:cNvPr id="9222" name="Text Box 6"/>
          <p:cNvSpPr txBox="1">
            <a:spLocks noChangeArrowheads="1"/>
          </p:cNvSpPr>
          <p:nvPr/>
        </p:nvSpPr>
        <p:spPr bwMode="auto">
          <a:xfrm>
            <a:off x="1524000" y="5516564"/>
            <a:ext cx="9144000" cy="1952625"/>
          </a:xfrm>
          <a:prstGeom prst="rect">
            <a:avLst/>
          </a:prstGeom>
          <a:noFill/>
          <a:ln w="9525">
            <a:noFill/>
            <a:miter lim="800000"/>
            <a:headEnd/>
            <a:tailEnd/>
          </a:ln>
        </p:spPr>
        <p:txBody>
          <a:bodyPr>
            <a:spAutoFit/>
          </a:bodyPr>
          <a:lstStyle/>
          <a:p>
            <a:pPr algn="just">
              <a:spcBef>
                <a:spcPct val="50000"/>
              </a:spcBef>
            </a:pPr>
            <a:r>
              <a:rPr lang="en-US" sz="4000" dirty="0"/>
              <a:t>3.Nêu </a:t>
            </a:r>
            <a:r>
              <a:rPr lang="en-US" sz="4000" dirty="0" err="1"/>
              <a:t>cách</a:t>
            </a:r>
            <a:r>
              <a:rPr lang="en-US" sz="4000" dirty="0"/>
              <a:t> </a:t>
            </a:r>
            <a:r>
              <a:rPr lang="en-US" sz="4000" dirty="0" err="1"/>
              <a:t>viết</a:t>
            </a:r>
            <a:r>
              <a:rPr lang="en-US" sz="4000" dirty="0"/>
              <a:t> </a:t>
            </a:r>
            <a:r>
              <a:rPr lang="en-US" sz="4000" dirty="0" err="1"/>
              <a:t>các</a:t>
            </a:r>
            <a:r>
              <a:rPr lang="en-US" sz="4000" dirty="0"/>
              <a:t> </a:t>
            </a:r>
            <a:r>
              <a:rPr lang="en-US" sz="4000" dirty="0" err="1"/>
              <a:t>tiếng</a:t>
            </a:r>
            <a:r>
              <a:rPr lang="en-US" sz="4000" dirty="0"/>
              <a:t> </a:t>
            </a:r>
            <a:r>
              <a:rPr lang="en-US" sz="4000" dirty="0" err="1"/>
              <a:t>trong</a:t>
            </a:r>
            <a:r>
              <a:rPr lang="en-US" sz="4000" dirty="0"/>
              <a:t> </a:t>
            </a:r>
            <a:r>
              <a:rPr lang="en-US" sz="4000" dirty="0" err="1"/>
              <a:t>cùng</a:t>
            </a:r>
            <a:r>
              <a:rPr lang="en-US" sz="4000" dirty="0"/>
              <a:t> </a:t>
            </a:r>
            <a:r>
              <a:rPr lang="en-US" sz="4000" dirty="0" err="1"/>
              <a:t>một</a:t>
            </a:r>
            <a:r>
              <a:rPr lang="en-US" sz="4000" dirty="0"/>
              <a:t> </a:t>
            </a:r>
            <a:r>
              <a:rPr lang="en-US" sz="4000" dirty="0" err="1"/>
              <a:t>bộ</a:t>
            </a:r>
            <a:r>
              <a:rPr lang="en-US" sz="4000" dirty="0"/>
              <a:t> </a:t>
            </a:r>
            <a:r>
              <a:rPr lang="en-US" sz="4000" dirty="0" err="1"/>
              <a:t>phận</a:t>
            </a:r>
            <a:r>
              <a:rPr lang="en-US" sz="4000" dirty="0"/>
              <a:t>?</a:t>
            </a:r>
          </a:p>
          <a:p>
            <a:pPr>
              <a:spcBef>
                <a:spcPct val="50000"/>
              </a:spcBef>
            </a:pPr>
            <a:endParaRPr lang="en-US" sz="2800" dirty="0"/>
          </a:p>
        </p:txBody>
      </p:sp>
      <p:sp>
        <p:nvSpPr>
          <p:cNvPr id="9223" name="Text Box 7"/>
          <p:cNvSpPr txBox="1">
            <a:spLocks noChangeArrowheads="1"/>
          </p:cNvSpPr>
          <p:nvPr/>
        </p:nvSpPr>
        <p:spPr bwMode="auto">
          <a:xfrm>
            <a:off x="2063751" y="3994151"/>
            <a:ext cx="6119813" cy="366713"/>
          </a:xfrm>
          <a:prstGeom prst="rect">
            <a:avLst/>
          </a:prstGeom>
          <a:noFill/>
          <a:ln w="9525">
            <a:noFill/>
            <a:miter lim="800000"/>
            <a:headEnd/>
            <a:tailEnd/>
          </a:ln>
        </p:spPr>
        <p:txBody>
          <a:bodyPr>
            <a:spAutoFit/>
          </a:bodyPr>
          <a:lstStyle/>
          <a:p>
            <a:pPr>
              <a:spcBef>
                <a:spcPct val="50000"/>
              </a:spcBef>
            </a:pPr>
            <a:endParaRPr lang="en-US"/>
          </a:p>
        </p:txBody>
      </p:sp>
      <p:sp>
        <p:nvSpPr>
          <p:cNvPr id="9224" name="Text Box 8"/>
          <p:cNvSpPr txBox="1">
            <a:spLocks noChangeArrowheads="1"/>
          </p:cNvSpPr>
          <p:nvPr/>
        </p:nvSpPr>
        <p:spPr bwMode="auto">
          <a:xfrm>
            <a:off x="1524000" y="4221164"/>
            <a:ext cx="9144000" cy="2225675"/>
          </a:xfrm>
          <a:prstGeom prst="rect">
            <a:avLst/>
          </a:prstGeom>
          <a:noFill/>
          <a:ln w="9525">
            <a:noFill/>
            <a:miter lim="800000"/>
            <a:headEnd/>
            <a:tailEnd/>
          </a:ln>
        </p:spPr>
        <p:txBody>
          <a:bodyPr>
            <a:spAutoFit/>
          </a:bodyPr>
          <a:lstStyle/>
          <a:p>
            <a:pPr>
              <a:spcBef>
                <a:spcPct val="50000"/>
              </a:spcBef>
            </a:pPr>
            <a:r>
              <a:rPr lang="en-US" sz="4000" dirty="0"/>
              <a:t>2.Chữ </a:t>
            </a:r>
            <a:r>
              <a:rPr lang="en-US" sz="4000" dirty="0" err="1"/>
              <a:t>cái</a:t>
            </a:r>
            <a:r>
              <a:rPr lang="en-US" sz="4000" dirty="0"/>
              <a:t> </a:t>
            </a:r>
            <a:r>
              <a:rPr lang="en-US" sz="4000" dirty="0" err="1"/>
              <a:t>đầu</a:t>
            </a:r>
            <a:r>
              <a:rPr lang="en-US" sz="4000" dirty="0"/>
              <a:t> </a:t>
            </a:r>
            <a:r>
              <a:rPr lang="en-US" sz="4000" dirty="0" err="1"/>
              <a:t>mỗi</a:t>
            </a:r>
            <a:r>
              <a:rPr lang="en-US" sz="4000" dirty="0"/>
              <a:t> </a:t>
            </a:r>
            <a:r>
              <a:rPr lang="en-US" sz="4000" dirty="0" err="1"/>
              <a:t>bộ</a:t>
            </a:r>
            <a:r>
              <a:rPr lang="en-US" sz="4000" dirty="0"/>
              <a:t> </a:t>
            </a:r>
            <a:r>
              <a:rPr lang="en-US" sz="4000" dirty="0" err="1"/>
              <a:t>phận</a:t>
            </a:r>
            <a:r>
              <a:rPr lang="en-US" sz="4000" dirty="0"/>
              <a:t> </a:t>
            </a:r>
            <a:r>
              <a:rPr lang="en-US" sz="4000" dirty="0" err="1"/>
              <a:t>được</a:t>
            </a:r>
            <a:r>
              <a:rPr lang="en-US" sz="4000" dirty="0"/>
              <a:t> </a:t>
            </a:r>
            <a:r>
              <a:rPr lang="en-US" sz="4000" dirty="0" err="1"/>
              <a:t>viết</a:t>
            </a:r>
            <a:r>
              <a:rPr lang="en-US" sz="4000" dirty="0"/>
              <a:t> </a:t>
            </a:r>
            <a:r>
              <a:rPr lang="en-US" sz="4000" dirty="0" err="1"/>
              <a:t>thế</a:t>
            </a:r>
            <a:r>
              <a:rPr lang="en-US" sz="4000" dirty="0"/>
              <a:t> </a:t>
            </a:r>
            <a:r>
              <a:rPr lang="en-US" sz="4000" dirty="0" err="1"/>
              <a:t>nào</a:t>
            </a:r>
            <a:r>
              <a:rPr lang="en-US" sz="4000" dirty="0"/>
              <a:t>?</a:t>
            </a:r>
          </a:p>
          <a:p>
            <a:pPr algn="just">
              <a:spcBef>
                <a:spcPct val="50000"/>
              </a:spcBef>
            </a:pPr>
            <a:endParaRPr lang="en-US" sz="4000" dirty="0"/>
          </a:p>
        </p:txBody>
      </p:sp>
      <p:pic>
        <p:nvPicPr>
          <p:cNvPr id="9225" name="Picture 9" descr="bd00028_"/>
          <p:cNvPicPr>
            <a:picLocks noChangeAspect="1" noChangeArrowheads="1"/>
          </p:cNvPicPr>
          <p:nvPr/>
        </p:nvPicPr>
        <p:blipFill>
          <a:blip r:embed="rId3"/>
          <a:srcRect/>
          <a:stretch>
            <a:fillRect/>
          </a:stretch>
        </p:blipFill>
        <p:spPr bwMode="auto">
          <a:xfrm>
            <a:off x="5232401" y="1916114"/>
            <a:ext cx="936625" cy="790575"/>
          </a:xfrm>
          <a:prstGeom prst="rect">
            <a:avLst/>
          </a:prstGeom>
          <a:noFill/>
          <a:ln w="9525">
            <a:noFill/>
            <a:miter lim="800000"/>
            <a:headEnd/>
            <a:tailEnd/>
          </a:ln>
        </p:spPr>
      </p:pic>
      <p:grpSp>
        <p:nvGrpSpPr>
          <p:cNvPr id="9226" name="Group 10"/>
          <p:cNvGrpSpPr>
            <a:grpSpLocks/>
          </p:cNvGrpSpPr>
          <p:nvPr/>
        </p:nvGrpSpPr>
        <p:grpSpPr bwMode="auto">
          <a:xfrm>
            <a:off x="1524000" y="0"/>
            <a:ext cx="7056438" cy="2667000"/>
            <a:chOff x="0" y="0"/>
            <a:chExt cx="4445" cy="1680"/>
          </a:xfrm>
        </p:grpSpPr>
        <p:sp>
          <p:nvSpPr>
            <p:cNvPr id="9227" name="WordArt 11"/>
            <p:cNvSpPr>
              <a:spLocks noChangeArrowheads="1" noChangeShapeType="1" noTextEdit="1"/>
            </p:cNvSpPr>
            <p:nvPr/>
          </p:nvSpPr>
          <p:spPr bwMode="auto">
            <a:xfrm>
              <a:off x="1565" y="0"/>
              <a:ext cx="2880" cy="1200"/>
            </a:xfrm>
            <a:prstGeom prst="rect">
              <a:avLst/>
            </a:prstGeom>
          </p:spPr>
          <p:txBody>
            <a:bodyPr wrap="none" fromWordArt="1">
              <a:prstTxWarp prst="textFadeUp">
                <a:avLst>
                  <a:gd name="adj" fmla="val 9991"/>
                </a:avLst>
              </a:prstTxWarp>
            </a:bodyPr>
            <a:lstStyle/>
            <a:p>
              <a:pPr algn="ctr"/>
              <a:r>
                <a:rPr lang="en-US" sz="3600" b="1" kern="10">
                  <a:ln w="9525">
                    <a:noFill/>
                    <a:round/>
                    <a:headEnd/>
                    <a:tailEnd/>
                  </a:ln>
                  <a:gradFill rotWithShape="1">
                    <a:gsLst>
                      <a:gs pos="0">
                        <a:srgbClr val="FF0066"/>
                      </a:gs>
                      <a:gs pos="100000">
                        <a:srgbClr val="FF00FF"/>
                      </a:gs>
                    </a:gsLst>
                    <a:lin ang="5400000" scaled="1"/>
                  </a:gradFill>
                  <a:effectLst>
                    <a:outerShdw dist="35921" dir="2700000" sy="50000" rotWithShape="0">
                      <a:srgbClr val="875B0D"/>
                    </a:outerShdw>
                  </a:effectLst>
                  <a:latin typeface="Arial"/>
                  <a:cs typeface="Arial"/>
                </a:rPr>
                <a:t>THẢO LUẬN NHÓM</a:t>
              </a:r>
            </a:p>
          </p:txBody>
        </p:sp>
        <p:pic>
          <p:nvPicPr>
            <p:cNvPr id="9228" name="Picture 12" descr="pe01561_"/>
            <p:cNvPicPr>
              <a:picLocks noChangeAspect="1" noChangeArrowheads="1"/>
            </p:cNvPicPr>
            <p:nvPr/>
          </p:nvPicPr>
          <p:blipFill>
            <a:blip r:embed="rId2"/>
            <a:srcRect/>
            <a:stretch>
              <a:fillRect/>
            </a:stretch>
          </p:blipFill>
          <p:spPr bwMode="auto">
            <a:xfrm>
              <a:off x="0" y="0"/>
              <a:ext cx="1824" cy="1680"/>
            </a:xfrm>
            <a:prstGeom prst="rect">
              <a:avLst/>
            </a:prstGeom>
            <a:noFill/>
            <a:ln w="9525">
              <a:noFill/>
              <a:miter lim="800000"/>
              <a:headEnd/>
              <a:tailEnd/>
            </a:ln>
          </p:spPr>
        </p:pic>
      </p:grpSp>
    </p:spTree>
    <p:extLst>
      <p:ext uri="{BB962C8B-B14F-4D97-AF65-F5344CB8AC3E}">
        <p14:creationId xmlns:p14="http://schemas.microsoft.com/office/powerpoint/2010/main" val="428059034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nodePh="1">
                                  <p:stCondLst>
                                    <p:cond delay="0"/>
                                  </p:stCondLst>
                                  <p:endCondLst>
                                    <p:cond evt="begin" delay="0">
                                      <p:tn val="5"/>
                                    </p:cond>
                                  </p:endCondLst>
                                  <p:childTnLst>
                                    <p:set>
                                      <p:cBhvr>
                                        <p:cTn id="6" dur="1" fill="hold">
                                          <p:stCondLst>
                                            <p:cond delay="0"/>
                                          </p:stCondLst>
                                        </p:cTn>
                                        <p:tgtEl>
                                          <p:spTgt spid="9220"/>
                                        </p:tgtEl>
                                        <p:attrNameLst>
                                          <p:attrName>style.visibility</p:attrName>
                                        </p:attrNameLst>
                                      </p:cBhvr>
                                      <p:to>
                                        <p:strVal val="visible"/>
                                      </p:to>
                                    </p:set>
                                    <p:animEffect transition="in" filter="plus(in)">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strips(downLeft)">
                                      <p:cBhvr>
                                        <p:cTn id="12" dur="5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strips(downLeft)">
                                      <p:cBhvr>
                                        <p:cTn id="17" dur="500"/>
                                        <p:tgtEl>
                                          <p:spTgt spid="92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strips(downLeft)">
                                      <p:cBhvr>
                                        <p:cTn id="2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p:bldP spid="92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0" y="1341439"/>
            <a:ext cx="3024188" cy="579437"/>
          </a:xfrm>
          <a:prstGeom prst="rect">
            <a:avLst/>
          </a:prstGeom>
          <a:noFill/>
          <a:ln w="9525">
            <a:noFill/>
            <a:miter lim="800000"/>
            <a:headEnd/>
            <a:tailEnd/>
          </a:ln>
        </p:spPr>
        <p:txBody>
          <a:bodyPr>
            <a:spAutoFit/>
          </a:bodyPr>
          <a:lstStyle/>
          <a:p>
            <a:pPr>
              <a:spcBef>
                <a:spcPct val="50000"/>
              </a:spcBef>
            </a:pPr>
            <a:r>
              <a:rPr lang="en-US" sz="3200" b="1" u="sng">
                <a:solidFill>
                  <a:srgbClr val="FF00FF"/>
                </a:solidFill>
              </a:rPr>
              <a:t>- Tên người:</a:t>
            </a:r>
          </a:p>
        </p:txBody>
      </p:sp>
      <p:sp>
        <p:nvSpPr>
          <p:cNvPr id="10243" name="AutoShape 3"/>
          <p:cNvSpPr>
            <a:spLocks noChangeArrowheads="1"/>
          </p:cNvSpPr>
          <p:nvPr/>
        </p:nvSpPr>
        <p:spPr bwMode="auto">
          <a:xfrm>
            <a:off x="3000376" y="549276"/>
            <a:ext cx="576263" cy="576263"/>
          </a:xfrm>
          <a:prstGeom prst="star16">
            <a:avLst>
              <a:gd name="adj" fmla="val 37500"/>
            </a:avLst>
          </a:prstGeom>
          <a:solidFill>
            <a:srgbClr val="FFFF99"/>
          </a:solidFill>
          <a:ln w="9525">
            <a:solidFill>
              <a:schemeClr val="tx1"/>
            </a:solidFill>
            <a:miter lim="800000"/>
            <a:headEnd/>
            <a:tailEnd/>
          </a:ln>
        </p:spPr>
        <p:txBody>
          <a:bodyPr wrap="none" anchor="ctr"/>
          <a:lstStyle/>
          <a:p>
            <a:pPr algn="ctr"/>
            <a:r>
              <a:rPr lang="en-US" sz="2800">
                <a:solidFill>
                  <a:srgbClr val="FF0000"/>
                </a:solidFill>
              </a:rPr>
              <a:t>I</a:t>
            </a:r>
          </a:p>
        </p:txBody>
      </p:sp>
      <p:sp>
        <p:nvSpPr>
          <p:cNvPr id="10244" name="Rectangle 4"/>
          <p:cNvSpPr>
            <a:spLocks noChangeArrowheads="1"/>
          </p:cNvSpPr>
          <p:nvPr/>
        </p:nvSpPr>
        <p:spPr bwMode="auto">
          <a:xfrm>
            <a:off x="1524000" y="3500439"/>
            <a:ext cx="1942968" cy="584775"/>
          </a:xfrm>
          <a:prstGeom prst="rect">
            <a:avLst/>
          </a:prstGeom>
          <a:noFill/>
          <a:ln w="9525">
            <a:noFill/>
            <a:miter lim="800000"/>
            <a:headEnd/>
            <a:tailEnd/>
          </a:ln>
        </p:spPr>
        <p:txBody>
          <a:bodyPr wrap="none">
            <a:spAutoFit/>
          </a:bodyPr>
          <a:lstStyle/>
          <a:p>
            <a:r>
              <a:rPr lang="en-US" sz="3200" b="1" u="sng">
                <a:solidFill>
                  <a:srgbClr val="FF00FF"/>
                </a:solidFill>
              </a:rPr>
              <a:t>-Tên địa lí</a:t>
            </a:r>
            <a:r>
              <a:rPr lang="en-US" sz="3200" b="1">
                <a:solidFill>
                  <a:srgbClr val="FF00FF"/>
                </a:solidFill>
              </a:rPr>
              <a:t>:</a:t>
            </a:r>
          </a:p>
        </p:txBody>
      </p:sp>
      <p:sp>
        <p:nvSpPr>
          <p:cNvPr id="10245" name="Text Box 5"/>
          <p:cNvSpPr txBox="1">
            <a:spLocks noChangeArrowheads="1"/>
          </p:cNvSpPr>
          <p:nvPr/>
        </p:nvSpPr>
        <p:spPr bwMode="auto">
          <a:xfrm>
            <a:off x="3432176" y="404813"/>
            <a:ext cx="5184775" cy="823912"/>
          </a:xfrm>
          <a:prstGeom prst="rect">
            <a:avLst/>
          </a:prstGeom>
          <a:noFill/>
          <a:ln w="9525">
            <a:noFill/>
            <a:miter lim="800000"/>
            <a:headEnd/>
            <a:tailEnd/>
          </a:ln>
        </p:spPr>
        <p:txBody>
          <a:bodyPr>
            <a:spAutoFit/>
          </a:bodyPr>
          <a:lstStyle/>
          <a:p>
            <a:pPr>
              <a:spcBef>
                <a:spcPct val="50000"/>
              </a:spcBef>
            </a:pPr>
            <a:r>
              <a:rPr lang="en-US" sz="4800" b="1">
                <a:solidFill>
                  <a:srgbClr val="FF00FF"/>
                </a:solidFill>
              </a:rPr>
              <a:t> NHẬN XÉT</a:t>
            </a:r>
            <a:endParaRPr lang="en-US" sz="4400" b="1">
              <a:solidFill>
                <a:srgbClr val="FF0000"/>
              </a:solidFill>
            </a:endParaRPr>
          </a:p>
        </p:txBody>
      </p:sp>
      <p:sp>
        <p:nvSpPr>
          <p:cNvPr id="10246" name="Rectangle 6"/>
          <p:cNvSpPr>
            <a:spLocks noChangeArrowheads="1"/>
          </p:cNvSpPr>
          <p:nvPr/>
        </p:nvSpPr>
        <p:spPr bwMode="auto">
          <a:xfrm>
            <a:off x="1847851" y="2060575"/>
            <a:ext cx="2951163" cy="579438"/>
          </a:xfrm>
          <a:prstGeom prst="rect">
            <a:avLst/>
          </a:prstGeom>
          <a:noFill/>
          <a:ln w="9525">
            <a:noFill/>
            <a:miter lim="800000"/>
            <a:headEnd/>
            <a:tailEnd/>
          </a:ln>
        </p:spPr>
        <p:txBody>
          <a:bodyPr>
            <a:spAutoFit/>
          </a:bodyPr>
          <a:lstStyle/>
          <a:p>
            <a:r>
              <a:rPr lang="en-US" sz="3200" b="1">
                <a:solidFill>
                  <a:schemeClr val="tx2"/>
                </a:solidFill>
              </a:rPr>
              <a:t>Lép Tôn-xtôi,</a:t>
            </a:r>
          </a:p>
        </p:txBody>
      </p:sp>
      <p:sp>
        <p:nvSpPr>
          <p:cNvPr id="10247" name="Rectangle 7"/>
          <p:cNvSpPr>
            <a:spLocks noChangeArrowheads="1"/>
          </p:cNvSpPr>
          <p:nvPr/>
        </p:nvSpPr>
        <p:spPr bwMode="auto">
          <a:xfrm>
            <a:off x="5232401" y="2066926"/>
            <a:ext cx="4154727" cy="584775"/>
          </a:xfrm>
          <a:prstGeom prst="rect">
            <a:avLst/>
          </a:prstGeom>
          <a:noFill/>
          <a:ln w="9525">
            <a:noFill/>
            <a:miter lim="800000"/>
            <a:headEnd/>
            <a:tailEnd/>
          </a:ln>
        </p:spPr>
        <p:txBody>
          <a:bodyPr wrap="none">
            <a:spAutoFit/>
          </a:bodyPr>
          <a:lstStyle/>
          <a:p>
            <a:r>
              <a:rPr lang="en-US" sz="3200" b="1">
                <a:solidFill>
                  <a:schemeClr val="tx2"/>
                </a:solidFill>
              </a:rPr>
              <a:t>Mô-rít-xơ </a:t>
            </a:r>
            <a:r>
              <a:rPr lang="en-US" b="1">
                <a:solidFill>
                  <a:schemeClr val="tx2"/>
                </a:solidFill>
              </a:rPr>
              <a:t> </a:t>
            </a:r>
            <a:r>
              <a:rPr lang="en-US" sz="3200" b="1">
                <a:solidFill>
                  <a:schemeClr val="tx2"/>
                </a:solidFill>
              </a:rPr>
              <a:t>Mát-téc-lích,</a:t>
            </a:r>
          </a:p>
        </p:txBody>
      </p:sp>
      <p:sp>
        <p:nvSpPr>
          <p:cNvPr id="10248" name="Rectangle 8"/>
          <p:cNvSpPr>
            <a:spLocks noChangeArrowheads="1"/>
          </p:cNvSpPr>
          <p:nvPr/>
        </p:nvSpPr>
        <p:spPr bwMode="auto">
          <a:xfrm>
            <a:off x="2014539" y="4198939"/>
            <a:ext cx="1733167" cy="584775"/>
          </a:xfrm>
          <a:prstGeom prst="rect">
            <a:avLst/>
          </a:prstGeom>
          <a:noFill/>
          <a:ln w="9525">
            <a:noFill/>
            <a:miter lim="800000"/>
            <a:headEnd/>
            <a:tailEnd/>
          </a:ln>
        </p:spPr>
        <p:txBody>
          <a:bodyPr wrap="none">
            <a:spAutoFit/>
          </a:bodyPr>
          <a:lstStyle/>
          <a:p>
            <a:r>
              <a:rPr lang="en-US" sz="3200" b="1">
                <a:solidFill>
                  <a:schemeClr val="tx2"/>
                </a:solidFill>
              </a:rPr>
              <a:t>Đa-nuýp,</a:t>
            </a:r>
          </a:p>
        </p:txBody>
      </p:sp>
      <p:sp>
        <p:nvSpPr>
          <p:cNvPr id="10249" name="Rectangle 9"/>
          <p:cNvSpPr>
            <a:spLocks noChangeArrowheads="1"/>
          </p:cNvSpPr>
          <p:nvPr/>
        </p:nvSpPr>
        <p:spPr bwMode="auto">
          <a:xfrm>
            <a:off x="4151314" y="4298951"/>
            <a:ext cx="2927789" cy="584775"/>
          </a:xfrm>
          <a:prstGeom prst="rect">
            <a:avLst/>
          </a:prstGeom>
          <a:noFill/>
          <a:ln w="9525">
            <a:noFill/>
            <a:miter lim="800000"/>
            <a:headEnd/>
            <a:tailEnd/>
          </a:ln>
        </p:spPr>
        <p:txBody>
          <a:bodyPr wrap="none">
            <a:spAutoFit/>
          </a:bodyPr>
          <a:lstStyle/>
          <a:p>
            <a:r>
              <a:rPr lang="en-US" sz="3200" b="1">
                <a:solidFill>
                  <a:schemeClr val="tx2"/>
                </a:solidFill>
              </a:rPr>
              <a:t> Lốt Ăng-giơ-lét,</a:t>
            </a:r>
          </a:p>
        </p:txBody>
      </p:sp>
      <p:sp>
        <p:nvSpPr>
          <p:cNvPr id="10250" name="Rectangle 10"/>
          <p:cNvSpPr>
            <a:spLocks noChangeArrowheads="1"/>
          </p:cNvSpPr>
          <p:nvPr/>
        </p:nvSpPr>
        <p:spPr bwMode="auto">
          <a:xfrm>
            <a:off x="7751764" y="4365626"/>
            <a:ext cx="2253117" cy="584775"/>
          </a:xfrm>
          <a:prstGeom prst="rect">
            <a:avLst/>
          </a:prstGeom>
          <a:noFill/>
          <a:ln w="9525">
            <a:noFill/>
            <a:miter lim="800000"/>
            <a:headEnd/>
            <a:tailEnd/>
          </a:ln>
        </p:spPr>
        <p:txBody>
          <a:bodyPr wrap="none">
            <a:spAutoFit/>
          </a:bodyPr>
          <a:lstStyle/>
          <a:p>
            <a:r>
              <a:rPr lang="en-US" sz="3200" b="1">
                <a:solidFill>
                  <a:schemeClr val="tx2"/>
                </a:solidFill>
              </a:rPr>
              <a:t>Hi-ma-lay-a,</a:t>
            </a:r>
          </a:p>
        </p:txBody>
      </p:sp>
      <p:sp>
        <p:nvSpPr>
          <p:cNvPr id="10251" name="Rectangle 11"/>
          <p:cNvSpPr>
            <a:spLocks noChangeArrowheads="1"/>
          </p:cNvSpPr>
          <p:nvPr/>
        </p:nvSpPr>
        <p:spPr bwMode="auto">
          <a:xfrm>
            <a:off x="1992314" y="5445126"/>
            <a:ext cx="1935145" cy="584775"/>
          </a:xfrm>
          <a:prstGeom prst="rect">
            <a:avLst/>
          </a:prstGeom>
          <a:noFill/>
          <a:ln w="9525">
            <a:noFill/>
            <a:miter lim="800000"/>
            <a:headEnd/>
            <a:tailEnd/>
          </a:ln>
        </p:spPr>
        <p:txBody>
          <a:bodyPr wrap="none">
            <a:spAutoFit/>
          </a:bodyPr>
          <a:lstStyle/>
          <a:p>
            <a:r>
              <a:rPr lang="en-US" sz="3200" b="1">
                <a:solidFill>
                  <a:schemeClr val="tx2"/>
                </a:solidFill>
              </a:rPr>
              <a:t>Niu Di-lân</a:t>
            </a:r>
            <a:r>
              <a:rPr lang="en-US" b="1">
                <a:solidFill>
                  <a:schemeClr val="tx2"/>
                </a:solidFill>
              </a:rPr>
              <a:t>,</a:t>
            </a:r>
          </a:p>
        </p:txBody>
      </p:sp>
      <p:sp>
        <p:nvSpPr>
          <p:cNvPr id="10252" name="Rectangle 12"/>
          <p:cNvSpPr>
            <a:spLocks noChangeArrowheads="1"/>
          </p:cNvSpPr>
          <p:nvPr/>
        </p:nvSpPr>
        <p:spPr bwMode="auto">
          <a:xfrm>
            <a:off x="4511675" y="5538789"/>
            <a:ext cx="1573636" cy="584775"/>
          </a:xfrm>
          <a:prstGeom prst="rect">
            <a:avLst/>
          </a:prstGeom>
          <a:noFill/>
          <a:ln w="9525">
            <a:noFill/>
            <a:miter lim="800000"/>
            <a:headEnd/>
            <a:tailEnd/>
          </a:ln>
        </p:spPr>
        <p:txBody>
          <a:bodyPr wrap="none">
            <a:spAutoFit/>
          </a:bodyPr>
          <a:lstStyle/>
          <a:p>
            <a:pPr>
              <a:spcBef>
                <a:spcPct val="50000"/>
              </a:spcBef>
            </a:pPr>
            <a:r>
              <a:rPr lang="en-US" sz="3200" b="1">
                <a:solidFill>
                  <a:schemeClr val="tx2"/>
                </a:solidFill>
              </a:rPr>
              <a:t>Công-gô</a:t>
            </a:r>
          </a:p>
        </p:txBody>
      </p:sp>
      <p:grpSp>
        <p:nvGrpSpPr>
          <p:cNvPr id="2" name="Group 13"/>
          <p:cNvGrpSpPr>
            <a:grpSpLocks/>
          </p:cNvGrpSpPr>
          <p:nvPr/>
        </p:nvGrpSpPr>
        <p:grpSpPr bwMode="auto">
          <a:xfrm>
            <a:off x="1789113" y="2033588"/>
            <a:ext cx="2951162" cy="620712"/>
            <a:chOff x="295" y="0"/>
            <a:chExt cx="1859" cy="391"/>
          </a:xfrm>
        </p:grpSpPr>
        <p:sp>
          <p:nvSpPr>
            <p:cNvPr id="10281" name="Rectangle 14"/>
            <p:cNvSpPr>
              <a:spLocks noChangeArrowheads="1"/>
            </p:cNvSpPr>
            <p:nvPr/>
          </p:nvSpPr>
          <p:spPr bwMode="auto">
            <a:xfrm>
              <a:off x="295" y="0"/>
              <a:ext cx="1859" cy="365"/>
            </a:xfrm>
            <a:prstGeom prst="rect">
              <a:avLst/>
            </a:prstGeom>
            <a:noFill/>
            <a:ln w="9525">
              <a:noFill/>
              <a:miter lim="800000"/>
              <a:headEnd/>
              <a:tailEnd/>
            </a:ln>
          </p:spPr>
          <p:txBody>
            <a:bodyPr>
              <a:spAutoFit/>
            </a:bodyPr>
            <a:lstStyle/>
            <a:p>
              <a:r>
                <a:rPr lang="en-US" sz="3200" b="1">
                  <a:solidFill>
                    <a:schemeClr val="tx2"/>
                  </a:solidFill>
                </a:rPr>
                <a:t>Lép Tôn-xtôi,</a:t>
              </a:r>
            </a:p>
          </p:txBody>
        </p:sp>
        <p:grpSp>
          <p:nvGrpSpPr>
            <p:cNvPr id="10282" name="Group 15"/>
            <p:cNvGrpSpPr>
              <a:grpSpLocks/>
            </p:cNvGrpSpPr>
            <p:nvPr/>
          </p:nvGrpSpPr>
          <p:grpSpPr bwMode="auto">
            <a:xfrm>
              <a:off x="295" y="391"/>
              <a:ext cx="1542" cy="0"/>
              <a:chOff x="295" y="1661"/>
              <a:chExt cx="1542" cy="0"/>
            </a:xfrm>
          </p:grpSpPr>
          <p:sp>
            <p:nvSpPr>
              <p:cNvPr id="10283" name="Line 16"/>
              <p:cNvSpPr>
                <a:spLocks noChangeShapeType="1"/>
              </p:cNvSpPr>
              <p:nvPr/>
            </p:nvSpPr>
            <p:spPr bwMode="auto">
              <a:xfrm>
                <a:off x="295" y="1661"/>
                <a:ext cx="408" cy="0"/>
              </a:xfrm>
              <a:prstGeom prst="line">
                <a:avLst/>
              </a:prstGeom>
              <a:noFill/>
              <a:ln w="38100">
                <a:solidFill>
                  <a:srgbClr val="FF0000"/>
                </a:solidFill>
                <a:round/>
                <a:headEnd/>
                <a:tailEnd/>
              </a:ln>
            </p:spPr>
            <p:txBody>
              <a:bodyPr/>
              <a:lstStyle/>
              <a:p>
                <a:endParaRPr lang="en-US"/>
              </a:p>
            </p:txBody>
          </p:sp>
          <p:sp>
            <p:nvSpPr>
              <p:cNvPr id="10284" name="Line 17"/>
              <p:cNvSpPr>
                <a:spLocks noChangeShapeType="1"/>
              </p:cNvSpPr>
              <p:nvPr/>
            </p:nvSpPr>
            <p:spPr bwMode="auto">
              <a:xfrm>
                <a:off x="975" y="1661"/>
                <a:ext cx="862" cy="0"/>
              </a:xfrm>
              <a:prstGeom prst="line">
                <a:avLst/>
              </a:prstGeom>
              <a:noFill/>
              <a:ln w="38100">
                <a:solidFill>
                  <a:srgbClr val="FF0000"/>
                </a:solidFill>
                <a:round/>
                <a:headEnd/>
                <a:tailEnd/>
              </a:ln>
            </p:spPr>
            <p:txBody>
              <a:bodyPr/>
              <a:lstStyle/>
              <a:p>
                <a:endParaRPr lang="en-US"/>
              </a:p>
            </p:txBody>
          </p:sp>
        </p:grpSp>
      </p:grpSp>
      <p:sp>
        <p:nvSpPr>
          <p:cNvPr id="10258" name="Rectangle 18"/>
          <p:cNvSpPr>
            <a:spLocks noChangeArrowheads="1"/>
          </p:cNvSpPr>
          <p:nvPr/>
        </p:nvSpPr>
        <p:spPr bwMode="auto">
          <a:xfrm>
            <a:off x="1565276" y="2882901"/>
            <a:ext cx="2910797" cy="584775"/>
          </a:xfrm>
          <a:prstGeom prst="rect">
            <a:avLst/>
          </a:prstGeom>
          <a:noFill/>
          <a:ln w="9525">
            <a:noFill/>
            <a:miter lim="800000"/>
            <a:headEnd/>
            <a:tailEnd/>
          </a:ln>
        </p:spPr>
        <p:txBody>
          <a:bodyPr wrap="none">
            <a:spAutoFit/>
          </a:bodyPr>
          <a:lstStyle/>
          <a:p>
            <a:r>
              <a:rPr lang="en-US" sz="3200" b="1">
                <a:solidFill>
                  <a:schemeClr val="tx2"/>
                </a:solidFill>
              </a:rPr>
              <a:t>Tô-mát Ê-đi-xơn</a:t>
            </a:r>
          </a:p>
        </p:txBody>
      </p:sp>
      <p:grpSp>
        <p:nvGrpSpPr>
          <p:cNvPr id="4" name="Group 19"/>
          <p:cNvGrpSpPr>
            <a:grpSpLocks/>
          </p:cNvGrpSpPr>
          <p:nvPr/>
        </p:nvGrpSpPr>
        <p:grpSpPr bwMode="auto">
          <a:xfrm>
            <a:off x="1992313" y="4221161"/>
            <a:ext cx="1733550" cy="584199"/>
            <a:chOff x="340" y="2478"/>
            <a:chExt cx="1092" cy="368"/>
          </a:xfrm>
        </p:grpSpPr>
        <p:sp>
          <p:nvSpPr>
            <p:cNvPr id="10279" name="Rectangle 20"/>
            <p:cNvSpPr>
              <a:spLocks noChangeArrowheads="1"/>
            </p:cNvSpPr>
            <p:nvPr/>
          </p:nvSpPr>
          <p:spPr bwMode="auto">
            <a:xfrm>
              <a:off x="340" y="2478"/>
              <a:ext cx="1092" cy="368"/>
            </a:xfrm>
            <a:prstGeom prst="rect">
              <a:avLst/>
            </a:prstGeom>
            <a:noFill/>
            <a:ln w="9525">
              <a:noFill/>
              <a:miter lim="800000"/>
              <a:headEnd/>
              <a:tailEnd/>
            </a:ln>
          </p:spPr>
          <p:txBody>
            <a:bodyPr wrap="none">
              <a:spAutoFit/>
            </a:bodyPr>
            <a:lstStyle/>
            <a:p>
              <a:r>
                <a:rPr lang="en-US" sz="3200" b="1">
                  <a:solidFill>
                    <a:schemeClr val="tx2"/>
                  </a:solidFill>
                </a:rPr>
                <a:t>Đa-nuýp,</a:t>
              </a:r>
            </a:p>
          </p:txBody>
        </p:sp>
        <p:sp>
          <p:nvSpPr>
            <p:cNvPr id="10280" name="Line 21"/>
            <p:cNvSpPr>
              <a:spLocks noChangeShapeType="1"/>
            </p:cNvSpPr>
            <p:nvPr/>
          </p:nvSpPr>
          <p:spPr bwMode="auto">
            <a:xfrm>
              <a:off x="435" y="2843"/>
              <a:ext cx="816" cy="0"/>
            </a:xfrm>
            <a:prstGeom prst="line">
              <a:avLst/>
            </a:prstGeom>
            <a:noFill/>
            <a:ln w="38100">
              <a:solidFill>
                <a:srgbClr val="FF0000"/>
              </a:solidFill>
              <a:round/>
              <a:headEnd/>
              <a:tailEnd/>
            </a:ln>
          </p:spPr>
          <p:txBody>
            <a:bodyPr/>
            <a:lstStyle/>
            <a:p>
              <a:endParaRPr lang="en-US"/>
            </a:p>
          </p:txBody>
        </p:sp>
      </p:grpSp>
      <p:grpSp>
        <p:nvGrpSpPr>
          <p:cNvPr id="5" name="Group 22"/>
          <p:cNvGrpSpPr>
            <a:grpSpLocks/>
          </p:cNvGrpSpPr>
          <p:nvPr/>
        </p:nvGrpSpPr>
        <p:grpSpPr bwMode="auto">
          <a:xfrm>
            <a:off x="4179889" y="4265614"/>
            <a:ext cx="2951163" cy="669925"/>
            <a:chOff x="1791" y="2432"/>
            <a:chExt cx="1859" cy="422"/>
          </a:xfrm>
        </p:grpSpPr>
        <p:sp>
          <p:nvSpPr>
            <p:cNvPr id="10276" name="Rectangle 23"/>
            <p:cNvSpPr>
              <a:spLocks noChangeArrowheads="1"/>
            </p:cNvSpPr>
            <p:nvPr/>
          </p:nvSpPr>
          <p:spPr bwMode="auto">
            <a:xfrm>
              <a:off x="1791" y="2432"/>
              <a:ext cx="1844" cy="368"/>
            </a:xfrm>
            <a:prstGeom prst="rect">
              <a:avLst/>
            </a:prstGeom>
            <a:noFill/>
            <a:ln w="9525">
              <a:noFill/>
              <a:miter lim="800000"/>
              <a:headEnd/>
              <a:tailEnd/>
            </a:ln>
          </p:spPr>
          <p:txBody>
            <a:bodyPr wrap="none">
              <a:spAutoFit/>
            </a:bodyPr>
            <a:lstStyle/>
            <a:p>
              <a:r>
                <a:rPr lang="en-US" sz="3200" b="1">
                  <a:solidFill>
                    <a:schemeClr val="tx2"/>
                  </a:solidFill>
                </a:rPr>
                <a:t> Lốt Ăng-giơ-lét,</a:t>
              </a:r>
            </a:p>
          </p:txBody>
        </p:sp>
        <p:sp>
          <p:nvSpPr>
            <p:cNvPr id="10277" name="Line 24"/>
            <p:cNvSpPr>
              <a:spLocks noChangeShapeType="1"/>
            </p:cNvSpPr>
            <p:nvPr/>
          </p:nvSpPr>
          <p:spPr bwMode="auto">
            <a:xfrm>
              <a:off x="1927" y="2854"/>
              <a:ext cx="317" cy="0"/>
            </a:xfrm>
            <a:prstGeom prst="line">
              <a:avLst/>
            </a:prstGeom>
            <a:noFill/>
            <a:ln w="38100">
              <a:solidFill>
                <a:srgbClr val="FF0000"/>
              </a:solidFill>
              <a:round/>
              <a:headEnd/>
              <a:tailEnd/>
            </a:ln>
          </p:spPr>
          <p:txBody>
            <a:bodyPr/>
            <a:lstStyle/>
            <a:p>
              <a:endParaRPr lang="en-US"/>
            </a:p>
          </p:txBody>
        </p:sp>
        <p:sp>
          <p:nvSpPr>
            <p:cNvPr id="10278" name="Line 25"/>
            <p:cNvSpPr>
              <a:spLocks noChangeShapeType="1"/>
            </p:cNvSpPr>
            <p:nvPr/>
          </p:nvSpPr>
          <p:spPr bwMode="auto">
            <a:xfrm>
              <a:off x="2471" y="2844"/>
              <a:ext cx="1179" cy="0"/>
            </a:xfrm>
            <a:prstGeom prst="line">
              <a:avLst/>
            </a:prstGeom>
            <a:noFill/>
            <a:ln w="38100">
              <a:solidFill>
                <a:srgbClr val="FF0000"/>
              </a:solidFill>
              <a:round/>
              <a:headEnd/>
              <a:tailEnd/>
            </a:ln>
          </p:spPr>
          <p:txBody>
            <a:bodyPr/>
            <a:lstStyle/>
            <a:p>
              <a:endParaRPr lang="en-US"/>
            </a:p>
          </p:txBody>
        </p:sp>
      </p:grpSp>
      <p:grpSp>
        <p:nvGrpSpPr>
          <p:cNvPr id="6" name="Group 26"/>
          <p:cNvGrpSpPr>
            <a:grpSpLocks/>
          </p:cNvGrpSpPr>
          <p:nvPr/>
        </p:nvGrpSpPr>
        <p:grpSpPr bwMode="auto">
          <a:xfrm>
            <a:off x="7751763" y="4397375"/>
            <a:ext cx="2303462" cy="647700"/>
            <a:chOff x="4014" y="3294"/>
            <a:chExt cx="1451" cy="408"/>
          </a:xfrm>
        </p:grpSpPr>
        <p:sp>
          <p:nvSpPr>
            <p:cNvPr id="10274" name="Rectangle 27"/>
            <p:cNvSpPr>
              <a:spLocks noChangeArrowheads="1"/>
            </p:cNvSpPr>
            <p:nvPr/>
          </p:nvSpPr>
          <p:spPr bwMode="auto">
            <a:xfrm>
              <a:off x="4014" y="3294"/>
              <a:ext cx="1419" cy="368"/>
            </a:xfrm>
            <a:prstGeom prst="rect">
              <a:avLst/>
            </a:prstGeom>
            <a:noFill/>
            <a:ln w="9525">
              <a:noFill/>
              <a:miter lim="800000"/>
              <a:headEnd/>
              <a:tailEnd/>
            </a:ln>
          </p:spPr>
          <p:txBody>
            <a:bodyPr wrap="none">
              <a:spAutoFit/>
            </a:bodyPr>
            <a:lstStyle/>
            <a:p>
              <a:r>
                <a:rPr lang="en-US" sz="3200" b="1">
                  <a:solidFill>
                    <a:schemeClr val="tx2"/>
                  </a:solidFill>
                </a:rPr>
                <a:t>Hi-ma-lay-a,</a:t>
              </a:r>
            </a:p>
          </p:txBody>
        </p:sp>
        <p:sp>
          <p:nvSpPr>
            <p:cNvPr id="10275" name="Line 28"/>
            <p:cNvSpPr>
              <a:spLocks noChangeShapeType="1"/>
            </p:cNvSpPr>
            <p:nvPr/>
          </p:nvSpPr>
          <p:spPr bwMode="auto">
            <a:xfrm>
              <a:off x="4105" y="3702"/>
              <a:ext cx="1360" cy="0"/>
            </a:xfrm>
            <a:prstGeom prst="line">
              <a:avLst/>
            </a:prstGeom>
            <a:noFill/>
            <a:ln w="38100">
              <a:solidFill>
                <a:srgbClr val="FF0000"/>
              </a:solidFill>
              <a:round/>
              <a:headEnd/>
              <a:tailEnd/>
            </a:ln>
          </p:spPr>
          <p:txBody>
            <a:bodyPr/>
            <a:lstStyle/>
            <a:p>
              <a:endParaRPr lang="en-US"/>
            </a:p>
          </p:txBody>
        </p:sp>
      </p:grpSp>
      <p:grpSp>
        <p:nvGrpSpPr>
          <p:cNvPr id="7" name="Group 29"/>
          <p:cNvGrpSpPr>
            <a:grpSpLocks/>
          </p:cNvGrpSpPr>
          <p:nvPr/>
        </p:nvGrpSpPr>
        <p:grpSpPr bwMode="auto">
          <a:xfrm>
            <a:off x="1524001" y="2852736"/>
            <a:ext cx="3097213" cy="584199"/>
            <a:chOff x="1882" y="1979"/>
            <a:chExt cx="1951" cy="368"/>
          </a:xfrm>
        </p:grpSpPr>
        <p:sp>
          <p:nvSpPr>
            <p:cNvPr id="10271" name="Line 30"/>
            <p:cNvSpPr>
              <a:spLocks noChangeShapeType="1"/>
            </p:cNvSpPr>
            <p:nvPr/>
          </p:nvSpPr>
          <p:spPr bwMode="auto">
            <a:xfrm>
              <a:off x="1980" y="2341"/>
              <a:ext cx="725" cy="0"/>
            </a:xfrm>
            <a:prstGeom prst="line">
              <a:avLst/>
            </a:prstGeom>
            <a:noFill/>
            <a:ln w="38100">
              <a:solidFill>
                <a:srgbClr val="FF0000"/>
              </a:solidFill>
              <a:round/>
              <a:headEnd/>
              <a:tailEnd/>
            </a:ln>
          </p:spPr>
          <p:txBody>
            <a:bodyPr/>
            <a:lstStyle/>
            <a:p>
              <a:endParaRPr lang="en-US"/>
            </a:p>
          </p:txBody>
        </p:sp>
        <p:sp>
          <p:nvSpPr>
            <p:cNvPr id="10272" name="Rectangle 31"/>
            <p:cNvSpPr>
              <a:spLocks noChangeArrowheads="1"/>
            </p:cNvSpPr>
            <p:nvPr/>
          </p:nvSpPr>
          <p:spPr bwMode="auto">
            <a:xfrm>
              <a:off x="1882" y="1979"/>
              <a:ext cx="1834" cy="368"/>
            </a:xfrm>
            <a:prstGeom prst="rect">
              <a:avLst/>
            </a:prstGeom>
            <a:noFill/>
            <a:ln w="9525">
              <a:noFill/>
              <a:miter lim="800000"/>
              <a:headEnd/>
              <a:tailEnd/>
            </a:ln>
          </p:spPr>
          <p:txBody>
            <a:bodyPr wrap="none">
              <a:spAutoFit/>
            </a:bodyPr>
            <a:lstStyle/>
            <a:p>
              <a:r>
                <a:rPr lang="en-US" sz="3200" b="1">
                  <a:solidFill>
                    <a:schemeClr val="tx2"/>
                  </a:solidFill>
                </a:rPr>
                <a:t>Tô-mát Ê-đi-xơn</a:t>
              </a:r>
            </a:p>
          </p:txBody>
        </p:sp>
        <p:sp>
          <p:nvSpPr>
            <p:cNvPr id="10273" name="Line 32"/>
            <p:cNvSpPr>
              <a:spLocks noChangeShapeType="1"/>
            </p:cNvSpPr>
            <p:nvPr/>
          </p:nvSpPr>
          <p:spPr bwMode="auto">
            <a:xfrm>
              <a:off x="2925" y="2341"/>
              <a:ext cx="908" cy="0"/>
            </a:xfrm>
            <a:prstGeom prst="line">
              <a:avLst/>
            </a:prstGeom>
            <a:noFill/>
            <a:ln w="38100">
              <a:solidFill>
                <a:srgbClr val="FF0000"/>
              </a:solidFill>
              <a:round/>
              <a:headEnd/>
              <a:tailEnd/>
            </a:ln>
          </p:spPr>
          <p:txBody>
            <a:bodyPr/>
            <a:lstStyle/>
            <a:p>
              <a:endParaRPr lang="en-US"/>
            </a:p>
          </p:txBody>
        </p:sp>
      </p:grpSp>
      <p:grpSp>
        <p:nvGrpSpPr>
          <p:cNvPr id="8" name="Group 33"/>
          <p:cNvGrpSpPr>
            <a:grpSpLocks/>
          </p:cNvGrpSpPr>
          <p:nvPr/>
        </p:nvGrpSpPr>
        <p:grpSpPr bwMode="auto">
          <a:xfrm>
            <a:off x="1958975" y="5473700"/>
            <a:ext cx="1993900" cy="647700"/>
            <a:chOff x="295" y="3657"/>
            <a:chExt cx="1256" cy="408"/>
          </a:xfrm>
        </p:grpSpPr>
        <p:sp>
          <p:nvSpPr>
            <p:cNvPr id="10268" name="Rectangle 34"/>
            <p:cNvSpPr>
              <a:spLocks noChangeArrowheads="1"/>
            </p:cNvSpPr>
            <p:nvPr/>
          </p:nvSpPr>
          <p:spPr bwMode="auto">
            <a:xfrm>
              <a:off x="295" y="3657"/>
              <a:ext cx="1256" cy="368"/>
            </a:xfrm>
            <a:prstGeom prst="rect">
              <a:avLst/>
            </a:prstGeom>
            <a:noFill/>
            <a:ln w="9525">
              <a:noFill/>
              <a:miter lim="800000"/>
              <a:headEnd/>
              <a:tailEnd/>
            </a:ln>
          </p:spPr>
          <p:txBody>
            <a:bodyPr wrap="none">
              <a:spAutoFit/>
            </a:bodyPr>
            <a:lstStyle/>
            <a:p>
              <a:r>
                <a:rPr lang="en-US" b="1">
                  <a:solidFill>
                    <a:schemeClr val="tx2"/>
                  </a:solidFill>
                </a:rPr>
                <a:t>,</a:t>
              </a:r>
              <a:r>
                <a:rPr lang="en-US" sz="3200" b="1">
                  <a:solidFill>
                    <a:schemeClr val="tx2"/>
                  </a:solidFill>
                </a:rPr>
                <a:t>Niu Di-lân</a:t>
              </a:r>
              <a:r>
                <a:rPr lang="en-US" b="1">
                  <a:solidFill>
                    <a:schemeClr val="tx2"/>
                  </a:solidFill>
                </a:rPr>
                <a:t>,</a:t>
              </a:r>
            </a:p>
          </p:txBody>
        </p:sp>
        <p:sp>
          <p:nvSpPr>
            <p:cNvPr id="10269" name="Line 35"/>
            <p:cNvSpPr>
              <a:spLocks noChangeShapeType="1"/>
            </p:cNvSpPr>
            <p:nvPr/>
          </p:nvSpPr>
          <p:spPr bwMode="auto">
            <a:xfrm>
              <a:off x="884" y="4065"/>
              <a:ext cx="590" cy="0"/>
            </a:xfrm>
            <a:prstGeom prst="line">
              <a:avLst/>
            </a:prstGeom>
            <a:noFill/>
            <a:ln w="38100">
              <a:solidFill>
                <a:srgbClr val="FF0000"/>
              </a:solidFill>
              <a:round/>
              <a:headEnd/>
              <a:tailEnd/>
            </a:ln>
          </p:spPr>
          <p:txBody>
            <a:bodyPr/>
            <a:lstStyle/>
            <a:p>
              <a:endParaRPr lang="en-US"/>
            </a:p>
          </p:txBody>
        </p:sp>
        <p:sp>
          <p:nvSpPr>
            <p:cNvPr id="10270" name="Line 36"/>
            <p:cNvSpPr>
              <a:spLocks noChangeShapeType="1"/>
            </p:cNvSpPr>
            <p:nvPr/>
          </p:nvSpPr>
          <p:spPr bwMode="auto">
            <a:xfrm>
              <a:off x="431" y="4065"/>
              <a:ext cx="272" cy="0"/>
            </a:xfrm>
            <a:prstGeom prst="line">
              <a:avLst/>
            </a:prstGeom>
            <a:noFill/>
            <a:ln w="38100">
              <a:solidFill>
                <a:srgbClr val="FF0000"/>
              </a:solidFill>
              <a:round/>
              <a:headEnd/>
              <a:tailEnd/>
            </a:ln>
          </p:spPr>
          <p:txBody>
            <a:bodyPr/>
            <a:lstStyle/>
            <a:p>
              <a:endParaRPr lang="en-US"/>
            </a:p>
          </p:txBody>
        </p:sp>
      </p:grpSp>
      <p:grpSp>
        <p:nvGrpSpPr>
          <p:cNvPr id="9" name="Group 37"/>
          <p:cNvGrpSpPr>
            <a:grpSpLocks/>
          </p:cNvGrpSpPr>
          <p:nvPr/>
        </p:nvGrpSpPr>
        <p:grpSpPr bwMode="auto">
          <a:xfrm>
            <a:off x="4511677" y="5589588"/>
            <a:ext cx="1728788" cy="647700"/>
            <a:chOff x="3379" y="3702"/>
            <a:chExt cx="1089" cy="408"/>
          </a:xfrm>
        </p:grpSpPr>
        <p:sp>
          <p:nvSpPr>
            <p:cNvPr id="10266" name="Rectangle 38"/>
            <p:cNvSpPr>
              <a:spLocks noChangeArrowheads="1"/>
            </p:cNvSpPr>
            <p:nvPr/>
          </p:nvSpPr>
          <p:spPr bwMode="auto">
            <a:xfrm>
              <a:off x="3379" y="3702"/>
              <a:ext cx="991" cy="368"/>
            </a:xfrm>
            <a:prstGeom prst="rect">
              <a:avLst/>
            </a:prstGeom>
            <a:noFill/>
            <a:ln w="9525">
              <a:noFill/>
              <a:miter lim="800000"/>
              <a:headEnd/>
              <a:tailEnd/>
            </a:ln>
          </p:spPr>
          <p:txBody>
            <a:bodyPr wrap="none">
              <a:spAutoFit/>
            </a:bodyPr>
            <a:lstStyle/>
            <a:p>
              <a:pPr>
                <a:spcBef>
                  <a:spcPct val="50000"/>
                </a:spcBef>
              </a:pPr>
              <a:r>
                <a:rPr lang="en-US" sz="3200" b="1">
                  <a:solidFill>
                    <a:schemeClr val="tx2"/>
                  </a:solidFill>
                </a:rPr>
                <a:t>Công-gô</a:t>
              </a:r>
            </a:p>
          </p:txBody>
        </p:sp>
        <p:sp>
          <p:nvSpPr>
            <p:cNvPr id="10267" name="Line 39"/>
            <p:cNvSpPr>
              <a:spLocks noChangeShapeType="1"/>
            </p:cNvSpPr>
            <p:nvPr/>
          </p:nvSpPr>
          <p:spPr bwMode="auto">
            <a:xfrm>
              <a:off x="3470" y="4110"/>
              <a:ext cx="998" cy="0"/>
            </a:xfrm>
            <a:prstGeom prst="line">
              <a:avLst/>
            </a:prstGeom>
            <a:noFill/>
            <a:ln w="38100">
              <a:solidFill>
                <a:srgbClr val="FF0000"/>
              </a:solidFill>
              <a:round/>
              <a:headEnd/>
              <a:tailEnd/>
            </a:ln>
          </p:spPr>
          <p:txBody>
            <a:bodyPr/>
            <a:lstStyle/>
            <a:p>
              <a:endParaRPr lang="en-US"/>
            </a:p>
          </p:txBody>
        </p:sp>
      </p:grpSp>
      <p:grpSp>
        <p:nvGrpSpPr>
          <p:cNvPr id="10" name="Group 40"/>
          <p:cNvGrpSpPr>
            <a:grpSpLocks/>
          </p:cNvGrpSpPr>
          <p:nvPr/>
        </p:nvGrpSpPr>
        <p:grpSpPr bwMode="auto">
          <a:xfrm>
            <a:off x="5232400" y="2033588"/>
            <a:ext cx="4319588" cy="647700"/>
            <a:chOff x="2336" y="845"/>
            <a:chExt cx="2721" cy="408"/>
          </a:xfrm>
        </p:grpSpPr>
        <p:sp>
          <p:nvSpPr>
            <p:cNvPr id="10262" name="Rectangle 41"/>
            <p:cNvSpPr>
              <a:spLocks noChangeArrowheads="1"/>
            </p:cNvSpPr>
            <p:nvPr/>
          </p:nvSpPr>
          <p:spPr bwMode="auto">
            <a:xfrm>
              <a:off x="2336" y="845"/>
              <a:ext cx="2617" cy="368"/>
            </a:xfrm>
            <a:prstGeom prst="rect">
              <a:avLst/>
            </a:prstGeom>
            <a:noFill/>
            <a:ln w="9525">
              <a:noFill/>
              <a:miter lim="800000"/>
              <a:headEnd/>
              <a:tailEnd/>
            </a:ln>
          </p:spPr>
          <p:txBody>
            <a:bodyPr wrap="none">
              <a:spAutoFit/>
            </a:bodyPr>
            <a:lstStyle/>
            <a:p>
              <a:r>
                <a:rPr lang="en-US" sz="3200" b="1">
                  <a:solidFill>
                    <a:schemeClr val="tx2"/>
                  </a:solidFill>
                </a:rPr>
                <a:t>Mô-rít-xơ </a:t>
              </a:r>
              <a:r>
                <a:rPr lang="en-US" b="1">
                  <a:solidFill>
                    <a:schemeClr val="tx2"/>
                  </a:solidFill>
                </a:rPr>
                <a:t> </a:t>
              </a:r>
              <a:r>
                <a:rPr lang="en-US" sz="3200" b="1">
                  <a:solidFill>
                    <a:schemeClr val="tx2"/>
                  </a:solidFill>
                </a:rPr>
                <a:t>Mát-téc-lích,</a:t>
              </a:r>
            </a:p>
          </p:txBody>
        </p:sp>
        <p:grpSp>
          <p:nvGrpSpPr>
            <p:cNvPr id="10263" name="Group 42"/>
            <p:cNvGrpSpPr>
              <a:grpSpLocks/>
            </p:cNvGrpSpPr>
            <p:nvPr/>
          </p:nvGrpSpPr>
          <p:grpSpPr bwMode="auto">
            <a:xfrm>
              <a:off x="2426" y="1253"/>
              <a:ext cx="2631" cy="0"/>
              <a:chOff x="2426" y="1253"/>
              <a:chExt cx="2631" cy="0"/>
            </a:xfrm>
          </p:grpSpPr>
          <p:sp>
            <p:nvSpPr>
              <p:cNvPr id="10264" name="Line 43"/>
              <p:cNvSpPr>
                <a:spLocks noChangeShapeType="1"/>
              </p:cNvSpPr>
              <p:nvPr/>
            </p:nvSpPr>
            <p:spPr bwMode="auto">
              <a:xfrm>
                <a:off x="3787" y="1253"/>
                <a:ext cx="1270" cy="0"/>
              </a:xfrm>
              <a:prstGeom prst="line">
                <a:avLst/>
              </a:prstGeom>
              <a:noFill/>
              <a:ln w="38100">
                <a:solidFill>
                  <a:srgbClr val="FF0000"/>
                </a:solidFill>
                <a:round/>
                <a:headEnd/>
                <a:tailEnd/>
              </a:ln>
            </p:spPr>
            <p:txBody>
              <a:bodyPr/>
              <a:lstStyle/>
              <a:p>
                <a:endParaRPr lang="en-US"/>
              </a:p>
            </p:txBody>
          </p:sp>
          <p:sp>
            <p:nvSpPr>
              <p:cNvPr id="10265" name="Line 44"/>
              <p:cNvSpPr>
                <a:spLocks noChangeShapeType="1"/>
              </p:cNvSpPr>
              <p:nvPr/>
            </p:nvSpPr>
            <p:spPr bwMode="auto">
              <a:xfrm>
                <a:off x="2426" y="1253"/>
                <a:ext cx="998" cy="0"/>
              </a:xfrm>
              <a:prstGeom prst="line">
                <a:avLst/>
              </a:prstGeom>
              <a:noFill/>
              <a:ln w="38100">
                <a:solidFill>
                  <a:srgbClr val="FF0000"/>
                </a:solidFill>
                <a:round/>
                <a:headEnd/>
                <a:tailEnd/>
              </a:ln>
            </p:spPr>
            <p:txBody>
              <a:bodyPr/>
              <a:lstStyle/>
              <a:p>
                <a:endParaRPr lang="en-US"/>
              </a:p>
            </p:txBody>
          </p:sp>
        </p:grpSp>
      </p:grpSp>
    </p:spTree>
    <p:extLst>
      <p:ext uri="{BB962C8B-B14F-4D97-AF65-F5344CB8AC3E}">
        <p14:creationId xmlns:p14="http://schemas.microsoft.com/office/powerpoint/2010/main" val="231804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par>
                                <p:cTn id="8" presetID="3" presetClass="exit" presetSubtype="10" fill="hold" grpId="0" nodeType="withEffect">
                                  <p:stCondLst>
                                    <p:cond delay="0"/>
                                  </p:stCondLst>
                                  <p:childTnLst>
                                    <p:animEffect transition="out" filter="blinds(horizontal)">
                                      <p:cBhvr>
                                        <p:cTn id="9" dur="500"/>
                                        <p:tgtEl>
                                          <p:spTgt spid="10247"/>
                                        </p:tgtEl>
                                      </p:cBhvr>
                                    </p:animEffect>
                                    <p:set>
                                      <p:cBhvr>
                                        <p:cTn id="10" dur="1" fill="hold">
                                          <p:stCondLst>
                                            <p:cond delay="499"/>
                                          </p:stCondLst>
                                        </p:cTn>
                                        <p:tgtEl>
                                          <p:spTgt spid="10247"/>
                                        </p:tgtEl>
                                        <p:attrNameLst>
                                          <p:attrName>style.visibility</p:attrName>
                                        </p:attrNameLst>
                                      </p:cBhvr>
                                      <p:to>
                                        <p:strVal val="hidden"/>
                                      </p:to>
                                    </p:set>
                                  </p:childTnLst>
                                </p:cTn>
                              </p:par>
                            </p:childTnLst>
                          </p:cTn>
                        </p:par>
                      </p:childTnLst>
                    </p:cTn>
                  </p:par>
                </p:childTnLst>
              </p:cTn>
              <p:nextCondLst>
                <p:cond evt="onClick" delay="0">
                  <p:tgtEl>
                    <p:spTgt spid="10247"/>
                  </p:tgtEl>
                </p:cond>
              </p:nextCondLst>
            </p:seq>
            <p:seq concurrent="1" nextAc="seek">
              <p:cTn id="11" restart="whenNotActive" fill="hold" evtFilter="cancelBubble" nodeType="interactiveSeq">
                <p:stCondLst>
                  <p:cond evt="onClick" delay="0">
                    <p:tgtEl>
                      <p:spTgt spid="1024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4" presetClass="exit" presetSubtype="16" fill="hold" grpId="0" nodeType="withEffect">
                                  <p:stCondLst>
                                    <p:cond delay="0"/>
                                  </p:stCondLst>
                                  <p:childTnLst>
                                    <p:animEffect transition="out" filter="box(in)">
                                      <p:cBhvr>
                                        <p:cTn id="18" dur="500"/>
                                        <p:tgtEl>
                                          <p:spTgt spid="10246"/>
                                        </p:tgtEl>
                                      </p:cBhvr>
                                    </p:animEffect>
                                    <p:set>
                                      <p:cBhvr>
                                        <p:cTn id="19" dur="1" fill="hold">
                                          <p:stCondLst>
                                            <p:cond delay="499"/>
                                          </p:stCondLst>
                                        </p:cTn>
                                        <p:tgtEl>
                                          <p:spTgt spid="10246"/>
                                        </p:tgtEl>
                                        <p:attrNameLst>
                                          <p:attrName>style.visibility</p:attrName>
                                        </p:attrNameLst>
                                      </p:cBhvr>
                                      <p:to>
                                        <p:strVal val="hidden"/>
                                      </p:to>
                                    </p:set>
                                  </p:childTnLst>
                                </p:cTn>
                              </p:par>
                            </p:childTnLst>
                          </p:cTn>
                        </p:par>
                      </p:childTnLst>
                    </p:cTn>
                  </p:par>
                </p:childTnLst>
              </p:cTn>
              <p:nextCondLst>
                <p:cond evt="onClick" delay="0">
                  <p:tgtEl>
                    <p:spTgt spid="10246"/>
                  </p:tgtEl>
                </p:cond>
              </p:nextCondLst>
            </p:seq>
            <p:seq concurrent="1" nextAc="seek">
              <p:cTn id="20" restart="whenNotActive" fill="hold" evtFilter="cancelBubble" nodeType="interactiveSeq">
                <p:stCondLst>
                  <p:cond evt="onClick" delay="0">
                    <p:tgtEl>
                      <p:spTgt spid="1025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par>
                                <p:cTn id="26" presetID="3" presetClass="exit" presetSubtype="10" fill="hold" grpId="0" nodeType="withEffect">
                                  <p:stCondLst>
                                    <p:cond delay="0"/>
                                  </p:stCondLst>
                                  <p:childTnLst>
                                    <p:animEffect transition="out" filter="blinds(horizontal)">
                                      <p:cBhvr>
                                        <p:cTn id="27" dur="500"/>
                                        <p:tgtEl>
                                          <p:spTgt spid="10258"/>
                                        </p:tgtEl>
                                      </p:cBhvr>
                                    </p:animEffect>
                                    <p:set>
                                      <p:cBhvr>
                                        <p:cTn id="28" dur="1" fill="hold">
                                          <p:stCondLst>
                                            <p:cond delay="499"/>
                                          </p:stCondLst>
                                        </p:cTn>
                                        <p:tgtEl>
                                          <p:spTgt spid="10258"/>
                                        </p:tgtEl>
                                        <p:attrNameLst>
                                          <p:attrName>style.visibility</p:attrName>
                                        </p:attrNameLst>
                                      </p:cBhvr>
                                      <p:to>
                                        <p:strVal val="hidden"/>
                                      </p:to>
                                    </p:set>
                                  </p:childTnLst>
                                </p:cTn>
                              </p:par>
                            </p:childTnLst>
                          </p:cTn>
                        </p:par>
                      </p:childTnLst>
                    </p:cTn>
                  </p:par>
                </p:childTnLst>
              </p:cTn>
              <p:nextCondLst>
                <p:cond evt="onClick" delay="0">
                  <p:tgtEl>
                    <p:spTgt spid="10258"/>
                  </p:tgtEl>
                </p:cond>
              </p:nextCondLst>
            </p:seq>
            <p:seq concurrent="1" nextAc="seek">
              <p:cTn id="29" restart="whenNotActive" fill="hold" evtFilter="cancelBubble" nodeType="interactiveSeq">
                <p:stCondLst>
                  <p:cond evt="onClick" delay="0">
                    <p:tgtEl>
                      <p:spTgt spid="1024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8" presetClass="entr" presetSubtype="1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Left)">
                                      <p:cBhvr>
                                        <p:cTn id="34" dur="500"/>
                                        <p:tgtEl>
                                          <p:spTgt spid="4"/>
                                        </p:tgtEl>
                                      </p:cBhvr>
                                    </p:animEffect>
                                  </p:childTnLst>
                                </p:cTn>
                              </p:par>
                              <p:par>
                                <p:cTn id="35" presetID="3" presetClass="exit" presetSubtype="10" fill="hold" grpId="0" nodeType="withEffect">
                                  <p:stCondLst>
                                    <p:cond delay="0"/>
                                  </p:stCondLst>
                                  <p:childTnLst>
                                    <p:animEffect transition="out" filter="blinds(horizontal)">
                                      <p:cBhvr>
                                        <p:cTn id="36" dur="500"/>
                                        <p:tgtEl>
                                          <p:spTgt spid="10248"/>
                                        </p:tgtEl>
                                      </p:cBhvr>
                                    </p:animEffect>
                                    <p:set>
                                      <p:cBhvr>
                                        <p:cTn id="37" dur="1" fill="hold">
                                          <p:stCondLst>
                                            <p:cond delay="499"/>
                                          </p:stCondLst>
                                        </p:cTn>
                                        <p:tgtEl>
                                          <p:spTgt spid="10248"/>
                                        </p:tgtEl>
                                        <p:attrNameLst>
                                          <p:attrName>style.visibility</p:attrName>
                                        </p:attrNameLst>
                                      </p:cBhvr>
                                      <p:to>
                                        <p:strVal val="hidden"/>
                                      </p:to>
                                    </p:set>
                                  </p:childTnLst>
                                </p:cTn>
                              </p:par>
                            </p:childTnLst>
                          </p:cTn>
                        </p:par>
                      </p:childTnLst>
                    </p:cTn>
                  </p:par>
                </p:childTnLst>
              </p:cTn>
              <p:nextCondLst>
                <p:cond evt="onClick" delay="0">
                  <p:tgtEl>
                    <p:spTgt spid="10248"/>
                  </p:tgtEl>
                </p:cond>
              </p:nextCondLst>
            </p:seq>
            <p:seq concurrent="1" nextAc="seek">
              <p:cTn id="38" restart="whenNotActive" fill="hold" evtFilter="cancelBubble" nodeType="interactiveSeq">
                <p:stCondLst>
                  <p:cond evt="onClick" delay="0">
                    <p:tgtEl>
                      <p:spTgt spid="1024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8" presetClass="entr" presetSubtype="12"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strips(downLeft)">
                                      <p:cBhvr>
                                        <p:cTn id="43" dur="500"/>
                                        <p:tgtEl>
                                          <p:spTgt spid="5"/>
                                        </p:tgtEl>
                                      </p:cBhvr>
                                    </p:animEffect>
                                  </p:childTnLst>
                                </p:cTn>
                              </p:par>
                              <p:par>
                                <p:cTn id="44" presetID="3" presetClass="exit" presetSubtype="10" fill="hold" grpId="0" nodeType="withEffect">
                                  <p:stCondLst>
                                    <p:cond delay="0"/>
                                  </p:stCondLst>
                                  <p:childTnLst>
                                    <p:animEffect transition="out" filter="blinds(horizontal)">
                                      <p:cBhvr>
                                        <p:cTn id="45" dur="500"/>
                                        <p:tgtEl>
                                          <p:spTgt spid="10249"/>
                                        </p:tgtEl>
                                      </p:cBhvr>
                                    </p:animEffect>
                                    <p:set>
                                      <p:cBhvr>
                                        <p:cTn id="46" dur="1" fill="hold">
                                          <p:stCondLst>
                                            <p:cond delay="499"/>
                                          </p:stCondLst>
                                        </p:cTn>
                                        <p:tgtEl>
                                          <p:spTgt spid="10249"/>
                                        </p:tgtEl>
                                        <p:attrNameLst>
                                          <p:attrName>style.visibility</p:attrName>
                                        </p:attrNameLst>
                                      </p:cBhvr>
                                      <p:to>
                                        <p:strVal val="hidden"/>
                                      </p:to>
                                    </p:set>
                                  </p:childTnLst>
                                </p:cTn>
                              </p:par>
                            </p:childTnLst>
                          </p:cTn>
                        </p:par>
                      </p:childTnLst>
                    </p:cTn>
                  </p:par>
                </p:childTnLst>
              </p:cTn>
              <p:nextCondLst>
                <p:cond evt="onClick" delay="0">
                  <p:tgtEl>
                    <p:spTgt spid="10249"/>
                  </p:tgtEl>
                </p:cond>
              </p:nextCondLst>
            </p:seq>
            <p:seq concurrent="1" nextAc="seek">
              <p:cTn id="47" restart="whenNotActive" fill="hold" evtFilter="cancelBubble" nodeType="interactiveSeq">
                <p:stCondLst>
                  <p:cond evt="onClick" delay="0">
                    <p:tgtEl>
                      <p:spTgt spid="10250"/>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1"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4)">
                                      <p:cBhvr>
                                        <p:cTn id="52" dur="20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xit" presetSubtype="16" fill="hold" grpId="0" nodeType="clickEffect">
                                  <p:stCondLst>
                                    <p:cond delay="0"/>
                                  </p:stCondLst>
                                  <p:childTnLst>
                                    <p:animEffect transition="out" filter="box(in)">
                                      <p:cBhvr>
                                        <p:cTn id="56" dur="500"/>
                                        <p:tgtEl>
                                          <p:spTgt spid="10250"/>
                                        </p:tgtEl>
                                      </p:cBhvr>
                                    </p:animEffect>
                                    <p:set>
                                      <p:cBhvr>
                                        <p:cTn id="57" dur="1" fill="hold">
                                          <p:stCondLst>
                                            <p:cond delay="499"/>
                                          </p:stCondLst>
                                        </p:cTn>
                                        <p:tgtEl>
                                          <p:spTgt spid="10250"/>
                                        </p:tgtEl>
                                        <p:attrNameLst>
                                          <p:attrName>style.visibility</p:attrName>
                                        </p:attrNameLst>
                                      </p:cBhvr>
                                      <p:to>
                                        <p:strVal val="hidden"/>
                                      </p:to>
                                    </p:set>
                                  </p:childTnLst>
                                </p:cTn>
                              </p:par>
                            </p:childTnLst>
                          </p:cTn>
                        </p:par>
                      </p:childTnLst>
                    </p:cTn>
                  </p:par>
                </p:childTnLst>
              </p:cTn>
              <p:nextCondLst>
                <p:cond evt="onClick" delay="0">
                  <p:tgtEl>
                    <p:spTgt spid="10250"/>
                  </p:tgtEl>
                </p:cond>
              </p:nextCondLst>
            </p:seq>
            <p:seq concurrent="1" nextAc="seek">
              <p:cTn id="58" restart="whenNotActive" fill="hold" evtFilter="cancelBubble" nodeType="interactiveSeq">
                <p:stCondLst>
                  <p:cond evt="onClick" delay="0">
                    <p:tgtEl>
                      <p:spTgt spid="10251"/>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2000"/>
                                        <p:tgtEl>
                                          <p:spTgt spid="8"/>
                                        </p:tgtEl>
                                      </p:cBhvr>
                                    </p:animEffect>
                                  </p:childTnLst>
                                </p:cTn>
                              </p:par>
                              <p:par>
                                <p:cTn id="64" presetID="4" presetClass="exit" presetSubtype="16" fill="hold" grpId="0" nodeType="withEffect">
                                  <p:stCondLst>
                                    <p:cond delay="0"/>
                                  </p:stCondLst>
                                  <p:childTnLst>
                                    <p:animEffect transition="out" filter="box(in)">
                                      <p:cBhvr>
                                        <p:cTn id="65" dur="500"/>
                                        <p:tgtEl>
                                          <p:spTgt spid="10251"/>
                                        </p:tgtEl>
                                      </p:cBhvr>
                                    </p:animEffect>
                                    <p:set>
                                      <p:cBhvr>
                                        <p:cTn id="66" dur="1" fill="hold">
                                          <p:stCondLst>
                                            <p:cond delay="499"/>
                                          </p:stCondLst>
                                        </p:cTn>
                                        <p:tgtEl>
                                          <p:spTgt spid="10251"/>
                                        </p:tgtEl>
                                        <p:attrNameLst>
                                          <p:attrName>style.visibility</p:attrName>
                                        </p:attrNameLst>
                                      </p:cBhvr>
                                      <p:to>
                                        <p:strVal val="hidden"/>
                                      </p:to>
                                    </p:set>
                                  </p:childTnLst>
                                </p:cTn>
                              </p:par>
                            </p:childTnLst>
                          </p:cTn>
                        </p:par>
                      </p:childTnLst>
                    </p:cTn>
                  </p:par>
                </p:childTnLst>
              </p:cTn>
              <p:nextCondLst>
                <p:cond evt="onClick" delay="0">
                  <p:tgtEl>
                    <p:spTgt spid="10251"/>
                  </p:tgtEl>
                </p:cond>
              </p:nextCondLst>
            </p:seq>
            <p:seq concurrent="1" nextAc="seek">
              <p:cTn id="67" restart="whenNotActive" fill="hold" evtFilter="cancelBubble" nodeType="interactiveSeq">
                <p:stCondLst>
                  <p:cond evt="onClick" delay="0">
                    <p:tgtEl>
                      <p:spTgt spid="102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8" presetClass="entr" presetSubtype="12"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strips(downLeft)">
                                      <p:cBhvr>
                                        <p:cTn id="72" dur="500"/>
                                        <p:tgtEl>
                                          <p:spTgt spid="9"/>
                                        </p:tgtEl>
                                      </p:cBhvr>
                                    </p:animEffect>
                                  </p:childTnLst>
                                </p:cTn>
                              </p:par>
                              <p:par>
                                <p:cTn id="73" presetID="3" presetClass="exit" presetSubtype="10" fill="hold" grpId="0" nodeType="withEffect">
                                  <p:stCondLst>
                                    <p:cond delay="0"/>
                                  </p:stCondLst>
                                  <p:childTnLst>
                                    <p:animEffect transition="out" filter="blinds(horizontal)">
                                      <p:cBhvr>
                                        <p:cTn id="74" dur="500"/>
                                        <p:tgtEl>
                                          <p:spTgt spid="10252"/>
                                        </p:tgtEl>
                                      </p:cBhvr>
                                    </p:animEffect>
                                    <p:set>
                                      <p:cBhvr>
                                        <p:cTn id="75" dur="1" fill="hold">
                                          <p:stCondLst>
                                            <p:cond delay="499"/>
                                          </p:stCondLst>
                                        </p:cTn>
                                        <p:tgtEl>
                                          <p:spTgt spid="10252"/>
                                        </p:tgtEl>
                                        <p:attrNameLst>
                                          <p:attrName>style.visibility</p:attrName>
                                        </p:attrNameLst>
                                      </p:cBhvr>
                                      <p:to>
                                        <p:strVal val="hidden"/>
                                      </p:to>
                                    </p:set>
                                  </p:childTnLst>
                                </p:cTn>
                              </p:par>
                            </p:childTnLst>
                          </p:cTn>
                        </p:par>
                      </p:childTnLst>
                    </p:cTn>
                  </p:par>
                </p:childTnLst>
              </p:cTn>
              <p:nextCondLst>
                <p:cond evt="onClick" delay="0">
                  <p:tgtEl>
                    <p:spTgt spid="10252"/>
                  </p:tgtEl>
                </p:cond>
              </p:nextCondLst>
            </p:seq>
          </p:childTnLst>
        </p:cTn>
      </p:par>
    </p:tnLst>
    <p:bldLst>
      <p:bldP spid="10246" grpId="0"/>
      <p:bldP spid="10247" grpId="0"/>
      <p:bldP spid="10248" grpId="0"/>
      <p:bldP spid="10249" grpId="0"/>
      <p:bldP spid="10250" grpId="0"/>
      <p:bldP spid="10251" grpId="0"/>
      <p:bldP spid="10252" grpId="0"/>
      <p:bldP spid="10258"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908</Words>
  <Application>Microsoft Office PowerPoint</Application>
  <PresentationFormat>Widescreen</PresentationFormat>
  <Paragraphs>146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Chủ đề Office</vt:lpstr>
      <vt:lpstr> UBND QUẬN HẢI AN TRƯỜNG TIỀU HỌC ĐẰNG HẢI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cả lớp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HẢI AN TRƯỜNG TIỀU HỌC ĐẰNG HẢI</dc:title>
  <dc:creator>Windows 10</dc:creator>
  <cp:lastModifiedBy>Windows User</cp:lastModifiedBy>
  <cp:revision>2</cp:revision>
  <dcterms:created xsi:type="dcterms:W3CDTF">2023-11-06T12:02:48Z</dcterms:created>
  <dcterms:modified xsi:type="dcterms:W3CDTF">2023-11-06T15:11:40Z</dcterms:modified>
</cp:coreProperties>
</file>