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Lst>
  <p:notesMasterIdLst>
    <p:notesMasterId r:id="rId16"/>
  </p:notesMasterIdLst>
  <p:sldIdLst>
    <p:sldId id="257" r:id="rId3"/>
    <p:sldId id="286" r:id="rId4"/>
    <p:sldId id="287" r:id="rId5"/>
    <p:sldId id="273" r:id="rId6"/>
    <p:sldId id="275" r:id="rId7"/>
    <p:sldId id="274" r:id="rId8"/>
    <p:sldId id="276" r:id="rId9"/>
    <p:sldId id="285" r:id="rId10"/>
    <p:sldId id="281" r:id="rId11"/>
    <p:sldId id="282" r:id="rId12"/>
    <p:sldId id="283" r:id="rId13"/>
    <p:sldId id="284" r:id="rId14"/>
    <p:sldId id="27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64B"/>
    <a:srgbClr val="B2EF75"/>
    <a:srgbClr val="89F254"/>
    <a:srgbClr val="FAF24C"/>
    <a:srgbClr val="FFFFC5"/>
    <a:srgbClr val="34EC57"/>
    <a:srgbClr val="8FF999"/>
    <a:srgbClr val="FFFF11"/>
    <a:srgbClr val="E1E462"/>
    <a:srgbClr val="75F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72AC80-A10D-4714-96A9-EC6792DEDCE3}" type="datetimeFigureOut">
              <a:rPr lang="en-US" smtClean="0"/>
              <a:t>6/11/2023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BF47D4-1E7A-43BF-83F7-B3794DB8078C}" type="slidenum">
              <a:rPr lang="en-US" smtClean="0"/>
              <a:t>‹#›</a:t>
            </a:fld>
            <a:endParaRPr lang="en-US"/>
          </a:p>
        </p:txBody>
      </p:sp>
    </p:spTree>
    <p:extLst>
      <p:ext uri="{BB962C8B-B14F-4D97-AF65-F5344CB8AC3E}">
        <p14:creationId xmlns:p14="http://schemas.microsoft.com/office/powerpoint/2010/main" val="2948104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227A6B7-152F-40F6-AE94-1F3F9BB0C536}" type="datetimeFigureOut">
              <a:rPr lang="en-US"/>
              <a:pPr>
                <a:defRPr/>
              </a:pPr>
              <a:t>6/11/2023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7D0113A-F381-44E3-8032-0A0DBC40E027}" type="slidenum">
              <a:rPr lang="en-US"/>
              <a:pPr>
                <a:defRPr/>
              </a:pPr>
              <a:t>‹#›</a:t>
            </a:fld>
            <a:endParaRPr lang="en-US"/>
          </a:p>
        </p:txBody>
      </p:sp>
    </p:spTree>
    <p:extLst>
      <p:ext uri="{BB962C8B-B14F-4D97-AF65-F5344CB8AC3E}">
        <p14:creationId xmlns:p14="http://schemas.microsoft.com/office/powerpoint/2010/main" val="351541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5570C94-CA53-4D2F-936E-12C0095A25F7}" type="datetimeFigureOut">
              <a:rPr lang="en-US"/>
              <a:pPr>
                <a:defRPr/>
              </a:pPr>
              <a:t>6/11/2023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669AF6A-5F82-4D21-9A56-F3508B406236}" type="slidenum">
              <a:rPr lang="en-US"/>
              <a:pPr>
                <a:defRPr/>
              </a:pPr>
              <a:t>‹#›</a:t>
            </a:fld>
            <a:endParaRPr lang="en-US"/>
          </a:p>
        </p:txBody>
      </p:sp>
    </p:spTree>
    <p:extLst>
      <p:ext uri="{BB962C8B-B14F-4D97-AF65-F5344CB8AC3E}">
        <p14:creationId xmlns:p14="http://schemas.microsoft.com/office/powerpoint/2010/main" val="390557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790F619-D098-4506-9110-024D98A0FD76}" type="datetimeFigureOut">
              <a:rPr lang="en-US"/>
              <a:pPr>
                <a:defRPr/>
              </a:pPr>
              <a:t>6/11/2023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18019CE-C676-42EB-B19D-4DA5A6BD2FAD}" type="slidenum">
              <a:rPr lang="en-US"/>
              <a:pPr>
                <a:defRPr/>
              </a:pPr>
              <a:t>‹#›</a:t>
            </a:fld>
            <a:endParaRPr lang="en-US"/>
          </a:p>
        </p:txBody>
      </p:sp>
    </p:spTree>
    <p:extLst>
      <p:ext uri="{BB962C8B-B14F-4D97-AF65-F5344CB8AC3E}">
        <p14:creationId xmlns:p14="http://schemas.microsoft.com/office/powerpoint/2010/main" val="112099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634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129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300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520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441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279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51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99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BC21A7E-DB3A-47D6-B93C-13335577B5C0}" type="datetimeFigureOut">
              <a:rPr lang="en-US"/>
              <a:pPr>
                <a:defRPr/>
              </a:pPr>
              <a:t>6/11/2023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F38AA5B-F3D0-4BFC-99B3-89CE0F298D36}" type="slidenum">
              <a:rPr lang="en-US"/>
              <a:pPr>
                <a:defRPr/>
              </a:pPr>
              <a:t>‹#›</a:t>
            </a:fld>
            <a:endParaRPr lang="en-US"/>
          </a:p>
        </p:txBody>
      </p:sp>
    </p:spTree>
    <p:extLst>
      <p:ext uri="{BB962C8B-B14F-4D97-AF65-F5344CB8AC3E}">
        <p14:creationId xmlns:p14="http://schemas.microsoft.com/office/powerpoint/2010/main" val="2549377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336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947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61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7D2BBDE-8380-4B90-BBEF-0E2BBCFF3AFD}" type="datetimeFigureOut">
              <a:rPr lang="en-US"/>
              <a:pPr>
                <a:defRPr/>
              </a:pPr>
              <a:t>6/11/2023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FBC912D-F9DB-44D2-83F3-E148B89694A4}" type="slidenum">
              <a:rPr lang="en-US"/>
              <a:pPr>
                <a:defRPr/>
              </a:pPr>
              <a:t>‹#›</a:t>
            </a:fld>
            <a:endParaRPr lang="en-US"/>
          </a:p>
        </p:txBody>
      </p:sp>
    </p:spTree>
    <p:extLst>
      <p:ext uri="{BB962C8B-B14F-4D97-AF65-F5344CB8AC3E}">
        <p14:creationId xmlns:p14="http://schemas.microsoft.com/office/powerpoint/2010/main" val="199286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A24585A4-CE0F-4A9F-A710-18A619ED0E55}" type="datetimeFigureOut">
              <a:rPr lang="en-US"/>
              <a:pPr>
                <a:defRPr/>
              </a:pPr>
              <a:t>6/11/2023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F357F2C0-6052-410C-80A3-44CBFD385F67}" type="slidenum">
              <a:rPr lang="en-US"/>
              <a:pPr>
                <a:defRPr/>
              </a:pPr>
              <a:t>‹#›</a:t>
            </a:fld>
            <a:endParaRPr lang="en-US"/>
          </a:p>
        </p:txBody>
      </p:sp>
    </p:spTree>
    <p:extLst>
      <p:ext uri="{BB962C8B-B14F-4D97-AF65-F5344CB8AC3E}">
        <p14:creationId xmlns:p14="http://schemas.microsoft.com/office/powerpoint/2010/main" val="3252949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5C2DF60-212F-41D2-83C2-75ED22A68633}" type="datetimeFigureOut">
              <a:rPr lang="en-US"/>
              <a:pPr>
                <a:defRPr/>
              </a:pPr>
              <a:t>6/11/2023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1C8B79F-08ED-4DF7-8218-6C32EE9F0062}" type="slidenum">
              <a:rPr lang="en-US"/>
              <a:pPr>
                <a:defRPr/>
              </a:pPr>
              <a:t>‹#›</a:t>
            </a:fld>
            <a:endParaRPr lang="en-US"/>
          </a:p>
        </p:txBody>
      </p:sp>
    </p:spTree>
    <p:extLst>
      <p:ext uri="{BB962C8B-B14F-4D97-AF65-F5344CB8AC3E}">
        <p14:creationId xmlns:p14="http://schemas.microsoft.com/office/powerpoint/2010/main" val="4096899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F900A4E-3C8E-4E3A-9077-F79C06697295}" type="datetimeFigureOut">
              <a:rPr lang="en-US"/>
              <a:pPr>
                <a:defRPr/>
              </a:pPr>
              <a:t>6/11/2023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0B528B3-C1F8-49E6-930A-39B29810A960}" type="slidenum">
              <a:rPr lang="en-US"/>
              <a:pPr>
                <a:defRPr/>
              </a:pPr>
              <a:t>‹#›</a:t>
            </a:fld>
            <a:endParaRPr lang="en-US"/>
          </a:p>
        </p:txBody>
      </p:sp>
    </p:spTree>
    <p:extLst>
      <p:ext uri="{BB962C8B-B14F-4D97-AF65-F5344CB8AC3E}">
        <p14:creationId xmlns:p14="http://schemas.microsoft.com/office/powerpoint/2010/main" val="211897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D799C887-C58B-42C4-8481-69B4EC37B88D}" type="datetimeFigureOut">
              <a:rPr lang="en-US"/>
              <a:pPr>
                <a:defRPr/>
              </a:pPr>
              <a:t>6/11/2023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27BEDED-43EF-4AE1-AC47-3EB3E3DF1449}" type="slidenum">
              <a:rPr lang="en-US"/>
              <a:pPr>
                <a:defRPr/>
              </a:pPr>
              <a:t>‹#›</a:t>
            </a:fld>
            <a:endParaRPr lang="en-US"/>
          </a:p>
        </p:txBody>
      </p:sp>
    </p:spTree>
    <p:extLst>
      <p:ext uri="{BB962C8B-B14F-4D97-AF65-F5344CB8AC3E}">
        <p14:creationId xmlns:p14="http://schemas.microsoft.com/office/powerpoint/2010/main" val="190498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6B14099-4D9E-4825-A611-EAD23B51A15F}" type="datetimeFigureOut">
              <a:rPr lang="en-US"/>
              <a:pPr>
                <a:defRPr/>
              </a:pPr>
              <a:t>6/11/2023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F17F132F-6995-4022-9128-037D369D4293}" type="slidenum">
              <a:rPr lang="en-US"/>
              <a:pPr>
                <a:defRPr/>
              </a:pPr>
              <a:t>‹#›</a:t>
            </a:fld>
            <a:endParaRPr lang="en-US"/>
          </a:p>
        </p:txBody>
      </p:sp>
    </p:spTree>
    <p:extLst>
      <p:ext uri="{BB962C8B-B14F-4D97-AF65-F5344CB8AC3E}">
        <p14:creationId xmlns:p14="http://schemas.microsoft.com/office/powerpoint/2010/main" val="398976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0B992F3-39F7-4350-A768-753774DAE613}" type="datetimeFigureOut">
              <a:rPr lang="en-US"/>
              <a:pPr>
                <a:defRPr/>
              </a:pPr>
              <a:t>6/11/2023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FB1B5F6E-7C7B-4027-B710-A827F11C0BC6}" type="slidenum">
              <a:rPr lang="en-US"/>
              <a:pPr>
                <a:defRPr/>
              </a:pPr>
              <a:t>‹#›</a:t>
            </a:fld>
            <a:endParaRPr lang="en-US"/>
          </a:p>
        </p:txBody>
      </p:sp>
    </p:spTree>
    <p:extLst>
      <p:ext uri="{BB962C8B-B14F-4D97-AF65-F5344CB8AC3E}">
        <p14:creationId xmlns:p14="http://schemas.microsoft.com/office/powerpoint/2010/main" val="388378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7BCB4E2-E2A3-4B32-937D-7F951BE76191}" type="datetimeFigureOut">
              <a:rPr lang="en-US"/>
              <a:pPr>
                <a:defRPr/>
              </a:pPr>
              <a:t>6/11/2023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430E3E9-8990-4B86-978C-B3B2F0FC077C}" type="slidenum">
              <a:rPr lang="en-US"/>
              <a:pPr>
                <a:defRPr/>
              </a:pPr>
              <a:t>‹#›</a:t>
            </a:fld>
            <a:endParaRPr lang="en-US"/>
          </a:p>
        </p:txBody>
      </p:sp>
    </p:spTree>
    <p:extLst>
      <p:ext uri="{BB962C8B-B14F-4D97-AF65-F5344CB8AC3E}">
        <p14:creationId xmlns:p14="http://schemas.microsoft.com/office/powerpoint/2010/main" val="1594682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82CC4-6711-401C-B2E9-068AAFCA532D}" type="datetimeFigureOut">
              <a:rPr lang="en-US">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DF830-FFA8-419B-9320-6C32C4F8761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4259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itle 1"/>
          <p:cNvSpPr>
            <a:spLocks noGrp="1"/>
          </p:cNvSpPr>
          <p:nvPr>
            <p:ph type="ctrTitle"/>
          </p:nvPr>
        </p:nvSpPr>
        <p:spPr>
          <a:xfrm>
            <a:off x="92075" y="53975"/>
            <a:ext cx="8991600" cy="1470025"/>
          </a:xfrm>
        </p:spPr>
        <p:txBody>
          <a:bodyPr/>
          <a:lstStyle/>
          <a:p>
            <a:pPr eaLnBrk="1" hangingPunct="1"/>
            <a:r>
              <a:rPr lang="en-US" sz="3200" b="1" smtClean="0">
                <a:solidFill>
                  <a:srgbClr val="FF0000"/>
                </a:solidFill>
                <a:latin typeface="Times New Roman" pitchFamily="18" charset="0"/>
                <a:ea typeface="Segoe UI Emoji" pitchFamily="34" charset="0"/>
                <a:cs typeface="Times New Roman" pitchFamily="18" charset="0"/>
              </a:rPr>
              <a:t>UBND QUẬN HẢI AN</a:t>
            </a:r>
            <a:br>
              <a:rPr lang="en-US" sz="3200" b="1" smtClean="0">
                <a:solidFill>
                  <a:srgbClr val="FF0000"/>
                </a:solidFill>
                <a:latin typeface="Times New Roman" pitchFamily="18" charset="0"/>
                <a:ea typeface="Segoe UI Emoji" pitchFamily="34" charset="0"/>
                <a:cs typeface="Times New Roman" pitchFamily="18" charset="0"/>
              </a:rPr>
            </a:br>
            <a:r>
              <a:rPr lang="en-US" sz="3200" b="1" smtClean="0">
                <a:solidFill>
                  <a:srgbClr val="FF0000"/>
                </a:solidFill>
                <a:latin typeface="Times New Roman" pitchFamily="18" charset="0"/>
                <a:ea typeface="Segoe UI Emoji" pitchFamily="34" charset="0"/>
                <a:cs typeface="Times New Roman" pitchFamily="18" charset="0"/>
              </a:rPr>
              <a:t>TRƯỜNG TIỂU HỌC ĐẰNG HẢI</a:t>
            </a:r>
          </a:p>
        </p:txBody>
      </p:sp>
      <p:sp>
        <p:nvSpPr>
          <p:cNvPr id="7" name="Tiêu đề phụ 2">
            <a:extLst>
              <a:ext uri="{FF2B5EF4-FFF2-40B4-BE49-F238E27FC236}">
                <a16:creationId xmlns:a16="http://schemas.microsoft.com/office/drawing/2014/main" id="{6F7BB833-5D78-1329-BE54-52A9A8555636}"/>
              </a:ext>
            </a:extLst>
          </p:cNvPr>
          <p:cNvSpPr>
            <a:spLocks noGrp="1"/>
          </p:cNvSpPr>
          <p:nvPr>
            <p:ph type="subTitle" idx="1"/>
          </p:nvPr>
        </p:nvSpPr>
        <p:spPr>
          <a:xfrm>
            <a:off x="-228600" y="2590800"/>
            <a:ext cx="9144000" cy="1655762"/>
          </a:xfrm>
        </p:spPr>
        <p:txBody>
          <a:bodyPr>
            <a:normAutofit fontScale="92500" lnSpcReduction="10000"/>
          </a:bodyPr>
          <a:lstStyle/>
          <a:p>
            <a:pPr>
              <a:lnSpc>
                <a:spcPct val="150000"/>
              </a:lnSpc>
            </a:pPr>
            <a:r>
              <a:rPr lang="en-US" sz="3600" b="1" dirty="0">
                <a:solidFill>
                  <a:schemeClr val="bg2">
                    <a:lumMod val="10000"/>
                  </a:schemeClr>
                </a:solidFill>
                <a:latin typeface="Times New Roman" panose="02020603050405020304" pitchFamily="18" charset="0"/>
                <a:cs typeface="Times New Roman" panose="02020603050405020304" pitchFamily="18" charset="0"/>
              </a:rPr>
              <a:t>MÔN </a:t>
            </a:r>
            <a:r>
              <a:rPr lang="en-US" sz="3600" b="1" dirty="0" smtClean="0">
                <a:solidFill>
                  <a:schemeClr val="bg2">
                    <a:lumMod val="10000"/>
                  </a:schemeClr>
                </a:solidFill>
                <a:latin typeface="Times New Roman" panose="02020603050405020304" pitchFamily="18" charset="0"/>
                <a:cs typeface="Times New Roman" panose="02020603050405020304" pitchFamily="18" charset="0"/>
              </a:rPr>
              <a:t>TIẾNG VIỆT </a:t>
            </a:r>
            <a:r>
              <a:rPr lang="en-US" sz="3600" b="1" dirty="0">
                <a:solidFill>
                  <a:schemeClr val="bg2">
                    <a:lumMod val="10000"/>
                  </a:schemeClr>
                </a:solidFill>
                <a:latin typeface="Times New Roman" panose="02020603050405020304" pitchFamily="18" charset="0"/>
                <a:cs typeface="Times New Roman" panose="02020603050405020304" pitchFamily="18" charset="0"/>
              </a:rPr>
              <a:t>4</a:t>
            </a:r>
          </a:p>
          <a:p>
            <a:pPr>
              <a:lnSpc>
                <a:spcPct val="150000"/>
              </a:lnSpc>
            </a:pPr>
            <a:r>
              <a:rPr lang="en-US" sz="3600" b="1" dirty="0" err="1" smtClean="0">
                <a:solidFill>
                  <a:schemeClr val="bg2">
                    <a:lumMod val="10000"/>
                  </a:schemeClr>
                </a:solidFill>
                <a:latin typeface="HP001 4 hàng" panose="020B0603050302020204" pitchFamily="34" charset="0"/>
                <a:cs typeface="Times New Roman" panose="02020603050405020304" pitchFamily="18" charset="0"/>
              </a:rPr>
              <a:t>Ôn</a:t>
            </a:r>
            <a:r>
              <a:rPr lang="en-US" sz="3600" b="1" dirty="0" smtClean="0">
                <a:solidFill>
                  <a:schemeClr val="bg2">
                    <a:lumMod val="10000"/>
                  </a:schemeClr>
                </a:solidFill>
                <a:latin typeface="HP001 4 hàng" panose="020B0603050302020204" pitchFamily="34" charset="0"/>
                <a:cs typeface="Times New Roman" panose="02020603050405020304" pitchFamily="18" charset="0"/>
              </a:rPr>
              <a:t> </a:t>
            </a:r>
            <a:r>
              <a:rPr lang="en-US" sz="3600" b="1" dirty="0" err="1" smtClean="0">
                <a:solidFill>
                  <a:schemeClr val="bg2">
                    <a:lumMod val="10000"/>
                  </a:schemeClr>
                </a:solidFill>
                <a:latin typeface="HP001 4 hàng" panose="020B0603050302020204" pitchFamily="34" charset="0"/>
                <a:cs typeface="Times New Roman" panose="02020603050405020304" pitchFamily="18" charset="0"/>
              </a:rPr>
              <a:t>tập</a:t>
            </a:r>
            <a:r>
              <a:rPr lang="en-US" sz="3600" b="1" dirty="0" smtClean="0">
                <a:solidFill>
                  <a:schemeClr val="bg2">
                    <a:lumMod val="10000"/>
                  </a:schemeClr>
                </a:solidFill>
                <a:latin typeface="HP001 4 hàng" panose="020B0603050302020204" pitchFamily="34" charset="0"/>
                <a:cs typeface="Times New Roman" panose="02020603050405020304" pitchFamily="18" charset="0"/>
              </a:rPr>
              <a:t> </a:t>
            </a:r>
            <a:r>
              <a:rPr lang="en-US" sz="3600" b="1" dirty="0" err="1" smtClean="0">
                <a:solidFill>
                  <a:schemeClr val="bg2">
                    <a:lumMod val="10000"/>
                  </a:schemeClr>
                </a:solidFill>
                <a:latin typeface="HP001 4 hàng" panose="020B0603050302020204" pitchFamily="34" charset="0"/>
                <a:cs typeface="Times New Roman" panose="02020603050405020304" pitchFamily="18" charset="0"/>
              </a:rPr>
              <a:t>về</a:t>
            </a:r>
            <a:r>
              <a:rPr lang="en-US" sz="3600" b="1" dirty="0" smtClean="0">
                <a:solidFill>
                  <a:schemeClr val="bg2">
                    <a:lumMod val="10000"/>
                  </a:schemeClr>
                </a:solidFill>
                <a:latin typeface="HP001 4 hàng" panose="020B0603050302020204" pitchFamily="34" charset="0"/>
                <a:cs typeface="Times New Roman" panose="02020603050405020304" pitchFamily="18" charset="0"/>
              </a:rPr>
              <a:t> </a:t>
            </a:r>
            <a:r>
              <a:rPr lang="en-US" sz="3600" b="1" dirty="0" err="1" smtClean="0">
                <a:solidFill>
                  <a:schemeClr val="bg2">
                    <a:lumMod val="10000"/>
                  </a:schemeClr>
                </a:solidFill>
                <a:latin typeface="HP001 4 hàng" panose="020B0603050302020204" pitchFamily="34" charset="0"/>
                <a:cs typeface="Times New Roman" panose="02020603050405020304" pitchFamily="18" charset="0"/>
              </a:rPr>
              <a:t>dấu</a:t>
            </a:r>
            <a:r>
              <a:rPr lang="en-US" sz="3600" b="1" dirty="0" smtClean="0">
                <a:solidFill>
                  <a:schemeClr val="bg2">
                    <a:lumMod val="10000"/>
                  </a:schemeClr>
                </a:solidFill>
                <a:latin typeface="HP001 4 hàng" panose="020B0603050302020204" pitchFamily="34" charset="0"/>
                <a:cs typeface="Times New Roman" panose="02020603050405020304" pitchFamily="18" charset="0"/>
              </a:rPr>
              <a:t> </a:t>
            </a:r>
            <a:r>
              <a:rPr lang="en-US" sz="3600" b="1" dirty="0" err="1" smtClean="0">
                <a:solidFill>
                  <a:schemeClr val="bg2">
                    <a:lumMod val="10000"/>
                  </a:schemeClr>
                </a:solidFill>
                <a:latin typeface="HP001 4 hàng" panose="020B0603050302020204" pitchFamily="34" charset="0"/>
                <a:cs typeface="Times New Roman" panose="02020603050405020304" pitchFamily="18" charset="0"/>
              </a:rPr>
              <a:t>ngoặc</a:t>
            </a:r>
            <a:r>
              <a:rPr lang="en-US" sz="3600" b="1" dirty="0" smtClean="0">
                <a:solidFill>
                  <a:schemeClr val="bg2">
                    <a:lumMod val="10000"/>
                  </a:schemeClr>
                </a:solidFill>
                <a:latin typeface="HP001 4 hàng" panose="020B0603050302020204" pitchFamily="34" charset="0"/>
                <a:cs typeface="Times New Roman" panose="02020603050405020304" pitchFamily="18" charset="0"/>
              </a:rPr>
              <a:t> </a:t>
            </a:r>
            <a:r>
              <a:rPr lang="en-US" sz="3600" b="1" dirty="0" err="1" smtClean="0">
                <a:solidFill>
                  <a:schemeClr val="bg2">
                    <a:lumMod val="10000"/>
                  </a:schemeClr>
                </a:solidFill>
                <a:latin typeface="HP001 4 hàng" panose="020B0603050302020204" pitchFamily="34" charset="0"/>
                <a:cs typeface="Times New Roman" panose="02020603050405020304" pitchFamily="18" charset="0"/>
              </a:rPr>
              <a:t>kép</a:t>
            </a:r>
            <a:endParaRPr lang="vi-VN" sz="3600" b="1" dirty="0">
              <a:solidFill>
                <a:schemeClr val="bg2">
                  <a:lumMod val="10000"/>
                </a:schemeClr>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16961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1739250"/>
            <a:ext cx="3429000" cy="1600438"/>
          </a:xfrm>
          <a:prstGeom prst="rect">
            <a:avLst/>
          </a:prstGeom>
          <a:noFill/>
        </p:spPr>
        <p:txBody>
          <a:bodyPr wrap="square" rtlCol="0">
            <a:spAutoFit/>
          </a:bodyPr>
          <a:lstStyle/>
          <a:p>
            <a:pPr algn="just"/>
            <a:r>
              <a:rPr lang="vi-VN" sz="2000" b="1" dirty="0">
                <a:latin typeface="Times New Roman" pitchFamily="18" charset="0"/>
                <a:cs typeface="Times New Roman" pitchFamily="18" charset="0"/>
              </a:rPr>
              <a:t>a.Trong cuộc chiến chống “giặc” Covid-19, chúng ta phải thực hiện đúng các khuyến cáo của Bộ Y Tế.</a:t>
            </a:r>
            <a:endParaRPr lang="en-US" sz="2000"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p:txBody>
      </p:sp>
      <p:sp>
        <p:nvSpPr>
          <p:cNvPr id="5" name="TextBox 4"/>
          <p:cNvSpPr txBox="1"/>
          <p:nvPr/>
        </p:nvSpPr>
        <p:spPr>
          <a:xfrm>
            <a:off x="203202" y="3698839"/>
            <a:ext cx="3581398" cy="1323439"/>
          </a:xfrm>
          <a:prstGeom prst="rect">
            <a:avLst/>
          </a:prstGeom>
          <a:noFill/>
        </p:spPr>
        <p:txBody>
          <a:bodyPr wrap="square" rtlCol="0">
            <a:spAutoFit/>
          </a:bodyPr>
          <a:lstStyle/>
          <a:p>
            <a:r>
              <a:rPr lang="en-US" sz="2000" b="1" dirty="0">
                <a:latin typeface="Times New Roman" pitchFamily="18" charset="0"/>
                <a:cs typeface="Times New Roman" pitchFamily="18" charset="0"/>
              </a:rPr>
              <a:t>b. </a:t>
            </a:r>
            <a:r>
              <a:rPr lang="vi-VN" sz="2000" b="1" dirty="0">
                <a:latin typeface="Times New Roman" pitchFamily="18" charset="0"/>
                <a:cs typeface="Times New Roman" pitchFamily="18" charset="0"/>
              </a:rPr>
              <a:t>Lan thầm nghĩ: “ Mình sẽ tự khai báo y tế để thực hiện nghĩa vụ công dân</a:t>
            </a:r>
            <a:r>
              <a:rPr lang="vi-VN" sz="2000" b="1" dirty="0" smtClean="0">
                <a:latin typeface="Times New Roman" pitchFamily="18" charset="0"/>
                <a:cs typeface="Times New Roman" pitchFamily="18" charset="0"/>
              </a:rPr>
              <a:t>.</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p:txBody>
      </p:sp>
      <p:sp>
        <p:nvSpPr>
          <p:cNvPr id="6" name="TextBox 5"/>
          <p:cNvSpPr txBox="1"/>
          <p:nvPr/>
        </p:nvSpPr>
        <p:spPr>
          <a:xfrm>
            <a:off x="304800" y="5236639"/>
            <a:ext cx="3581400" cy="1323439"/>
          </a:xfrm>
          <a:prstGeom prst="rect">
            <a:avLst/>
          </a:prstGeom>
          <a:noFill/>
        </p:spPr>
        <p:txBody>
          <a:bodyPr wrap="square" rtlCol="0">
            <a:spAutoFit/>
          </a:bodyPr>
          <a:lstStyle/>
          <a:p>
            <a:pPr algn="just"/>
            <a:r>
              <a:rPr lang="en-US" sz="2000" b="1" dirty="0">
                <a:latin typeface="Times New Roman" pitchFamily="18" charset="0"/>
                <a:cs typeface="Times New Roman" pitchFamily="18" charset="0"/>
              </a:rPr>
              <a:t>c. </a:t>
            </a:r>
            <a:r>
              <a:rPr lang="vi-VN" sz="2000" b="1" dirty="0">
                <a:latin typeface="Times New Roman" pitchFamily="18" charset="0"/>
                <a:cs typeface="Times New Roman" pitchFamily="18" charset="0"/>
              </a:rPr>
              <a:t>Cô giáo dặn: “ </a:t>
            </a:r>
            <a:r>
              <a:rPr lang="en-US" sz="2000" b="1" dirty="0" smtClean="0">
                <a:latin typeface="Times New Roman" pitchFamily="18" charset="0"/>
                <a:cs typeface="Times New Roman" pitchFamily="18" charset="0"/>
              </a:rPr>
              <a:t>C</a:t>
            </a:r>
            <a:r>
              <a:rPr lang="vi-VN" sz="2000" b="1" dirty="0" smtClean="0">
                <a:latin typeface="Times New Roman" pitchFamily="18" charset="0"/>
                <a:cs typeface="Times New Roman" pitchFamily="18" charset="0"/>
              </a:rPr>
              <a:t>ác </a:t>
            </a:r>
            <a:r>
              <a:rPr lang="vi-VN" sz="2000" b="1" dirty="0">
                <a:latin typeface="Times New Roman" pitchFamily="18" charset="0"/>
                <a:cs typeface="Times New Roman" pitchFamily="18" charset="0"/>
              </a:rPr>
              <a:t>em nhớ thường xuyên rửa tay bằng xà phòng để giữ vệ sinh cá nhân</a:t>
            </a:r>
            <a:r>
              <a:rPr lang="vi-VN" sz="2000" b="1" dirty="0" smtClean="0">
                <a:latin typeface="Times New Roman" pitchFamily="18" charset="0"/>
                <a:cs typeface="Times New Roman" pitchFamily="18" charset="0"/>
              </a:rPr>
              <a:t>.</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a:p>
            <a:pPr algn="just"/>
            <a:endParaRPr lang="en-US" sz="2000" b="1" dirty="0">
              <a:latin typeface="Times New Roman" pitchFamily="18" charset="0"/>
              <a:cs typeface="Times New Roman" pitchFamily="18" charset="0"/>
            </a:endParaRPr>
          </a:p>
        </p:txBody>
      </p:sp>
      <p:sp>
        <p:nvSpPr>
          <p:cNvPr id="7" name="TextBox 6"/>
          <p:cNvSpPr txBox="1"/>
          <p:nvPr/>
        </p:nvSpPr>
        <p:spPr>
          <a:xfrm>
            <a:off x="5567086" y="3674607"/>
            <a:ext cx="3336334" cy="1323439"/>
          </a:xfrm>
          <a:prstGeom prst="rect">
            <a:avLst/>
          </a:prstGeom>
          <a:noFill/>
        </p:spPr>
        <p:txBody>
          <a:bodyPr wrap="square" rtlCol="0">
            <a:spAutoFit/>
          </a:bodyPr>
          <a:lstStyle/>
          <a:p>
            <a:pPr algn="just"/>
            <a:r>
              <a:rPr lang="vi-VN" sz="2000" b="1" dirty="0">
                <a:latin typeface="Times New Roman" pitchFamily="18" charset="0"/>
                <a:cs typeface="Times New Roman" pitchFamily="18" charset="0"/>
              </a:rPr>
              <a:t>2. Dấu ngoặc kép dùng để đánh dấu từ ngữ được dùng với ý nghĩa đặc biệt.</a:t>
            </a:r>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p:txBody>
      </p:sp>
      <p:sp>
        <p:nvSpPr>
          <p:cNvPr id="8" name="TextBox 7"/>
          <p:cNvSpPr txBox="1"/>
          <p:nvPr/>
        </p:nvSpPr>
        <p:spPr>
          <a:xfrm>
            <a:off x="5500714" y="5285881"/>
            <a:ext cx="3400230" cy="1323439"/>
          </a:xfrm>
          <a:prstGeom prst="rect">
            <a:avLst/>
          </a:prstGeom>
          <a:noFill/>
        </p:spPr>
        <p:txBody>
          <a:bodyPr wrap="square" rtlCol="0">
            <a:spAutoFit/>
          </a:bodyPr>
          <a:lstStyle/>
          <a:p>
            <a:pPr algn="just"/>
            <a:r>
              <a:rPr lang="en-US" sz="2000" b="1" dirty="0">
                <a:latin typeface="Times New Roman" pitchFamily="18" charset="0"/>
                <a:cs typeface="Times New Roman" pitchFamily="18" charset="0"/>
              </a:rPr>
              <a:t>3. </a:t>
            </a:r>
            <a:r>
              <a:rPr lang="vi-VN" sz="2000" b="1" dirty="0">
                <a:latin typeface="Times New Roman" pitchFamily="18" charset="0"/>
                <a:cs typeface="Times New Roman" pitchFamily="18" charset="0"/>
              </a:rPr>
              <a:t>Dấu ngoặc kép dùng để dẫn lời nói trực tiếp của nhân vật.</a:t>
            </a:r>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p:txBody>
      </p:sp>
      <p:sp>
        <p:nvSpPr>
          <p:cNvPr id="9" name="TextBox 8"/>
          <p:cNvSpPr txBox="1"/>
          <p:nvPr/>
        </p:nvSpPr>
        <p:spPr>
          <a:xfrm>
            <a:off x="137769" y="279983"/>
            <a:ext cx="9229588" cy="954107"/>
          </a:xfrm>
          <a:prstGeom prst="rect">
            <a:avLst/>
          </a:prstGeom>
          <a:noFill/>
        </p:spPr>
        <p:txBody>
          <a:bodyPr wrap="square" rtlCol="0">
            <a:spAutoFit/>
          </a:bodyPr>
          <a:lstStyle/>
          <a:p>
            <a:r>
              <a:rPr lang="vi-VN" sz="2800" b="1" u="sng" dirty="0">
                <a:latin typeface="+mj-lt"/>
              </a:rPr>
              <a:t>Bài 1</a:t>
            </a:r>
            <a:r>
              <a:rPr lang="vi-VN" sz="2800" b="1" dirty="0">
                <a:latin typeface="+mj-lt"/>
              </a:rPr>
              <a:t>: Em hãy nối ý ở cột A với ý ở cột B sao cho phù hợp.</a:t>
            </a:r>
            <a:endParaRPr lang="en-US" sz="2800" dirty="0">
              <a:latin typeface="+mj-lt"/>
            </a:endParaRPr>
          </a:p>
          <a:p>
            <a:endParaRPr lang="en-US" sz="2800" b="1" dirty="0">
              <a:latin typeface="+mj-lt"/>
              <a:cs typeface="Times New Roman" pitchFamily="18" charset="0"/>
            </a:endParaRPr>
          </a:p>
        </p:txBody>
      </p:sp>
      <p:sp>
        <p:nvSpPr>
          <p:cNvPr id="10" name="Rounded Rectangle 9"/>
          <p:cNvSpPr/>
          <p:nvPr/>
        </p:nvSpPr>
        <p:spPr>
          <a:xfrm>
            <a:off x="246743" y="1739250"/>
            <a:ext cx="3581399" cy="139035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a:off x="246743" y="3616549"/>
            <a:ext cx="3581399" cy="1236232"/>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p:cNvSpPr/>
          <p:nvPr/>
        </p:nvSpPr>
        <p:spPr>
          <a:xfrm>
            <a:off x="295412" y="5164568"/>
            <a:ext cx="3581399" cy="1236232"/>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5486400" y="1804186"/>
            <a:ext cx="3370017" cy="1158087"/>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510705" y="1946610"/>
            <a:ext cx="3429000" cy="1015663"/>
          </a:xfrm>
          <a:prstGeom prst="rect">
            <a:avLst/>
          </a:prstGeom>
          <a:noFill/>
        </p:spPr>
        <p:txBody>
          <a:bodyPr wrap="square" rtlCol="0">
            <a:spAutoFit/>
          </a:bodyPr>
          <a:lstStyle/>
          <a:p>
            <a:r>
              <a:rPr lang="vi-VN" sz="2000" b="1" dirty="0">
                <a:latin typeface="Times New Roman" pitchFamily="18" charset="0"/>
                <a:cs typeface="Times New Roman" pitchFamily="18" charset="0"/>
              </a:rPr>
              <a:t>1. Dấu ngoặc kép dùng để đánh dấu ý nghĩ của nhân vật</a:t>
            </a:r>
            <a:endParaRPr lang="en-US" sz="2000" b="1" dirty="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p:txBody>
      </p:sp>
      <p:sp>
        <p:nvSpPr>
          <p:cNvPr id="15" name="Rounded Rectangle 14"/>
          <p:cNvSpPr/>
          <p:nvPr/>
        </p:nvSpPr>
        <p:spPr>
          <a:xfrm>
            <a:off x="5510705" y="3590012"/>
            <a:ext cx="3370017" cy="1158087"/>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15"/>
          <p:cNvSpPr/>
          <p:nvPr/>
        </p:nvSpPr>
        <p:spPr>
          <a:xfrm>
            <a:off x="5544267" y="5175841"/>
            <a:ext cx="3370017" cy="1158087"/>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8" name="Straight Connector 17"/>
          <p:cNvCxnSpPr>
            <a:stCxn id="4" idx="3"/>
            <a:endCxn id="15" idx="1"/>
          </p:cNvCxnSpPr>
          <p:nvPr/>
        </p:nvCxnSpPr>
        <p:spPr>
          <a:xfrm>
            <a:off x="3810000" y="2539469"/>
            <a:ext cx="1700705" cy="1629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6" idx="1"/>
          </p:cNvCxnSpPr>
          <p:nvPr/>
        </p:nvCxnSpPr>
        <p:spPr>
          <a:xfrm>
            <a:off x="3886200" y="5754884"/>
            <a:ext cx="1658067"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1" idx="3"/>
          </p:cNvCxnSpPr>
          <p:nvPr/>
        </p:nvCxnSpPr>
        <p:spPr>
          <a:xfrm flipV="1">
            <a:off x="3828142" y="2286000"/>
            <a:ext cx="1658258" cy="19486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447800" y="990600"/>
            <a:ext cx="762000" cy="609600"/>
          </a:xfrm>
          <a:prstGeom prst="ellipse">
            <a:avLst/>
          </a:prstGeom>
          <a:solidFill>
            <a:srgbClr val="B2E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616687" y="1021025"/>
            <a:ext cx="533400"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A</a:t>
            </a:r>
            <a:endParaRPr lang="en-US" sz="2400" b="1" dirty="0">
              <a:latin typeface="Times New Roman" pitchFamily="18" charset="0"/>
              <a:cs typeface="Times New Roman" pitchFamily="18" charset="0"/>
            </a:endParaRPr>
          </a:p>
        </p:txBody>
      </p:sp>
      <p:sp>
        <p:nvSpPr>
          <p:cNvPr id="29" name="Oval 28"/>
          <p:cNvSpPr/>
          <p:nvPr/>
        </p:nvSpPr>
        <p:spPr>
          <a:xfrm>
            <a:off x="6790408" y="1063601"/>
            <a:ext cx="762000" cy="609600"/>
          </a:xfrm>
          <a:prstGeom prst="ellipse">
            <a:avLst/>
          </a:prstGeom>
          <a:solidFill>
            <a:srgbClr val="EBA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971077" y="1114532"/>
            <a:ext cx="533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B</a:t>
            </a:r>
          </a:p>
        </p:txBody>
      </p:sp>
    </p:spTree>
    <p:extLst>
      <p:ext uri="{BB962C8B-B14F-4D97-AF65-F5344CB8AC3E}">
        <p14:creationId xmlns:p14="http://schemas.microsoft.com/office/powerpoint/2010/main" val="2166970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p:cTn id="80" dur="500" fill="hold"/>
                                        <p:tgtEl>
                                          <p:spTgt spid="13"/>
                                        </p:tgtEl>
                                        <p:attrNameLst>
                                          <p:attrName>ppt_w</p:attrName>
                                        </p:attrNameLst>
                                      </p:cBhvr>
                                      <p:tavLst>
                                        <p:tav tm="0">
                                          <p:val>
                                            <p:fltVal val="0"/>
                                          </p:val>
                                        </p:tav>
                                        <p:tav tm="100000">
                                          <p:val>
                                            <p:strVal val="#ppt_w"/>
                                          </p:val>
                                        </p:tav>
                                      </p:tavLst>
                                    </p:anim>
                                    <p:anim calcmode="lin" valueType="num">
                                      <p:cBhvr>
                                        <p:cTn id="81" dur="500" fill="hold"/>
                                        <p:tgtEl>
                                          <p:spTgt spid="13"/>
                                        </p:tgtEl>
                                        <p:attrNameLst>
                                          <p:attrName>ppt_h</p:attrName>
                                        </p:attrNameLst>
                                      </p:cBhvr>
                                      <p:tavLst>
                                        <p:tav tm="0">
                                          <p:val>
                                            <p:fltVal val="0"/>
                                          </p:val>
                                        </p:tav>
                                        <p:tav tm="100000">
                                          <p:val>
                                            <p:strVal val="#ppt_h"/>
                                          </p:val>
                                        </p:tav>
                                      </p:tavLst>
                                    </p:anim>
                                    <p:animEffect transition="in" filter="fade">
                                      <p:cBhvr>
                                        <p:cTn id="82" dur="500"/>
                                        <p:tgtEl>
                                          <p:spTgt spid="1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p:cTn id="85" dur="500" fill="hold"/>
                                        <p:tgtEl>
                                          <p:spTgt spid="7"/>
                                        </p:tgtEl>
                                        <p:attrNameLst>
                                          <p:attrName>ppt_w</p:attrName>
                                        </p:attrNameLst>
                                      </p:cBhvr>
                                      <p:tavLst>
                                        <p:tav tm="0">
                                          <p:val>
                                            <p:fltVal val="0"/>
                                          </p:val>
                                        </p:tav>
                                        <p:tav tm="100000">
                                          <p:val>
                                            <p:strVal val="#ppt_w"/>
                                          </p:val>
                                        </p:tav>
                                      </p:tavLst>
                                    </p:anim>
                                    <p:anim calcmode="lin" valueType="num">
                                      <p:cBhvr>
                                        <p:cTn id="86" dur="500" fill="hold"/>
                                        <p:tgtEl>
                                          <p:spTgt spid="7"/>
                                        </p:tgtEl>
                                        <p:attrNameLst>
                                          <p:attrName>ppt_h</p:attrName>
                                        </p:attrNameLst>
                                      </p:cBhvr>
                                      <p:tavLst>
                                        <p:tav tm="0">
                                          <p:val>
                                            <p:fltVal val="0"/>
                                          </p:val>
                                        </p:tav>
                                        <p:tav tm="100000">
                                          <p:val>
                                            <p:strVal val="#ppt_h"/>
                                          </p:val>
                                        </p:tav>
                                      </p:tavLst>
                                    </p:anim>
                                    <p:animEffect transition="in" filter="fade">
                                      <p:cBhvr>
                                        <p:cTn id="87" dur="500"/>
                                        <p:tgtEl>
                                          <p:spTgt spid="7"/>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p:cTn id="90" dur="500" fill="hold"/>
                                        <p:tgtEl>
                                          <p:spTgt spid="15"/>
                                        </p:tgtEl>
                                        <p:attrNameLst>
                                          <p:attrName>ppt_w</p:attrName>
                                        </p:attrNameLst>
                                      </p:cBhvr>
                                      <p:tavLst>
                                        <p:tav tm="0">
                                          <p:val>
                                            <p:fltVal val="0"/>
                                          </p:val>
                                        </p:tav>
                                        <p:tav tm="100000">
                                          <p:val>
                                            <p:strVal val="#ppt_w"/>
                                          </p:val>
                                        </p:tav>
                                      </p:tavLst>
                                    </p:anim>
                                    <p:anim calcmode="lin" valueType="num">
                                      <p:cBhvr>
                                        <p:cTn id="91" dur="500" fill="hold"/>
                                        <p:tgtEl>
                                          <p:spTgt spid="15"/>
                                        </p:tgtEl>
                                        <p:attrNameLst>
                                          <p:attrName>ppt_h</p:attrName>
                                        </p:attrNameLst>
                                      </p:cBhvr>
                                      <p:tavLst>
                                        <p:tav tm="0">
                                          <p:val>
                                            <p:fltVal val="0"/>
                                          </p:val>
                                        </p:tav>
                                        <p:tav tm="100000">
                                          <p:val>
                                            <p:strVal val="#ppt_h"/>
                                          </p:val>
                                        </p:tav>
                                      </p:tavLst>
                                    </p:anim>
                                    <p:animEffect transition="in" filter="fade">
                                      <p:cBhvr>
                                        <p:cTn id="92" dur="500"/>
                                        <p:tgtEl>
                                          <p:spTgt spid="15"/>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fltVal val="0"/>
                                          </p:val>
                                        </p:tav>
                                        <p:tav tm="100000">
                                          <p:val>
                                            <p:strVal val="#ppt_h"/>
                                          </p:val>
                                        </p:tav>
                                      </p:tavLst>
                                    </p:anim>
                                    <p:animEffect transition="in" filter="fade">
                                      <p:cBhvr>
                                        <p:cTn id="97" dur="500"/>
                                        <p:tgtEl>
                                          <p:spTgt spid="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6"/>
                                        </p:tgtEl>
                                        <p:attrNameLst>
                                          <p:attrName>style.visibility</p:attrName>
                                        </p:attrNameLst>
                                      </p:cBhvr>
                                      <p:to>
                                        <p:strVal val="visible"/>
                                      </p:to>
                                    </p:set>
                                    <p:anim calcmode="lin" valueType="num">
                                      <p:cBhvr>
                                        <p:cTn id="100" dur="500" fill="hold"/>
                                        <p:tgtEl>
                                          <p:spTgt spid="16"/>
                                        </p:tgtEl>
                                        <p:attrNameLst>
                                          <p:attrName>ppt_w</p:attrName>
                                        </p:attrNameLst>
                                      </p:cBhvr>
                                      <p:tavLst>
                                        <p:tav tm="0">
                                          <p:val>
                                            <p:fltVal val="0"/>
                                          </p:val>
                                        </p:tav>
                                        <p:tav tm="100000">
                                          <p:val>
                                            <p:strVal val="#ppt_w"/>
                                          </p:val>
                                        </p:tav>
                                      </p:tavLst>
                                    </p:anim>
                                    <p:anim calcmode="lin" valueType="num">
                                      <p:cBhvr>
                                        <p:cTn id="101" dur="500" fill="hold"/>
                                        <p:tgtEl>
                                          <p:spTgt spid="16"/>
                                        </p:tgtEl>
                                        <p:attrNameLst>
                                          <p:attrName>ppt_h</p:attrName>
                                        </p:attrNameLst>
                                      </p:cBhvr>
                                      <p:tavLst>
                                        <p:tav tm="0">
                                          <p:val>
                                            <p:fltVal val="0"/>
                                          </p:val>
                                        </p:tav>
                                        <p:tav tm="100000">
                                          <p:val>
                                            <p:strVal val="#ppt_h"/>
                                          </p:val>
                                        </p:tav>
                                      </p:tavLst>
                                    </p:anim>
                                    <p:animEffect transition="in" filter="fade">
                                      <p:cBhvr>
                                        <p:cTn id="102" dur="5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wipe(left)">
                                      <p:cBhvr>
                                        <p:cTn id="107" dur="500"/>
                                        <p:tgtEl>
                                          <p:spTgt spid="1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wipe(down)">
                                      <p:cBhvr>
                                        <p:cTn id="112" dur="500"/>
                                        <p:tgtEl>
                                          <p:spTgt spid="23"/>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wipe(left)">
                                      <p:cBhvr>
                                        <p:cTn id="1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animBg="1"/>
      <p:bldP spid="12" grpId="0" animBg="1"/>
      <p:bldP spid="13" grpId="0" animBg="1"/>
      <p:bldP spid="14" grpId="0"/>
      <p:bldP spid="15" grpId="0" animBg="1"/>
      <p:bldP spid="16" grpId="0" animBg="1"/>
      <p:bldP spid="27" grpId="0" animBg="1"/>
      <p:bldP spid="28"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2286000" y="1828800"/>
            <a:ext cx="2743200" cy="369332"/>
          </a:xfrm>
          <a:prstGeom prst="rect">
            <a:avLst/>
          </a:prstGeom>
          <a:noFill/>
        </p:spPr>
        <p:txBody>
          <a:bodyPr wrap="square" rtlCol="0">
            <a:spAutoFit/>
          </a:bodyPr>
          <a:lstStyle/>
          <a:p>
            <a:endParaRPr lang="en-US" dirty="0"/>
          </a:p>
        </p:txBody>
      </p:sp>
      <p:sp>
        <p:nvSpPr>
          <p:cNvPr id="6" name="TextBox 5"/>
          <p:cNvSpPr txBox="1"/>
          <p:nvPr/>
        </p:nvSpPr>
        <p:spPr>
          <a:xfrm>
            <a:off x="2895600" y="3048000"/>
            <a:ext cx="2133600" cy="369332"/>
          </a:xfrm>
          <a:prstGeom prst="rect">
            <a:avLst/>
          </a:prstGeom>
          <a:noFill/>
        </p:spPr>
        <p:txBody>
          <a:bodyPr wrap="square" rtlCol="0">
            <a:spAutoFit/>
          </a:bodyPr>
          <a:lstStyle/>
          <a:p>
            <a:endParaRPr lang="en-US" dirty="0"/>
          </a:p>
        </p:txBody>
      </p:sp>
      <p:sp>
        <p:nvSpPr>
          <p:cNvPr id="7" name="TextBox 6"/>
          <p:cNvSpPr txBox="1"/>
          <p:nvPr/>
        </p:nvSpPr>
        <p:spPr>
          <a:xfrm>
            <a:off x="381000" y="2325469"/>
            <a:ext cx="8610600" cy="954107"/>
          </a:xfrm>
          <a:prstGeom prst="rect">
            <a:avLst/>
          </a:prstGeom>
          <a:noFill/>
        </p:spPr>
        <p:txBody>
          <a:bodyPr wrap="square" rtlCol="0">
            <a:spAutoFit/>
          </a:bodyPr>
          <a:lstStyle/>
          <a:p>
            <a:r>
              <a:rPr lang="en-US" sz="2800" b="1" u="sng" dirty="0" err="1">
                <a:latin typeface="Times New Roman" pitchFamily="18" charset="0"/>
                <a:cs typeface="Times New Roman" pitchFamily="18" charset="0"/>
              </a:rPr>
              <a:t>Bài</a:t>
            </a:r>
            <a:r>
              <a:rPr lang="en-US" sz="2800" b="1" u="sng" dirty="0">
                <a:latin typeface="Times New Roman" pitchFamily="18" charset="0"/>
                <a:cs typeface="Times New Roman" pitchFamily="18" charset="0"/>
              </a:rPr>
              <a:t> </a:t>
            </a:r>
            <a:r>
              <a:rPr lang="vi-VN" sz="2800" b="1" u="sng" dirty="0">
                <a:latin typeface="Times New Roman" pitchFamily="18" charset="0"/>
                <a:cs typeface="Times New Roman" pitchFamily="18" charset="0"/>
              </a:rPr>
              <a:t>2</a:t>
            </a:r>
            <a:r>
              <a:rPr lang="vi-VN" sz="2800" b="1"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Em </a:t>
            </a:r>
            <a:r>
              <a:rPr lang="vi-VN" sz="2800" b="1" dirty="0">
                <a:latin typeface="Times New Roman" pitchFamily="18" charset="0"/>
                <a:cs typeface="Times New Roman" pitchFamily="18" charset="0"/>
              </a:rPr>
              <a:t>đặt dấu ngoặc kép vào chỗ thích hợp trong các  câu văn sau:</a:t>
            </a:r>
            <a:endParaRPr lang="en-US" sz="2800" dirty="0">
              <a:latin typeface="Times New Roman" pitchFamily="18" charset="0"/>
              <a:cs typeface="Times New Roman" pitchFamily="18" charset="0"/>
            </a:endParaRPr>
          </a:p>
        </p:txBody>
      </p:sp>
      <p:sp>
        <p:nvSpPr>
          <p:cNvPr id="8" name="TextBox 7"/>
          <p:cNvSpPr txBox="1"/>
          <p:nvPr/>
        </p:nvSpPr>
        <p:spPr>
          <a:xfrm>
            <a:off x="221346" y="3403602"/>
            <a:ext cx="8697684" cy="2677656"/>
          </a:xfrm>
          <a:prstGeom prst="rect">
            <a:avLst/>
          </a:prstGeom>
          <a:noFill/>
        </p:spPr>
        <p:txBody>
          <a:bodyPr wrap="square" rtlCol="0">
            <a:spAutoFit/>
          </a:bodyPr>
          <a:lstStyle/>
          <a:p>
            <a:pPr algn="just"/>
            <a:r>
              <a:rPr lang="vi-VN" sz="2800" dirty="0">
                <a:latin typeface="Times New Roman" pitchFamily="18" charset="0"/>
                <a:cs typeface="Times New Roman" pitchFamily="18" charset="0"/>
              </a:rPr>
              <a:t>Chiều đến, bầu trời trở nên phẳng phiu, xanh ngắt. Hạt nắng dạo chơi trên cánh đồng. Nghe mẹ gọi, Hạt nắng vội vàng chia tay những hạt lúa sộm vàng, bám theo cánh tay hồng của mẹ trở </a:t>
            </a:r>
            <a:r>
              <a:rPr lang="vi-VN" sz="2800" dirty="0" smtClean="0">
                <a:latin typeface="Times New Roman" pitchFamily="18" charset="0"/>
                <a:cs typeface="Times New Roman" pitchFamily="18" charset="0"/>
              </a:rPr>
              <a:t>về</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 ngôi nhà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nằm </a:t>
            </a:r>
            <a:r>
              <a:rPr lang="vi-VN" sz="2800" dirty="0">
                <a:latin typeface="Times New Roman" pitchFamily="18" charset="0"/>
                <a:cs typeface="Times New Roman" pitchFamily="18" charset="0"/>
              </a:rPr>
              <a:t>khuất sau dãy núi. Nó đâu biết nơi mà mình đã đi qua đang xào xạc dậy lên những âm thanh trìu mến :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Xin </a:t>
            </a:r>
            <a:r>
              <a:rPr lang="vi-VN" sz="2800" dirty="0">
                <a:latin typeface="Times New Roman" pitchFamily="18" charset="0"/>
                <a:cs typeface="Times New Roman" pitchFamily="18" charset="0"/>
              </a:rPr>
              <a:t>cảm ơn , ơi hạt nắng bé </a:t>
            </a:r>
            <a:r>
              <a:rPr lang="vi-VN" sz="2800" dirty="0" smtClean="0">
                <a:latin typeface="Times New Roman" pitchFamily="18" charset="0"/>
                <a:cs typeface="Times New Roman" pitchFamily="18" charset="0"/>
              </a:rPr>
              <a:t>con</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TextBox 8"/>
          <p:cNvSpPr txBox="1"/>
          <p:nvPr/>
        </p:nvSpPr>
        <p:spPr>
          <a:xfrm>
            <a:off x="2957289" y="5485468"/>
            <a:ext cx="4572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10" name="TextBox 9"/>
          <p:cNvSpPr txBox="1"/>
          <p:nvPr/>
        </p:nvSpPr>
        <p:spPr>
          <a:xfrm>
            <a:off x="4604658" y="4680355"/>
            <a:ext cx="4572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11" name="TextBox 10"/>
          <p:cNvSpPr txBox="1"/>
          <p:nvPr/>
        </p:nvSpPr>
        <p:spPr>
          <a:xfrm>
            <a:off x="7924800" y="5543524"/>
            <a:ext cx="4572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12" name="TextBox 11"/>
          <p:cNvSpPr txBox="1"/>
          <p:nvPr/>
        </p:nvSpPr>
        <p:spPr>
          <a:xfrm>
            <a:off x="3113316" y="4655346"/>
            <a:ext cx="4572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37814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down)">
                                      <p:cBhvr>
                                        <p:cTn id="72" dur="580">
                                          <p:stCondLst>
                                            <p:cond delay="0"/>
                                          </p:stCondLst>
                                        </p:cTn>
                                        <p:tgtEl>
                                          <p:spTgt spid="9"/>
                                        </p:tgtEl>
                                      </p:cBhvr>
                                    </p:animEffect>
                                    <p:anim calcmode="lin" valueType="num">
                                      <p:cBhvr>
                                        <p:cTn id="7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8" dur="26">
                                          <p:stCondLst>
                                            <p:cond delay="650"/>
                                          </p:stCondLst>
                                        </p:cTn>
                                        <p:tgtEl>
                                          <p:spTgt spid="9"/>
                                        </p:tgtEl>
                                      </p:cBhvr>
                                      <p:to x="100000" y="60000"/>
                                    </p:animScale>
                                    <p:animScale>
                                      <p:cBhvr>
                                        <p:cTn id="79" dur="166" decel="50000">
                                          <p:stCondLst>
                                            <p:cond delay="676"/>
                                          </p:stCondLst>
                                        </p:cTn>
                                        <p:tgtEl>
                                          <p:spTgt spid="9"/>
                                        </p:tgtEl>
                                      </p:cBhvr>
                                      <p:to x="100000" y="100000"/>
                                    </p:animScale>
                                    <p:animScale>
                                      <p:cBhvr>
                                        <p:cTn id="80" dur="26">
                                          <p:stCondLst>
                                            <p:cond delay="1312"/>
                                          </p:stCondLst>
                                        </p:cTn>
                                        <p:tgtEl>
                                          <p:spTgt spid="9"/>
                                        </p:tgtEl>
                                      </p:cBhvr>
                                      <p:to x="100000" y="80000"/>
                                    </p:animScale>
                                    <p:animScale>
                                      <p:cBhvr>
                                        <p:cTn id="81" dur="166" decel="50000">
                                          <p:stCondLst>
                                            <p:cond delay="1338"/>
                                          </p:stCondLst>
                                        </p:cTn>
                                        <p:tgtEl>
                                          <p:spTgt spid="9"/>
                                        </p:tgtEl>
                                      </p:cBhvr>
                                      <p:to x="100000" y="100000"/>
                                    </p:animScale>
                                    <p:animScale>
                                      <p:cBhvr>
                                        <p:cTn id="82" dur="26">
                                          <p:stCondLst>
                                            <p:cond delay="1642"/>
                                          </p:stCondLst>
                                        </p:cTn>
                                        <p:tgtEl>
                                          <p:spTgt spid="9"/>
                                        </p:tgtEl>
                                      </p:cBhvr>
                                      <p:to x="100000" y="90000"/>
                                    </p:animScale>
                                    <p:animScale>
                                      <p:cBhvr>
                                        <p:cTn id="83" dur="166" decel="50000">
                                          <p:stCondLst>
                                            <p:cond delay="1668"/>
                                          </p:stCondLst>
                                        </p:cTn>
                                        <p:tgtEl>
                                          <p:spTgt spid="9"/>
                                        </p:tgtEl>
                                      </p:cBhvr>
                                      <p:to x="100000" y="100000"/>
                                    </p:animScale>
                                    <p:animScale>
                                      <p:cBhvr>
                                        <p:cTn id="84" dur="26">
                                          <p:stCondLst>
                                            <p:cond delay="1808"/>
                                          </p:stCondLst>
                                        </p:cTn>
                                        <p:tgtEl>
                                          <p:spTgt spid="9"/>
                                        </p:tgtEl>
                                      </p:cBhvr>
                                      <p:to x="100000" y="95000"/>
                                    </p:animScale>
                                    <p:animScale>
                                      <p:cBhvr>
                                        <p:cTn id="8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1828800" y="1219200"/>
            <a:ext cx="5791200" cy="830997"/>
          </a:xfrm>
          <a:prstGeom prst="rect">
            <a:avLst/>
          </a:prstGeom>
        </p:spPr>
        <p:txBody>
          <a:bodyPr wrap="square">
            <a:spAutoFit/>
          </a:bodyPr>
          <a:lstStyle/>
          <a:p>
            <a:r>
              <a:rPr lang="vi-VN" sz="2400" b="1" u="sng" dirty="0">
                <a:latin typeface="Times New Roman" pitchFamily="18" charset="0"/>
                <a:cs typeface="Times New Roman" pitchFamily="18" charset="0"/>
              </a:rPr>
              <a:t>Bài 3</a:t>
            </a:r>
            <a:r>
              <a:rPr lang="vi-VN" sz="2400" b="1" dirty="0">
                <a:latin typeface="Times New Roman" pitchFamily="18" charset="0"/>
                <a:cs typeface="Times New Roman" pitchFamily="18" charset="0"/>
              </a:rPr>
              <a:t>: Em hãy đặt 2 câu có sử dụng dấu ngoặc kép.</a:t>
            </a:r>
            <a:endParaRPr lang="en-US" sz="2400" dirty="0">
              <a:latin typeface="Times New Roman" pitchFamily="18" charset="0"/>
              <a:cs typeface="Times New Roman" pitchFamily="18" charset="0"/>
            </a:endParaRPr>
          </a:p>
        </p:txBody>
      </p:sp>
      <p:sp>
        <p:nvSpPr>
          <p:cNvPr id="5" name="Rectangle 4"/>
          <p:cNvSpPr/>
          <p:nvPr/>
        </p:nvSpPr>
        <p:spPr>
          <a:xfrm>
            <a:off x="990600" y="2339316"/>
            <a:ext cx="7696200" cy="461665"/>
          </a:xfrm>
          <a:prstGeom prst="rect">
            <a:avLst/>
          </a:prstGeom>
        </p:spPr>
        <p:txBody>
          <a:bodyPr wrap="square">
            <a:spAutoFit/>
          </a:bodyPr>
          <a:lstStyle/>
          <a:p>
            <a:r>
              <a:rPr lang="vi-VN" sz="2400" b="1" dirty="0">
                <a:latin typeface="Times New Roman" pitchFamily="18" charset="0"/>
                <a:cs typeface="Times New Roman" pitchFamily="18" charset="0"/>
              </a:rPr>
              <a:t>- Bạn Mai thật xứng đáng </a:t>
            </a:r>
            <a:r>
              <a:rPr lang="vi-VN" sz="2400" b="1" dirty="0" smtClean="0">
                <a:latin typeface="Times New Roman" pitchFamily="18" charset="0"/>
                <a:cs typeface="Times New Roman" pitchFamily="18" charset="0"/>
              </a:rPr>
              <a:t>là</a:t>
            </a:r>
            <a:r>
              <a:rPr lang="en-US" sz="2400" b="1" dirty="0" smtClean="0">
                <a:latin typeface="Times New Roman" pitchFamily="18" charset="0"/>
                <a:cs typeface="Times New Roman" pitchFamily="18" charset="0"/>
              </a:rPr>
              <a:t> “c</a:t>
            </a:r>
            <a:r>
              <a:rPr lang="vi-VN" sz="2400" b="1" dirty="0" smtClean="0">
                <a:latin typeface="Times New Roman" pitchFamily="18" charset="0"/>
                <a:cs typeface="Times New Roman" pitchFamily="18" charset="0"/>
              </a:rPr>
              <a:t>ây </a:t>
            </a:r>
            <a:r>
              <a:rPr lang="vi-VN" sz="2400" b="1" dirty="0">
                <a:latin typeface="Times New Roman" pitchFamily="18" charset="0"/>
                <a:cs typeface="Times New Roman" pitchFamily="18" charset="0"/>
              </a:rPr>
              <a:t>văn nghệ” của lớp em.</a:t>
            </a:r>
            <a:endParaRPr lang="en-US" sz="2400" b="1" dirty="0">
              <a:latin typeface="Times New Roman" pitchFamily="18" charset="0"/>
              <a:cs typeface="Times New Roman" pitchFamily="18" charset="0"/>
            </a:endParaRPr>
          </a:p>
        </p:txBody>
      </p:sp>
      <p:sp>
        <p:nvSpPr>
          <p:cNvPr id="6" name="Rectangle 5"/>
          <p:cNvSpPr/>
          <p:nvPr/>
        </p:nvSpPr>
        <p:spPr>
          <a:xfrm>
            <a:off x="990600" y="3207603"/>
            <a:ext cx="7467600" cy="830997"/>
          </a:xfrm>
          <a:prstGeom prst="rect">
            <a:avLst/>
          </a:prstGeom>
        </p:spPr>
        <p:txBody>
          <a:bodyPr wrap="square">
            <a:spAutoFit/>
          </a:bodyPr>
          <a:lstStyle/>
          <a:p>
            <a:r>
              <a:rPr lang="vi-VN" sz="2400" b="1" dirty="0">
                <a:latin typeface="+mj-lt"/>
              </a:rPr>
              <a:t>-  Mẹ em thường dặn: “ Con cần ăn uống đủ chất, tập thể dục thường xuyên để tăng cường sức khỏe nhé!”</a:t>
            </a:r>
            <a:endParaRPr lang="en-US" sz="2400" b="1" dirty="0">
              <a:latin typeface="+mj-lt"/>
            </a:endParaRPr>
          </a:p>
        </p:txBody>
      </p:sp>
    </p:spTree>
    <p:extLst>
      <p:ext uri="{BB962C8B-B14F-4D97-AF65-F5344CB8AC3E}">
        <p14:creationId xmlns:p14="http://schemas.microsoft.com/office/powerpoint/2010/main" val="2519079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49256"/>
          </a:xfrm>
        </p:spPr>
      </p:pic>
      <p:sp>
        <p:nvSpPr>
          <p:cNvPr id="5" name="TextBox 4"/>
          <p:cNvSpPr txBox="1"/>
          <p:nvPr/>
        </p:nvSpPr>
        <p:spPr>
          <a:xfrm>
            <a:off x="838200" y="2133600"/>
            <a:ext cx="7620000" cy="923330"/>
          </a:xfrm>
          <a:prstGeom prst="rect">
            <a:avLst/>
          </a:prstGeom>
          <a:noFill/>
        </p:spPr>
        <p:txBody>
          <a:bodyPr wrap="square" rtlCol="0">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err="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Xin</a:t>
            </a:r>
            <a:r>
              <a:rPr lang="en-US" sz="5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chân</a:t>
            </a:r>
            <a:r>
              <a:rPr lang="en-US" sz="5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thành</a:t>
            </a:r>
            <a:r>
              <a:rPr lang="en-US" sz="5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cảm</a:t>
            </a:r>
            <a:r>
              <a:rPr lang="en-US" sz="5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ơn</a:t>
            </a:r>
            <a:r>
              <a:rPr lang="en-US" sz="5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a:t>
            </a:r>
            <a:endPar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03211829"/>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448800" cy="7620000"/>
          </a:xfrm>
        </p:spPr>
      </p:pic>
      <p:sp>
        <p:nvSpPr>
          <p:cNvPr id="5" name="TextBox 4"/>
          <p:cNvSpPr txBox="1"/>
          <p:nvPr/>
        </p:nvSpPr>
        <p:spPr>
          <a:xfrm>
            <a:off x="2057400" y="1313880"/>
            <a:ext cx="5029200" cy="10156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smtClean="0">
                <a:ln w="11430">
                  <a:solidFill>
                    <a:schemeClr val="tx1"/>
                  </a:solidFill>
                </a:ln>
                <a:effectLst>
                  <a:innerShdw blurRad="63500" dist="50800" dir="16200000">
                    <a:prstClr val="black">
                      <a:alpha val="50000"/>
                    </a:prstClr>
                  </a:innerShdw>
                  <a:reflection blurRad="6350" stA="55000" endA="300" endPos="45500" dir="5400000" sy="-100000" algn="bl" rotWithShape="0"/>
                </a:effectLst>
                <a:latin typeface="Times New Roman" pitchFamily="18" charset="0"/>
                <a:cs typeface="Times New Roman" pitchFamily="18" charset="0"/>
              </a:rPr>
              <a:t>KHỞI ĐỘNG</a:t>
            </a:r>
            <a:endParaRPr lang="en-US" sz="6000" b="1" dirty="0">
              <a:ln w="11430">
                <a:solidFill>
                  <a:schemeClr val="tx1"/>
                </a:solidFill>
              </a:ln>
              <a:effectLst>
                <a:innerShdw blurRad="63500" dist="50800" dir="16200000">
                  <a:prstClr val="black">
                    <a:alpha val="50000"/>
                  </a:prstClr>
                </a:innerShdw>
                <a:reflection blurRad="6350" stA="55000" endA="300" endPos="455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478055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2mate.com - VIỆT NAM ƠI! ĐÁNH BAY COVID! - MINH BETA _ NGHỆ AN TV_5jcWNw9f15A_360p (online-video-cutter.co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1481049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200" b="1" dirty="0" smtClean="0">
                <a:latin typeface="Times New Roman" pitchFamily="18" charset="0"/>
                <a:cs typeface="Times New Roman" pitchFamily="18" charset="0"/>
              </a:rPr>
              <a:t>LUYỆN TỪ VÀ CÂU</a:t>
            </a:r>
            <a:br>
              <a:rPr lang="en-US" sz="3200" b="1" dirty="0" smtClean="0">
                <a:latin typeface="Times New Roman" pitchFamily="18" charset="0"/>
                <a:cs typeface="Times New Roman" pitchFamily="18" charset="0"/>
              </a:rPr>
            </a:br>
            <a:r>
              <a:rPr lang="en-US" sz="3200" b="1" dirty="0" err="1" smtClean="0">
                <a:latin typeface="Times New Roman" pitchFamily="18" charset="0"/>
                <a:cs typeface="Times New Roman" pitchFamily="18" charset="0"/>
              </a:rPr>
              <a:t>Ôn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tập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kép</a:t>
            </a:r>
            <a:endParaRPr lang="en-US" sz="3200" b="1" dirty="0">
              <a:latin typeface="Times New Roman" pitchFamily="18" charset="0"/>
              <a:cs typeface="Times New Roman" pitchFamily="18" charset="0"/>
            </a:endParaRPr>
          </a:p>
        </p:txBody>
      </p:sp>
      <p:sp>
        <p:nvSpPr>
          <p:cNvPr id="6" name="TextBox 5"/>
          <p:cNvSpPr txBox="1"/>
          <p:nvPr/>
        </p:nvSpPr>
        <p:spPr>
          <a:xfrm>
            <a:off x="533400" y="1371600"/>
            <a:ext cx="4038600"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I. </a:t>
            </a:r>
            <a:r>
              <a:rPr lang="en-US" sz="2800" b="1" dirty="0" err="1" smtClean="0">
                <a:latin typeface="Times New Roman" pitchFamily="18" charset="0"/>
                <a:cs typeface="Times New Roman" pitchFamily="18" charset="0"/>
              </a:rPr>
              <a:t>Kiến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thức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cần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nhớ</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8" name="Rounded Rectangle 7"/>
          <p:cNvSpPr/>
          <p:nvPr/>
        </p:nvSpPr>
        <p:spPr>
          <a:xfrm>
            <a:off x="381000" y="2971800"/>
            <a:ext cx="3200400" cy="1447800"/>
          </a:xfrm>
          <a:prstGeom prst="roundRect">
            <a:avLst/>
          </a:prstGeom>
          <a:solidFill>
            <a:srgbClr val="FAF24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00" y="3434090"/>
            <a:ext cx="3308555"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DẤU NGOẶC KÉP</a:t>
            </a:r>
            <a:endParaRPr lang="en-US" sz="2800" b="1" dirty="0">
              <a:latin typeface="Times New Roman" pitchFamily="18" charset="0"/>
              <a:cs typeface="Times New Roman" pitchFamily="18" charset="0"/>
            </a:endParaRPr>
          </a:p>
        </p:txBody>
      </p:sp>
      <p:cxnSp>
        <p:nvCxnSpPr>
          <p:cNvPr id="10" name="Straight Arrow Connector 9"/>
          <p:cNvCxnSpPr/>
          <p:nvPr/>
        </p:nvCxnSpPr>
        <p:spPr>
          <a:xfrm flipV="1">
            <a:off x="3581400" y="2514600"/>
            <a:ext cx="869430" cy="11811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50830" y="1894820"/>
            <a:ext cx="4540770" cy="1538021"/>
          </a:xfrm>
          <a:prstGeom prst="roundRect">
            <a:avLst/>
          </a:prstGeom>
          <a:solidFill>
            <a:srgbClr val="89F2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419600" y="4322164"/>
            <a:ext cx="4572000" cy="2182583"/>
          </a:xfrm>
          <a:prstGeom prst="roundRect">
            <a:avLst/>
          </a:prstGeom>
          <a:solidFill>
            <a:srgbClr val="89F2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573250" y="2012430"/>
            <a:ext cx="4343400" cy="1292662"/>
          </a:xfrm>
          <a:prstGeom prst="rect">
            <a:avLst/>
          </a:prstGeom>
          <a:noFill/>
        </p:spPr>
        <p:txBody>
          <a:bodyPr wrap="square" rtlCol="0">
            <a:spAutoFit/>
          </a:bodyPr>
          <a:lstStyle/>
          <a:p>
            <a:pPr algn="just"/>
            <a:r>
              <a:rPr lang="en-US" sz="2600" b="1" dirty="0" err="1">
                <a:latin typeface="Times New Roman" pitchFamily="18" charset="0"/>
                <a:cs typeface="Times New Roman" pitchFamily="18" charset="0"/>
              </a:rPr>
              <a:t>T</a:t>
            </a:r>
            <a:r>
              <a:rPr lang="en-US" sz="2600" b="1" dirty="0" err="1" smtClean="0">
                <a:latin typeface="Times New Roman" pitchFamily="18" charset="0"/>
                <a:cs typeface="Times New Roman" pitchFamily="18" charset="0"/>
              </a:rPr>
              <a:t>hường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được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dùng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để</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dẫn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lời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nói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trực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tiếp</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nhân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vật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hoặc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người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nào</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đó</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sp>
        <p:nvSpPr>
          <p:cNvPr id="15" name="TextBox 14"/>
          <p:cNvSpPr txBox="1"/>
          <p:nvPr/>
        </p:nvSpPr>
        <p:spPr>
          <a:xfrm>
            <a:off x="4573250" y="4411866"/>
            <a:ext cx="4343400" cy="2092881"/>
          </a:xfrm>
          <a:prstGeom prst="rect">
            <a:avLst/>
          </a:prstGeom>
          <a:noFill/>
        </p:spPr>
        <p:txBody>
          <a:bodyPr wrap="square" rtlCol="0">
            <a:spAutoFit/>
          </a:bodyPr>
          <a:lstStyle/>
          <a:p>
            <a:pPr algn="just"/>
            <a:r>
              <a:rPr lang="en-US" sz="2600" b="1" dirty="0" err="1" smtClean="0">
                <a:latin typeface="Times New Roman" pitchFamily="18" charset="0"/>
                <a:cs typeface="Times New Roman" pitchFamily="18" charset="0"/>
              </a:rPr>
              <a:t>Nếu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lời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nói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trực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tiếp</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là</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một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câu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trọn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vẹn</a:t>
            </a:r>
            <a:r>
              <a:rPr lang="en-US" sz="2600" b="1" dirty="0" smtClean="0">
                <a:latin typeface="Times New Roman" pitchFamily="18" charset="0"/>
                <a:cs typeface="Times New Roman" pitchFamily="18" charset="0"/>
              </a:rPr>
              <a:t> hay </a:t>
            </a:r>
            <a:r>
              <a:rPr lang="en-US" sz="2600" b="1" dirty="0" err="1" smtClean="0">
                <a:latin typeface="Times New Roman" pitchFamily="18" charset="0"/>
                <a:cs typeface="Times New Roman" pitchFamily="18" charset="0"/>
              </a:rPr>
              <a:t>một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đoạn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văn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thì</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trước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dấu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ngoặc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kép</a:t>
            </a:r>
            <a:r>
              <a:rPr lang="en-US" sz="2600" b="1" dirty="0" smtClean="0">
                <a:latin typeface="Times New Roman" pitchFamily="18" charset="0"/>
                <a:cs typeface="Times New Roman" pitchFamily="18" charset="0"/>
              </a:rPr>
              <a:t> ta </a:t>
            </a:r>
            <a:r>
              <a:rPr lang="en-US" sz="2600" b="1" dirty="0" err="1" smtClean="0">
                <a:latin typeface="Times New Roman" pitchFamily="18" charset="0"/>
                <a:cs typeface="Times New Roman" pitchFamily="18" charset="0"/>
              </a:rPr>
              <a:t>thường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phải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thêm</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dấu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hai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chấm</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cxnSp>
        <p:nvCxnSpPr>
          <p:cNvPr id="16" name="Straight Arrow Connector 15"/>
          <p:cNvCxnSpPr>
            <a:endCxn id="13" idx="0"/>
          </p:cNvCxnSpPr>
          <p:nvPr/>
        </p:nvCxnSpPr>
        <p:spPr>
          <a:xfrm>
            <a:off x="6705600" y="3434090"/>
            <a:ext cx="0" cy="8880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0126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animBg="1"/>
      <p:bldP spid="9" grpId="0"/>
      <p:bldP spid="12" grpId="0" animBg="1"/>
      <p:bldP spid="13" grpId="0" animBg="1"/>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342900" y="3810000"/>
            <a:ext cx="8153400" cy="2462213"/>
          </a:xfrm>
          <a:prstGeom prst="rect">
            <a:avLst/>
          </a:prstGeom>
          <a:noFill/>
        </p:spPr>
        <p:txBody>
          <a:bodyPr wrap="square" rtlCol="0">
            <a:spAutoFit/>
          </a:bodyPr>
          <a:lstStyle/>
          <a:p>
            <a:pPr algn="just"/>
            <a:r>
              <a:rPr lang="en-US" sz="2800" b="1" u="sng" dirty="0" err="1" smtClean="0">
                <a:solidFill>
                  <a:srgbClr val="FF0000"/>
                </a:solidFill>
                <a:latin typeface="Times New Roman" pitchFamily="18" charset="0"/>
                <a:cs typeface="Times New Roman" pitchFamily="18" charset="0"/>
              </a:rPr>
              <a:t>Ví</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dụ</a:t>
            </a:r>
            <a:r>
              <a:rPr lang="en-US" sz="2800" b="1" u="sng" dirty="0" smtClean="0">
                <a:solidFill>
                  <a:srgbClr val="FF0000"/>
                </a:solidFill>
                <a:latin typeface="Times New Roman" pitchFamily="18" charset="0"/>
                <a:cs typeface="Times New Roman" pitchFamily="18" charset="0"/>
              </a:rPr>
              <a:t> 2:</a:t>
            </a:r>
          </a:p>
          <a:p>
            <a:pPr algn="just">
              <a:lnSpc>
                <a:spcPct val="150000"/>
              </a:lnSpc>
            </a:pPr>
            <a:r>
              <a:rPr lang="en-US" sz="2800" b="1" dirty="0" smtClean="0">
                <a:latin typeface="Times New Roman" pitchFamily="18" charset="0"/>
                <a:cs typeface="Times New Roman" pitchFamily="18" charset="0"/>
              </a:rPr>
              <a:t>    Trong cuộc chiến chống dịch Covid – 19,  </a:t>
            </a:r>
            <a:r>
              <a:rPr lang="vi-VN" sz="2800" b="1" dirty="0" smtClean="0">
                <a:latin typeface="Times New Roman" pitchFamily="18" charset="0"/>
                <a:cs typeface="Times New Roman" pitchFamily="18" charset="0"/>
              </a:rPr>
              <a:t>Phó </a:t>
            </a:r>
            <a:r>
              <a:rPr lang="vi-VN" sz="2800" b="1" dirty="0">
                <a:latin typeface="Times New Roman" pitchFamily="18" charset="0"/>
                <a:cs typeface="Times New Roman" pitchFamily="18" charset="0"/>
              </a:rPr>
              <a:t>thủ tướng Vũ Đức Đam </a:t>
            </a:r>
            <a:r>
              <a:rPr lang="en-US" sz="2800" b="1" dirty="0" smtClean="0">
                <a:latin typeface="Times New Roman" pitchFamily="18" charset="0"/>
                <a:cs typeface="Times New Roman" pitchFamily="18" charset="0"/>
              </a:rPr>
              <a:t>cho </a:t>
            </a:r>
            <a:r>
              <a:rPr lang="en-US" sz="2800" b="1" dirty="0" err="1" smtClean="0">
                <a:latin typeface="Times New Roman" pitchFamily="18" charset="0"/>
                <a:cs typeface="Times New Roman" pitchFamily="18" charset="0"/>
              </a:rPr>
              <a:t>rằng</a:t>
            </a:r>
            <a:r>
              <a:rPr lang="vi-VN"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lo </a:t>
            </a:r>
            <a:r>
              <a:rPr lang="vi-VN" sz="2800" b="1" dirty="0">
                <a:latin typeface="Times New Roman" pitchFamily="18" charset="0"/>
                <a:cs typeface="Times New Roman" pitchFamily="18" charset="0"/>
              </a:rPr>
              <a:t>cho bà con tốt nhất có thể, đó là nghĩa đồng </a:t>
            </a:r>
            <a:r>
              <a:rPr lang="vi-VN" sz="2800" b="1" dirty="0" smtClean="0">
                <a:latin typeface="Times New Roman" pitchFamily="18" charset="0"/>
                <a:cs typeface="Times New Roman" pitchFamily="18" charset="0"/>
              </a:rPr>
              <a:t>bào</a:t>
            </a:r>
            <a:r>
              <a:rPr lang="en-US" sz="2800" b="1" dirty="0" smtClean="0">
                <a:latin typeface="Times New Roman" pitchFamily="18" charset="0"/>
                <a:cs typeface="Times New Roman" pitchFamily="18" charset="0"/>
              </a:rPr>
              <a:t>”</a:t>
            </a:r>
            <a:r>
              <a:rPr lang="vi-VN"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5" name="TextBox 14"/>
          <p:cNvSpPr txBox="1"/>
          <p:nvPr/>
        </p:nvSpPr>
        <p:spPr>
          <a:xfrm>
            <a:off x="457200" y="457200"/>
            <a:ext cx="7924800" cy="3246530"/>
          </a:xfrm>
          <a:prstGeom prst="rect">
            <a:avLst/>
          </a:prstGeom>
          <a:noFill/>
        </p:spPr>
        <p:txBody>
          <a:bodyPr wrap="square" rtlCol="0">
            <a:spAutoFit/>
          </a:bodyPr>
          <a:lstStyle/>
          <a:p>
            <a:pPr algn="just">
              <a:lnSpc>
                <a:spcPct val="150000"/>
              </a:lnSpc>
            </a:pPr>
            <a:r>
              <a:rPr lang="en-US" sz="2800" b="1" u="sng" dirty="0" err="1" smtClean="0">
                <a:solidFill>
                  <a:srgbClr val="FF0000"/>
                </a:solidFill>
                <a:latin typeface="Times New Roman" pitchFamily="18" charset="0"/>
                <a:cs typeface="Times New Roman" pitchFamily="18" charset="0"/>
              </a:rPr>
              <a:t>Ví</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dụ</a:t>
            </a:r>
            <a:r>
              <a:rPr lang="en-US" sz="2800" b="1" u="sng" dirty="0" smtClean="0">
                <a:solidFill>
                  <a:srgbClr val="FF0000"/>
                </a:solidFill>
                <a:latin typeface="Times New Roman" pitchFamily="18" charset="0"/>
                <a:cs typeface="Times New Roman" pitchFamily="18" charset="0"/>
              </a:rPr>
              <a:t> 1:</a:t>
            </a:r>
          </a:p>
          <a:p>
            <a:pPr algn="just">
              <a:lnSpc>
                <a:spcPct val="150000"/>
              </a:lnSpc>
            </a:pPr>
            <a:r>
              <a:rPr lang="en-US" sz="2800" b="1" dirty="0" smtClean="0">
                <a:solidFill>
                  <a:prstClr val="black"/>
                </a:solidFill>
                <a:latin typeface="Times New Roman" pitchFamily="18" charset="0"/>
                <a:cs typeface="Times New Roman" pitchFamily="18" charset="0"/>
              </a:rPr>
              <a:t>    </a:t>
            </a:r>
            <a:r>
              <a:rPr lang="vi-VN" sz="2800" b="1" dirty="0" smtClean="0">
                <a:solidFill>
                  <a:prstClr val="black"/>
                </a:solidFill>
                <a:latin typeface="Times New Roman" pitchFamily="18" charset="0"/>
                <a:cs typeface="Times New Roman" pitchFamily="18" charset="0"/>
              </a:rPr>
              <a:t>Bác </a:t>
            </a:r>
            <a:r>
              <a:rPr lang="vi-VN" sz="2800" b="1" dirty="0">
                <a:solidFill>
                  <a:prstClr val="black"/>
                </a:solidFill>
                <a:latin typeface="Times New Roman" pitchFamily="18" charset="0"/>
                <a:cs typeface="Times New Roman" pitchFamily="18" charset="0"/>
              </a:rPr>
              <a:t>đã từng nói: </a:t>
            </a:r>
            <a:r>
              <a:rPr lang="vi-VN" sz="2800" b="1" dirty="0" smtClean="0">
                <a:solidFill>
                  <a:prstClr val="black"/>
                </a:solidFill>
                <a:latin typeface="Times New Roman" pitchFamily="18" charset="0"/>
                <a:cs typeface="Times New Roman" pitchFamily="18" charset="0"/>
              </a:rPr>
              <a:t>“</a:t>
            </a:r>
            <a:r>
              <a:rPr lang="en-US" sz="2800" b="1" dirty="0" smtClean="0">
                <a:solidFill>
                  <a:prstClr val="black"/>
                </a:solidFill>
                <a:latin typeface="Times New Roman" pitchFamily="18" charset="0"/>
                <a:cs typeface="Times New Roman" pitchFamily="18" charset="0"/>
              </a:rPr>
              <a:t> </a:t>
            </a:r>
            <a:r>
              <a:rPr lang="vi-VN" sz="2800" b="1" dirty="0" smtClean="0">
                <a:solidFill>
                  <a:prstClr val="black"/>
                </a:solidFill>
                <a:latin typeface="Times New Roman" pitchFamily="18" charset="0"/>
                <a:cs typeface="Times New Roman" pitchFamily="18" charset="0"/>
              </a:rPr>
              <a:t>Học </a:t>
            </a:r>
            <a:r>
              <a:rPr lang="vi-VN" sz="2800" b="1" dirty="0">
                <a:solidFill>
                  <a:prstClr val="black"/>
                </a:solidFill>
                <a:latin typeface="Times New Roman" pitchFamily="18" charset="0"/>
                <a:cs typeface="Times New Roman" pitchFamily="18" charset="0"/>
              </a:rPr>
              <a:t>cái tốt thì khó, ví như người ta leo núi, phải vất vả, khó nhọc mới lên đến đỉnh. Học cái xấu thì dễ, như ở trên đỉnh núi trượt chân một cái là nhào xuống vực </a:t>
            </a:r>
            <a:r>
              <a:rPr lang="vi-VN" sz="2800" b="1" dirty="0" smtClean="0">
                <a:solidFill>
                  <a:prstClr val="black"/>
                </a:solidFill>
                <a:latin typeface="Times New Roman" pitchFamily="18" charset="0"/>
                <a:cs typeface="Times New Roman" pitchFamily="18" charset="0"/>
              </a:rPr>
              <a:t>sâu</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2" name="TextBox 1"/>
          <p:cNvSpPr txBox="1"/>
          <p:nvPr/>
        </p:nvSpPr>
        <p:spPr>
          <a:xfrm>
            <a:off x="3607904" y="1245704"/>
            <a:ext cx="4572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5844208" y="3147139"/>
            <a:ext cx="5334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6" name="TextBox 5"/>
          <p:cNvSpPr txBox="1"/>
          <p:nvPr/>
        </p:nvSpPr>
        <p:spPr>
          <a:xfrm>
            <a:off x="5208105" y="5014602"/>
            <a:ext cx="4572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7" name="TextBox 6"/>
          <p:cNvSpPr txBox="1"/>
          <p:nvPr/>
        </p:nvSpPr>
        <p:spPr>
          <a:xfrm>
            <a:off x="5357193" y="5648859"/>
            <a:ext cx="5334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9318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80">
                                          <p:stCondLst>
                                            <p:cond delay="0"/>
                                          </p:stCondLst>
                                        </p:cTn>
                                        <p:tgtEl>
                                          <p:spTgt spid="5"/>
                                        </p:tgtEl>
                                      </p:cBhvr>
                                    </p:animEffect>
                                    <p:anim calcmode="lin" valueType="num">
                                      <p:cBhvr>
                                        <p:cTn id="3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9" dur="26">
                                          <p:stCondLst>
                                            <p:cond delay="650"/>
                                          </p:stCondLst>
                                        </p:cTn>
                                        <p:tgtEl>
                                          <p:spTgt spid="5"/>
                                        </p:tgtEl>
                                      </p:cBhvr>
                                      <p:to x="100000" y="60000"/>
                                    </p:animScale>
                                    <p:animScale>
                                      <p:cBhvr>
                                        <p:cTn id="40" dur="166" decel="50000">
                                          <p:stCondLst>
                                            <p:cond delay="676"/>
                                          </p:stCondLst>
                                        </p:cTn>
                                        <p:tgtEl>
                                          <p:spTgt spid="5"/>
                                        </p:tgtEl>
                                      </p:cBhvr>
                                      <p:to x="100000" y="100000"/>
                                    </p:animScale>
                                    <p:animScale>
                                      <p:cBhvr>
                                        <p:cTn id="41" dur="26">
                                          <p:stCondLst>
                                            <p:cond delay="1312"/>
                                          </p:stCondLst>
                                        </p:cTn>
                                        <p:tgtEl>
                                          <p:spTgt spid="5"/>
                                        </p:tgtEl>
                                      </p:cBhvr>
                                      <p:to x="100000" y="80000"/>
                                    </p:animScale>
                                    <p:animScale>
                                      <p:cBhvr>
                                        <p:cTn id="42" dur="166" decel="50000">
                                          <p:stCondLst>
                                            <p:cond delay="1338"/>
                                          </p:stCondLst>
                                        </p:cTn>
                                        <p:tgtEl>
                                          <p:spTgt spid="5"/>
                                        </p:tgtEl>
                                      </p:cBhvr>
                                      <p:to x="100000" y="100000"/>
                                    </p:animScale>
                                    <p:animScale>
                                      <p:cBhvr>
                                        <p:cTn id="43" dur="26">
                                          <p:stCondLst>
                                            <p:cond delay="1642"/>
                                          </p:stCondLst>
                                        </p:cTn>
                                        <p:tgtEl>
                                          <p:spTgt spid="5"/>
                                        </p:tgtEl>
                                      </p:cBhvr>
                                      <p:to x="100000" y="90000"/>
                                    </p:animScale>
                                    <p:animScale>
                                      <p:cBhvr>
                                        <p:cTn id="44" dur="166" decel="50000">
                                          <p:stCondLst>
                                            <p:cond delay="1668"/>
                                          </p:stCondLst>
                                        </p:cTn>
                                        <p:tgtEl>
                                          <p:spTgt spid="5"/>
                                        </p:tgtEl>
                                      </p:cBhvr>
                                      <p:to x="100000" y="100000"/>
                                    </p:animScale>
                                    <p:animScale>
                                      <p:cBhvr>
                                        <p:cTn id="45" dur="26">
                                          <p:stCondLst>
                                            <p:cond delay="1808"/>
                                          </p:stCondLst>
                                        </p:cTn>
                                        <p:tgtEl>
                                          <p:spTgt spid="5"/>
                                        </p:tgtEl>
                                      </p:cBhvr>
                                      <p:to x="100000" y="95000"/>
                                    </p:animScale>
                                    <p:animScale>
                                      <p:cBhvr>
                                        <p:cTn id="46" dur="166" decel="50000">
                                          <p:stCondLst>
                                            <p:cond delay="1834"/>
                                          </p:stCondLst>
                                        </p:cTn>
                                        <p:tgtEl>
                                          <p:spTgt spid="5"/>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580">
                                          <p:stCondLst>
                                            <p:cond delay="0"/>
                                          </p:stCondLst>
                                        </p:cTn>
                                        <p:tgtEl>
                                          <p:spTgt spid="6"/>
                                        </p:tgtEl>
                                      </p:cBhvr>
                                    </p:animEffect>
                                    <p:anim calcmode="lin" valueType="num">
                                      <p:cBhvr>
                                        <p:cTn id="5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7" dur="26">
                                          <p:stCondLst>
                                            <p:cond delay="650"/>
                                          </p:stCondLst>
                                        </p:cTn>
                                        <p:tgtEl>
                                          <p:spTgt spid="6"/>
                                        </p:tgtEl>
                                      </p:cBhvr>
                                      <p:to x="100000" y="60000"/>
                                    </p:animScale>
                                    <p:animScale>
                                      <p:cBhvr>
                                        <p:cTn id="58" dur="166" decel="50000">
                                          <p:stCondLst>
                                            <p:cond delay="676"/>
                                          </p:stCondLst>
                                        </p:cTn>
                                        <p:tgtEl>
                                          <p:spTgt spid="6"/>
                                        </p:tgtEl>
                                      </p:cBhvr>
                                      <p:to x="100000" y="100000"/>
                                    </p:animScale>
                                    <p:animScale>
                                      <p:cBhvr>
                                        <p:cTn id="59" dur="26">
                                          <p:stCondLst>
                                            <p:cond delay="1312"/>
                                          </p:stCondLst>
                                        </p:cTn>
                                        <p:tgtEl>
                                          <p:spTgt spid="6"/>
                                        </p:tgtEl>
                                      </p:cBhvr>
                                      <p:to x="100000" y="80000"/>
                                    </p:animScale>
                                    <p:animScale>
                                      <p:cBhvr>
                                        <p:cTn id="60" dur="166" decel="50000">
                                          <p:stCondLst>
                                            <p:cond delay="1338"/>
                                          </p:stCondLst>
                                        </p:cTn>
                                        <p:tgtEl>
                                          <p:spTgt spid="6"/>
                                        </p:tgtEl>
                                      </p:cBhvr>
                                      <p:to x="100000" y="100000"/>
                                    </p:animScale>
                                    <p:animScale>
                                      <p:cBhvr>
                                        <p:cTn id="61" dur="26">
                                          <p:stCondLst>
                                            <p:cond delay="1642"/>
                                          </p:stCondLst>
                                        </p:cTn>
                                        <p:tgtEl>
                                          <p:spTgt spid="6"/>
                                        </p:tgtEl>
                                      </p:cBhvr>
                                      <p:to x="100000" y="90000"/>
                                    </p:animScale>
                                    <p:animScale>
                                      <p:cBhvr>
                                        <p:cTn id="62" dur="166" decel="50000">
                                          <p:stCondLst>
                                            <p:cond delay="1668"/>
                                          </p:stCondLst>
                                        </p:cTn>
                                        <p:tgtEl>
                                          <p:spTgt spid="6"/>
                                        </p:tgtEl>
                                      </p:cBhvr>
                                      <p:to x="100000" y="100000"/>
                                    </p:animScale>
                                    <p:animScale>
                                      <p:cBhvr>
                                        <p:cTn id="63" dur="26">
                                          <p:stCondLst>
                                            <p:cond delay="1808"/>
                                          </p:stCondLst>
                                        </p:cTn>
                                        <p:tgtEl>
                                          <p:spTgt spid="6"/>
                                        </p:tgtEl>
                                      </p:cBhvr>
                                      <p:to x="100000" y="95000"/>
                                    </p:animScale>
                                    <p:animScale>
                                      <p:cBhvr>
                                        <p:cTn id="64" dur="166" decel="50000">
                                          <p:stCondLst>
                                            <p:cond delay="1834"/>
                                          </p:stCondLst>
                                        </p:cTn>
                                        <p:tgtEl>
                                          <p:spTgt spid="6"/>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80">
                                          <p:stCondLst>
                                            <p:cond delay="0"/>
                                          </p:stCondLst>
                                        </p:cTn>
                                        <p:tgtEl>
                                          <p:spTgt spid="7"/>
                                        </p:tgtEl>
                                      </p:cBhvr>
                                    </p:animEffect>
                                    <p:anim calcmode="lin" valueType="num">
                                      <p:cBhvr>
                                        <p:cTn id="6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3" dur="26">
                                          <p:stCondLst>
                                            <p:cond delay="650"/>
                                          </p:stCondLst>
                                        </p:cTn>
                                        <p:tgtEl>
                                          <p:spTgt spid="7"/>
                                        </p:tgtEl>
                                      </p:cBhvr>
                                      <p:to x="100000" y="60000"/>
                                    </p:animScale>
                                    <p:animScale>
                                      <p:cBhvr>
                                        <p:cTn id="74" dur="166" decel="50000">
                                          <p:stCondLst>
                                            <p:cond delay="676"/>
                                          </p:stCondLst>
                                        </p:cTn>
                                        <p:tgtEl>
                                          <p:spTgt spid="7"/>
                                        </p:tgtEl>
                                      </p:cBhvr>
                                      <p:to x="100000" y="100000"/>
                                    </p:animScale>
                                    <p:animScale>
                                      <p:cBhvr>
                                        <p:cTn id="75" dur="26">
                                          <p:stCondLst>
                                            <p:cond delay="1312"/>
                                          </p:stCondLst>
                                        </p:cTn>
                                        <p:tgtEl>
                                          <p:spTgt spid="7"/>
                                        </p:tgtEl>
                                      </p:cBhvr>
                                      <p:to x="100000" y="80000"/>
                                    </p:animScale>
                                    <p:animScale>
                                      <p:cBhvr>
                                        <p:cTn id="76" dur="166" decel="50000">
                                          <p:stCondLst>
                                            <p:cond delay="1338"/>
                                          </p:stCondLst>
                                        </p:cTn>
                                        <p:tgtEl>
                                          <p:spTgt spid="7"/>
                                        </p:tgtEl>
                                      </p:cBhvr>
                                      <p:to x="100000" y="100000"/>
                                    </p:animScale>
                                    <p:animScale>
                                      <p:cBhvr>
                                        <p:cTn id="77" dur="26">
                                          <p:stCondLst>
                                            <p:cond delay="1642"/>
                                          </p:stCondLst>
                                        </p:cTn>
                                        <p:tgtEl>
                                          <p:spTgt spid="7"/>
                                        </p:tgtEl>
                                      </p:cBhvr>
                                      <p:to x="100000" y="90000"/>
                                    </p:animScale>
                                    <p:animScale>
                                      <p:cBhvr>
                                        <p:cTn id="78" dur="166" decel="50000">
                                          <p:stCondLst>
                                            <p:cond delay="1668"/>
                                          </p:stCondLst>
                                        </p:cTn>
                                        <p:tgtEl>
                                          <p:spTgt spid="7"/>
                                        </p:tgtEl>
                                      </p:cBhvr>
                                      <p:to x="100000" y="100000"/>
                                    </p:animScale>
                                    <p:animScale>
                                      <p:cBhvr>
                                        <p:cTn id="79" dur="26">
                                          <p:stCondLst>
                                            <p:cond delay="1808"/>
                                          </p:stCondLst>
                                        </p:cTn>
                                        <p:tgtEl>
                                          <p:spTgt spid="7"/>
                                        </p:tgtEl>
                                      </p:cBhvr>
                                      <p:to x="100000" y="95000"/>
                                    </p:animScale>
                                    <p:animScale>
                                      <p:cBhvr>
                                        <p:cTn id="8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2"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200" b="1" dirty="0" smtClean="0">
                <a:latin typeface="Times New Roman" pitchFamily="18" charset="0"/>
                <a:cs typeface="Times New Roman" pitchFamily="18" charset="0"/>
              </a:rPr>
              <a:t>LUYỆN TỪ VÀ CÂU</a:t>
            </a:r>
            <a:br>
              <a:rPr lang="en-US" sz="3200" b="1" dirty="0" smtClean="0">
                <a:latin typeface="Times New Roman" pitchFamily="18" charset="0"/>
                <a:cs typeface="Times New Roman" pitchFamily="18" charset="0"/>
              </a:rPr>
            </a:br>
            <a:r>
              <a:rPr lang="en-US" sz="3200" b="1" dirty="0" err="1" smtClean="0">
                <a:latin typeface="Times New Roman" pitchFamily="18" charset="0"/>
                <a:cs typeface="Times New Roman" pitchFamily="18" charset="0"/>
              </a:rPr>
              <a:t>Ôn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tập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dấu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ngoặc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kép</a:t>
            </a:r>
            <a:endParaRPr lang="en-US" sz="3200" b="1" dirty="0">
              <a:latin typeface="Times New Roman" pitchFamily="18" charset="0"/>
              <a:cs typeface="Times New Roman" pitchFamily="18" charset="0"/>
            </a:endParaRPr>
          </a:p>
        </p:txBody>
      </p:sp>
      <p:sp>
        <p:nvSpPr>
          <p:cNvPr id="6" name="TextBox 5"/>
          <p:cNvSpPr txBox="1"/>
          <p:nvPr/>
        </p:nvSpPr>
        <p:spPr>
          <a:xfrm>
            <a:off x="533400" y="1371600"/>
            <a:ext cx="4038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I. </a:t>
            </a:r>
            <a:r>
              <a:rPr lang="en-US" sz="2800" b="1" dirty="0" err="1" smtClean="0">
                <a:solidFill>
                  <a:prstClr val="black"/>
                </a:solidFill>
                <a:latin typeface="Times New Roman" pitchFamily="18" charset="0"/>
                <a:cs typeface="Times New Roman" pitchFamily="18" charset="0"/>
              </a:rPr>
              <a:t>Kiến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thức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cần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nhớ</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8" name="Rounded Rectangle 7"/>
          <p:cNvSpPr/>
          <p:nvPr/>
        </p:nvSpPr>
        <p:spPr>
          <a:xfrm>
            <a:off x="381000" y="2971800"/>
            <a:ext cx="3200400" cy="1447800"/>
          </a:xfrm>
          <a:prstGeom prst="roundRect">
            <a:avLst/>
          </a:prstGeom>
          <a:solidFill>
            <a:srgbClr val="FAF24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381000" y="3434090"/>
            <a:ext cx="3308555"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DẤU NGOẶC KÉP</a:t>
            </a:r>
            <a:endParaRPr lang="en-US" sz="2800" b="1" dirty="0">
              <a:solidFill>
                <a:prstClr val="black"/>
              </a:solidFill>
              <a:latin typeface="Times New Roman" pitchFamily="18" charset="0"/>
              <a:cs typeface="Times New Roman" pitchFamily="18" charset="0"/>
            </a:endParaRPr>
          </a:p>
        </p:txBody>
      </p:sp>
      <p:cxnSp>
        <p:nvCxnSpPr>
          <p:cNvPr id="10" name="Straight Arrow Connector 9"/>
          <p:cNvCxnSpPr/>
          <p:nvPr/>
        </p:nvCxnSpPr>
        <p:spPr>
          <a:xfrm flipV="1">
            <a:off x="3581400" y="2743200"/>
            <a:ext cx="838200" cy="9525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50830" y="1894820"/>
            <a:ext cx="4540770" cy="1538021"/>
          </a:xfrm>
          <a:prstGeom prst="roundRect">
            <a:avLst/>
          </a:prstGeom>
          <a:solidFill>
            <a:srgbClr val="89F2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4419600" y="4322165"/>
            <a:ext cx="4572000" cy="1621436"/>
          </a:xfrm>
          <a:prstGeom prst="roundRect">
            <a:avLst/>
          </a:prstGeom>
          <a:solidFill>
            <a:srgbClr val="89F2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4573250" y="2012430"/>
            <a:ext cx="4343400" cy="1292662"/>
          </a:xfrm>
          <a:prstGeom prst="rect">
            <a:avLst/>
          </a:prstGeom>
          <a:noFill/>
        </p:spPr>
        <p:txBody>
          <a:bodyPr wrap="square" rtlCol="0">
            <a:spAutoFit/>
          </a:bodyPr>
          <a:lstStyle/>
          <a:p>
            <a:pPr algn="just"/>
            <a:r>
              <a:rPr lang="en-US" sz="2600" b="1" dirty="0" err="1">
                <a:solidFill>
                  <a:prstClr val="black"/>
                </a:solidFill>
                <a:latin typeface="Times New Roman" pitchFamily="18" charset="0"/>
                <a:cs typeface="Times New Roman" pitchFamily="18" charset="0"/>
              </a:rPr>
              <a:t>T</a:t>
            </a:r>
            <a:r>
              <a:rPr lang="en-US" sz="2600" b="1" dirty="0" err="1" smtClean="0">
                <a:solidFill>
                  <a:prstClr val="black"/>
                </a:solidFill>
                <a:latin typeface="Times New Roman" pitchFamily="18" charset="0"/>
                <a:cs typeface="Times New Roman" pitchFamily="18" charset="0"/>
              </a:rPr>
              <a:t>hường</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được</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dùng</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để</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dẫn</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lời</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nói</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trực</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tiếp</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của</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nhân</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vật</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hoặc</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của</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người</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nào</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đó</a:t>
            </a:r>
            <a:r>
              <a:rPr lang="en-US" sz="2600" b="1" dirty="0" smtClean="0">
                <a:solidFill>
                  <a:prstClr val="black"/>
                </a:solidFill>
                <a:latin typeface="Times New Roman" pitchFamily="18" charset="0"/>
                <a:cs typeface="Times New Roman" pitchFamily="18" charset="0"/>
              </a:rPr>
              <a:t>.</a:t>
            </a:r>
            <a:endParaRPr lang="en-US" sz="2600" b="1" dirty="0">
              <a:solidFill>
                <a:prstClr val="black"/>
              </a:solidFill>
              <a:latin typeface="Times New Roman" pitchFamily="18" charset="0"/>
              <a:cs typeface="Times New Roman" pitchFamily="18" charset="0"/>
            </a:endParaRPr>
          </a:p>
        </p:txBody>
      </p:sp>
      <p:sp>
        <p:nvSpPr>
          <p:cNvPr id="15" name="TextBox 14"/>
          <p:cNvSpPr txBox="1"/>
          <p:nvPr/>
        </p:nvSpPr>
        <p:spPr>
          <a:xfrm>
            <a:off x="4573250" y="4411866"/>
            <a:ext cx="4343400" cy="1292662"/>
          </a:xfrm>
          <a:prstGeom prst="rect">
            <a:avLst/>
          </a:prstGeom>
          <a:noFill/>
        </p:spPr>
        <p:txBody>
          <a:bodyPr wrap="square" rtlCol="0">
            <a:spAutoFit/>
          </a:bodyPr>
          <a:lstStyle/>
          <a:p>
            <a:pPr algn="just"/>
            <a:r>
              <a:rPr lang="en-US" sz="2600" b="1" dirty="0" err="1" smtClean="0">
                <a:solidFill>
                  <a:prstClr val="black"/>
                </a:solidFill>
                <a:latin typeface="Times New Roman" pitchFamily="18" charset="0"/>
                <a:cs typeface="Times New Roman" pitchFamily="18" charset="0"/>
              </a:rPr>
              <a:t>Được</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dùng</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để</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đánh</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dấu</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những</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từ</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ngữ</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được</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dùng</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với</a:t>
            </a:r>
            <a:r>
              <a:rPr lang="en-US" sz="2600" b="1" dirty="0" smtClean="0">
                <a:solidFill>
                  <a:prstClr val="black"/>
                </a:solidFill>
                <a:latin typeface="Times New Roman" pitchFamily="18" charset="0"/>
                <a:cs typeface="Times New Roman" pitchFamily="18" charset="0"/>
              </a:rPr>
              <a:t> ý </a:t>
            </a:r>
            <a:r>
              <a:rPr lang="en-US" sz="2600" b="1" dirty="0" err="1" smtClean="0">
                <a:solidFill>
                  <a:prstClr val="black"/>
                </a:solidFill>
                <a:latin typeface="Times New Roman" pitchFamily="18" charset="0"/>
                <a:cs typeface="Times New Roman" pitchFamily="18" charset="0"/>
              </a:rPr>
              <a:t>nghĩa</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đặc</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biệt</a:t>
            </a:r>
            <a:r>
              <a:rPr lang="en-US" sz="2600" b="1" dirty="0" smtClean="0">
                <a:solidFill>
                  <a:prstClr val="black"/>
                </a:solidFill>
                <a:latin typeface="Times New Roman" pitchFamily="18" charset="0"/>
                <a:cs typeface="Times New Roman" pitchFamily="18" charset="0"/>
              </a:rPr>
              <a:t>.</a:t>
            </a:r>
            <a:endParaRPr lang="en-US" sz="2600" b="1" dirty="0">
              <a:solidFill>
                <a:prstClr val="black"/>
              </a:solidFill>
              <a:latin typeface="Times New Roman" pitchFamily="18" charset="0"/>
              <a:cs typeface="Times New Roman" pitchFamily="18" charset="0"/>
            </a:endParaRPr>
          </a:p>
        </p:txBody>
      </p:sp>
      <p:cxnSp>
        <p:nvCxnSpPr>
          <p:cNvPr id="16" name="Straight Arrow Connector 15"/>
          <p:cNvCxnSpPr/>
          <p:nvPr/>
        </p:nvCxnSpPr>
        <p:spPr>
          <a:xfrm>
            <a:off x="3581400" y="3695701"/>
            <a:ext cx="838200" cy="14096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184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Horizontal)">
                                      <p:cBhvr>
                                        <p:cTn id="18" dur="500"/>
                                        <p:tgtEl>
                                          <p:spTgt spid="14"/>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out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Horizontal)">
                                      <p:cBhvr>
                                        <p:cTn id="26" dur="500"/>
                                        <p:tgtEl>
                                          <p:spTgt spid="16"/>
                                        </p:tgtEl>
                                      </p:cBhvr>
                                    </p:animEffect>
                                  </p:childTnLst>
                                </p:cTn>
                              </p:par>
                              <p:par>
                                <p:cTn id="27" presetID="16" presetClass="entr" presetSubtype="2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Horizontal)">
                                      <p:cBhvr>
                                        <p:cTn id="29" dur="500"/>
                                        <p:tgtEl>
                                          <p:spTgt spid="15"/>
                                        </p:tgtEl>
                                      </p:cBhvr>
                                    </p:animEffect>
                                  </p:childTnLst>
                                </p:cTn>
                              </p:par>
                              <p:par>
                                <p:cTn id="30" presetID="16" presetClass="entr" presetSubtype="2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 name="TextBox 6"/>
          <p:cNvSpPr txBox="1"/>
          <p:nvPr/>
        </p:nvSpPr>
        <p:spPr>
          <a:xfrm>
            <a:off x="990600" y="533400"/>
            <a:ext cx="7696200" cy="584775"/>
          </a:xfrm>
          <a:prstGeom prst="rect">
            <a:avLst/>
          </a:prstGeom>
          <a:noFill/>
        </p:spPr>
        <p:txBody>
          <a:bodyPr wrap="square" rtlCol="0">
            <a:spAutoFit/>
          </a:bodyPr>
          <a:lstStyle/>
          <a:p>
            <a:pPr algn="just"/>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Ví</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dụ</a:t>
            </a:r>
            <a:r>
              <a:rPr lang="en-US" sz="3200" b="1" dirty="0" smtClean="0">
                <a:solidFill>
                  <a:srgbClr val="FF0000"/>
                </a:solidFill>
                <a:latin typeface="Times New Roman" pitchFamily="18" charset="0"/>
                <a:cs typeface="Times New Roman" pitchFamily="18" charset="0"/>
              </a:rPr>
              <a:t> 3 :</a:t>
            </a:r>
            <a:endParaRPr lang="en-US" sz="3200" b="1" i="1" dirty="0">
              <a:latin typeface="Times New Roman" pitchFamily="18" charset="0"/>
              <a:cs typeface="Times New Roman" pitchFamily="18" charset="0"/>
            </a:endParaRPr>
          </a:p>
        </p:txBody>
      </p:sp>
      <p:sp>
        <p:nvSpPr>
          <p:cNvPr id="8" name="TextBox 7"/>
          <p:cNvSpPr txBox="1"/>
          <p:nvPr/>
        </p:nvSpPr>
        <p:spPr>
          <a:xfrm>
            <a:off x="990600" y="1145836"/>
            <a:ext cx="7315200" cy="1569660"/>
          </a:xfrm>
          <a:prstGeom prst="rect">
            <a:avLst/>
          </a:prstGeom>
          <a:noFill/>
        </p:spPr>
        <p:txBody>
          <a:bodyPr wrap="square" rtlCol="0">
            <a:spAutoFit/>
          </a:bodyPr>
          <a:lstStyle/>
          <a:p>
            <a:pPr algn="just"/>
            <a:r>
              <a:rPr lang="en-US" sz="3200" b="1" dirty="0" err="1" smtClean="0">
                <a:solidFill>
                  <a:prstClr val="black"/>
                </a:solidFill>
                <a:latin typeface="Times New Roman" pitchFamily="18" charset="0"/>
                <a:cs typeface="Times New Roman" pitchFamily="18" charset="0"/>
              </a:rPr>
              <a:t>Nhìn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xa</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cầu</a:t>
            </a:r>
            <a:r>
              <a:rPr lang="en-US" sz="3200" b="1" dirty="0" smtClean="0">
                <a:solidFill>
                  <a:prstClr val="black"/>
                </a:solidFill>
                <a:latin typeface="Times New Roman" pitchFamily="18" charset="0"/>
                <a:cs typeface="Times New Roman" pitchFamily="18" charset="0"/>
              </a:rPr>
              <a:t> Long </a:t>
            </a:r>
            <a:r>
              <a:rPr lang="en-US" sz="3200" b="1" dirty="0" err="1" smtClean="0">
                <a:solidFill>
                  <a:prstClr val="black"/>
                </a:solidFill>
                <a:latin typeface="Times New Roman" pitchFamily="18" charset="0"/>
                <a:cs typeface="Times New Roman" pitchFamily="18" charset="0"/>
              </a:rPr>
              <a:t>Biên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như</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một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dải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lụa</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vắt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ngang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sông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Hồng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Nhưng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thực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ra</a:t>
            </a:r>
            <a:r>
              <a:rPr lang="en-US" sz="3200" b="1" dirty="0" smtClean="0">
                <a:solidFill>
                  <a:prstClr val="black"/>
                </a:solidFill>
                <a:latin typeface="Times New Roman" pitchFamily="18" charset="0"/>
                <a:cs typeface="Times New Roman" pitchFamily="18" charset="0"/>
              </a:rPr>
              <a:t>, “ </a:t>
            </a:r>
            <a:r>
              <a:rPr lang="en-US" sz="3200" b="1" dirty="0" err="1" smtClean="0">
                <a:solidFill>
                  <a:prstClr val="black"/>
                </a:solidFill>
                <a:latin typeface="Times New Roman" pitchFamily="18" charset="0"/>
                <a:cs typeface="Times New Roman" pitchFamily="18" charset="0"/>
              </a:rPr>
              <a:t>dải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lụa</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ấy</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nặng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tới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mười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bảy</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tấn</a:t>
            </a:r>
            <a:r>
              <a:rPr lang="en-US" sz="3200" b="1" dirty="0" smtClean="0">
                <a:solidFill>
                  <a:prstClr val="black"/>
                </a:solidFill>
                <a:latin typeface="Times New Roman" pitchFamily="18" charset="0"/>
                <a:cs typeface="Times New Roman" pitchFamily="18" charset="0"/>
              </a:rPr>
              <a:t>.</a:t>
            </a:r>
            <a:endParaRPr lang="en-US" sz="3200" b="1" dirty="0">
              <a:solidFill>
                <a:prstClr val="black"/>
              </a:solidFill>
              <a:latin typeface="Times New Roman" pitchFamily="18" charset="0"/>
              <a:cs typeface="Times New Roman" pitchFamily="18" charset="0"/>
            </a:endParaRPr>
          </a:p>
        </p:txBody>
      </p:sp>
      <p:sp>
        <p:nvSpPr>
          <p:cNvPr id="4" name="TextBox 3"/>
          <p:cNvSpPr txBox="1"/>
          <p:nvPr/>
        </p:nvSpPr>
        <p:spPr>
          <a:xfrm>
            <a:off x="1021307" y="3235600"/>
            <a:ext cx="7696200" cy="584775"/>
          </a:xfrm>
          <a:prstGeom prst="rect">
            <a:avLst/>
          </a:prstGeom>
          <a:noFill/>
        </p:spPr>
        <p:txBody>
          <a:bodyPr wrap="square" rtlCol="0">
            <a:spAutoFit/>
          </a:bodyPr>
          <a:lstStyle/>
          <a:p>
            <a:pPr algn="just"/>
            <a:r>
              <a:rPr lang="en-US" sz="3200" b="1" dirty="0" smtClean="0">
                <a:solidFill>
                  <a:srgbClr val="FF0000"/>
                </a:solidFill>
                <a:latin typeface="Times New Roman" pitchFamily="18" charset="0"/>
                <a:cs typeface="Times New Roman" pitchFamily="18" charset="0"/>
              </a:rPr>
              <a:t> </a:t>
            </a:r>
            <a:r>
              <a:rPr lang="en-US" sz="3200" b="1" i="1" dirty="0" smtClean="0">
                <a:latin typeface="Times New Roman" pitchFamily="18" charset="0"/>
                <a:cs typeface="Times New Roman" pitchFamily="18" charset="0"/>
              </a:rPr>
              <a:t>Dấu ngoặc kép được dùng làm gì?</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4014276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33348" cy="766818"/>
          </a:xfrm>
        </p:spPr>
        <p:txBody>
          <a:bodyPr/>
          <a:lstStyle/>
          <a:p>
            <a:r>
              <a:rPr lang="en-US" sz="3200" b="1" dirty="0" smtClean="0">
                <a:latin typeface="Times New Roman" pitchFamily="18" charset="0"/>
                <a:cs typeface="Times New Roman" pitchFamily="18" charset="0"/>
              </a:rPr>
              <a:t>GHI NHỚ</a:t>
            </a:r>
            <a:endParaRPr lang="en-US" sz="3200" b="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09148" y="4419599"/>
            <a:ext cx="3634851" cy="2442149"/>
          </a:xfrm>
        </p:spPr>
      </p:pic>
      <p:sp>
        <p:nvSpPr>
          <p:cNvPr id="5" name="Title 1"/>
          <p:cNvSpPr txBox="1">
            <a:spLocks/>
          </p:cNvSpPr>
          <p:nvPr/>
        </p:nvSpPr>
        <p:spPr bwMode="auto">
          <a:xfrm>
            <a:off x="457200" y="1295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r>
              <a:rPr lang="en-US" sz="2800" b="1" dirty="0" smtClean="0">
                <a:solidFill>
                  <a:prstClr val="black"/>
                </a:solidFill>
                <a:latin typeface="Times New Roman" pitchFamily="18" charset="0"/>
                <a:cs typeface="Times New Roman" pitchFamily="18" charset="0"/>
              </a:rPr>
              <a:t>1</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Dấu</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ngoặc</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kép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thường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được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dùng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trực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tiếp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nhân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vật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hoặc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người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nào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đó</a:t>
            </a:r>
            <a:r>
              <a:rPr lang="en-US" sz="2800" b="1" dirty="0" smtClean="0">
                <a:solidFill>
                  <a:prstClr val="black"/>
                </a:solidFill>
                <a:latin typeface="Times New Roman" pitchFamily="18" charset="0"/>
                <a:cs typeface="Times New Roman" pitchFamily="18" charset="0"/>
              </a:rPr>
              <a:t>.</a:t>
            </a:r>
          </a:p>
          <a:p>
            <a:pPr algn="just"/>
            <a:endParaRPr lang="en-US" sz="2800" b="1" dirty="0">
              <a:solidFill>
                <a:prstClr val="black"/>
              </a:solidFill>
              <a:latin typeface="Times New Roman" pitchFamily="18" charset="0"/>
              <a:cs typeface="Times New Roman" pitchFamily="18" charset="0"/>
            </a:endParaRPr>
          </a:p>
        </p:txBody>
      </p:sp>
      <p:sp>
        <p:nvSpPr>
          <p:cNvPr id="6" name="Title 1"/>
          <p:cNvSpPr txBox="1">
            <a:spLocks/>
          </p:cNvSpPr>
          <p:nvPr/>
        </p:nvSpPr>
        <p:spPr bwMode="auto">
          <a:xfrm>
            <a:off x="457200" y="2470880"/>
            <a:ext cx="823334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Nếu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trực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tiếp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một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trọn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vẹn</a:t>
            </a:r>
            <a:r>
              <a:rPr lang="en-US" sz="2800" b="1" dirty="0" smtClean="0">
                <a:solidFill>
                  <a:prstClr val="black"/>
                </a:solidFill>
                <a:latin typeface="Times New Roman" pitchFamily="18" charset="0"/>
                <a:cs typeface="Times New Roman" pitchFamily="18" charset="0"/>
              </a:rPr>
              <a:t> hay </a:t>
            </a:r>
            <a:r>
              <a:rPr lang="en-US" sz="2800" b="1" dirty="0" err="1" smtClean="0">
                <a:solidFill>
                  <a:prstClr val="black"/>
                </a:solidFill>
                <a:latin typeface="Times New Roman" pitchFamily="18" charset="0"/>
                <a:cs typeface="Times New Roman" pitchFamily="18" charset="0"/>
              </a:rPr>
              <a:t>một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đoạn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văn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trước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dấu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ngoặc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kép</a:t>
            </a:r>
            <a:r>
              <a:rPr lang="en-US" sz="2800" b="1" dirty="0" smtClean="0">
                <a:solidFill>
                  <a:prstClr val="black"/>
                </a:solidFill>
                <a:latin typeface="Times New Roman" pitchFamily="18" charset="0"/>
                <a:cs typeface="Times New Roman" pitchFamily="18" charset="0"/>
              </a:rPr>
              <a:t> ta </a:t>
            </a:r>
            <a:r>
              <a:rPr lang="en-US" sz="2800" b="1" dirty="0" err="1" smtClean="0">
                <a:solidFill>
                  <a:prstClr val="black"/>
                </a:solidFill>
                <a:latin typeface="Times New Roman" pitchFamily="18" charset="0"/>
                <a:cs typeface="Times New Roman" pitchFamily="18" charset="0"/>
              </a:rPr>
              <a:t>thường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phải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thêm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dấu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hai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chấm</a:t>
            </a:r>
            <a:r>
              <a:rPr lang="en-US" sz="2800" b="1" dirty="0" smtClean="0">
                <a:solidFill>
                  <a:prstClr val="black"/>
                </a:solidFill>
                <a:latin typeface="Times New Roman" pitchFamily="18" charset="0"/>
                <a:cs typeface="Times New Roman" pitchFamily="18" charset="0"/>
              </a:rPr>
              <a:t>.</a:t>
            </a:r>
          </a:p>
          <a:p>
            <a:pPr algn="just"/>
            <a:endParaRPr lang="en-US" sz="2800" b="1" dirty="0">
              <a:solidFill>
                <a:prstClr val="black"/>
              </a:solidFill>
              <a:latin typeface="Times New Roman" pitchFamily="18" charset="0"/>
              <a:cs typeface="Times New Roman" pitchFamily="18" charset="0"/>
            </a:endParaRPr>
          </a:p>
        </p:txBody>
      </p:sp>
      <p:sp>
        <p:nvSpPr>
          <p:cNvPr id="7" name="Title 1"/>
          <p:cNvSpPr txBox="1">
            <a:spLocks/>
          </p:cNvSpPr>
          <p:nvPr/>
        </p:nvSpPr>
        <p:spPr bwMode="auto">
          <a:xfrm>
            <a:off x="420974" y="3664471"/>
            <a:ext cx="823334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r>
              <a:rPr lang="en-US" sz="2800" b="1" dirty="0" smtClean="0">
                <a:solidFill>
                  <a:prstClr val="black"/>
                </a:solidFill>
                <a:latin typeface="Times New Roman" pitchFamily="18" charset="0"/>
                <a:cs typeface="Times New Roman" pitchFamily="18" charset="0"/>
              </a:rPr>
              <a:t>2. </a:t>
            </a:r>
            <a:r>
              <a:rPr lang="en-US" sz="2800" b="1" dirty="0" err="1" smtClean="0">
                <a:solidFill>
                  <a:prstClr val="black"/>
                </a:solidFill>
                <a:latin typeface="Times New Roman" pitchFamily="18" charset="0"/>
                <a:cs typeface="Times New Roman" pitchFamily="18" charset="0"/>
              </a:rPr>
              <a:t>Dấu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ngoặc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còn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được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dùng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đánh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dấu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từ</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ngữ</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được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dùng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với</a:t>
            </a:r>
            <a:r>
              <a:rPr lang="en-US" sz="2800" b="1" dirty="0" smtClean="0">
                <a:solidFill>
                  <a:prstClr val="black"/>
                </a:solidFill>
                <a:latin typeface="Times New Roman" pitchFamily="18" charset="0"/>
                <a:cs typeface="Times New Roman" pitchFamily="18" charset="0"/>
              </a:rPr>
              <a:t> ý </a:t>
            </a:r>
            <a:r>
              <a:rPr lang="en-US" sz="2800" b="1" dirty="0" err="1" smtClean="0">
                <a:solidFill>
                  <a:prstClr val="black"/>
                </a:solidFill>
                <a:latin typeface="Times New Roman" pitchFamily="18" charset="0"/>
                <a:cs typeface="Times New Roman" pitchFamily="18" charset="0"/>
              </a:rPr>
              <a:t>nghĩa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biệt</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825832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sz="4000" b="1" dirty="0" err="1" smtClean="0">
                <a:latin typeface="Times New Roman" pitchFamily="18" charset="0"/>
                <a:cs typeface="Times New Roman" pitchFamily="18" charset="0"/>
              </a:rPr>
              <a:t>Luyện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tập</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2541101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657</Words>
  <Application>Microsoft Office PowerPoint</Application>
  <PresentationFormat>On-screen Show (4:3)</PresentationFormat>
  <Paragraphs>49</Paragraphs>
  <Slides>13</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HP001 4 hàng</vt:lpstr>
      <vt:lpstr>Segoe UI Emoji</vt:lpstr>
      <vt:lpstr>Times New Roman</vt:lpstr>
      <vt:lpstr>2_Office Theme</vt:lpstr>
      <vt:lpstr>7_Office Theme</vt:lpstr>
      <vt:lpstr>UBND QUẬN HẢI AN TRƯỜNG TIỂU HỌC ĐẰNG HẢI</vt:lpstr>
      <vt:lpstr>PowerPoint Presentation</vt:lpstr>
      <vt:lpstr>PowerPoint Presentation</vt:lpstr>
      <vt:lpstr>LUYỆN TỪ VÀ CÂU Ôn tập dấu ngoặc kép</vt:lpstr>
      <vt:lpstr>PowerPoint Presentation</vt:lpstr>
      <vt:lpstr>LUYỆN TỪ VÀ CÂU Ôn tập dấu ngoặc kép</vt:lpstr>
      <vt:lpstr>PowerPoint Presentation</vt:lpstr>
      <vt:lpstr>GHI NHỚ</vt:lpstr>
      <vt:lpstr>Luyện tập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QUẬN HẢI AN TRƯỜNG TIỂU HỌC ĐẰNG HẢI</dc:title>
  <dc:creator>Admin</dc:creator>
  <cp:lastModifiedBy>Admin</cp:lastModifiedBy>
  <cp:revision>56</cp:revision>
  <dcterms:created xsi:type="dcterms:W3CDTF">2020-04-12T07:04:23Z</dcterms:created>
  <dcterms:modified xsi:type="dcterms:W3CDTF">2023-11-06T15:08:23Z</dcterms:modified>
</cp:coreProperties>
</file>