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6AC3A-B972-4699-81FA-125370E885E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69F11-5591-4FD6-877C-D91120C0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6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72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627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117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49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911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50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2CDC-EBA6-46FD-95BA-A9F4F15638CA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249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2CDC-EBA6-46FD-95BA-A9F4F15638CA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021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955C0A2-7F9E-180E-6B50-3459D0D33E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36E14D8-3D3E-05A3-11F1-2303DB47E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CBF8277-D90A-A745-8406-0BF1C5CE2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9FE7-6E47-43A3-B56F-213855FE7235}" type="datetimeFigureOut">
              <a:rPr lang="vi-VN" smtClean="0"/>
              <a:t>06/11/2023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0231168-67EF-9DFB-6528-400D0019B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705E352-3E90-5604-4587-EDE68E757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4E60-AE56-4219-A319-CD8FD9A8B9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2390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3D1EFAD-DBC0-058F-A411-6578B555B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1D9E6B3-9595-C133-0AFE-1A740078ED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424ADFE-BEC5-7F20-0F1F-E24F0CE32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9FE7-6E47-43A3-B56F-213855FE7235}" type="datetimeFigureOut">
              <a:rPr lang="vi-VN" smtClean="0"/>
              <a:t>06/11/2023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99DF06-8FA0-72AE-2FD7-910F2AE88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CFF7DFA-BFEE-AC7E-4BB0-32F8F988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4E60-AE56-4219-A319-CD8FD9A8B9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707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BC76D02-0746-E054-AC48-1A2DF4C35D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A2B0392-B879-59BF-FF9D-4484B4845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83990C9-FA44-5F85-94BA-5EE766CA4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9FE7-6E47-43A3-B56F-213855FE7235}" type="datetimeFigureOut">
              <a:rPr lang="vi-VN" smtClean="0"/>
              <a:t>06/11/2023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39183A8-6502-C6E1-7011-9AD989218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5862CDB-8309-B4C6-FA9E-F112BADD1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4E60-AE56-4219-A319-CD8FD9A8B9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2811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08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8F8F1C2-1FDB-4C97-5FF4-F5BC072AA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BF5E773-842F-4A96-9492-8B8673C9B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AB51E7B-5190-9DC8-09E6-1FF04D3EA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9FE7-6E47-43A3-B56F-213855FE7235}" type="datetimeFigureOut">
              <a:rPr lang="vi-VN" smtClean="0"/>
              <a:t>06/11/2023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D86DAEC-12EA-AC26-A82C-122DD1801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9074E8B-E08A-9751-5E09-464AA20C5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4E60-AE56-4219-A319-CD8FD9A8B9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247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6399411-39A4-0780-4251-BA9EE27B6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798D44A-5476-4C7F-6621-0EA263E45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5330B8E-8C80-D3DC-B9DC-350637570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9FE7-6E47-43A3-B56F-213855FE7235}" type="datetimeFigureOut">
              <a:rPr lang="vi-VN" smtClean="0"/>
              <a:t>06/11/2023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8CE44FB-D075-A5D2-F58A-66A5C2249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982E67F-28A6-0F7A-75CC-6F636082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4E60-AE56-4219-A319-CD8FD9A8B9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3861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16B6E4-30FA-EBB9-17ED-52C549ABA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B1AFA8A-71F9-A7F4-D22C-671D31A0CE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F00C28D-DBAB-6658-FA27-85175D1FE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6390E25-FAB8-DE03-1B20-44C45515D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9FE7-6E47-43A3-B56F-213855FE7235}" type="datetimeFigureOut">
              <a:rPr lang="vi-VN" smtClean="0"/>
              <a:t>06/11/2023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628847A-97EC-F38E-98A9-D65F00612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7013F35-A028-062C-7266-88F1694A7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4E60-AE56-4219-A319-CD8FD9A8B9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802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4BC8817-8E6E-8BC0-0F4E-F23E44C43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5C222D2-4D72-6612-0A0C-2092082DD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90E2D5B-EDBB-8E22-DD55-8AB8EA61F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FBAC3D36-007B-75DD-6E9E-9127DD236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0759BE07-9084-02EA-395F-A676E28152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E9023D31-CBB9-48DF-35DB-D53187B75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9FE7-6E47-43A3-B56F-213855FE7235}" type="datetimeFigureOut">
              <a:rPr lang="vi-VN" smtClean="0"/>
              <a:t>06/11/2023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ADE7B962-D00B-4546-4558-D37A6B02F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794D896-D9F9-610F-9ADE-0E2EE1797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4E60-AE56-4219-A319-CD8FD9A8B9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203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B97D53E-6D8D-B56B-6404-9E84C310F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81271EC-F514-0868-55B8-7DD0188A6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9FE7-6E47-43A3-B56F-213855FE7235}" type="datetimeFigureOut">
              <a:rPr lang="vi-VN" smtClean="0"/>
              <a:t>06/11/2023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A03FD6A-CDB2-7EB9-3535-F2F77DE8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2219FB82-8E45-2B7B-2988-8A4235597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4E60-AE56-4219-A319-CD8FD9A8B9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7676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0A120AA-2530-608B-2F22-EB2B7C3E5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9FE7-6E47-43A3-B56F-213855FE7235}" type="datetimeFigureOut">
              <a:rPr lang="vi-VN" smtClean="0"/>
              <a:t>06/11/2023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42EF0FB-6CAC-8722-746D-221A5FC5C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9BE5BBD-6653-DE39-C145-50DB05DE7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4E60-AE56-4219-A319-CD8FD9A8B9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2814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5857057-DFDD-8B43-CF9D-69EAEFCAF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AAB1819-6781-F6F0-7335-02D2019E4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863963E-8D97-4D88-0E46-21AD6492E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01942C0-E002-1996-B563-6EA6F337D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9FE7-6E47-43A3-B56F-213855FE7235}" type="datetimeFigureOut">
              <a:rPr lang="vi-VN" smtClean="0"/>
              <a:t>06/11/2023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E58F294-F429-B793-6DC1-D3434D99B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E6E84A2-1E38-D1E9-3044-55F4B21DA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4E60-AE56-4219-A319-CD8FD9A8B9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6921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14DE319-F791-EC85-D13E-8755D645B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44718601-2362-5B4C-B096-C2CB580ACA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93F0B9A-6930-EFBC-49AD-A3DC72CB8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4FC8FD3-12CA-1578-174B-988B5BD14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9FE7-6E47-43A3-B56F-213855FE7235}" type="datetimeFigureOut">
              <a:rPr lang="vi-VN" smtClean="0"/>
              <a:t>06/11/2023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AE6D811-5B28-91CC-F22B-8EB4891C0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AE2F48A-4F17-85F8-2964-887F72BA7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4E60-AE56-4219-A319-CD8FD9A8B9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995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F3C834C-7616-97B6-8971-91DF27881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5A4CDB3-F138-46B4-273D-D6CE35881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F86F187-E178-5725-5325-BECC14CFF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39FE7-6E47-43A3-B56F-213855FE7235}" type="datetimeFigureOut">
              <a:rPr lang="vi-VN" smtClean="0"/>
              <a:t>06/11/2023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59C6C7A-CC2A-1272-0E64-774DA380A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82C40D5-A53F-D6D7-DD41-946ABBE73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14E60-AE56-4219-A319-CD8FD9A8B9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474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microsoft.com/office/2007/relationships/media" Target="../media/media2.mp4"/><Relationship Id="rId7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audio" Target="../media/audio1.wav"/><Relationship Id="rId2" Type="http://schemas.openxmlformats.org/officeDocument/2006/relationships/audio" Target="../media/media1.mp3"/><Relationship Id="rId16" Type="http://schemas.openxmlformats.org/officeDocument/2006/relationships/image" Target="../media/image15.emf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video" Target="../media/media2.mp4"/><Relationship Id="rId9" Type="http://schemas.openxmlformats.org/officeDocument/2006/relationships/image" Target="../media/image90.sv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8.png"/><Relationship Id="rId3" Type="http://schemas.microsoft.com/office/2007/relationships/media" Target="../media/media3.mp4"/><Relationship Id="rId7" Type="http://schemas.openxmlformats.org/officeDocument/2006/relationships/image" Target="../media/image2.png"/><Relationship Id="rId12" Type="http://schemas.openxmlformats.org/officeDocument/2006/relationships/image" Target="../media/image17.png"/><Relationship Id="rId17" Type="http://schemas.openxmlformats.org/officeDocument/2006/relationships/audio" Target="../media/audio1.wav"/><Relationship Id="rId2" Type="http://schemas.openxmlformats.org/officeDocument/2006/relationships/audio" Target="../media/media1.mp3"/><Relationship Id="rId16" Type="http://schemas.openxmlformats.org/officeDocument/2006/relationships/image" Target="../media/image20.png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9.png"/><Relationship Id="rId10" Type="http://schemas.openxmlformats.org/officeDocument/2006/relationships/image" Target="../media/image9.png"/><Relationship Id="rId4" Type="http://schemas.openxmlformats.org/officeDocument/2006/relationships/video" Target="../media/media3.mp4"/><Relationship Id="rId9" Type="http://schemas.openxmlformats.org/officeDocument/2006/relationships/image" Target="../media/image9.sv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3.png"/><Relationship Id="rId3" Type="http://schemas.openxmlformats.org/officeDocument/2006/relationships/video" Target="NULL" TargetMode="External"/><Relationship Id="rId7" Type="http://schemas.openxmlformats.org/officeDocument/2006/relationships/image" Target="../media/image2.png"/><Relationship Id="rId12" Type="http://schemas.openxmlformats.org/officeDocument/2006/relationships/image" Target="../media/image22.png"/><Relationship Id="rId17" Type="http://schemas.openxmlformats.org/officeDocument/2006/relationships/audio" Target="../media/audio1.wav"/><Relationship Id="rId2" Type="http://schemas.openxmlformats.org/officeDocument/2006/relationships/audio" Target="../media/media1.mp3"/><Relationship Id="rId16" Type="http://schemas.openxmlformats.org/officeDocument/2006/relationships/image" Target="../media/image25.png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4.png"/><Relationship Id="rId10" Type="http://schemas.openxmlformats.org/officeDocument/2006/relationships/image" Target="../media/image9.svg"/><Relationship Id="rId4" Type="http://schemas.microsoft.com/office/2007/relationships/media" Target="../media/media4.mp4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261E505-17BC-B21A-43E8-BF2F06C27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2685" y="306048"/>
            <a:ext cx="9144000" cy="1156380"/>
          </a:xfrm>
        </p:spPr>
        <p:txBody>
          <a:bodyPr>
            <a:no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HẢI AN</a:t>
            </a:r>
            <a:b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TIỀU HỌC ĐẰNG HẢI</a:t>
            </a:r>
            <a:endParaRPr 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F7BB833-5D78-1329-BE54-52A9A8555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685" y="2310267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 4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YẾN, TẠ, TẤN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993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023659" y="493208"/>
            <a:ext cx="7578442" cy="1493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4" b="1" dirty="0" err="1">
                <a:latin typeface="HP001 4 hàng" pitchFamily="34" charset="0"/>
              </a:rPr>
              <a:t>Để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đo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khối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lượng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các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vật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nặng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đến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hàng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chục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ki</a:t>
            </a:r>
            <a:r>
              <a:rPr lang="en-US" sz="3034" b="1" dirty="0">
                <a:latin typeface="HP001 4 hàng" pitchFamily="34" charset="0"/>
              </a:rPr>
              <a:t>-</a:t>
            </a:r>
            <a:r>
              <a:rPr lang="en-US" sz="3034" b="1" dirty="0" err="1">
                <a:latin typeface="HP001 4 hàng" pitchFamily="34" charset="0"/>
              </a:rPr>
              <a:t>lô</a:t>
            </a:r>
            <a:r>
              <a:rPr lang="en-US" sz="3034" b="1" dirty="0">
                <a:latin typeface="HP001 4 hàng" pitchFamily="34" charset="0"/>
              </a:rPr>
              <a:t>-gam, </a:t>
            </a:r>
            <a:r>
              <a:rPr lang="en-US" sz="3034" b="1" dirty="0" err="1">
                <a:latin typeface="HP001 4 hàng" pitchFamily="34" charset="0"/>
              </a:rPr>
              <a:t>người</a:t>
            </a:r>
            <a:r>
              <a:rPr lang="en-US" sz="3034" b="1" dirty="0">
                <a:latin typeface="HP001 4 hàng" pitchFamily="34" charset="0"/>
              </a:rPr>
              <a:t> ta </a:t>
            </a:r>
            <a:r>
              <a:rPr lang="en-US" sz="3034" b="1" dirty="0" err="1">
                <a:latin typeface="HP001 4 hàng" pitchFamily="34" charset="0"/>
              </a:rPr>
              <a:t>còn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dùng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đơn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vị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là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solidFill>
                  <a:srgbClr val="FF0000"/>
                </a:solidFill>
                <a:latin typeface="HP001 4 hàng" pitchFamily="34" charset="0"/>
              </a:rPr>
              <a:t>yến</a:t>
            </a:r>
            <a:r>
              <a:rPr lang="en-US" sz="3034" b="1" dirty="0">
                <a:latin typeface="HP001 4 hàng" pitchFamily="34" charset="0"/>
              </a:rPr>
              <a:t>.</a:t>
            </a:r>
          </a:p>
        </p:txBody>
      </p:sp>
      <p:pic>
        <p:nvPicPr>
          <p:cNvPr id="41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0" y="83562"/>
            <a:ext cx="3072341" cy="3072341"/>
          </a:xfrm>
          <a:prstGeom prst="rect">
            <a:avLst/>
          </a:prstGeom>
        </p:spPr>
      </p:pic>
      <p:sp>
        <p:nvSpPr>
          <p:cNvPr id="42" name="文本框 3080"/>
          <p:cNvSpPr txBox="1">
            <a:spLocks noChangeArrowheads="1"/>
          </p:cNvSpPr>
          <p:nvPr/>
        </p:nvSpPr>
        <p:spPr bwMode="auto">
          <a:xfrm>
            <a:off x="538340" y="2368411"/>
            <a:ext cx="1939125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413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1. </a:t>
            </a:r>
            <a:r>
              <a:rPr lang="en-US" altLang="zh-CN" sz="3413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Yến</a:t>
            </a:r>
            <a:endParaRPr lang="en-US" altLang="zh-CN" sz="3413" b="1" dirty="0">
              <a:solidFill>
                <a:schemeClr val="tx1">
                  <a:lumMod val="95000"/>
                  <a:lumOff val="5000"/>
                </a:schemeClr>
              </a:solidFill>
              <a:latin typeface="HP001 4 hàng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3852157" y="2125947"/>
            <a:ext cx="4847472" cy="1299962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172" b="1" dirty="0">
                <a:solidFill>
                  <a:srgbClr val="FF0000"/>
                </a:solidFill>
                <a:latin typeface="HP001 4 hàng" pitchFamily="34" charset="0"/>
              </a:rPr>
              <a:t>1 </a:t>
            </a:r>
            <a:r>
              <a:rPr lang="en-US" sz="4172" b="1" dirty="0" err="1">
                <a:solidFill>
                  <a:srgbClr val="FF0000"/>
                </a:solidFill>
                <a:latin typeface="HP001 4 hàng" pitchFamily="34" charset="0"/>
              </a:rPr>
              <a:t>yến</a:t>
            </a:r>
            <a:r>
              <a:rPr lang="en-US" sz="4172" b="1" dirty="0">
                <a:solidFill>
                  <a:srgbClr val="FF0000"/>
                </a:solidFill>
                <a:latin typeface="HP001 4 hàng" pitchFamily="34" charset="0"/>
              </a:rPr>
              <a:t> = 10 kg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2582" y="3565548"/>
            <a:ext cx="11606623" cy="1026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34" b="1" dirty="0" err="1">
                <a:latin typeface="HP001 4 hàng" pitchFamily="34" charset="0"/>
              </a:rPr>
              <a:t>Mẹ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mua</a:t>
            </a:r>
            <a:r>
              <a:rPr lang="en-US" sz="3034" b="1" dirty="0">
                <a:latin typeface="HP001 4 hàng" pitchFamily="34" charset="0"/>
              </a:rPr>
              <a:t> 1 </a:t>
            </a:r>
            <a:r>
              <a:rPr lang="en-US" sz="3034" b="1" dirty="0" err="1">
                <a:latin typeface="HP001 4 hàng" pitchFamily="34" charset="0"/>
              </a:rPr>
              <a:t>yến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cám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gà</a:t>
            </a:r>
            <a:r>
              <a:rPr lang="en-US" sz="3034" b="1" dirty="0">
                <a:latin typeface="HP001 4 hàng" pitchFamily="34" charset="0"/>
              </a:rPr>
              <a:t>, </a:t>
            </a:r>
            <a:endParaRPr lang="en-US" sz="3034" b="1" dirty="0" smtClean="0">
              <a:latin typeface="HP001 4 hàng" pitchFamily="34" charset="0"/>
            </a:endParaRPr>
          </a:p>
          <a:p>
            <a:pPr algn="ctr"/>
            <a:r>
              <a:rPr lang="en-US" sz="3034" b="1" dirty="0" err="1" smtClean="0">
                <a:latin typeface="HP001 4 hàng" pitchFamily="34" charset="0"/>
              </a:rPr>
              <a:t>vậy</a:t>
            </a:r>
            <a:r>
              <a:rPr lang="en-US" sz="3034" b="1" dirty="0" smtClean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mẹ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mua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bao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nhiêu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ki</a:t>
            </a:r>
            <a:r>
              <a:rPr lang="en-US" sz="3034" b="1" dirty="0">
                <a:latin typeface="HP001 4 hàng" pitchFamily="34" charset="0"/>
              </a:rPr>
              <a:t>-</a:t>
            </a:r>
            <a:r>
              <a:rPr lang="en-US" sz="3034" b="1" dirty="0" err="1">
                <a:latin typeface="HP001 4 hàng" pitchFamily="34" charset="0"/>
              </a:rPr>
              <a:t>lô</a:t>
            </a:r>
            <a:r>
              <a:rPr lang="en-US" sz="3034" b="1" dirty="0">
                <a:latin typeface="HP001 4 hàng" pitchFamily="34" charset="0"/>
              </a:rPr>
              <a:t>-gam </a:t>
            </a:r>
            <a:r>
              <a:rPr lang="en-US" sz="3034" b="1" dirty="0" err="1">
                <a:latin typeface="HP001 4 hàng" pitchFamily="34" charset="0"/>
              </a:rPr>
              <a:t>cám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gà</a:t>
            </a:r>
            <a:r>
              <a:rPr lang="en-US" sz="3034" b="1" dirty="0">
                <a:latin typeface="HP001 4 hàng" pitchFamily="34" charset="0"/>
              </a:rPr>
              <a:t>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9578" y="4973542"/>
            <a:ext cx="11445145" cy="114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13" b="1" dirty="0" err="1">
                <a:latin typeface="HP001 4 hàng" pitchFamily="34" charset="0"/>
              </a:rPr>
              <a:t>Mẹ</a:t>
            </a:r>
            <a:r>
              <a:rPr lang="en-US" sz="3413" b="1" dirty="0">
                <a:latin typeface="HP001 4 hàng" pitchFamily="34" charset="0"/>
              </a:rPr>
              <a:t> </a:t>
            </a:r>
            <a:r>
              <a:rPr lang="en-US" sz="3413" b="1" dirty="0" err="1">
                <a:latin typeface="HP001 4 hàng" pitchFamily="34" charset="0"/>
              </a:rPr>
              <a:t>mua</a:t>
            </a:r>
            <a:r>
              <a:rPr lang="en-US" sz="3413" b="1" dirty="0">
                <a:latin typeface="HP001 4 hàng" pitchFamily="34" charset="0"/>
              </a:rPr>
              <a:t> </a:t>
            </a:r>
            <a:r>
              <a:rPr lang="en-US" sz="3413" b="1" dirty="0">
                <a:solidFill>
                  <a:srgbClr val="FF0000"/>
                </a:solidFill>
                <a:latin typeface="HP001 4 hàng" pitchFamily="34" charset="0"/>
              </a:rPr>
              <a:t>1 </a:t>
            </a:r>
            <a:r>
              <a:rPr lang="en-US" sz="3413" b="1" dirty="0" err="1">
                <a:solidFill>
                  <a:srgbClr val="FF0000"/>
                </a:solidFill>
                <a:latin typeface="HP001 4 hàng" pitchFamily="34" charset="0"/>
              </a:rPr>
              <a:t>yến</a:t>
            </a:r>
            <a:r>
              <a:rPr lang="en-US" sz="3413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413" b="1" dirty="0" err="1">
                <a:solidFill>
                  <a:srgbClr val="FF0000"/>
                </a:solidFill>
                <a:latin typeface="HP001 4 hàng" pitchFamily="34" charset="0"/>
              </a:rPr>
              <a:t>cám</a:t>
            </a:r>
            <a:r>
              <a:rPr lang="en-US" sz="3413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413" b="1" dirty="0" err="1">
                <a:solidFill>
                  <a:srgbClr val="FF0000"/>
                </a:solidFill>
                <a:latin typeface="HP001 4 hàng" pitchFamily="34" charset="0"/>
              </a:rPr>
              <a:t>gà</a:t>
            </a:r>
            <a:r>
              <a:rPr lang="en-US" sz="3413" b="1" dirty="0">
                <a:latin typeface="HP001 4 hàng" pitchFamily="34" charset="0"/>
              </a:rPr>
              <a:t>, </a:t>
            </a:r>
            <a:endParaRPr lang="en-US" sz="3413" b="1" dirty="0" smtClean="0">
              <a:latin typeface="HP001 4 hàng" pitchFamily="34" charset="0"/>
            </a:endParaRPr>
          </a:p>
          <a:p>
            <a:pPr algn="ctr"/>
            <a:r>
              <a:rPr lang="en-US" sz="3413" b="1" dirty="0" err="1" smtClean="0">
                <a:latin typeface="HP001 4 hàng" pitchFamily="34" charset="0"/>
              </a:rPr>
              <a:t>vậy</a:t>
            </a:r>
            <a:r>
              <a:rPr lang="en-US" sz="3413" b="1" dirty="0" smtClean="0">
                <a:latin typeface="HP001 4 hàng" pitchFamily="34" charset="0"/>
              </a:rPr>
              <a:t> </a:t>
            </a:r>
            <a:r>
              <a:rPr lang="en-US" sz="3413" b="1" dirty="0" err="1">
                <a:latin typeface="HP001 4 hàng" pitchFamily="34" charset="0"/>
              </a:rPr>
              <a:t>mẹ</a:t>
            </a:r>
            <a:r>
              <a:rPr lang="en-US" sz="3413" b="1" dirty="0">
                <a:latin typeface="HP001 4 hàng" pitchFamily="34" charset="0"/>
              </a:rPr>
              <a:t> </a:t>
            </a:r>
            <a:r>
              <a:rPr lang="en-US" sz="3413" b="1" dirty="0" err="1">
                <a:latin typeface="HP001 4 hàng" pitchFamily="34" charset="0"/>
              </a:rPr>
              <a:t>mua</a:t>
            </a:r>
            <a:r>
              <a:rPr lang="en-US" sz="3413" b="1" dirty="0">
                <a:latin typeface="HP001 4 hàng" pitchFamily="34" charset="0"/>
              </a:rPr>
              <a:t> </a:t>
            </a:r>
            <a:r>
              <a:rPr lang="en-US" sz="3413" b="1" dirty="0">
                <a:solidFill>
                  <a:srgbClr val="FF0000"/>
                </a:solidFill>
                <a:latin typeface="HP001 4 hàng" pitchFamily="34" charset="0"/>
              </a:rPr>
              <a:t>10 </a:t>
            </a:r>
            <a:r>
              <a:rPr lang="en-US" sz="3413" b="1" dirty="0" err="1">
                <a:solidFill>
                  <a:srgbClr val="FF0000"/>
                </a:solidFill>
                <a:latin typeface="HP001 4 hàng" pitchFamily="34" charset="0"/>
              </a:rPr>
              <a:t>ki</a:t>
            </a:r>
            <a:r>
              <a:rPr lang="en-US" sz="3413" b="1" dirty="0">
                <a:solidFill>
                  <a:srgbClr val="FF0000"/>
                </a:solidFill>
                <a:latin typeface="HP001 4 hàng" pitchFamily="34" charset="0"/>
              </a:rPr>
              <a:t>-</a:t>
            </a:r>
            <a:r>
              <a:rPr lang="en-US" sz="3413" b="1" dirty="0" err="1">
                <a:solidFill>
                  <a:srgbClr val="FF0000"/>
                </a:solidFill>
                <a:latin typeface="HP001 4 hàng" pitchFamily="34" charset="0"/>
              </a:rPr>
              <a:t>lô</a:t>
            </a:r>
            <a:r>
              <a:rPr lang="en-US" sz="3413" b="1" dirty="0">
                <a:solidFill>
                  <a:srgbClr val="FF0000"/>
                </a:solidFill>
                <a:latin typeface="HP001 4 hàng" pitchFamily="34" charset="0"/>
              </a:rPr>
              <a:t>-gam </a:t>
            </a:r>
            <a:r>
              <a:rPr lang="en-US" sz="3413" b="1" dirty="0" err="1">
                <a:solidFill>
                  <a:srgbClr val="FF0000"/>
                </a:solidFill>
                <a:latin typeface="HP001 4 hàng" pitchFamily="34" charset="0"/>
              </a:rPr>
              <a:t>cám</a:t>
            </a:r>
            <a:r>
              <a:rPr lang="en-US" sz="3413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413" b="1" dirty="0" err="1">
                <a:solidFill>
                  <a:srgbClr val="FF0000"/>
                </a:solidFill>
                <a:latin typeface="HP001 4 hàng" pitchFamily="34" charset="0"/>
              </a:rPr>
              <a:t>gà</a:t>
            </a:r>
            <a:endParaRPr lang="en-US" sz="3413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11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023659" y="493207"/>
            <a:ext cx="8329459" cy="1493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4" b="1" dirty="0" err="1">
                <a:latin typeface="HP001 4 hàng" pitchFamily="34" charset="0"/>
              </a:rPr>
              <a:t>Để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đo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khối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lượng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các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vật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nặng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đến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hàng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chục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ki</a:t>
            </a:r>
            <a:r>
              <a:rPr lang="en-US" sz="3034" b="1" dirty="0">
                <a:latin typeface="HP001 4 hàng" pitchFamily="34" charset="0"/>
              </a:rPr>
              <a:t>-</a:t>
            </a:r>
            <a:r>
              <a:rPr lang="en-US" sz="3034" b="1" dirty="0" err="1">
                <a:latin typeface="HP001 4 hàng" pitchFamily="34" charset="0"/>
              </a:rPr>
              <a:t>lô</a:t>
            </a:r>
            <a:r>
              <a:rPr lang="en-US" sz="3034" b="1" dirty="0">
                <a:latin typeface="HP001 4 hàng" pitchFamily="34" charset="0"/>
              </a:rPr>
              <a:t>-gam, </a:t>
            </a:r>
            <a:r>
              <a:rPr lang="en-US" sz="3034" b="1" dirty="0" err="1">
                <a:latin typeface="HP001 4 hàng" pitchFamily="34" charset="0"/>
              </a:rPr>
              <a:t>người</a:t>
            </a:r>
            <a:r>
              <a:rPr lang="en-US" sz="3034" b="1" dirty="0">
                <a:latin typeface="HP001 4 hàng" pitchFamily="34" charset="0"/>
              </a:rPr>
              <a:t> ta </a:t>
            </a:r>
            <a:r>
              <a:rPr lang="en-US" sz="3034" b="1" dirty="0" err="1">
                <a:latin typeface="HP001 4 hàng" pitchFamily="34" charset="0"/>
              </a:rPr>
              <a:t>còn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dùng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đơn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vị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là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solidFill>
                  <a:srgbClr val="FF0000"/>
                </a:solidFill>
                <a:latin typeface="HP001 4 hàng" pitchFamily="34" charset="0"/>
              </a:rPr>
              <a:t>yến</a:t>
            </a:r>
            <a:r>
              <a:rPr lang="en-US" sz="3034" b="1" dirty="0">
                <a:latin typeface="HP001 4 hàng" pitchFamily="34" charset="0"/>
              </a:rPr>
              <a:t>.</a:t>
            </a:r>
          </a:p>
        </p:txBody>
      </p:sp>
      <p:pic>
        <p:nvPicPr>
          <p:cNvPr id="41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0" y="83562"/>
            <a:ext cx="3072341" cy="3072341"/>
          </a:xfrm>
          <a:prstGeom prst="rect">
            <a:avLst/>
          </a:prstGeom>
        </p:spPr>
      </p:pic>
      <p:sp>
        <p:nvSpPr>
          <p:cNvPr id="42" name="文本框 3080"/>
          <p:cNvSpPr txBox="1">
            <a:spLocks noChangeArrowheads="1"/>
          </p:cNvSpPr>
          <p:nvPr/>
        </p:nvSpPr>
        <p:spPr bwMode="auto">
          <a:xfrm>
            <a:off x="538340" y="2368411"/>
            <a:ext cx="1939125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413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1. </a:t>
            </a:r>
            <a:r>
              <a:rPr lang="en-US" altLang="zh-CN" sz="3413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Yến</a:t>
            </a:r>
            <a:endParaRPr lang="en-US" altLang="zh-CN" sz="3413" b="1" dirty="0">
              <a:solidFill>
                <a:schemeClr val="tx1">
                  <a:lumMod val="95000"/>
                  <a:lumOff val="5000"/>
                </a:schemeClr>
              </a:solidFill>
              <a:latin typeface="HP001 4 hàng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4067928" y="1976638"/>
            <a:ext cx="4847472" cy="1299962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172" b="1" dirty="0">
                <a:solidFill>
                  <a:srgbClr val="FF0000"/>
                </a:solidFill>
                <a:latin typeface="HP001 4 hàng" pitchFamily="34" charset="0"/>
              </a:rPr>
              <a:t>1 </a:t>
            </a:r>
            <a:r>
              <a:rPr lang="en-US" sz="4172" b="1" dirty="0" err="1">
                <a:solidFill>
                  <a:srgbClr val="FF0000"/>
                </a:solidFill>
                <a:latin typeface="HP001 4 hàng" pitchFamily="34" charset="0"/>
              </a:rPr>
              <a:t>yến</a:t>
            </a:r>
            <a:r>
              <a:rPr lang="en-US" sz="4172" b="1" dirty="0">
                <a:solidFill>
                  <a:srgbClr val="FF0000"/>
                </a:solidFill>
                <a:latin typeface="HP001 4 hàng" pitchFamily="34" charset="0"/>
              </a:rPr>
              <a:t> = 10 kg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9237" y="3429000"/>
            <a:ext cx="11606623" cy="1026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34" b="1" dirty="0" err="1">
                <a:latin typeface="HP001 4 hàng" pitchFamily="34" charset="0"/>
              </a:rPr>
              <a:t>Bác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Lan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mua</a:t>
            </a:r>
            <a:r>
              <a:rPr lang="en-US" sz="3034" b="1" dirty="0">
                <a:latin typeface="HP001 4 hàng" pitchFamily="34" charset="0"/>
              </a:rPr>
              <a:t> 20kg </a:t>
            </a:r>
            <a:r>
              <a:rPr lang="en-US" sz="3034" b="1" dirty="0" err="1">
                <a:latin typeface="HP001 4 hàng" pitchFamily="34" charset="0"/>
              </a:rPr>
              <a:t>rau</a:t>
            </a:r>
            <a:r>
              <a:rPr lang="en-US" sz="3034" b="1" dirty="0">
                <a:latin typeface="HP001 4 hàng" pitchFamily="34" charset="0"/>
              </a:rPr>
              <a:t>, </a:t>
            </a:r>
            <a:r>
              <a:rPr lang="en-US" sz="3034" b="1" dirty="0" err="1">
                <a:latin typeface="HP001 4 hàng" pitchFamily="34" charset="0"/>
              </a:rPr>
              <a:t>tức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là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bác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Lan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đã</a:t>
            </a:r>
            <a:r>
              <a:rPr lang="en-US" sz="3034" b="1" dirty="0">
                <a:latin typeface="HP001 4 hàng" pitchFamily="34" charset="0"/>
              </a:rPr>
              <a:t> </a:t>
            </a:r>
          </a:p>
          <a:p>
            <a:pPr algn="ctr"/>
            <a:r>
              <a:rPr lang="en-US" sz="3034" b="1" dirty="0" err="1">
                <a:latin typeface="HP001 4 hàng" pitchFamily="34" charset="0"/>
              </a:rPr>
              <a:t>mua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bao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nhiêu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yến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rau</a:t>
            </a:r>
            <a:r>
              <a:rPr lang="en-US" sz="3034" b="1" dirty="0">
                <a:latin typeface="HP001 4 hàng" pitchFamily="34" charset="0"/>
              </a:rPr>
              <a:t>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34059" y="4612546"/>
            <a:ext cx="11445145" cy="114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13" b="1" dirty="0" err="1">
                <a:latin typeface="HP001 4 hàng" pitchFamily="34" charset="0"/>
              </a:rPr>
              <a:t>Bác</a:t>
            </a:r>
            <a:r>
              <a:rPr lang="en-US" sz="3413" b="1" dirty="0">
                <a:latin typeface="HP001 4 hàng" pitchFamily="34" charset="0"/>
              </a:rPr>
              <a:t> </a:t>
            </a:r>
            <a:r>
              <a:rPr lang="en-US" sz="3413" b="1" dirty="0" err="1">
                <a:latin typeface="HP001 4 hàng" pitchFamily="34" charset="0"/>
              </a:rPr>
              <a:t>Lan</a:t>
            </a:r>
            <a:r>
              <a:rPr lang="en-US" sz="3413" b="1" dirty="0">
                <a:latin typeface="HP001 4 hàng" pitchFamily="34" charset="0"/>
              </a:rPr>
              <a:t> </a:t>
            </a:r>
            <a:r>
              <a:rPr lang="en-US" sz="3413" b="1" dirty="0" err="1">
                <a:latin typeface="HP001 4 hàng" pitchFamily="34" charset="0"/>
              </a:rPr>
              <a:t>mua</a:t>
            </a:r>
            <a:r>
              <a:rPr lang="en-US" sz="3413" b="1" dirty="0">
                <a:latin typeface="HP001 4 hàng" pitchFamily="34" charset="0"/>
              </a:rPr>
              <a:t> </a:t>
            </a:r>
            <a:r>
              <a:rPr lang="en-US" sz="3413" b="1" dirty="0">
                <a:solidFill>
                  <a:srgbClr val="FF0000"/>
                </a:solidFill>
                <a:latin typeface="HP001 4 hàng" pitchFamily="34" charset="0"/>
              </a:rPr>
              <a:t>20kg </a:t>
            </a:r>
            <a:r>
              <a:rPr lang="en-US" sz="3413" b="1" dirty="0" err="1">
                <a:solidFill>
                  <a:srgbClr val="FF0000"/>
                </a:solidFill>
                <a:latin typeface="HP001 4 hàng" pitchFamily="34" charset="0"/>
              </a:rPr>
              <a:t>rau</a:t>
            </a:r>
            <a:r>
              <a:rPr lang="en-US" sz="3413" b="1" dirty="0">
                <a:latin typeface="HP001 4 hàng" pitchFamily="34" charset="0"/>
              </a:rPr>
              <a:t>, </a:t>
            </a:r>
            <a:r>
              <a:rPr lang="en-US" sz="3413" b="1" dirty="0" err="1">
                <a:latin typeface="HP001 4 hàng" pitchFamily="34" charset="0"/>
              </a:rPr>
              <a:t>tức</a:t>
            </a:r>
            <a:r>
              <a:rPr lang="en-US" sz="3413" b="1" dirty="0">
                <a:latin typeface="HP001 4 hàng" pitchFamily="34" charset="0"/>
              </a:rPr>
              <a:t> </a:t>
            </a:r>
            <a:r>
              <a:rPr lang="en-US" sz="3413" b="1" dirty="0" err="1">
                <a:latin typeface="HP001 4 hàng" pitchFamily="34" charset="0"/>
              </a:rPr>
              <a:t>là</a:t>
            </a:r>
            <a:r>
              <a:rPr lang="en-US" sz="3413" b="1" dirty="0">
                <a:latin typeface="HP001 4 hàng" pitchFamily="34" charset="0"/>
              </a:rPr>
              <a:t> </a:t>
            </a:r>
            <a:r>
              <a:rPr lang="en-US" sz="3413" b="1" dirty="0" err="1">
                <a:latin typeface="HP001 4 hàng" pitchFamily="34" charset="0"/>
              </a:rPr>
              <a:t>bác</a:t>
            </a:r>
            <a:r>
              <a:rPr lang="en-US" sz="3413" b="1" dirty="0">
                <a:latin typeface="HP001 4 hàng" pitchFamily="34" charset="0"/>
              </a:rPr>
              <a:t> </a:t>
            </a:r>
            <a:r>
              <a:rPr lang="en-US" sz="3413" b="1" dirty="0" err="1">
                <a:latin typeface="HP001 4 hàng" pitchFamily="34" charset="0"/>
              </a:rPr>
              <a:t>Lan</a:t>
            </a:r>
            <a:r>
              <a:rPr lang="en-US" sz="3413" b="1" dirty="0">
                <a:latin typeface="HP001 4 hàng" pitchFamily="34" charset="0"/>
              </a:rPr>
              <a:t> </a:t>
            </a:r>
            <a:r>
              <a:rPr lang="en-US" sz="3413" b="1" dirty="0" err="1">
                <a:latin typeface="HP001 4 hàng" pitchFamily="34" charset="0"/>
              </a:rPr>
              <a:t>đã</a:t>
            </a:r>
            <a:r>
              <a:rPr lang="en-US" sz="3413" b="1" dirty="0">
                <a:latin typeface="HP001 4 hàng" pitchFamily="34" charset="0"/>
              </a:rPr>
              <a:t> </a:t>
            </a:r>
          </a:p>
          <a:p>
            <a:pPr algn="ctr"/>
            <a:r>
              <a:rPr lang="en-US" sz="3413" b="1" dirty="0" err="1">
                <a:latin typeface="HP001 4 hàng" pitchFamily="34" charset="0"/>
              </a:rPr>
              <a:t>mua</a:t>
            </a:r>
            <a:r>
              <a:rPr lang="en-US" sz="3413" b="1" dirty="0">
                <a:latin typeface="HP001 4 hàng" pitchFamily="34" charset="0"/>
              </a:rPr>
              <a:t> </a:t>
            </a:r>
            <a:r>
              <a:rPr lang="en-US" sz="3413" b="1" dirty="0">
                <a:solidFill>
                  <a:srgbClr val="FF0000"/>
                </a:solidFill>
                <a:latin typeface="HP001 4 hàng" pitchFamily="34" charset="0"/>
              </a:rPr>
              <a:t>2 </a:t>
            </a:r>
            <a:r>
              <a:rPr lang="en-US" sz="3413" b="1" dirty="0" err="1">
                <a:solidFill>
                  <a:srgbClr val="FF0000"/>
                </a:solidFill>
                <a:latin typeface="HP001 4 hàng" pitchFamily="34" charset="0"/>
              </a:rPr>
              <a:t>yến</a:t>
            </a:r>
            <a:r>
              <a:rPr lang="en-US" sz="3413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413" b="1" dirty="0" err="1">
                <a:solidFill>
                  <a:srgbClr val="FF0000"/>
                </a:solidFill>
                <a:latin typeface="HP001 4 hàng" pitchFamily="34" charset="0"/>
              </a:rPr>
              <a:t>rau</a:t>
            </a:r>
            <a:r>
              <a:rPr lang="en-US" sz="3413" b="1" dirty="0">
                <a:latin typeface="HP001 4 hàng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62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023659" y="493208"/>
            <a:ext cx="7578442" cy="1493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4" b="1" dirty="0" err="1">
                <a:latin typeface="HP001 4 hàng" pitchFamily="34" charset="0"/>
              </a:rPr>
              <a:t>Để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đo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khối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lượng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các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vật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nặng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đến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hàng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chục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ki</a:t>
            </a:r>
            <a:r>
              <a:rPr lang="en-US" sz="3034" b="1" dirty="0">
                <a:latin typeface="HP001 4 hàng" pitchFamily="34" charset="0"/>
              </a:rPr>
              <a:t>-</a:t>
            </a:r>
            <a:r>
              <a:rPr lang="en-US" sz="3034" b="1" dirty="0" err="1">
                <a:latin typeface="HP001 4 hàng" pitchFamily="34" charset="0"/>
              </a:rPr>
              <a:t>lô</a:t>
            </a:r>
            <a:r>
              <a:rPr lang="en-US" sz="3034" b="1" dirty="0">
                <a:latin typeface="HP001 4 hàng" pitchFamily="34" charset="0"/>
              </a:rPr>
              <a:t>-gam, </a:t>
            </a:r>
            <a:r>
              <a:rPr lang="en-US" sz="3034" b="1" dirty="0" err="1">
                <a:latin typeface="HP001 4 hàng" pitchFamily="34" charset="0"/>
              </a:rPr>
              <a:t>người</a:t>
            </a:r>
            <a:r>
              <a:rPr lang="en-US" sz="3034" b="1" dirty="0">
                <a:latin typeface="HP001 4 hàng" pitchFamily="34" charset="0"/>
              </a:rPr>
              <a:t> ta </a:t>
            </a:r>
            <a:r>
              <a:rPr lang="en-US" sz="3034" b="1" dirty="0" err="1">
                <a:latin typeface="HP001 4 hàng" pitchFamily="34" charset="0"/>
              </a:rPr>
              <a:t>còn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dùng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đơn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vị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là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solidFill>
                  <a:srgbClr val="FF0000"/>
                </a:solidFill>
                <a:latin typeface="HP001 4 hàng" pitchFamily="34" charset="0"/>
              </a:rPr>
              <a:t>yến</a:t>
            </a:r>
            <a:r>
              <a:rPr lang="en-US" sz="3034" b="1" dirty="0">
                <a:latin typeface="HP001 4 hàng" pitchFamily="34" charset="0"/>
              </a:rPr>
              <a:t>.</a:t>
            </a:r>
          </a:p>
        </p:txBody>
      </p:sp>
      <p:pic>
        <p:nvPicPr>
          <p:cNvPr id="41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0" y="83562"/>
            <a:ext cx="3072341" cy="3072341"/>
          </a:xfrm>
          <a:prstGeom prst="rect">
            <a:avLst/>
          </a:prstGeom>
        </p:spPr>
      </p:pic>
      <p:sp>
        <p:nvSpPr>
          <p:cNvPr id="42" name="文本框 3080"/>
          <p:cNvSpPr txBox="1">
            <a:spLocks noChangeArrowheads="1"/>
          </p:cNvSpPr>
          <p:nvPr/>
        </p:nvSpPr>
        <p:spPr bwMode="auto">
          <a:xfrm>
            <a:off x="538340" y="2368411"/>
            <a:ext cx="1939125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413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1. </a:t>
            </a:r>
            <a:r>
              <a:rPr lang="en-US" altLang="zh-CN" sz="3413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Yến</a:t>
            </a:r>
            <a:endParaRPr lang="en-US" altLang="zh-CN" sz="3413" b="1" dirty="0">
              <a:solidFill>
                <a:schemeClr val="tx1">
                  <a:lumMod val="95000"/>
                  <a:lumOff val="5000"/>
                </a:schemeClr>
              </a:solidFill>
              <a:latin typeface="HP001 4 hàng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3852157" y="1976638"/>
            <a:ext cx="4847472" cy="1299962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172" b="1" dirty="0">
                <a:solidFill>
                  <a:srgbClr val="FF0000"/>
                </a:solidFill>
                <a:latin typeface="HP001 4 hàng" pitchFamily="34" charset="0"/>
              </a:rPr>
              <a:t>1 </a:t>
            </a:r>
            <a:r>
              <a:rPr lang="en-US" sz="4172" b="1" dirty="0" err="1">
                <a:solidFill>
                  <a:srgbClr val="FF0000"/>
                </a:solidFill>
                <a:latin typeface="HP001 4 hàng" pitchFamily="34" charset="0"/>
              </a:rPr>
              <a:t>yến</a:t>
            </a:r>
            <a:r>
              <a:rPr lang="en-US" sz="4172" b="1" dirty="0">
                <a:solidFill>
                  <a:srgbClr val="FF0000"/>
                </a:solidFill>
                <a:latin typeface="HP001 4 hàng" pitchFamily="34" charset="0"/>
              </a:rPr>
              <a:t> = 10 kg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9237" y="3429000"/>
            <a:ext cx="11606623" cy="1026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34" b="1" dirty="0" err="1">
                <a:latin typeface="HP001 4 hàng" pitchFamily="34" charset="0"/>
              </a:rPr>
              <a:t>Nhà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Bảo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hái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được</a:t>
            </a:r>
            <a:r>
              <a:rPr lang="en-US" sz="3034" b="1" dirty="0">
                <a:latin typeface="HP001 4 hàng" pitchFamily="34" charset="0"/>
              </a:rPr>
              <a:t> 5 </a:t>
            </a:r>
            <a:r>
              <a:rPr lang="en-US" sz="3034" b="1" dirty="0" err="1">
                <a:latin typeface="HP001 4 hàng" pitchFamily="34" charset="0"/>
              </a:rPr>
              <a:t>yến</a:t>
            </a:r>
            <a:r>
              <a:rPr lang="en-US" sz="3034" b="1" dirty="0">
                <a:latin typeface="HP001 4 hàng" pitchFamily="34" charset="0"/>
              </a:rPr>
              <a:t> cam, </a:t>
            </a:r>
            <a:r>
              <a:rPr lang="en-US" sz="3034" b="1" dirty="0" err="1">
                <a:latin typeface="HP001 4 hàng" pitchFamily="34" charset="0"/>
              </a:rPr>
              <a:t>hỏi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nhà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Bảo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đã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hái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được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bao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nhiêu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ki</a:t>
            </a:r>
            <a:r>
              <a:rPr lang="en-US" sz="3034" b="1" dirty="0">
                <a:latin typeface="HP001 4 hàng" pitchFamily="34" charset="0"/>
              </a:rPr>
              <a:t>-</a:t>
            </a:r>
            <a:r>
              <a:rPr lang="en-US" sz="3034" b="1" dirty="0" err="1">
                <a:latin typeface="HP001 4 hàng" pitchFamily="34" charset="0"/>
              </a:rPr>
              <a:t>lô</a:t>
            </a:r>
            <a:r>
              <a:rPr lang="en-US" sz="3034" b="1" dirty="0">
                <a:latin typeface="HP001 4 hàng" pitchFamily="34" charset="0"/>
              </a:rPr>
              <a:t>-gam cam?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34059" y="4612546"/>
            <a:ext cx="11445145" cy="114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13" b="1" dirty="0" err="1">
                <a:latin typeface="HP001 4 hàng" pitchFamily="34" charset="0"/>
              </a:rPr>
              <a:t>Nhà</a:t>
            </a:r>
            <a:r>
              <a:rPr lang="en-US" sz="3413" b="1" dirty="0">
                <a:latin typeface="HP001 4 hàng" pitchFamily="34" charset="0"/>
              </a:rPr>
              <a:t> </a:t>
            </a:r>
            <a:r>
              <a:rPr lang="en-US" sz="3413" b="1" dirty="0" err="1">
                <a:latin typeface="HP001 4 hàng" pitchFamily="34" charset="0"/>
              </a:rPr>
              <a:t>Bảo</a:t>
            </a:r>
            <a:r>
              <a:rPr lang="en-US" sz="3413" b="1" dirty="0">
                <a:latin typeface="HP001 4 hàng" pitchFamily="34" charset="0"/>
              </a:rPr>
              <a:t> </a:t>
            </a:r>
            <a:r>
              <a:rPr lang="en-US" sz="3413" b="1" dirty="0" err="1">
                <a:latin typeface="HP001 4 hàng" pitchFamily="34" charset="0"/>
              </a:rPr>
              <a:t>hái</a:t>
            </a:r>
            <a:r>
              <a:rPr lang="en-US" sz="3413" b="1" dirty="0">
                <a:latin typeface="HP001 4 hàng" pitchFamily="34" charset="0"/>
              </a:rPr>
              <a:t> </a:t>
            </a:r>
            <a:r>
              <a:rPr lang="en-US" sz="3413" b="1" dirty="0" err="1">
                <a:latin typeface="HP001 4 hàng" pitchFamily="34" charset="0"/>
              </a:rPr>
              <a:t>được</a:t>
            </a:r>
            <a:r>
              <a:rPr lang="en-US" sz="3413" b="1" dirty="0">
                <a:latin typeface="HP001 4 hàng" pitchFamily="34" charset="0"/>
              </a:rPr>
              <a:t> </a:t>
            </a:r>
            <a:r>
              <a:rPr lang="en-US" sz="3413" b="1" dirty="0">
                <a:solidFill>
                  <a:srgbClr val="FF0000"/>
                </a:solidFill>
                <a:latin typeface="HP001 4 hàng" pitchFamily="34" charset="0"/>
              </a:rPr>
              <a:t>5 </a:t>
            </a:r>
            <a:r>
              <a:rPr lang="en-US" sz="3413" b="1" dirty="0" err="1">
                <a:solidFill>
                  <a:srgbClr val="FF0000"/>
                </a:solidFill>
                <a:latin typeface="HP001 4 hàng" pitchFamily="34" charset="0"/>
              </a:rPr>
              <a:t>yến</a:t>
            </a:r>
            <a:r>
              <a:rPr lang="en-US" sz="3413" b="1" dirty="0">
                <a:solidFill>
                  <a:srgbClr val="FF0000"/>
                </a:solidFill>
                <a:latin typeface="HP001 4 hàng" pitchFamily="34" charset="0"/>
              </a:rPr>
              <a:t> cam</a:t>
            </a:r>
            <a:r>
              <a:rPr lang="en-US" sz="3413" b="1" dirty="0">
                <a:latin typeface="HP001 4 hàng" pitchFamily="34" charset="0"/>
              </a:rPr>
              <a:t>, </a:t>
            </a:r>
            <a:r>
              <a:rPr lang="en-US" sz="3413" b="1" dirty="0" err="1">
                <a:latin typeface="HP001 4 hàng" pitchFamily="34" charset="0"/>
              </a:rPr>
              <a:t>nhà</a:t>
            </a:r>
            <a:r>
              <a:rPr lang="en-US" sz="3413" b="1" dirty="0">
                <a:latin typeface="HP001 4 hàng" pitchFamily="34" charset="0"/>
              </a:rPr>
              <a:t> </a:t>
            </a:r>
            <a:r>
              <a:rPr lang="en-US" sz="3413" b="1" dirty="0" err="1">
                <a:latin typeface="HP001 4 hàng" pitchFamily="34" charset="0"/>
              </a:rPr>
              <a:t>Bảo</a:t>
            </a:r>
            <a:r>
              <a:rPr lang="en-US" sz="3413" b="1" dirty="0">
                <a:latin typeface="HP001 4 hàng" pitchFamily="34" charset="0"/>
              </a:rPr>
              <a:t> </a:t>
            </a:r>
            <a:r>
              <a:rPr lang="en-US" sz="3413" b="1" dirty="0" err="1">
                <a:latin typeface="HP001 4 hàng" pitchFamily="34" charset="0"/>
              </a:rPr>
              <a:t>đã</a:t>
            </a:r>
            <a:r>
              <a:rPr lang="en-US" sz="3413" b="1" dirty="0">
                <a:latin typeface="HP001 4 hàng" pitchFamily="34" charset="0"/>
              </a:rPr>
              <a:t> </a:t>
            </a:r>
            <a:r>
              <a:rPr lang="en-US" sz="3413" b="1" dirty="0" err="1">
                <a:latin typeface="HP001 4 hàng" pitchFamily="34" charset="0"/>
              </a:rPr>
              <a:t>hái</a:t>
            </a:r>
            <a:r>
              <a:rPr lang="en-US" sz="3413" b="1" dirty="0">
                <a:latin typeface="HP001 4 hàng" pitchFamily="34" charset="0"/>
              </a:rPr>
              <a:t> </a:t>
            </a:r>
            <a:r>
              <a:rPr lang="en-US" sz="3413" b="1" dirty="0" err="1">
                <a:latin typeface="HP001 4 hàng" pitchFamily="34" charset="0"/>
              </a:rPr>
              <a:t>được</a:t>
            </a:r>
            <a:r>
              <a:rPr lang="en-US" sz="3413" b="1" dirty="0">
                <a:latin typeface="HP001 4 hàng" pitchFamily="34" charset="0"/>
              </a:rPr>
              <a:t> </a:t>
            </a:r>
          </a:p>
          <a:p>
            <a:pPr algn="ctr"/>
            <a:r>
              <a:rPr lang="en-US" sz="3413" b="1" dirty="0">
                <a:solidFill>
                  <a:srgbClr val="FF0000"/>
                </a:solidFill>
                <a:latin typeface="HP001 4 hàng" pitchFamily="34" charset="0"/>
              </a:rPr>
              <a:t>50 </a:t>
            </a:r>
            <a:r>
              <a:rPr lang="en-US" sz="3413" b="1" dirty="0" err="1">
                <a:solidFill>
                  <a:srgbClr val="FF0000"/>
                </a:solidFill>
                <a:latin typeface="HP001 4 hàng" pitchFamily="34" charset="0"/>
              </a:rPr>
              <a:t>ki</a:t>
            </a:r>
            <a:r>
              <a:rPr lang="en-US" sz="3413" b="1" dirty="0">
                <a:solidFill>
                  <a:srgbClr val="FF0000"/>
                </a:solidFill>
                <a:latin typeface="HP001 4 hàng" pitchFamily="34" charset="0"/>
              </a:rPr>
              <a:t>-</a:t>
            </a:r>
            <a:r>
              <a:rPr lang="en-US" sz="3413" b="1" dirty="0" err="1">
                <a:solidFill>
                  <a:srgbClr val="FF0000"/>
                </a:solidFill>
                <a:latin typeface="HP001 4 hàng" pitchFamily="34" charset="0"/>
              </a:rPr>
              <a:t>lô</a:t>
            </a:r>
            <a:r>
              <a:rPr lang="en-US" sz="3413" b="1" dirty="0">
                <a:solidFill>
                  <a:srgbClr val="FF0000"/>
                </a:solidFill>
                <a:latin typeface="HP001 4 hàng" pitchFamily="34" charset="0"/>
              </a:rPr>
              <a:t>-gam cam</a:t>
            </a:r>
            <a:r>
              <a:rPr lang="en-US" sz="3413" b="1" dirty="0">
                <a:latin typeface="HP001 4 hàng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803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5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7816"/>
            <a:ext cx="5856572" cy="4369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7" name="TextBox 76"/>
          <p:cNvSpPr txBox="1"/>
          <p:nvPr/>
        </p:nvSpPr>
        <p:spPr>
          <a:xfrm>
            <a:off x="838882" y="561482"/>
            <a:ext cx="10386789" cy="1493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34" b="1" dirty="0" err="1">
                <a:latin typeface="HP001 4 hàng" pitchFamily="34" charset="0"/>
              </a:rPr>
              <a:t>Một</a:t>
            </a:r>
            <a:r>
              <a:rPr lang="en-US" sz="3034" b="1" dirty="0">
                <a:latin typeface="HP001 4 hàng" pitchFamily="34" charset="0"/>
              </a:rPr>
              <a:t> con </a:t>
            </a:r>
            <a:r>
              <a:rPr lang="en-US" sz="3034" b="1" dirty="0" err="1">
                <a:latin typeface="HP001 4 hàng" pitchFamily="34" charset="0"/>
              </a:rPr>
              <a:t>bê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nặng</a:t>
            </a:r>
            <a:r>
              <a:rPr lang="en-US" sz="3034" b="1" dirty="0">
                <a:latin typeface="HP001 4 hàng" pitchFamily="34" charset="0"/>
              </a:rPr>
              <a:t> 1 </a:t>
            </a:r>
            <a:r>
              <a:rPr lang="en-US" sz="3034" b="1" dirty="0" err="1">
                <a:latin typeface="HP001 4 hàng" pitchFamily="34" charset="0"/>
              </a:rPr>
              <a:t>tạ</a:t>
            </a:r>
            <a:r>
              <a:rPr lang="en-US" sz="3034" b="1" dirty="0">
                <a:latin typeface="HP001 4 hàng" pitchFamily="34" charset="0"/>
              </a:rPr>
              <a:t>, </a:t>
            </a:r>
            <a:r>
              <a:rPr lang="en-US" sz="3034" b="1" dirty="0" err="1">
                <a:latin typeface="HP001 4 hàng" pitchFamily="34" charset="0"/>
              </a:rPr>
              <a:t>nghĩa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là</a:t>
            </a:r>
            <a:r>
              <a:rPr lang="en-US" sz="3034" b="1" dirty="0">
                <a:latin typeface="HP001 4 hàng" pitchFamily="34" charset="0"/>
              </a:rPr>
              <a:t> con </a:t>
            </a:r>
            <a:r>
              <a:rPr lang="en-US" sz="3034" b="1" dirty="0" err="1">
                <a:latin typeface="HP001 4 hàng" pitchFamily="34" charset="0"/>
              </a:rPr>
              <a:t>bê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nặng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bao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nhiêu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yến</a:t>
            </a:r>
            <a:r>
              <a:rPr lang="en-US" sz="3034" b="1" dirty="0">
                <a:latin typeface="HP001 4 hàng" pitchFamily="34" charset="0"/>
              </a:rPr>
              <a:t>, </a:t>
            </a:r>
            <a:r>
              <a:rPr lang="en-US" sz="3034" b="1" dirty="0" err="1">
                <a:latin typeface="HP001 4 hàng" pitchFamily="34" charset="0"/>
              </a:rPr>
              <a:t>bao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nhiêu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ki</a:t>
            </a:r>
            <a:r>
              <a:rPr lang="en-US" sz="3034" b="1" dirty="0">
                <a:latin typeface="HP001 4 hàng" pitchFamily="34" charset="0"/>
              </a:rPr>
              <a:t>-</a:t>
            </a:r>
            <a:r>
              <a:rPr lang="en-US" sz="3034" b="1" dirty="0" err="1">
                <a:latin typeface="HP001 4 hàng" pitchFamily="34" charset="0"/>
              </a:rPr>
              <a:t>lô</a:t>
            </a:r>
            <a:r>
              <a:rPr lang="en-US" sz="3034" b="1" dirty="0">
                <a:latin typeface="HP001 4 hàng" pitchFamily="34" charset="0"/>
              </a:rPr>
              <a:t>-gam?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479449" y="1850134"/>
            <a:ext cx="6750720" cy="2610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92" b="1" dirty="0" err="1">
                <a:latin typeface="HP001 4 hàng" pitchFamily="34" charset="0"/>
              </a:rPr>
              <a:t>Một</a:t>
            </a:r>
            <a:r>
              <a:rPr lang="en-US" sz="3792" b="1" dirty="0">
                <a:latin typeface="HP001 4 hàng" pitchFamily="34" charset="0"/>
              </a:rPr>
              <a:t> con </a:t>
            </a:r>
            <a:r>
              <a:rPr lang="en-US" sz="3792" b="1" dirty="0" err="1">
                <a:latin typeface="HP001 4 hàng" pitchFamily="34" charset="0"/>
              </a:rPr>
              <a:t>bê</a:t>
            </a:r>
            <a:r>
              <a:rPr lang="en-US" sz="3792" b="1" dirty="0">
                <a:latin typeface="HP001 4 hàng" pitchFamily="34" charset="0"/>
              </a:rPr>
              <a:t> </a:t>
            </a:r>
            <a:r>
              <a:rPr lang="en-US" sz="3792" b="1" dirty="0" err="1">
                <a:latin typeface="HP001 4 hàng" pitchFamily="34" charset="0"/>
              </a:rPr>
              <a:t>nặng</a:t>
            </a:r>
            <a:r>
              <a:rPr lang="en-US" sz="3792" b="1" dirty="0">
                <a:latin typeface="HP001 4 hàng" pitchFamily="34" charset="0"/>
              </a:rPr>
              <a:t> </a:t>
            </a:r>
            <a:r>
              <a:rPr lang="en-US" sz="3792" b="1" dirty="0">
                <a:solidFill>
                  <a:srgbClr val="FF0000"/>
                </a:solidFill>
                <a:latin typeface="HP001 4 hàng" pitchFamily="34" charset="0"/>
              </a:rPr>
              <a:t>1 </a:t>
            </a:r>
            <a:r>
              <a:rPr lang="en-US" sz="3792" b="1" dirty="0" err="1">
                <a:solidFill>
                  <a:srgbClr val="FF0000"/>
                </a:solidFill>
                <a:latin typeface="HP001 4 hàng" pitchFamily="34" charset="0"/>
              </a:rPr>
              <a:t>tạ</a:t>
            </a:r>
            <a:r>
              <a:rPr lang="en-US" sz="3792" b="1" dirty="0">
                <a:latin typeface="HP001 4 hàng" pitchFamily="34" charset="0"/>
              </a:rPr>
              <a:t>, </a:t>
            </a:r>
            <a:endParaRPr lang="vi-VN" sz="3792" b="1" dirty="0" smtClean="0">
              <a:latin typeface="HP001 4 hàng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792" b="1" dirty="0" err="1" smtClean="0">
                <a:latin typeface="HP001 4 hàng" pitchFamily="34" charset="0"/>
              </a:rPr>
              <a:t>nghĩa</a:t>
            </a:r>
            <a:r>
              <a:rPr lang="en-US" sz="3792" b="1" dirty="0" smtClean="0">
                <a:latin typeface="HP001 4 hàng" pitchFamily="34" charset="0"/>
              </a:rPr>
              <a:t> </a:t>
            </a:r>
            <a:r>
              <a:rPr lang="en-US" sz="3792" b="1" dirty="0" err="1">
                <a:latin typeface="HP001 4 hàng" pitchFamily="34" charset="0"/>
              </a:rPr>
              <a:t>là</a:t>
            </a:r>
            <a:r>
              <a:rPr lang="en-US" sz="3792" b="1" dirty="0">
                <a:latin typeface="HP001 4 hàng" pitchFamily="34" charset="0"/>
              </a:rPr>
              <a:t> con </a:t>
            </a:r>
            <a:r>
              <a:rPr lang="en-US" sz="3792" b="1" dirty="0" err="1">
                <a:latin typeface="HP001 4 hàng" pitchFamily="34" charset="0"/>
              </a:rPr>
              <a:t>bê</a:t>
            </a:r>
            <a:r>
              <a:rPr lang="en-US" sz="3792" b="1" dirty="0">
                <a:latin typeface="HP001 4 hàng" pitchFamily="34" charset="0"/>
              </a:rPr>
              <a:t> </a:t>
            </a:r>
            <a:r>
              <a:rPr lang="en-US" sz="3792" b="1" dirty="0" err="1">
                <a:latin typeface="HP001 4 hàng" pitchFamily="34" charset="0"/>
              </a:rPr>
              <a:t>nặng</a:t>
            </a:r>
            <a:r>
              <a:rPr lang="en-US" sz="3792" b="1" dirty="0">
                <a:latin typeface="HP001 4 hàng" pitchFamily="34" charset="0"/>
              </a:rPr>
              <a:t> </a:t>
            </a:r>
            <a:r>
              <a:rPr lang="en-US" sz="3792" b="1" dirty="0">
                <a:solidFill>
                  <a:srgbClr val="FF0000"/>
                </a:solidFill>
                <a:latin typeface="HP001 4 hàng" pitchFamily="34" charset="0"/>
              </a:rPr>
              <a:t>10 </a:t>
            </a:r>
            <a:r>
              <a:rPr lang="en-US" sz="3792" b="1" dirty="0" err="1">
                <a:solidFill>
                  <a:srgbClr val="FF0000"/>
                </a:solidFill>
                <a:latin typeface="HP001 4 hàng" pitchFamily="34" charset="0"/>
              </a:rPr>
              <a:t>yến</a:t>
            </a:r>
            <a:r>
              <a:rPr lang="en-US" sz="3792" b="1" dirty="0">
                <a:solidFill>
                  <a:srgbClr val="FF0000"/>
                </a:solidFill>
                <a:latin typeface="HP001 4 hàng" pitchFamily="34" charset="0"/>
              </a:rPr>
              <a:t>, </a:t>
            </a:r>
            <a:endParaRPr lang="vi-VN" sz="3792" b="1" dirty="0" smtClean="0">
              <a:solidFill>
                <a:srgbClr val="FF0000"/>
              </a:solidFill>
              <a:latin typeface="HP001 4 hàng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792" b="1" dirty="0" smtClean="0">
                <a:solidFill>
                  <a:srgbClr val="FF0000"/>
                </a:solidFill>
                <a:latin typeface="HP001 4 hàng" pitchFamily="34" charset="0"/>
              </a:rPr>
              <a:t>100 </a:t>
            </a:r>
            <a:r>
              <a:rPr lang="en-US" sz="3792" b="1" dirty="0" err="1">
                <a:solidFill>
                  <a:srgbClr val="FF0000"/>
                </a:solidFill>
                <a:latin typeface="HP001 4 hàng" pitchFamily="34" charset="0"/>
              </a:rPr>
              <a:t>ki</a:t>
            </a:r>
            <a:r>
              <a:rPr lang="en-US" sz="3792" b="1" dirty="0">
                <a:solidFill>
                  <a:srgbClr val="FF0000"/>
                </a:solidFill>
                <a:latin typeface="HP001 4 hàng" pitchFamily="34" charset="0"/>
              </a:rPr>
              <a:t>-</a:t>
            </a:r>
            <a:r>
              <a:rPr lang="en-US" sz="3792" b="1" dirty="0" err="1">
                <a:solidFill>
                  <a:srgbClr val="FF0000"/>
                </a:solidFill>
                <a:latin typeface="HP001 4 hàng" pitchFamily="34" charset="0"/>
              </a:rPr>
              <a:t>lô</a:t>
            </a:r>
            <a:r>
              <a:rPr lang="en-US" sz="3792" b="1" dirty="0">
                <a:solidFill>
                  <a:srgbClr val="FF0000"/>
                </a:solidFill>
                <a:latin typeface="HP001 4 hàng" pitchFamily="34" charset="0"/>
              </a:rPr>
              <a:t>-gam.</a:t>
            </a:r>
          </a:p>
        </p:txBody>
      </p:sp>
      <p:pic>
        <p:nvPicPr>
          <p:cNvPr id="88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449" y="4460400"/>
            <a:ext cx="6712551" cy="243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60" y="561481"/>
            <a:ext cx="4164729" cy="55212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0870" y="698030"/>
            <a:ext cx="7714990" cy="2193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34" b="1" dirty="0" err="1">
                <a:latin typeface="HP001 4 hàng" pitchFamily="34" charset="0"/>
              </a:rPr>
              <a:t>Một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bao</a:t>
            </a:r>
            <a:r>
              <a:rPr lang="en-US" sz="3034" b="1" dirty="0">
                <a:latin typeface="HP001 4 hàng" pitchFamily="34" charset="0"/>
              </a:rPr>
              <a:t> xi </a:t>
            </a:r>
            <a:r>
              <a:rPr lang="en-US" sz="3034" b="1" dirty="0" err="1">
                <a:latin typeface="HP001 4 hàng" pitchFamily="34" charset="0"/>
              </a:rPr>
              <a:t>măng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nặng</a:t>
            </a:r>
            <a:r>
              <a:rPr lang="en-US" sz="3034" b="1" dirty="0">
                <a:latin typeface="HP001 4 hàng" pitchFamily="34" charset="0"/>
              </a:rPr>
              <a:t> 10 </a:t>
            </a:r>
            <a:r>
              <a:rPr lang="en-US" sz="3034" b="1" dirty="0" err="1">
                <a:latin typeface="HP001 4 hàng" pitchFamily="34" charset="0"/>
              </a:rPr>
              <a:t>yến</a:t>
            </a:r>
            <a:r>
              <a:rPr lang="en-US" sz="3034" b="1" dirty="0">
                <a:latin typeface="HP001 4 hàng" pitchFamily="34" charset="0"/>
              </a:rPr>
              <a:t>, </a:t>
            </a:r>
            <a:r>
              <a:rPr lang="en-US" sz="3034" b="1" dirty="0" err="1">
                <a:latin typeface="HP001 4 hàng" pitchFamily="34" charset="0"/>
              </a:rPr>
              <a:t>tức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là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nặng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bằng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bao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nhiêu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tạ</a:t>
            </a:r>
            <a:r>
              <a:rPr lang="en-US" sz="3034" b="1" dirty="0">
                <a:latin typeface="HP001 4 hàng" pitchFamily="34" charset="0"/>
              </a:rPr>
              <a:t>, </a:t>
            </a:r>
            <a:r>
              <a:rPr lang="en-US" sz="3034" b="1" dirty="0" err="1">
                <a:latin typeface="HP001 4 hàng" pitchFamily="34" charset="0"/>
              </a:rPr>
              <a:t>bao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nhiêu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ki</a:t>
            </a:r>
            <a:r>
              <a:rPr lang="en-US" sz="3034" b="1" dirty="0">
                <a:latin typeface="HP001 4 hàng" pitchFamily="34" charset="0"/>
              </a:rPr>
              <a:t>-</a:t>
            </a:r>
            <a:r>
              <a:rPr lang="en-US" sz="3034" b="1" dirty="0" err="1">
                <a:latin typeface="HP001 4 hàng" pitchFamily="34" charset="0"/>
              </a:rPr>
              <a:t>lô</a:t>
            </a:r>
            <a:r>
              <a:rPr lang="en-US" sz="3034" b="1" dirty="0">
                <a:latin typeface="HP001 4 hàng" pitchFamily="34" charset="0"/>
              </a:rPr>
              <a:t>-gam?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5003612" y="2746258"/>
            <a:ext cx="6008134" cy="2526147"/>
          </a:xfrm>
          <a:prstGeom prst="wedgeEllipseCallout">
            <a:avLst>
              <a:gd name="adj1" fmla="val -38449"/>
              <a:gd name="adj2" fmla="val -6793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13" b="1" dirty="0" err="1">
                <a:latin typeface="HP001 4 hàng" pitchFamily="34" charset="0"/>
              </a:rPr>
              <a:t>Bao</a:t>
            </a:r>
            <a:r>
              <a:rPr lang="en-US" sz="3413" b="1" dirty="0">
                <a:latin typeface="HP001 4 hàng" pitchFamily="34" charset="0"/>
              </a:rPr>
              <a:t> xi </a:t>
            </a:r>
            <a:r>
              <a:rPr lang="en-US" sz="3413" b="1" dirty="0" err="1">
                <a:latin typeface="HP001 4 hàng" pitchFamily="34" charset="0"/>
              </a:rPr>
              <a:t>măng</a:t>
            </a:r>
            <a:r>
              <a:rPr lang="en-US" sz="3413" b="1" dirty="0">
                <a:latin typeface="HP001 4 hàng" pitchFamily="34" charset="0"/>
              </a:rPr>
              <a:t> </a:t>
            </a:r>
            <a:r>
              <a:rPr lang="en-US" sz="3413" b="1" dirty="0" err="1">
                <a:latin typeface="HP001 4 hàng" pitchFamily="34" charset="0"/>
              </a:rPr>
              <a:t>nặng</a:t>
            </a:r>
            <a:r>
              <a:rPr lang="en-US" sz="3413" b="1" dirty="0">
                <a:latin typeface="HP001 4 hàng" pitchFamily="34" charset="0"/>
              </a:rPr>
              <a:t> </a:t>
            </a:r>
            <a:r>
              <a:rPr lang="en-US" sz="3413" b="1" dirty="0">
                <a:solidFill>
                  <a:srgbClr val="FF0000"/>
                </a:solidFill>
                <a:latin typeface="HP001 4 hàng" pitchFamily="34" charset="0"/>
              </a:rPr>
              <a:t>10 </a:t>
            </a:r>
            <a:r>
              <a:rPr lang="en-US" sz="3413" b="1" dirty="0" err="1">
                <a:solidFill>
                  <a:srgbClr val="FF0000"/>
                </a:solidFill>
                <a:latin typeface="HP001 4 hàng" pitchFamily="34" charset="0"/>
              </a:rPr>
              <a:t>yến</a:t>
            </a:r>
            <a:r>
              <a:rPr lang="en-US" sz="3413" b="1" dirty="0">
                <a:latin typeface="HP001 4 hàng" pitchFamily="34" charset="0"/>
              </a:rPr>
              <a:t>, </a:t>
            </a:r>
            <a:r>
              <a:rPr lang="en-US" sz="3413" b="1" dirty="0" err="1">
                <a:latin typeface="HP001 4 hàng" pitchFamily="34" charset="0"/>
              </a:rPr>
              <a:t>tức</a:t>
            </a:r>
            <a:r>
              <a:rPr lang="en-US" sz="3413" b="1" dirty="0">
                <a:latin typeface="HP001 4 hàng" pitchFamily="34" charset="0"/>
              </a:rPr>
              <a:t> </a:t>
            </a:r>
            <a:r>
              <a:rPr lang="en-US" sz="3413" b="1" dirty="0" err="1">
                <a:latin typeface="HP001 4 hàng" pitchFamily="34" charset="0"/>
              </a:rPr>
              <a:t>là</a:t>
            </a:r>
            <a:r>
              <a:rPr lang="en-US" sz="3413" b="1" dirty="0">
                <a:latin typeface="HP001 4 hàng" pitchFamily="34" charset="0"/>
              </a:rPr>
              <a:t> </a:t>
            </a:r>
            <a:r>
              <a:rPr lang="en-US" sz="3413" b="1" dirty="0" err="1">
                <a:latin typeface="HP001 4 hàng" pitchFamily="34" charset="0"/>
              </a:rPr>
              <a:t>nặng</a:t>
            </a:r>
            <a:r>
              <a:rPr lang="en-US" sz="3413" b="1" dirty="0">
                <a:latin typeface="HP001 4 hàng" pitchFamily="34" charset="0"/>
              </a:rPr>
              <a:t> </a:t>
            </a:r>
          </a:p>
          <a:p>
            <a:pPr algn="ctr"/>
            <a:r>
              <a:rPr lang="en-US" sz="3413" b="1" dirty="0">
                <a:solidFill>
                  <a:srgbClr val="FF0000"/>
                </a:solidFill>
                <a:latin typeface="HP001 4 hàng" pitchFamily="34" charset="0"/>
              </a:rPr>
              <a:t>1 </a:t>
            </a:r>
            <a:r>
              <a:rPr lang="en-US" sz="3413" b="1" dirty="0" err="1">
                <a:solidFill>
                  <a:srgbClr val="FF0000"/>
                </a:solidFill>
                <a:latin typeface="HP001 4 hàng" pitchFamily="34" charset="0"/>
              </a:rPr>
              <a:t>tạ</a:t>
            </a:r>
            <a:r>
              <a:rPr lang="en-US" sz="3413" b="1" dirty="0">
                <a:solidFill>
                  <a:srgbClr val="FF0000"/>
                </a:solidFill>
                <a:latin typeface="HP001 4 hàng" pitchFamily="34" charset="0"/>
              </a:rPr>
              <a:t>, 100 </a:t>
            </a:r>
            <a:r>
              <a:rPr lang="en-US" sz="3413" b="1" dirty="0" err="1">
                <a:solidFill>
                  <a:srgbClr val="FF0000"/>
                </a:solidFill>
                <a:latin typeface="HP001 4 hàng" pitchFamily="34" charset="0"/>
              </a:rPr>
              <a:t>ki</a:t>
            </a:r>
            <a:r>
              <a:rPr lang="en-US" sz="3413" b="1" dirty="0">
                <a:solidFill>
                  <a:srgbClr val="FF0000"/>
                </a:solidFill>
                <a:latin typeface="HP001 4 hàng" pitchFamily="34" charset="0"/>
              </a:rPr>
              <a:t>-</a:t>
            </a:r>
            <a:r>
              <a:rPr lang="en-US" sz="3413" b="1" dirty="0" err="1">
                <a:solidFill>
                  <a:srgbClr val="FF0000"/>
                </a:solidFill>
                <a:latin typeface="HP001 4 hàng" pitchFamily="34" charset="0"/>
              </a:rPr>
              <a:t>lô</a:t>
            </a:r>
            <a:r>
              <a:rPr lang="en-US" sz="3413" b="1" dirty="0">
                <a:solidFill>
                  <a:srgbClr val="FF0000"/>
                </a:solidFill>
                <a:latin typeface="HP001 4 hàng" pitchFamily="34" charset="0"/>
              </a:rPr>
              <a:t>-gam.</a:t>
            </a:r>
            <a:endParaRPr lang="en-US" sz="3413" dirty="0">
              <a:solidFill>
                <a:srgbClr val="FF0000"/>
              </a:solidFill>
            </a:endParaRPr>
          </a:p>
        </p:txBody>
      </p:sp>
      <p:pic>
        <p:nvPicPr>
          <p:cNvPr id="5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63" y="4931033"/>
            <a:ext cx="11080019" cy="196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50562" y="561482"/>
            <a:ext cx="7714990" cy="1493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34" b="1" dirty="0" err="1">
                <a:latin typeface="HP001 4 hàng" pitchFamily="34" charset="0"/>
              </a:rPr>
              <a:t>Một</a:t>
            </a:r>
            <a:r>
              <a:rPr lang="en-US" sz="3034" b="1" dirty="0">
                <a:latin typeface="HP001 4 hàng" pitchFamily="34" charset="0"/>
              </a:rPr>
              <a:t> con </a:t>
            </a:r>
            <a:r>
              <a:rPr lang="en-US" sz="3034" b="1" dirty="0" err="1">
                <a:latin typeface="HP001 4 hàng" pitchFamily="34" charset="0"/>
              </a:rPr>
              <a:t>trâu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nặng</a:t>
            </a:r>
            <a:r>
              <a:rPr lang="en-US" sz="3034" b="1" dirty="0">
                <a:latin typeface="HP001 4 hàng" pitchFamily="34" charset="0"/>
              </a:rPr>
              <a:t> 200kg, </a:t>
            </a:r>
            <a:r>
              <a:rPr lang="en-US" sz="3034" b="1" dirty="0" err="1">
                <a:latin typeface="HP001 4 hàng" pitchFamily="34" charset="0"/>
              </a:rPr>
              <a:t>tức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là</a:t>
            </a:r>
            <a:r>
              <a:rPr lang="en-US" sz="3034" b="1" dirty="0">
                <a:latin typeface="HP001 4 hàng" pitchFamily="34" charset="0"/>
              </a:rPr>
              <a:t> con </a:t>
            </a:r>
            <a:r>
              <a:rPr lang="en-US" sz="3034" b="1" dirty="0" err="1">
                <a:latin typeface="HP001 4 hàng" pitchFamily="34" charset="0"/>
              </a:rPr>
              <a:t>trâu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nặng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bao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nhiêu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tạ</a:t>
            </a:r>
            <a:r>
              <a:rPr lang="en-US" sz="3034" b="1" dirty="0">
                <a:latin typeface="HP001 4 hàng" pitchFamily="34" charset="0"/>
              </a:rPr>
              <a:t>, </a:t>
            </a:r>
            <a:r>
              <a:rPr lang="en-US" sz="3034" b="1" dirty="0" err="1">
                <a:latin typeface="HP001 4 hàng" pitchFamily="34" charset="0"/>
              </a:rPr>
              <a:t>bao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nhiêu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yến</a:t>
            </a:r>
            <a:r>
              <a:rPr lang="en-US" sz="3034" b="1" dirty="0">
                <a:latin typeface="HP001 4 hàng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63" y="2609709"/>
            <a:ext cx="7646717" cy="4301278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7802856" y="2767683"/>
            <a:ext cx="4008144" cy="3175917"/>
          </a:xfrm>
          <a:prstGeom prst="cloudCallout">
            <a:avLst>
              <a:gd name="adj1" fmla="val -108567"/>
              <a:gd name="adj2" fmla="val -1330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92" b="1" dirty="0">
                <a:solidFill>
                  <a:srgbClr val="FF0000"/>
                </a:solidFill>
                <a:latin typeface="HP001 4 hàng" pitchFamily="34" charset="0"/>
              </a:rPr>
              <a:t>200 kg</a:t>
            </a:r>
            <a:r>
              <a:rPr lang="en-US" sz="3792" b="1" dirty="0">
                <a:latin typeface="HP001 4 hàng" pitchFamily="34" charset="0"/>
              </a:rPr>
              <a:t> </a:t>
            </a:r>
            <a:r>
              <a:rPr lang="en-US" sz="3792" b="1" dirty="0" err="1">
                <a:latin typeface="HP001 4 hàng" pitchFamily="34" charset="0"/>
              </a:rPr>
              <a:t>tức</a:t>
            </a:r>
            <a:r>
              <a:rPr lang="en-US" sz="3792" b="1" dirty="0">
                <a:latin typeface="HP001 4 hàng" pitchFamily="34" charset="0"/>
              </a:rPr>
              <a:t> </a:t>
            </a:r>
            <a:r>
              <a:rPr lang="en-US" sz="3792" b="1" dirty="0" err="1">
                <a:latin typeface="HP001 4 hàng" pitchFamily="34" charset="0"/>
              </a:rPr>
              <a:t>là</a:t>
            </a:r>
            <a:r>
              <a:rPr lang="en-US" sz="3792" b="1" dirty="0">
                <a:latin typeface="HP001 4 hàng" pitchFamily="34" charset="0"/>
              </a:rPr>
              <a:t> </a:t>
            </a:r>
            <a:r>
              <a:rPr lang="en-US" sz="3792" b="1" dirty="0">
                <a:solidFill>
                  <a:srgbClr val="FF0000"/>
                </a:solidFill>
                <a:latin typeface="HP001 4 hàng" pitchFamily="34" charset="0"/>
              </a:rPr>
              <a:t>2 </a:t>
            </a:r>
            <a:r>
              <a:rPr lang="en-US" sz="3792" b="1" dirty="0" err="1">
                <a:solidFill>
                  <a:srgbClr val="FF0000"/>
                </a:solidFill>
                <a:latin typeface="HP001 4 hàng" pitchFamily="34" charset="0"/>
              </a:rPr>
              <a:t>tạ</a:t>
            </a:r>
            <a:r>
              <a:rPr lang="en-US" sz="3792" b="1" dirty="0">
                <a:solidFill>
                  <a:srgbClr val="FF0000"/>
                </a:solidFill>
                <a:latin typeface="HP001 4 hàng" pitchFamily="34" charset="0"/>
              </a:rPr>
              <a:t>, </a:t>
            </a:r>
            <a:endParaRPr lang="vi-VN" sz="3792" b="1" dirty="0" smtClean="0">
              <a:solidFill>
                <a:srgbClr val="FF0000"/>
              </a:solidFill>
              <a:latin typeface="HP001 4 hàng" pitchFamily="34" charset="0"/>
            </a:endParaRPr>
          </a:p>
          <a:p>
            <a:pPr algn="ctr"/>
            <a:r>
              <a:rPr lang="en-US" sz="3792" b="1" dirty="0" smtClean="0">
                <a:solidFill>
                  <a:srgbClr val="FF0000"/>
                </a:solidFill>
                <a:latin typeface="HP001 4 hàng" pitchFamily="34" charset="0"/>
              </a:rPr>
              <a:t>20 </a:t>
            </a:r>
            <a:r>
              <a:rPr lang="en-US" sz="3792" b="1" dirty="0" err="1">
                <a:solidFill>
                  <a:srgbClr val="FF0000"/>
                </a:solidFill>
                <a:latin typeface="HP001 4 hàng" pitchFamily="34" charset="0"/>
              </a:rPr>
              <a:t>yến</a:t>
            </a:r>
            <a:endParaRPr lang="en-US" sz="3792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21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0" y="83562"/>
            <a:ext cx="3072341" cy="30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5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50562" y="561482"/>
            <a:ext cx="7714990" cy="1493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34" b="1" dirty="0" err="1">
                <a:latin typeface="HP001 4 hàng" pitchFamily="34" charset="0"/>
              </a:rPr>
              <a:t>Một</a:t>
            </a:r>
            <a:r>
              <a:rPr lang="en-US" sz="3034" b="1" dirty="0">
                <a:latin typeface="HP001 4 hàng" pitchFamily="34" charset="0"/>
              </a:rPr>
              <a:t> con </a:t>
            </a:r>
            <a:r>
              <a:rPr lang="en-US" sz="3034" b="1" dirty="0" err="1">
                <a:latin typeface="HP001 4 hàng" pitchFamily="34" charset="0"/>
              </a:rPr>
              <a:t>voi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nặng</a:t>
            </a:r>
            <a:r>
              <a:rPr lang="en-US" sz="3034" b="1" dirty="0">
                <a:latin typeface="HP001 4 hàng" pitchFamily="34" charset="0"/>
              </a:rPr>
              <a:t> 2000kg, </a:t>
            </a:r>
            <a:r>
              <a:rPr lang="en-US" sz="3034" b="1" dirty="0" err="1">
                <a:latin typeface="HP001 4 hàng" pitchFamily="34" charset="0"/>
              </a:rPr>
              <a:t>tức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là</a:t>
            </a:r>
            <a:r>
              <a:rPr lang="en-US" sz="3034" b="1" dirty="0">
                <a:latin typeface="HP001 4 hàng" pitchFamily="34" charset="0"/>
              </a:rPr>
              <a:t> con </a:t>
            </a:r>
            <a:r>
              <a:rPr lang="en-US" sz="3034" b="1" dirty="0" err="1">
                <a:latin typeface="HP001 4 hàng" pitchFamily="34" charset="0"/>
              </a:rPr>
              <a:t>voi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nặng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bao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nhiêu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tấn</a:t>
            </a:r>
            <a:r>
              <a:rPr lang="en-US" sz="3034" b="1" dirty="0">
                <a:latin typeface="HP001 4 hàng" pitchFamily="34" charset="0"/>
              </a:rPr>
              <a:t>, </a:t>
            </a:r>
            <a:r>
              <a:rPr lang="en-US" sz="3034" b="1" dirty="0" err="1">
                <a:latin typeface="HP001 4 hàng" pitchFamily="34" charset="0"/>
              </a:rPr>
              <a:t>bao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nhiêu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tạ</a:t>
            </a:r>
            <a:r>
              <a:rPr lang="en-US" sz="3034" b="1" dirty="0">
                <a:latin typeface="HP001 4 hàng" pitchFamily="34" charset="0"/>
              </a:rPr>
              <a:t>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497512" y="2428601"/>
            <a:ext cx="4226888" cy="3208890"/>
          </a:xfrm>
          <a:prstGeom prst="cloudCallout">
            <a:avLst>
              <a:gd name="adj1" fmla="val 78632"/>
              <a:gd name="adj2" fmla="val 1784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92" b="1" dirty="0">
                <a:solidFill>
                  <a:srgbClr val="FF0000"/>
                </a:solidFill>
                <a:latin typeface="HP001 4 hàng" pitchFamily="34" charset="0"/>
              </a:rPr>
              <a:t>2000kg</a:t>
            </a:r>
            <a:r>
              <a:rPr lang="en-US" sz="3792" b="1" dirty="0">
                <a:latin typeface="HP001 4 hàng" pitchFamily="34" charset="0"/>
              </a:rPr>
              <a:t> </a:t>
            </a:r>
            <a:r>
              <a:rPr lang="en-US" sz="3792" b="1" dirty="0" err="1">
                <a:latin typeface="HP001 4 hàng" pitchFamily="34" charset="0"/>
              </a:rPr>
              <a:t>tức</a:t>
            </a:r>
            <a:r>
              <a:rPr lang="en-US" sz="3792" b="1" dirty="0">
                <a:latin typeface="HP001 4 hàng" pitchFamily="34" charset="0"/>
              </a:rPr>
              <a:t> </a:t>
            </a:r>
            <a:r>
              <a:rPr lang="en-US" sz="3792" b="1" dirty="0" err="1">
                <a:latin typeface="HP001 4 hàng" pitchFamily="34" charset="0"/>
              </a:rPr>
              <a:t>là</a:t>
            </a:r>
            <a:r>
              <a:rPr lang="en-US" sz="3792" b="1" dirty="0">
                <a:latin typeface="HP001 4 hàng" pitchFamily="34" charset="0"/>
              </a:rPr>
              <a:t> </a:t>
            </a:r>
            <a:r>
              <a:rPr lang="en-US" sz="3792" b="1" dirty="0">
                <a:solidFill>
                  <a:srgbClr val="FF0000"/>
                </a:solidFill>
                <a:latin typeface="HP001 4 hàng" pitchFamily="34" charset="0"/>
              </a:rPr>
              <a:t>2 </a:t>
            </a:r>
            <a:r>
              <a:rPr lang="en-US" sz="3792" b="1" dirty="0" err="1">
                <a:solidFill>
                  <a:srgbClr val="FF0000"/>
                </a:solidFill>
                <a:latin typeface="HP001 4 hàng" pitchFamily="34" charset="0"/>
              </a:rPr>
              <a:t>tấn</a:t>
            </a:r>
            <a:r>
              <a:rPr lang="en-US" sz="3792" b="1" dirty="0">
                <a:solidFill>
                  <a:srgbClr val="FF0000"/>
                </a:solidFill>
                <a:latin typeface="HP001 4 hàng" pitchFamily="34" charset="0"/>
              </a:rPr>
              <a:t>, </a:t>
            </a:r>
            <a:endParaRPr lang="vi-VN" sz="3792" b="1" dirty="0" smtClean="0">
              <a:solidFill>
                <a:srgbClr val="FF0000"/>
              </a:solidFill>
              <a:latin typeface="HP001 4 hàng" pitchFamily="34" charset="0"/>
            </a:endParaRPr>
          </a:p>
          <a:p>
            <a:pPr algn="ctr"/>
            <a:r>
              <a:rPr lang="en-US" sz="3792" b="1" dirty="0" smtClean="0">
                <a:solidFill>
                  <a:srgbClr val="FF0000"/>
                </a:solidFill>
                <a:latin typeface="HP001 4 hàng" pitchFamily="34" charset="0"/>
              </a:rPr>
              <a:t>20 </a:t>
            </a:r>
            <a:r>
              <a:rPr lang="en-US" sz="3792" b="1" dirty="0" err="1">
                <a:solidFill>
                  <a:srgbClr val="FF0000"/>
                </a:solidFill>
                <a:latin typeface="HP001 4 hàng" pitchFamily="34" charset="0"/>
              </a:rPr>
              <a:t>tạ</a:t>
            </a:r>
            <a:r>
              <a:rPr lang="en-US" sz="3792" b="1" dirty="0">
                <a:solidFill>
                  <a:srgbClr val="FF0000"/>
                </a:solidFill>
                <a:latin typeface="HP001 4 hàng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354" y="1858692"/>
            <a:ext cx="6399860" cy="440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3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381000"/>
            <a:ext cx="9322552" cy="1493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34" b="1" dirty="0" err="1">
                <a:latin typeface="HP001 4 hàng" pitchFamily="34" charset="0"/>
              </a:rPr>
              <a:t>Một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xe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chở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hàng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chở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được</a:t>
            </a:r>
            <a:r>
              <a:rPr lang="en-US" sz="3034" b="1" dirty="0">
                <a:latin typeface="HP001 4 hàng" pitchFamily="34" charset="0"/>
              </a:rPr>
              <a:t> 3 </a:t>
            </a:r>
            <a:r>
              <a:rPr lang="en-US" sz="3034" b="1" dirty="0" err="1">
                <a:latin typeface="HP001 4 hàng" pitchFamily="34" charset="0"/>
              </a:rPr>
              <a:t>tấn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hàng</a:t>
            </a:r>
            <a:r>
              <a:rPr lang="en-US" sz="3034" b="1" dirty="0">
                <a:latin typeface="HP001 4 hàng" pitchFamily="34" charset="0"/>
              </a:rPr>
              <a:t>, </a:t>
            </a:r>
            <a:r>
              <a:rPr lang="en-US" sz="3034" b="1" dirty="0" err="1">
                <a:latin typeface="HP001 4 hàng" pitchFamily="34" charset="0"/>
              </a:rPr>
              <a:t>vậy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xe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đó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chở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được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bao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nhiêu</a:t>
            </a:r>
            <a:r>
              <a:rPr lang="en-US" sz="3034" b="1" dirty="0">
                <a:latin typeface="HP001 4 hàng" pitchFamily="34" charset="0"/>
              </a:rPr>
              <a:t> </a:t>
            </a:r>
            <a:r>
              <a:rPr lang="en-US" sz="3034" b="1" dirty="0" err="1">
                <a:latin typeface="HP001 4 hàng" pitchFamily="34" charset="0"/>
              </a:rPr>
              <a:t>ki</a:t>
            </a:r>
            <a:r>
              <a:rPr lang="en-US" sz="3034" b="1" dirty="0">
                <a:latin typeface="HP001 4 hàng" pitchFamily="34" charset="0"/>
              </a:rPr>
              <a:t>-</a:t>
            </a:r>
            <a:r>
              <a:rPr lang="en-US" sz="3034" b="1" dirty="0" err="1">
                <a:latin typeface="HP001 4 hàng" pitchFamily="34" charset="0"/>
              </a:rPr>
              <a:t>lô</a:t>
            </a:r>
            <a:r>
              <a:rPr lang="en-US" sz="3034" b="1" dirty="0">
                <a:latin typeface="HP001 4 hàng" pitchFamily="34" charset="0"/>
              </a:rPr>
              <a:t>-gam </a:t>
            </a:r>
            <a:r>
              <a:rPr lang="en-US" sz="3034" b="1" dirty="0" err="1">
                <a:latin typeface="HP001 4 hàng" pitchFamily="34" charset="0"/>
              </a:rPr>
              <a:t>hàng</a:t>
            </a:r>
            <a:r>
              <a:rPr lang="en-US" sz="3034" b="1" dirty="0">
                <a:latin typeface="HP001 4 hàng" pitchFamily="34" charset="0"/>
              </a:rPr>
              <a:t>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7393211" y="2286000"/>
            <a:ext cx="4951190" cy="3294262"/>
          </a:xfrm>
          <a:prstGeom prst="cloudCallout">
            <a:avLst>
              <a:gd name="adj1" fmla="val -59540"/>
              <a:gd name="adj2" fmla="val 2872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92" b="1" dirty="0">
                <a:solidFill>
                  <a:srgbClr val="FF0000"/>
                </a:solidFill>
                <a:latin typeface="HP001 4 hàng" pitchFamily="34" charset="0"/>
              </a:rPr>
              <a:t>3 </a:t>
            </a:r>
            <a:r>
              <a:rPr lang="en-US" sz="3792" b="1" dirty="0" err="1">
                <a:solidFill>
                  <a:srgbClr val="FF0000"/>
                </a:solidFill>
                <a:latin typeface="HP001 4 hàng" pitchFamily="34" charset="0"/>
              </a:rPr>
              <a:t>tấn</a:t>
            </a:r>
            <a:r>
              <a:rPr lang="en-US" sz="3792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792" b="1" dirty="0" err="1">
                <a:solidFill>
                  <a:srgbClr val="FF0000"/>
                </a:solidFill>
                <a:latin typeface="HP001 4 hàng" pitchFamily="34" charset="0"/>
              </a:rPr>
              <a:t>hàng</a:t>
            </a:r>
            <a:r>
              <a:rPr lang="en-US" sz="3792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792" b="1" dirty="0" err="1">
                <a:latin typeface="HP001 4 hàng" pitchFamily="34" charset="0"/>
              </a:rPr>
              <a:t>tức</a:t>
            </a:r>
            <a:r>
              <a:rPr lang="en-US" sz="3792" b="1" dirty="0">
                <a:latin typeface="HP001 4 hàng" pitchFamily="34" charset="0"/>
              </a:rPr>
              <a:t> </a:t>
            </a:r>
            <a:r>
              <a:rPr lang="en-US" sz="3792" b="1" dirty="0" err="1">
                <a:latin typeface="HP001 4 hàng" pitchFamily="34" charset="0"/>
              </a:rPr>
              <a:t>là</a:t>
            </a:r>
            <a:r>
              <a:rPr lang="en-US" sz="3792" b="1" dirty="0">
                <a:latin typeface="HP001 4 hàng" pitchFamily="34" charset="0"/>
              </a:rPr>
              <a:t> </a:t>
            </a:r>
            <a:endParaRPr lang="vi-VN" sz="3792" b="1" dirty="0" smtClean="0">
              <a:latin typeface="HP001 4 hàng" pitchFamily="34" charset="0"/>
            </a:endParaRPr>
          </a:p>
          <a:p>
            <a:pPr algn="ctr"/>
            <a:r>
              <a:rPr lang="en-US" sz="3792" b="1" dirty="0" smtClean="0">
                <a:solidFill>
                  <a:srgbClr val="FF0000"/>
                </a:solidFill>
                <a:latin typeface="HP001 4 hàng" pitchFamily="34" charset="0"/>
              </a:rPr>
              <a:t>3000kg </a:t>
            </a:r>
            <a:r>
              <a:rPr lang="en-US" sz="3792" b="1" dirty="0" err="1">
                <a:solidFill>
                  <a:srgbClr val="FF0000"/>
                </a:solidFill>
                <a:latin typeface="HP001 4 hàng" pitchFamily="34" charset="0"/>
              </a:rPr>
              <a:t>hàng</a:t>
            </a:r>
            <a:r>
              <a:rPr lang="en-US" sz="3792" b="1" dirty="0">
                <a:solidFill>
                  <a:srgbClr val="FF0000"/>
                </a:solidFill>
                <a:latin typeface="HP001 4 hàng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89" y="2336612"/>
            <a:ext cx="6622602" cy="43395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84321" y="3633823"/>
            <a:ext cx="1775131" cy="477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13" dirty="0">
                <a:solidFill>
                  <a:schemeClr val="tx1"/>
                </a:solidFill>
              </a:rPr>
              <a:t>3 </a:t>
            </a:r>
            <a:r>
              <a:rPr lang="en-US" sz="3413" dirty="0" err="1">
                <a:solidFill>
                  <a:schemeClr val="tx1"/>
                </a:solidFill>
              </a:rPr>
              <a:t>tấn</a:t>
            </a:r>
            <a:endParaRPr lang="en-US" sz="3413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09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D607FA-5F91-4836-B17D-4523BE9535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4CE815-7A38-42CB-92B5-4AA610CBF76A}"/>
              </a:ext>
            </a:extLst>
          </p:cNvPr>
          <p:cNvSpPr/>
          <p:nvPr/>
        </p:nvSpPr>
        <p:spPr>
          <a:xfrm>
            <a:off x="4921037" y="5105400"/>
            <a:ext cx="2349925" cy="909431"/>
          </a:xfrm>
          <a:prstGeom prst="roundRect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BẮT ĐẦU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F04706F-B77F-46B3-88CF-5C4FFB438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6002236" cy="6858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17BA04B-1F65-44F1-B88A-442634606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953625"/>
            <a:ext cx="3731075" cy="46089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11D8D22-3F2C-4761-B8F3-4F7191283D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762000"/>
            <a:ext cx="5657578" cy="591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2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9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1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2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9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5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6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4" dur="1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3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6" dur="3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3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32" presetClass="emph" presetSubtype="0" repeatCount="indefinite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0" dur="1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3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3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3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3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32" presetClass="emph" presetSubtype="0" repeatCount="indefinite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6" dur="1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3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8" dur="3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9" dur="3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0" dur="3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4" dur="1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3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6" dur="3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3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32" presetClass="emph" presetSubtype="0" repeatCount="indefinite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0" dur="1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3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3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3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3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32" presetClass="emph" presetSubtype="0" repeatCount="indefinite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6" dur="1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3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8" dur="3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9" dur="3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0" dur="3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6" y="1225510"/>
            <a:ext cx="4043280" cy="4043280"/>
          </a:xfrm>
          <a:prstGeom prst="rect">
            <a:avLst/>
          </a:prstGeom>
        </p:spPr>
      </p:pic>
      <p:sp>
        <p:nvSpPr>
          <p:cNvPr id="6148" name="文本框 3080"/>
          <p:cNvSpPr txBox="1">
            <a:spLocks noChangeArrowheads="1"/>
          </p:cNvSpPr>
          <p:nvPr/>
        </p:nvSpPr>
        <p:spPr bwMode="auto">
          <a:xfrm>
            <a:off x="2614013" y="2541435"/>
            <a:ext cx="10445961" cy="9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5689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Luyện</a:t>
            </a:r>
            <a:r>
              <a:rPr lang="en-US" altLang="zh-CN" sz="5689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5689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tập</a:t>
            </a:r>
            <a:r>
              <a:rPr lang="en-US" altLang="zh-CN" sz="5689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- </a:t>
            </a:r>
            <a:r>
              <a:rPr lang="en-US" altLang="zh-CN" sz="5689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Thực</a:t>
            </a:r>
            <a:r>
              <a:rPr lang="en-US" altLang="zh-CN" sz="5689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5689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hành</a:t>
            </a:r>
            <a:endParaRPr lang="en-US" altLang="zh-CN" sz="5689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5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66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29">
            <a:extLst>
              <a:ext uri="{FF2B5EF4-FFF2-40B4-BE49-F238E27FC236}">
                <a16:creationId xmlns:a16="http://schemas.microsoft.com/office/drawing/2014/main" id="{5C1893C4-D165-4791-AFE9-101796948943}"/>
              </a:ext>
            </a:extLst>
          </p:cNvPr>
          <p:cNvSpPr txBox="1"/>
          <p:nvPr/>
        </p:nvSpPr>
        <p:spPr>
          <a:xfrm>
            <a:off x="685800" y="187574"/>
            <a:ext cx="1189657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 u="sng" dirty="0" err="1" smtClean="0"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Bài</a:t>
            </a:r>
            <a:r>
              <a:rPr lang="en-US" altLang="zh-CN" sz="4400" b="1" u="sng" dirty="0" smtClean="0"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2/23</a:t>
            </a:r>
            <a:r>
              <a:rPr lang="en-US" altLang="zh-CN" sz="4400" b="1" dirty="0" smtClean="0"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vi-VN" altLang="zh-CN" sz="4400" b="1" dirty="0" smtClean="0"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: Viết số thích hợp vào chỗ chấm:</a:t>
            </a:r>
            <a:endParaRPr lang="en-US" altLang="zh-CN" sz="4400" b="1" dirty="0">
              <a:latin typeface="Arial" pitchFamily="34" charset="0"/>
              <a:ea typeface="Source Han Sans CN Medium" panose="020B0500000000000000" pitchFamily="34" charset="-128"/>
              <a:cs typeface="Arial" pitchFamily="34" charset="0"/>
              <a:sym typeface="FZHei-B01S" panose="02010601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400" b="1" dirty="0" smtClean="0"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5 </a:t>
            </a:r>
            <a:r>
              <a:rPr lang="en-US" altLang="zh-CN" sz="4400" b="1" dirty="0" err="1" smtClean="0"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yến</a:t>
            </a:r>
            <a:r>
              <a:rPr lang="en-US" altLang="zh-CN" sz="4400" b="1" dirty="0" smtClean="0"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= …kg                 		</a:t>
            </a:r>
          </a:p>
          <a:p>
            <a:pPr>
              <a:lnSpc>
                <a:spcPct val="150000"/>
              </a:lnSpc>
            </a:pPr>
            <a:r>
              <a:rPr lang="en-US" altLang="zh-CN" sz="4400" b="1" dirty="0"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4 </a:t>
            </a:r>
            <a:r>
              <a:rPr lang="en-US" altLang="zh-CN" sz="4400" b="1" dirty="0" err="1"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r>
              <a:rPr lang="en-US" altLang="zh-CN" sz="4400" b="1" dirty="0"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= …</a:t>
            </a:r>
            <a:r>
              <a:rPr lang="en-US" altLang="zh-CN" sz="4400" b="1" dirty="0" err="1"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yến</a:t>
            </a:r>
            <a:r>
              <a:rPr lang="vi-VN" altLang="zh-CN" sz="4400" b="1" dirty="0" smtClean="0"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                                    </a:t>
            </a:r>
          </a:p>
          <a:p>
            <a:pPr>
              <a:lnSpc>
                <a:spcPct val="150000"/>
              </a:lnSpc>
            </a:pPr>
            <a:r>
              <a:rPr lang="en-US" altLang="zh-CN" sz="4400" b="1" dirty="0" smtClean="0"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4 </a:t>
            </a:r>
            <a:r>
              <a:rPr lang="en-US" altLang="zh-CN" sz="4400" b="1" dirty="0" err="1"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r>
              <a:rPr lang="en-US" altLang="zh-CN" sz="4400" b="1" dirty="0"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60kg =</a:t>
            </a:r>
            <a:r>
              <a:rPr lang="vi-VN" altLang="zh-CN" sz="4400" b="1" dirty="0"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...</a:t>
            </a:r>
            <a:r>
              <a:rPr lang="en-US" altLang="zh-CN" sz="4400" b="1" dirty="0"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kg	</a:t>
            </a:r>
            <a:r>
              <a:rPr lang="en-US" altLang="zh-CN" sz="4400" b="1" dirty="0" smtClean="0"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			  </a:t>
            </a:r>
            <a:endParaRPr lang="vi-VN" altLang="zh-CN" sz="4400" b="1" dirty="0" smtClean="0">
              <a:latin typeface="Arial" pitchFamily="34" charset="0"/>
              <a:ea typeface="Source Han Sans CN Medium" panose="020B0500000000000000" pitchFamily="34" charset="-128"/>
              <a:cs typeface="Arial" pitchFamily="34" charset="0"/>
              <a:sym typeface="FZHei-B01S" panose="02010601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400" b="1" dirty="0" smtClean="0"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5 </a:t>
            </a:r>
            <a:r>
              <a:rPr lang="en-US" altLang="zh-CN" sz="4400" b="1" dirty="0" err="1" smtClean="0"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tấn</a:t>
            </a:r>
            <a:r>
              <a:rPr lang="en-US" altLang="zh-CN" sz="4400" b="1" dirty="0"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4400" b="1" dirty="0" smtClean="0"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= …kg</a:t>
            </a:r>
          </a:p>
          <a:p>
            <a:pPr>
              <a:lnSpc>
                <a:spcPct val="150000"/>
              </a:lnSpc>
            </a:pPr>
            <a:r>
              <a:rPr lang="en-US" altLang="zh-CN" sz="4400" b="1" dirty="0" smtClean="0"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2 </a:t>
            </a:r>
            <a:r>
              <a:rPr lang="en-US" altLang="zh-CN" sz="4400" b="1" dirty="0" err="1" smtClean="0"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tấn</a:t>
            </a:r>
            <a:r>
              <a:rPr lang="en-US" altLang="zh-CN" sz="4400" b="1" dirty="0" smtClean="0"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85kg = …kg	</a:t>
            </a:r>
          </a:p>
        </p:txBody>
      </p:sp>
    </p:spTree>
    <p:extLst>
      <p:ext uri="{BB962C8B-B14F-4D97-AF65-F5344CB8AC3E}">
        <p14:creationId xmlns:p14="http://schemas.microsoft.com/office/powerpoint/2010/main" val="328148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29">
            <a:extLst>
              <a:ext uri="{FF2B5EF4-FFF2-40B4-BE49-F238E27FC236}">
                <a16:creationId xmlns:a16="http://schemas.microsoft.com/office/drawing/2014/main" id="{5C1893C4-D165-4791-AFE9-101796948943}"/>
              </a:ext>
            </a:extLst>
          </p:cNvPr>
          <p:cNvSpPr txBox="1"/>
          <p:nvPr/>
        </p:nvSpPr>
        <p:spPr>
          <a:xfrm>
            <a:off x="609600" y="685800"/>
            <a:ext cx="11896577" cy="4924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5400" b="1" u="sng" dirty="0" err="1" smtClean="0"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Bài</a:t>
            </a:r>
            <a:r>
              <a:rPr lang="en-US" altLang="zh-CN" sz="5400" b="1" u="sng" dirty="0" smtClean="0"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3/23</a:t>
            </a:r>
            <a:r>
              <a:rPr lang="en-US" altLang="zh-CN" sz="5400" b="1" dirty="0" smtClean="0"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5400" b="1" dirty="0" smtClean="0"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18 </a:t>
            </a:r>
            <a:r>
              <a:rPr lang="en-US" altLang="zh-CN" sz="5400" b="1" dirty="0" err="1" smtClean="0"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yến</a:t>
            </a:r>
            <a:r>
              <a:rPr lang="en-US" altLang="zh-CN" sz="5400" b="1" dirty="0" smtClean="0"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+ 26 </a:t>
            </a:r>
            <a:r>
              <a:rPr lang="en-US" altLang="zh-CN" sz="5400" b="1" dirty="0" err="1" smtClean="0"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yến</a:t>
            </a:r>
            <a:r>
              <a:rPr lang="en-US" altLang="zh-CN" sz="5400" b="1" dirty="0" smtClean="0"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5400" b="1" dirty="0" smtClean="0"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135 </a:t>
            </a:r>
            <a:r>
              <a:rPr lang="en-US" altLang="zh-CN" sz="5400" b="1" dirty="0" err="1" smtClean="0"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r>
              <a:rPr lang="en-US" altLang="zh-CN" sz="5400" b="1" dirty="0" smtClean="0"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× 4</a:t>
            </a:r>
          </a:p>
          <a:p>
            <a:pPr marL="971550" lvl="1" indent="-514350">
              <a:lnSpc>
                <a:spcPct val="150000"/>
              </a:lnSpc>
            </a:pPr>
            <a:r>
              <a:rPr lang="en-US" altLang="zh-CN" sz="5400" b="1" dirty="0" smtClean="0"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78822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685800"/>
            <a:ext cx="9220200" cy="58169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pPr algn="ctr">
              <a:lnSpc>
                <a:spcPct val="150000"/>
              </a:lnSpc>
            </a:pP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 3 tấn = 30 tạ</a:t>
            </a:r>
          </a:p>
          <a:p>
            <a:pPr algn="ctr">
              <a:lnSpc>
                <a:spcPct val="150000"/>
              </a:lnSpc>
            </a:pP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tạ muối chuyến sau chở được là:</a:t>
            </a:r>
          </a:p>
          <a:p>
            <a:pPr algn="ctr">
              <a:lnSpc>
                <a:spcPct val="150000"/>
              </a:lnSpc>
            </a:pP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+ 3 = 33 (tạ)</a:t>
            </a:r>
          </a:p>
          <a:p>
            <a:pPr algn="ctr">
              <a:lnSpc>
                <a:spcPct val="150000"/>
              </a:lnSpc>
            </a:pP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tạ muối cả hai chuyến chở được là: </a:t>
            </a:r>
          </a:p>
          <a:p>
            <a:pPr algn="ctr">
              <a:lnSpc>
                <a:spcPct val="150000"/>
              </a:lnSpc>
            </a:pP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+ 33 = 63 (tạ)</a:t>
            </a:r>
          </a:p>
          <a:p>
            <a:pPr algn="ctr">
              <a:lnSpc>
                <a:spcPct val="150000"/>
              </a:lnSpc>
            </a:pP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 số: 63 tạ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59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BA1CEB-275A-45CF-B8DD-210F781EBC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D34E809-AB9A-437B-B6CF-573B0B77E85E}"/>
              </a:ext>
            </a:extLst>
          </p:cNvPr>
          <p:cNvGrpSpPr/>
          <p:nvPr/>
        </p:nvGrpSpPr>
        <p:grpSpPr>
          <a:xfrm>
            <a:off x="1109454" y="556475"/>
            <a:ext cx="9973091" cy="5920525"/>
            <a:chOff x="-113416" y="656520"/>
            <a:chExt cx="7468320" cy="44335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C474D3F-451B-475C-8B19-C08513913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13416" y="1051488"/>
              <a:ext cx="7468320" cy="40386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05D82F-8B5E-4BF3-80FC-7B0F66B37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4448" y="656520"/>
              <a:ext cx="4432594" cy="100983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B39681-866C-49F7-836F-90D32E53ABF1}"/>
                </a:ext>
              </a:extLst>
            </p:cNvPr>
            <p:cNvSpPr txBox="1"/>
            <p:nvPr/>
          </p:nvSpPr>
          <p:spPr>
            <a:xfrm>
              <a:off x="2642878" y="810427"/>
              <a:ext cx="2308906" cy="622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>
                  <a:solidFill>
                    <a:schemeClr val="bg1"/>
                  </a:solidFill>
                  <a:latin typeface="iCiel Cadena" panose="02000503000000020004" pitchFamily="50" charset="0"/>
                </a:rPr>
                <a:t>CÁCH CHƠI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8EAEFF3-BD07-4FCB-9B8F-65D3150A9F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53868">
            <a:off x="3372419" y="4631889"/>
            <a:ext cx="2467586" cy="2819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708E03-D803-4580-90D8-56C146AB48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0" y="5251688"/>
            <a:ext cx="1533886" cy="18948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4CCB74-0DDF-476F-A51D-022647DF1A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814567">
            <a:off x="6545974" y="4831819"/>
            <a:ext cx="2325893" cy="24311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9332A6-42DB-43A3-89FC-8A5654C7FEBA}"/>
              </a:ext>
            </a:extLst>
          </p:cNvPr>
          <p:cNvSpPr txBox="1"/>
          <p:nvPr/>
        </p:nvSpPr>
        <p:spPr>
          <a:xfrm>
            <a:off x="1762332" y="2133600"/>
            <a:ext cx="8643392" cy="28364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8000"/>
              </a:lnSpc>
            </a:pP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Trò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chơi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sẽ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có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câu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hỏi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trắc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nghiệm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ctr">
              <a:lnSpc>
                <a:spcPct val="128000"/>
              </a:lnSpc>
            </a:pP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Để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trả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lời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các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câu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hỏi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này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em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hãy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đưa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kí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hiệu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KÉO - BÚA - BAO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chứa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đáp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án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đúng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vi-VN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Sau 5s suy nghĩ, giơ tay trả lời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!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602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2540B-E2B5-47BA-91F9-DE0EABB066B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96D389C-1AD9-4B34-B86F-71DD2151EB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24200" y="174539"/>
            <a:ext cx="8686800" cy="22937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8044D04C-8885-45F7-B9B9-25E731689F94}"/>
              </a:ext>
            </a:extLst>
          </p:cNvPr>
          <p:cNvGrpSpPr/>
          <p:nvPr/>
        </p:nvGrpSpPr>
        <p:grpSpPr>
          <a:xfrm>
            <a:off x="609600" y="465992"/>
            <a:ext cx="2133600" cy="1743808"/>
            <a:chOff x="381000" y="449490"/>
            <a:chExt cx="2133600" cy="17438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6BDF323-1074-4CE3-9DCD-133326598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1000" y="449490"/>
              <a:ext cx="2133600" cy="174380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51F268-9200-4776-B661-1501568788E8}"/>
                </a:ext>
              </a:extLst>
            </p:cNvPr>
            <p:cNvSpPr txBox="1"/>
            <p:nvPr/>
          </p:nvSpPr>
          <p:spPr>
            <a:xfrm>
              <a:off x="762000" y="990600"/>
              <a:ext cx="1375761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400">
                  <a:solidFill>
                    <a:schemeClr val="bg1"/>
                  </a:solidFill>
                  <a:latin typeface="iCiel Cadena" panose="02000503000000020004" pitchFamily="50" charset="0"/>
                </a:rPr>
                <a:t>CÂU 1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BB2E70D-186F-492E-8822-5944E17F7F00}"/>
              </a:ext>
            </a:extLst>
          </p:cNvPr>
          <p:cNvSpPr txBox="1"/>
          <p:nvPr/>
        </p:nvSpPr>
        <p:spPr>
          <a:xfrm>
            <a:off x="2696401" y="533400"/>
            <a:ext cx="9419399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accent4"/>
                </a:solidFill>
                <a:latin typeface="+mj-lt"/>
              </a:rPr>
              <a:t>Các</a:t>
            </a:r>
            <a:r>
              <a:rPr lang="en-US" sz="54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accent4"/>
                </a:solidFill>
                <a:latin typeface="+mj-lt"/>
              </a:rPr>
              <a:t>đơn</a:t>
            </a:r>
            <a:r>
              <a:rPr lang="en-US" sz="54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accent4"/>
                </a:solidFill>
                <a:latin typeface="+mj-lt"/>
              </a:rPr>
              <a:t>vị</a:t>
            </a:r>
            <a:r>
              <a:rPr lang="en-US" sz="54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accent4"/>
                </a:solidFill>
                <a:latin typeface="+mj-lt"/>
              </a:rPr>
              <a:t>đo</a:t>
            </a:r>
            <a:r>
              <a:rPr lang="en-US" sz="54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accent4"/>
                </a:solidFill>
                <a:latin typeface="+mj-lt"/>
              </a:rPr>
              <a:t>khối</a:t>
            </a:r>
            <a:r>
              <a:rPr lang="en-US" sz="54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accent4"/>
                </a:solidFill>
                <a:latin typeface="+mj-lt"/>
              </a:rPr>
              <a:t>lượng</a:t>
            </a:r>
            <a:endParaRPr lang="en-US" sz="5400" dirty="0" smtClean="0">
              <a:solidFill>
                <a:schemeClr val="accent4"/>
              </a:solidFill>
              <a:latin typeface="+mj-lt"/>
            </a:endParaRPr>
          </a:p>
          <a:p>
            <a:pPr algn="ctr"/>
            <a:r>
              <a:rPr lang="en-US" sz="5400" dirty="0" err="1" smtClean="0">
                <a:solidFill>
                  <a:schemeClr val="accent4"/>
                </a:solidFill>
                <a:latin typeface="+mj-lt"/>
              </a:rPr>
              <a:t>đã</a:t>
            </a:r>
            <a:r>
              <a:rPr lang="en-US" sz="54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accent4"/>
                </a:solidFill>
                <a:latin typeface="+mj-lt"/>
              </a:rPr>
              <a:t>học</a:t>
            </a:r>
            <a:r>
              <a:rPr lang="en-US" sz="54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accent4"/>
                </a:solidFill>
                <a:latin typeface="+mj-lt"/>
              </a:rPr>
              <a:t>là</a:t>
            </a:r>
            <a:r>
              <a:rPr lang="en-US" sz="5400" dirty="0" smtClean="0">
                <a:solidFill>
                  <a:schemeClr val="accent4"/>
                </a:solidFill>
                <a:latin typeface="+mj-lt"/>
              </a:rPr>
              <a:t>:</a:t>
            </a:r>
            <a:endParaRPr lang="en-US" sz="5400" dirty="0">
              <a:solidFill>
                <a:schemeClr val="accent4"/>
              </a:solidFill>
              <a:latin typeface="+mj-lt"/>
            </a:endParaRPr>
          </a:p>
        </p:txBody>
      </p:sp>
      <p:grpSp>
        <p:nvGrpSpPr>
          <p:cNvPr id="25" name="Keo - 9Slide.vn">
            <a:extLst>
              <a:ext uri="{FF2B5EF4-FFF2-40B4-BE49-F238E27FC236}">
                <a16:creationId xmlns:a16="http://schemas.microsoft.com/office/drawing/2014/main" id="{3F9BD939-5013-4C52-BD34-1D9001C920CE}"/>
              </a:ext>
            </a:extLst>
          </p:cNvPr>
          <p:cNvGrpSpPr/>
          <p:nvPr/>
        </p:nvGrpSpPr>
        <p:grpSpPr>
          <a:xfrm>
            <a:off x="490264" y="2136963"/>
            <a:ext cx="9167172" cy="1751545"/>
            <a:chOff x="490264" y="2136963"/>
            <a:chExt cx="11244536" cy="175154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F7BD1A3-87C6-4150-B039-4C13E8C2DBDB}"/>
                </a:ext>
              </a:extLst>
            </p:cNvPr>
            <p:cNvSpPr/>
            <p:nvPr/>
          </p:nvSpPr>
          <p:spPr>
            <a:xfrm>
              <a:off x="1295400" y="2743200"/>
              <a:ext cx="10439400" cy="94104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m, </a:t>
              </a:r>
              <a:r>
                <a:rPr lang="en-US" sz="3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dm</a:t>
              </a:r>
              <a:r>
                <a:rPr lang="en-US" sz="3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, m</a:t>
              </a:r>
              <a:endParaRPr 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05EF34E3-FADD-4808-A6CE-FCD329437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0264" y="2136963"/>
              <a:ext cx="1524175" cy="1751545"/>
            </a:xfrm>
            <a:prstGeom prst="rect">
              <a:avLst/>
            </a:prstGeom>
          </p:spPr>
        </p:pic>
      </p:grpSp>
      <p:grpSp>
        <p:nvGrpSpPr>
          <p:cNvPr id="26" name="Bua - 9Slide.vn">
            <a:extLst>
              <a:ext uri="{FF2B5EF4-FFF2-40B4-BE49-F238E27FC236}">
                <a16:creationId xmlns:a16="http://schemas.microsoft.com/office/drawing/2014/main" id="{5E9C7BEF-19CD-4FDF-B098-00E605D1DAAE}"/>
              </a:ext>
            </a:extLst>
          </p:cNvPr>
          <p:cNvGrpSpPr/>
          <p:nvPr/>
        </p:nvGrpSpPr>
        <p:grpSpPr>
          <a:xfrm>
            <a:off x="609600" y="3935022"/>
            <a:ext cx="9069883" cy="1468344"/>
            <a:chOff x="609600" y="3935022"/>
            <a:chExt cx="11125200" cy="146834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3F609AC-00FD-4AA8-8859-DFC33DD6D4AE}"/>
                </a:ext>
              </a:extLst>
            </p:cNvPr>
            <p:cNvSpPr/>
            <p:nvPr/>
          </p:nvSpPr>
          <p:spPr>
            <a:xfrm>
              <a:off x="1295400" y="4270402"/>
              <a:ext cx="10439400" cy="94104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g, kg</a:t>
              </a:r>
              <a:endParaRPr 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700D617-8037-41CA-863C-39850408B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39493">
              <a:off x="609600" y="3935022"/>
              <a:ext cx="1453885" cy="1468344"/>
            </a:xfrm>
            <a:prstGeom prst="rect">
              <a:avLst/>
            </a:prstGeom>
          </p:spPr>
        </p:pic>
      </p:grpSp>
      <p:grpSp>
        <p:nvGrpSpPr>
          <p:cNvPr id="27" name="Bao - 9Slide.vn">
            <a:extLst>
              <a:ext uri="{FF2B5EF4-FFF2-40B4-BE49-F238E27FC236}">
                <a16:creationId xmlns:a16="http://schemas.microsoft.com/office/drawing/2014/main" id="{F9D7D70F-A2AC-44CB-925C-FB528ECBD59F}"/>
              </a:ext>
            </a:extLst>
          </p:cNvPr>
          <p:cNvGrpSpPr/>
          <p:nvPr/>
        </p:nvGrpSpPr>
        <p:grpSpPr>
          <a:xfrm>
            <a:off x="537590" y="5248510"/>
            <a:ext cx="9128590" cy="1646551"/>
            <a:chOff x="537589" y="5248510"/>
            <a:chExt cx="11197211" cy="164655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BB386F8-1E91-4358-9C7D-8FA463469EF3}"/>
                </a:ext>
              </a:extLst>
            </p:cNvPr>
            <p:cNvSpPr/>
            <p:nvPr/>
          </p:nvSpPr>
          <p:spPr>
            <a:xfrm>
              <a:off x="1295400" y="5733369"/>
              <a:ext cx="10439400" cy="94104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cm</a:t>
              </a:r>
              <a:r>
                <a:rPr lang="en-US" sz="3600" b="1" baseline="30000" dirty="0">
                  <a:solidFill>
                    <a:schemeClr val="tx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2</a:t>
              </a:r>
              <a:r>
                <a:rPr lang="en-US" sz="3600" b="1" baseline="30000" dirty="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2</a:t>
              </a:r>
              <a:endParaRPr 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9C7AB39B-B35D-47D3-8676-D7C1F203E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87755">
              <a:off x="537589" y="5248510"/>
              <a:ext cx="1597907" cy="1646551"/>
            </a:xfrm>
            <a:prstGeom prst="rect">
              <a:avLst/>
            </a:prstGeom>
          </p:spPr>
        </p:pic>
      </p:grpSp>
      <p:pic>
        <p:nvPicPr>
          <p:cNvPr id="2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439A22E-8CE5-4784-98F4-51B1999BAE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868360-A492-498F-99FA-6C30158CC00C}"/>
              </a:ext>
            </a:extLst>
          </p:cNvPr>
          <p:cNvSpPr/>
          <p:nvPr/>
        </p:nvSpPr>
        <p:spPr>
          <a:xfrm>
            <a:off x="2326181" y="7299202"/>
            <a:ext cx="7539639" cy="4206998"/>
          </a:xfrm>
          <a:prstGeom prst="roundRect">
            <a:avLst>
              <a:gd name="adj" fmla="val 1268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hlinkClick r:id="" action="ppaction://media"/>
            <a:extLst>
              <a:ext uri="{FF2B5EF4-FFF2-40B4-BE49-F238E27FC236}">
                <a16:creationId xmlns:a16="http://schemas.microsoft.com/office/drawing/2014/main" id="{BBA87F3A-F0EA-4F3C-9195-80646DE09535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rcRect/>
          <a:stretch>
            <a:fillRect/>
          </a:stretch>
        </p:blipFill>
        <p:spPr>
          <a:xfrm>
            <a:off x="2525822" y="7451500"/>
            <a:ext cx="7140357" cy="3902403"/>
          </a:xfrm>
          <a:custGeom>
            <a:avLst/>
            <a:gdLst>
              <a:gd name="connsiteX0" fmla="*/ 375384 w 7140357"/>
              <a:gd name="connsiteY0" fmla="*/ 0 h 3902403"/>
              <a:gd name="connsiteX1" fmla="*/ 6764973 w 7140357"/>
              <a:gd name="connsiteY1" fmla="*/ 0 h 3902403"/>
              <a:gd name="connsiteX2" fmla="*/ 6777079 w 7140357"/>
              <a:gd name="connsiteY2" fmla="*/ 1221 h 3902403"/>
              <a:gd name="connsiteX3" fmla="*/ 7140357 w 7140357"/>
              <a:gd name="connsiteY3" fmla="*/ 446948 h 3902403"/>
              <a:gd name="connsiteX4" fmla="*/ 7140357 w 7140357"/>
              <a:gd name="connsiteY4" fmla="*/ 3455454 h 3902403"/>
              <a:gd name="connsiteX5" fmla="*/ 6777079 w 7140357"/>
              <a:gd name="connsiteY5" fmla="*/ 3901182 h 3902403"/>
              <a:gd name="connsiteX6" fmla="*/ 6764963 w 7140357"/>
              <a:gd name="connsiteY6" fmla="*/ 3902403 h 3902403"/>
              <a:gd name="connsiteX7" fmla="*/ 375393 w 7140357"/>
              <a:gd name="connsiteY7" fmla="*/ 3902403 h 3902403"/>
              <a:gd name="connsiteX8" fmla="*/ 363277 w 7140357"/>
              <a:gd name="connsiteY8" fmla="*/ 3901182 h 3902403"/>
              <a:gd name="connsiteX9" fmla="*/ 9242 w 7140357"/>
              <a:gd name="connsiteY9" fmla="*/ 3547147 h 3902403"/>
              <a:gd name="connsiteX10" fmla="*/ 0 w 7140357"/>
              <a:gd name="connsiteY10" fmla="*/ 3455465 h 3902403"/>
              <a:gd name="connsiteX11" fmla="*/ 0 w 7140357"/>
              <a:gd name="connsiteY11" fmla="*/ 446938 h 3902403"/>
              <a:gd name="connsiteX12" fmla="*/ 9242 w 7140357"/>
              <a:gd name="connsiteY12" fmla="*/ 355256 h 3902403"/>
              <a:gd name="connsiteX13" fmla="*/ 363277 w 7140357"/>
              <a:gd name="connsiteY13" fmla="*/ 1221 h 390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140357" h="3902403">
                <a:moveTo>
                  <a:pt x="375384" y="0"/>
                </a:moveTo>
                <a:lnTo>
                  <a:pt x="6764973" y="0"/>
                </a:lnTo>
                <a:lnTo>
                  <a:pt x="6777079" y="1221"/>
                </a:lnTo>
                <a:cubicBezTo>
                  <a:pt x="6984401" y="43645"/>
                  <a:pt x="7140357" y="227083"/>
                  <a:pt x="7140357" y="446948"/>
                </a:cubicBezTo>
                <a:lnTo>
                  <a:pt x="7140357" y="3455454"/>
                </a:lnTo>
                <a:cubicBezTo>
                  <a:pt x="7140357" y="3675319"/>
                  <a:pt x="6984401" y="3858757"/>
                  <a:pt x="6777079" y="3901182"/>
                </a:cubicBezTo>
                <a:lnTo>
                  <a:pt x="6764963" y="3902403"/>
                </a:lnTo>
                <a:lnTo>
                  <a:pt x="375393" y="3902403"/>
                </a:lnTo>
                <a:lnTo>
                  <a:pt x="363277" y="3901182"/>
                </a:lnTo>
                <a:cubicBezTo>
                  <a:pt x="185572" y="3864818"/>
                  <a:pt x="45606" y="3724852"/>
                  <a:pt x="9242" y="3547147"/>
                </a:cubicBezTo>
                <a:lnTo>
                  <a:pt x="0" y="3455465"/>
                </a:lnTo>
                <a:lnTo>
                  <a:pt x="0" y="446938"/>
                </a:lnTo>
                <a:lnTo>
                  <a:pt x="9242" y="355256"/>
                </a:lnTo>
                <a:cubicBezTo>
                  <a:pt x="45606" y="177550"/>
                  <a:pt x="185572" y="37584"/>
                  <a:pt x="363277" y="1221"/>
                </a:cubicBezTo>
                <a:close/>
              </a:path>
            </a:pathLst>
          </a:cu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A56EB6E-A615-4151-A298-FEC429764D54}"/>
              </a:ext>
            </a:extLst>
          </p:cNvPr>
          <p:cNvSpPr/>
          <p:nvPr/>
        </p:nvSpPr>
        <p:spPr>
          <a:xfrm>
            <a:off x="-445979" y="-6944472"/>
            <a:ext cx="7140358" cy="39184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C048444-1D57-4ABD-9723-69BD54F5CC3E}"/>
              </a:ext>
            </a:extLst>
          </p:cNvPr>
          <p:cNvSpPr/>
          <p:nvPr/>
        </p:nvSpPr>
        <p:spPr>
          <a:xfrm>
            <a:off x="327242" y="-8296719"/>
            <a:ext cx="7140358" cy="3918448"/>
          </a:xfrm>
          <a:prstGeom prst="roundRect">
            <a:avLst>
              <a:gd name="adj" fmla="val 1161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AE8F76-AC71-4A6A-A3C3-0FB3AAE5B2B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35455" y="9192881"/>
            <a:ext cx="5921091" cy="15117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F8D9E7C-7B6B-4A69-ACEB-CD4DAA582DE4}"/>
              </a:ext>
            </a:extLst>
          </p:cNvPr>
          <p:cNvSpPr txBox="1"/>
          <p:nvPr/>
        </p:nvSpPr>
        <p:spPr>
          <a:xfrm>
            <a:off x="-2039364" y="3332202"/>
            <a:ext cx="159338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Âm thanh</a:t>
            </a:r>
            <a:b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kiểm tra đáp án</a:t>
            </a:r>
          </a:p>
        </p:txBody>
      </p:sp>
      <p:sp>
        <p:nvSpPr>
          <p:cNvPr id="31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9865820" y="563319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33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9865820" y="563319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36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9865820" y="563319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37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9865820" y="563319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38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9865820" y="563319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39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9865820" y="563319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40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9865820" y="563319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41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9865820" y="563319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grpSp>
        <p:nvGrpSpPr>
          <p:cNvPr id="42" name="Bua - 9Slide.vn">
            <a:extLst>
              <a:ext uri="{FF2B5EF4-FFF2-40B4-BE49-F238E27FC236}">
                <a16:creationId xmlns:a16="http://schemas.microsoft.com/office/drawing/2014/main" id="{5E9C7BEF-19CD-4FDF-B098-00E605D1DAAE}"/>
              </a:ext>
            </a:extLst>
          </p:cNvPr>
          <p:cNvGrpSpPr/>
          <p:nvPr/>
        </p:nvGrpSpPr>
        <p:grpSpPr>
          <a:xfrm>
            <a:off x="607517" y="3941856"/>
            <a:ext cx="9069883" cy="1468344"/>
            <a:chOff x="609600" y="3935022"/>
            <a:chExt cx="11125200" cy="1468344"/>
          </a:xfrm>
        </p:grpSpPr>
        <p:sp>
          <p:nvSpPr>
            <p:cNvPr id="43" name="Rectangle: Rounded Corners 16">
              <a:extLst>
                <a:ext uri="{FF2B5EF4-FFF2-40B4-BE49-F238E27FC236}">
                  <a16:creationId xmlns:a16="http://schemas.microsoft.com/office/drawing/2014/main" id="{C3F609AC-00FD-4AA8-8859-DFC33DD6D4AE}"/>
                </a:ext>
              </a:extLst>
            </p:cNvPr>
            <p:cNvSpPr/>
            <p:nvPr/>
          </p:nvSpPr>
          <p:spPr>
            <a:xfrm>
              <a:off x="1295400" y="4270402"/>
              <a:ext cx="10439400" cy="94104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1 </a:t>
              </a:r>
              <a:r>
                <a:rPr lang="en-US" sz="3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kg</a:t>
              </a:r>
              <a:r>
                <a:rPr lang="vi-VN" sz="3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= 1000g</a:t>
              </a:r>
              <a:endParaRPr 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pic>
          <p:nvPicPr>
            <p:cNvPr id="44" name="Graphic 22">
              <a:extLst>
                <a:ext uri="{FF2B5EF4-FFF2-40B4-BE49-F238E27FC236}">
                  <a16:creationId xmlns:a16="http://schemas.microsoft.com/office/drawing/2014/main" id="{B700D617-8037-41CA-863C-39850408B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39493">
              <a:off x="609600" y="3935022"/>
              <a:ext cx="1453885" cy="14683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058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72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6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30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217 " pathEditMode="relative" rAng="0" ptsTypes="AA" p14:bounceEnd="71000">
                                          <p:cBhvr>
                                            <p:cTn id="41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6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42" presetClass="path" presetSubtype="0" accel="50000" fill="hold" grpId="0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101 " pathEditMode="relative" rAng="0" ptsTypes="AA" p14:bounceEnd="71000">
                                          <p:cBhvr>
                                            <p:cTn id="4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6" dur="4576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8" dur="300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9" presetID="42" presetClass="path" presetSubtype="0" accel="50000" fill="hold" nodeType="withEffect" p14:presetBounceEnd="71000">
                                      <p:stCondLst>
                                        <p:cond delay="2500"/>
                                      </p:stCondLst>
                                      <p:childTnLst>
                                        <p:animMotion origin="layout" path="M 0 -4.44444E-6 L -0.00326 -0.73101 " pathEditMode="relative" rAng="0" ptsTypes="AA" p14:bounceEnd="71000">
                                          <p:cBhvr>
                                            <p:cTn id="50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6076"/>
                                </p:stCondLst>
                                <p:childTnLst>
                                  <p:par>
                                    <p:cTn id="52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61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2" presetClass="exit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3" dur="1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2" presetClass="exit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7" dur="1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video>
                  <p:cMediaNode vol="80000">
                    <p:cTn id="70" display="0">
                      <p:stCondLst>
                        <p:cond delay="indefinite"/>
                      </p:stCondLst>
                    </p:cTn>
                    <p:tgtEl>
                      <p:spTgt spid="35"/>
                    </p:tgtEl>
                  </p:cMediaNode>
                </p:video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6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 tmFilter="0, 0; .2, .5; .8, .5; 1, 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6" dur="250" autoRev="1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7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9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9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alarm clo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6" grpId="0" animBg="1"/>
          <p:bldP spid="6" grpId="1" animBg="1"/>
          <p:bldP spid="31" grpId="0" animBg="1"/>
          <p:bldP spid="33" grpId="0" animBg="1"/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217 " pathEditMode="relative" rAng="0" ptsTypes="AA">
                                          <p:cBhvr>
                                            <p:cTn id="41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6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42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101 " pathEditMode="relative" rAng="0" ptsTypes="AA">
                                          <p:cBhvr>
                                            <p:cTn id="4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6" dur="4576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8" dur="300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9" presetID="42" presetClass="path" presetSubtype="0" accel="5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Motion origin="layout" path="M 0 -4.44444E-6 L -0.00326 -0.73101 " pathEditMode="relative" rAng="0" ptsTypes="AA">
                                          <p:cBhvr>
                                            <p:cTn id="50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6076"/>
                                </p:stCondLst>
                                <p:childTnLst>
                                  <p:par>
                                    <p:cTn id="52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61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2" presetClass="exit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3" dur="1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2" presetClass="exit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7" dur="1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video>
                  <p:cMediaNode vol="80000">
                    <p:cTn id="70" display="0">
                      <p:stCondLst>
                        <p:cond delay="indefinite"/>
                      </p:stCondLst>
                    </p:cTn>
                    <p:tgtEl>
                      <p:spTgt spid="35"/>
                    </p:tgtEl>
                  </p:cMediaNode>
                </p:video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6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 tmFilter="0, 0; .2, .5; .8, .5; 1, 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6" dur="250" autoRev="1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7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9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9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alarm clo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6" grpId="0" animBg="1"/>
          <p:bldP spid="6" grpId="1" animBg="1"/>
          <p:bldP spid="31" grpId="0" animBg="1"/>
          <p:bldP spid="33" grpId="0" animBg="1"/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2540B-E2B5-47BA-91F9-DE0EABB066B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96D389C-1AD9-4B34-B86F-71DD2151EB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24200" y="174539"/>
            <a:ext cx="6513252" cy="22937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8044D04C-8885-45F7-B9B9-25E731689F94}"/>
              </a:ext>
            </a:extLst>
          </p:cNvPr>
          <p:cNvGrpSpPr/>
          <p:nvPr/>
        </p:nvGrpSpPr>
        <p:grpSpPr>
          <a:xfrm>
            <a:off x="609600" y="465992"/>
            <a:ext cx="2133600" cy="1743808"/>
            <a:chOff x="381000" y="449490"/>
            <a:chExt cx="2133600" cy="17438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6BDF323-1074-4CE3-9DCD-133326598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1000" y="449490"/>
              <a:ext cx="2133600" cy="174380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51F268-9200-4776-B661-1501568788E8}"/>
                </a:ext>
              </a:extLst>
            </p:cNvPr>
            <p:cNvSpPr txBox="1"/>
            <p:nvPr/>
          </p:nvSpPr>
          <p:spPr>
            <a:xfrm>
              <a:off x="741962" y="990600"/>
              <a:ext cx="1415837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CÂU </a:t>
              </a:r>
              <a:r>
                <a:rPr lang="en-US" sz="4400" dirty="0" smtClean="0">
                  <a:solidFill>
                    <a:schemeClr val="bg1"/>
                  </a:solidFill>
                  <a:latin typeface="iCiel Cadena" panose="02000503000000020004" pitchFamily="50" charset="0"/>
                </a:rPr>
                <a:t>2</a:t>
              </a:r>
              <a:endParaRPr lang="en-US" sz="44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BB2E70D-186F-492E-8822-5944E17F7F00}"/>
              </a:ext>
            </a:extLst>
          </p:cNvPr>
          <p:cNvSpPr txBox="1"/>
          <p:nvPr/>
        </p:nvSpPr>
        <p:spPr>
          <a:xfrm>
            <a:off x="4244025" y="888706"/>
            <a:ext cx="4273606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4"/>
                </a:solidFill>
                <a:latin typeface="+mj-lt"/>
              </a:rPr>
              <a:t>2000 g</a:t>
            </a:r>
            <a:r>
              <a:rPr lang="vi-VN" sz="5400" dirty="0" smtClean="0">
                <a:solidFill>
                  <a:schemeClr val="accent4"/>
                </a:solidFill>
                <a:latin typeface="+mj-lt"/>
              </a:rPr>
              <a:t>= ... </a:t>
            </a:r>
            <a:r>
              <a:rPr lang="vi-VN" sz="5400" dirty="0">
                <a:solidFill>
                  <a:schemeClr val="accent4"/>
                </a:solidFill>
                <a:latin typeface="+mj-lt"/>
              </a:rPr>
              <a:t>k</a:t>
            </a:r>
            <a:r>
              <a:rPr lang="vi-VN" sz="5400" dirty="0" smtClean="0">
                <a:solidFill>
                  <a:schemeClr val="accent4"/>
                </a:solidFill>
                <a:latin typeface="+mj-lt"/>
              </a:rPr>
              <a:t>g</a:t>
            </a:r>
          </a:p>
        </p:txBody>
      </p:sp>
      <p:grpSp>
        <p:nvGrpSpPr>
          <p:cNvPr id="25" name="Keo - 9Slide.vn">
            <a:extLst>
              <a:ext uri="{FF2B5EF4-FFF2-40B4-BE49-F238E27FC236}">
                <a16:creationId xmlns:a16="http://schemas.microsoft.com/office/drawing/2014/main" id="{3F9BD939-5013-4C52-BD34-1D9001C920CE}"/>
              </a:ext>
            </a:extLst>
          </p:cNvPr>
          <p:cNvGrpSpPr/>
          <p:nvPr/>
        </p:nvGrpSpPr>
        <p:grpSpPr>
          <a:xfrm>
            <a:off x="490264" y="2136963"/>
            <a:ext cx="9138322" cy="1751545"/>
            <a:chOff x="490264" y="2136963"/>
            <a:chExt cx="11244536" cy="175154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F7BD1A3-87C6-4150-B039-4C13E8C2DBDB}"/>
                </a:ext>
              </a:extLst>
            </p:cNvPr>
            <p:cNvSpPr/>
            <p:nvPr/>
          </p:nvSpPr>
          <p:spPr>
            <a:xfrm>
              <a:off x="1295400" y="2743200"/>
              <a:ext cx="10439400" cy="94104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2</a:t>
              </a:r>
              <a:r>
                <a:rPr lang="vi-VN" sz="3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00</a:t>
              </a:r>
              <a:endParaRPr 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05EF34E3-FADD-4808-A6CE-FCD329437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0264" y="2136963"/>
              <a:ext cx="1524175" cy="1751545"/>
            </a:xfrm>
            <a:prstGeom prst="rect">
              <a:avLst/>
            </a:prstGeom>
          </p:spPr>
        </p:pic>
      </p:grpSp>
      <p:grpSp>
        <p:nvGrpSpPr>
          <p:cNvPr id="26" name="Bua - 9Slide.vn">
            <a:extLst>
              <a:ext uri="{FF2B5EF4-FFF2-40B4-BE49-F238E27FC236}">
                <a16:creationId xmlns:a16="http://schemas.microsoft.com/office/drawing/2014/main" id="{5E9C7BEF-19CD-4FDF-B098-00E605D1DAAE}"/>
              </a:ext>
            </a:extLst>
          </p:cNvPr>
          <p:cNvGrpSpPr/>
          <p:nvPr/>
        </p:nvGrpSpPr>
        <p:grpSpPr>
          <a:xfrm>
            <a:off x="609600" y="3935022"/>
            <a:ext cx="9041339" cy="1468344"/>
            <a:chOff x="609600" y="3935022"/>
            <a:chExt cx="11125200" cy="146834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3F609AC-00FD-4AA8-8859-DFC33DD6D4AE}"/>
                </a:ext>
              </a:extLst>
            </p:cNvPr>
            <p:cNvSpPr/>
            <p:nvPr/>
          </p:nvSpPr>
          <p:spPr>
            <a:xfrm>
              <a:off x="1295400" y="4270402"/>
              <a:ext cx="10439400" cy="94104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20</a:t>
              </a:r>
              <a:endParaRPr 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700D617-8037-41CA-863C-39850408B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39493">
              <a:off x="609600" y="3935022"/>
              <a:ext cx="1453885" cy="1468344"/>
            </a:xfrm>
            <a:prstGeom prst="rect">
              <a:avLst/>
            </a:prstGeom>
          </p:spPr>
        </p:pic>
      </p:grpSp>
      <p:grpSp>
        <p:nvGrpSpPr>
          <p:cNvPr id="27" name="Bao - 9Slide.vn">
            <a:extLst>
              <a:ext uri="{FF2B5EF4-FFF2-40B4-BE49-F238E27FC236}">
                <a16:creationId xmlns:a16="http://schemas.microsoft.com/office/drawing/2014/main" id="{F9D7D70F-A2AC-44CB-925C-FB528ECBD59F}"/>
              </a:ext>
            </a:extLst>
          </p:cNvPr>
          <p:cNvGrpSpPr/>
          <p:nvPr/>
        </p:nvGrpSpPr>
        <p:grpSpPr>
          <a:xfrm>
            <a:off x="537590" y="5248510"/>
            <a:ext cx="9099862" cy="1646551"/>
            <a:chOff x="537589" y="5248510"/>
            <a:chExt cx="11197211" cy="164655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BB386F8-1E91-4358-9C7D-8FA463469EF3}"/>
                </a:ext>
              </a:extLst>
            </p:cNvPr>
            <p:cNvSpPr/>
            <p:nvPr/>
          </p:nvSpPr>
          <p:spPr>
            <a:xfrm>
              <a:off x="1295400" y="5733369"/>
              <a:ext cx="10439400" cy="94104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2</a:t>
              </a:r>
              <a:endParaRPr 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9C7AB39B-B35D-47D3-8676-D7C1F203E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87755">
              <a:off x="537589" y="5248510"/>
              <a:ext cx="1597907" cy="1646551"/>
            </a:xfrm>
            <a:prstGeom prst="rect">
              <a:avLst/>
            </a:prstGeom>
          </p:spPr>
        </p:pic>
      </p:grpSp>
      <p:pic>
        <p:nvPicPr>
          <p:cNvPr id="2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439A22E-8CE5-4784-98F4-51B1999BAE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868360-A492-498F-99FA-6C30158CC00C}"/>
              </a:ext>
            </a:extLst>
          </p:cNvPr>
          <p:cNvSpPr/>
          <p:nvPr/>
        </p:nvSpPr>
        <p:spPr>
          <a:xfrm>
            <a:off x="2326181" y="7299202"/>
            <a:ext cx="7539639" cy="4206998"/>
          </a:xfrm>
          <a:prstGeom prst="roundRect">
            <a:avLst>
              <a:gd name="adj" fmla="val 1268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hlinkClick r:id="" action="ppaction://media"/>
            <a:extLst>
              <a:ext uri="{FF2B5EF4-FFF2-40B4-BE49-F238E27FC236}">
                <a16:creationId xmlns:a16="http://schemas.microsoft.com/office/drawing/2014/main" id="{D8AF1AEC-3F85-4021-AE99-EB16E3C42A81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rcRect/>
          <a:stretch>
            <a:fillRect/>
          </a:stretch>
        </p:blipFill>
        <p:spPr>
          <a:xfrm>
            <a:off x="2541061" y="7459828"/>
            <a:ext cx="7109878" cy="3885746"/>
          </a:xfrm>
          <a:custGeom>
            <a:avLst/>
            <a:gdLst>
              <a:gd name="connsiteX0" fmla="*/ 325142 w 7109878"/>
              <a:gd name="connsiteY0" fmla="*/ 0 h 3885746"/>
              <a:gd name="connsiteX1" fmla="*/ 6784737 w 7109878"/>
              <a:gd name="connsiteY1" fmla="*/ 0 h 3885746"/>
              <a:gd name="connsiteX2" fmla="*/ 6847243 w 7109878"/>
              <a:gd name="connsiteY2" fmla="*/ 19403 h 3885746"/>
              <a:gd name="connsiteX3" fmla="*/ 7089364 w 7109878"/>
              <a:gd name="connsiteY3" fmla="*/ 261525 h 3885746"/>
              <a:gd name="connsiteX4" fmla="*/ 7109878 w 7109878"/>
              <a:gd name="connsiteY4" fmla="*/ 327610 h 3885746"/>
              <a:gd name="connsiteX5" fmla="*/ 7109878 w 7109878"/>
              <a:gd name="connsiteY5" fmla="*/ 3558137 h 3885746"/>
              <a:gd name="connsiteX6" fmla="*/ 7089364 w 7109878"/>
              <a:gd name="connsiteY6" fmla="*/ 3624222 h 3885746"/>
              <a:gd name="connsiteX7" fmla="*/ 6847243 w 7109878"/>
              <a:gd name="connsiteY7" fmla="*/ 3866343 h 3885746"/>
              <a:gd name="connsiteX8" fmla="*/ 6784737 w 7109878"/>
              <a:gd name="connsiteY8" fmla="*/ 3885746 h 3885746"/>
              <a:gd name="connsiteX9" fmla="*/ 325141 w 7109878"/>
              <a:gd name="connsiteY9" fmla="*/ 3885746 h 3885746"/>
              <a:gd name="connsiteX10" fmla="*/ 262636 w 7109878"/>
              <a:gd name="connsiteY10" fmla="*/ 3866343 h 3885746"/>
              <a:gd name="connsiteX11" fmla="*/ 20514 w 7109878"/>
              <a:gd name="connsiteY11" fmla="*/ 3624222 h 3885746"/>
              <a:gd name="connsiteX12" fmla="*/ 0 w 7109878"/>
              <a:gd name="connsiteY12" fmla="*/ 3558137 h 3885746"/>
              <a:gd name="connsiteX13" fmla="*/ 0 w 7109878"/>
              <a:gd name="connsiteY13" fmla="*/ 327609 h 3885746"/>
              <a:gd name="connsiteX14" fmla="*/ 20514 w 7109878"/>
              <a:gd name="connsiteY14" fmla="*/ 261525 h 3885746"/>
              <a:gd name="connsiteX15" fmla="*/ 262636 w 7109878"/>
              <a:gd name="connsiteY15" fmla="*/ 19403 h 388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09878" h="3885746">
                <a:moveTo>
                  <a:pt x="325142" y="0"/>
                </a:moveTo>
                <a:lnTo>
                  <a:pt x="6784737" y="0"/>
                </a:lnTo>
                <a:lnTo>
                  <a:pt x="6847243" y="19403"/>
                </a:lnTo>
                <a:cubicBezTo>
                  <a:pt x="6956107" y="65449"/>
                  <a:pt x="7043319" y="152661"/>
                  <a:pt x="7089364" y="261525"/>
                </a:cubicBezTo>
                <a:lnTo>
                  <a:pt x="7109878" y="327610"/>
                </a:lnTo>
                <a:lnTo>
                  <a:pt x="7109878" y="3558137"/>
                </a:lnTo>
                <a:lnTo>
                  <a:pt x="7089364" y="3624222"/>
                </a:lnTo>
                <a:cubicBezTo>
                  <a:pt x="7043319" y="3733086"/>
                  <a:pt x="6956107" y="3820298"/>
                  <a:pt x="6847243" y="3866343"/>
                </a:cubicBezTo>
                <a:lnTo>
                  <a:pt x="6784737" y="3885746"/>
                </a:lnTo>
                <a:lnTo>
                  <a:pt x="325141" y="3885746"/>
                </a:lnTo>
                <a:lnTo>
                  <a:pt x="262636" y="3866343"/>
                </a:lnTo>
                <a:cubicBezTo>
                  <a:pt x="153772" y="3820298"/>
                  <a:pt x="66559" y="3733086"/>
                  <a:pt x="20514" y="3624222"/>
                </a:cubicBezTo>
                <a:lnTo>
                  <a:pt x="0" y="3558137"/>
                </a:lnTo>
                <a:lnTo>
                  <a:pt x="0" y="327609"/>
                </a:lnTo>
                <a:lnTo>
                  <a:pt x="20514" y="261525"/>
                </a:lnTo>
                <a:cubicBezTo>
                  <a:pt x="66559" y="152661"/>
                  <a:pt x="153772" y="65449"/>
                  <a:pt x="262636" y="19403"/>
                </a:cubicBez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AE8F76-AC71-4A6A-A3C3-0FB3AAE5B2B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1787" y="9192881"/>
            <a:ext cx="5888426" cy="1511767"/>
          </a:xfrm>
          <a:prstGeom prst="rect">
            <a:avLst/>
          </a:prstGeom>
        </p:spPr>
      </p:pic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9865820" y="57333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2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9865820" y="57333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28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9865820" y="57333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3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9865820" y="573336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3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9865820" y="573336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3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9865820" y="573336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3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9865820" y="573336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36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9865820" y="573336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92628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72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6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30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video>
                  <p:cMediaNode vol="80000">
                    <p:cTn id="32" display="0">
                      <p:stCondLst>
                        <p:cond delay="indefinite"/>
                      </p:stCondLst>
                    </p:cTn>
                    <p:tgtEl>
                      <p:spTgt spid="31"/>
                    </p:tgtEl>
                  </p:cMediaNode>
                </p:video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42" presetClass="path" presetSubtype="0" accel="50000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217 " pathEditMode="relative" rAng="0" ptsTypes="AA" p14:bounceEnd="71000">
                                          <p:cBhvr>
                                            <p:cTn id="37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6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accel="50000" fill="hold" grpId="0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101 " pathEditMode="relative" rAng="0" ptsTypes="AA" p14:bounceEnd="71000">
                                          <p:cBhvr>
                                            <p:cTn id="39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4576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300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50000" fill="hold" nodeType="withEffect" p14:presetBounceEnd="71000">
                                      <p:stCondLst>
                                        <p:cond delay="2500"/>
                                      </p:stCondLst>
                                      <p:childTnLst>
                                        <p:animMotion origin="layout" path="M 0 -4.44444E-6 L -0.00326 -0.73101 " pathEditMode="relative" rAng="0" ptsTypes="AA" p14:bounceEnd="71000">
                                          <p:cBhvr>
                                            <p:cTn id="4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076"/>
                                </p:stCondLst>
                                <p:childTnLst>
                                  <p:par>
                                    <p:cTn id="48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57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576"/>
                                </p:stCondLst>
                                <p:childTnLst>
                                  <p:par>
                                    <p:cTn id="59" presetID="2" presetClass="exit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7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9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alarm clo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6" grpId="0" animBg="1"/>
          <p:bldP spid="6" grpId="1" animBg="1"/>
          <p:bldP spid="21" grpId="0" animBg="1"/>
          <p:bldP spid="22" grpId="0" animBg="1"/>
          <p:bldP spid="28" grpId="0" animBg="1"/>
          <p:bldP spid="32" grpId="0" animBg="1"/>
          <p:bldP spid="33" grpId="0" animBg="1"/>
          <p:bldP spid="34" grpId="0" animBg="1"/>
          <p:bldP spid="35" grpId="0" animBg="1"/>
          <p:bldP spid="3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video>
                  <p:cMediaNode vol="80000">
                    <p:cTn id="32" display="0">
                      <p:stCondLst>
                        <p:cond delay="indefinite"/>
                      </p:stCondLst>
                    </p:cTn>
                    <p:tgtEl>
                      <p:spTgt spid="31"/>
                    </p:tgtEl>
                  </p:cMediaNode>
                </p:video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217 " pathEditMode="relative" rAng="0" ptsTypes="AA">
                                          <p:cBhvr>
                                            <p:cTn id="37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6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101 " pathEditMode="relative" rAng="0" ptsTypes="AA">
                                          <p:cBhvr>
                                            <p:cTn id="39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4576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300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5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Motion origin="layout" path="M 0 -4.44444E-6 L -0.00326 -0.73101 " pathEditMode="relative" rAng="0" ptsTypes="AA">
                                          <p:cBhvr>
                                            <p:cTn id="4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076"/>
                                </p:stCondLst>
                                <p:childTnLst>
                                  <p:par>
                                    <p:cTn id="48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57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576"/>
                                </p:stCondLst>
                                <p:childTnLst>
                                  <p:par>
                                    <p:cTn id="59" presetID="2" presetClass="exit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7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9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alarm clo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6" grpId="0" animBg="1"/>
          <p:bldP spid="6" grpId="1" animBg="1"/>
          <p:bldP spid="21" grpId="0" animBg="1"/>
          <p:bldP spid="22" grpId="0" animBg="1"/>
          <p:bldP spid="28" grpId="0" animBg="1"/>
          <p:bldP spid="32" grpId="0" animBg="1"/>
          <p:bldP spid="33" grpId="0" animBg="1"/>
          <p:bldP spid="34" grpId="0" animBg="1"/>
          <p:bldP spid="35" grpId="0" animBg="1"/>
          <p:bldP spid="36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2540B-E2B5-47BA-91F9-DE0EABB066B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8044D04C-8885-45F7-B9B9-25E731689F94}"/>
              </a:ext>
            </a:extLst>
          </p:cNvPr>
          <p:cNvGrpSpPr/>
          <p:nvPr/>
        </p:nvGrpSpPr>
        <p:grpSpPr>
          <a:xfrm>
            <a:off x="609600" y="465992"/>
            <a:ext cx="2133600" cy="1743808"/>
            <a:chOff x="381000" y="449490"/>
            <a:chExt cx="2133600" cy="17438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6BDF323-1074-4CE3-9DCD-133326598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1000" y="449490"/>
              <a:ext cx="2133600" cy="174380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51F268-9200-4776-B661-1501568788E8}"/>
                </a:ext>
              </a:extLst>
            </p:cNvPr>
            <p:cNvSpPr txBox="1"/>
            <p:nvPr/>
          </p:nvSpPr>
          <p:spPr>
            <a:xfrm>
              <a:off x="682651" y="990600"/>
              <a:ext cx="1534459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chemeClr val="bg1"/>
                  </a:solidFill>
                  <a:latin typeface="iCiel Cadena" panose="02000503000000020004" pitchFamily="50" charset="0"/>
                </a:rPr>
                <a:t>CÂU 3 </a:t>
              </a:r>
              <a:endParaRPr lang="en-US" sz="44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124200" y="174539"/>
            <a:ext cx="6934200" cy="2293710"/>
            <a:chOff x="3124200" y="174539"/>
            <a:chExt cx="8686800" cy="2293710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696D389C-1AD9-4B34-B86F-71DD2151E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124200" y="174539"/>
              <a:ext cx="8686800" cy="229371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BB2E70D-186F-492E-8822-5944E17F7F00}"/>
                </a:ext>
              </a:extLst>
            </p:cNvPr>
            <p:cNvSpPr txBox="1"/>
            <p:nvPr/>
          </p:nvSpPr>
          <p:spPr>
            <a:xfrm>
              <a:off x="4823865" y="815554"/>
              <a:ext cx="5287479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vi-VN" sz="5400" dirty="0" smtClean="0">
                  <a:solidFill>
                    <a:schemeClr val="accent4"/>
                  </a:solidFill>
                  <a:latin typeface="+mj-lt"/>
                </a:rPr>
                <a:t>1</a:t>
              </a:r>
              <a:r>
                <a:rPr lang="en-US" sz="5400" dirty="0" smtClean="0">
                  <a:solidFill>
                    <a:schemeClr val="accent4"/>
                  </a:solidFill>
                  <a:latin typeface="+mj-lt"/>
                </a:rPr>
                <a:t> </a:t>
              </a:r>
              <a:r>
                <a:rPr lang="vi-VN" sz="5400" dirty="0" smtClean="0">
                  <a:solidFill>
                    <a:schemeClr val="accent4"/>
                  </a:solidFill>
                  <a:latin typeface="+mj-lt"/>
                </a:rPr>
                <a:t>kg</a:t>
              </a:r>
              <a:r>
                <a:rPr lang="en-US" sz="5400" dirty="0" smtClean="0">
                  <a:solidFill>
                    <a:schemeClr val="accent4"/>
                  </a:solidFill>
                  <a:latin typeface="+mj-lt"/>
                </a:rPr>
                <a:t> 5g</a:t>
              </a:r>
              <a:r>
                <a:rPr lang="vi-VN" sz="5400" dirty="0" smtClean="0">
                  <a:solidFill>
                    <a:schemeClr val="accent4"/>
                  </a:solidFill>
                  <a:latin typeface="+mj-lt"/>
                </a:rPr>
                <a:t> = ... </a:t>
              </a:r>
              <a:r>
                <a:rPr lang="en-US" sz="5400" dirty="0">
                  <a:solidFill>
                    <a:schemeClr val="accent4"/>
                  </a:solidFill>
                  <a:latin typeface="+mj-lt"/>
                </a:rPr>
                <a:t>g</a:t>
              </a:r>
            </a:p>
          </p:txBody>
        </p:sp>
      </p:grpSp>
      <p:grpSp>
        <p:nvGrpSpPr>
          <p:cNvPr id="25" name="Keo - 9Slide.vn">
            <a:extLst>
              <a:ext uri="{FF2B5EF4-FFF2-40B4-BE49-F238E27FC236}">
                <a16:creationId xmlns:a16="http://schemas.microsoft.com/office/drawing/2014/main" id="{3F9BD939-5013-4C52-BD34-1D9001C920CE}"/>
              </a:ext>
            </a:extLst>
          </p:cNvPr>
          <p:cNvGrpSpPr/>
          <p:nvPr/>
        </p:nvGrpSpPr>
        <p:grpSpPr>
          <a:xfrm>
            <a:off x="490264" y="2136963"/>
            <a:ext cx="9550154" cy="1751545"/>
            <a:chOff x="490264" y="2136963"/>
            <a:chExt cx="11244536" cy="175154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F7BD1A3-87C6-4150-B039-4C13E8C2DBDB}"/>
                </a:ext>
              </a:extLst>
            </p:cNvPr>
            <p:cNvSpPr/>
            <p:nvPr/>
          </p:nvSpPr>
          <p:spPr>
            <a:xfrm>
              <a:off x="1295400" y="2743200"/>
              <a:ext cx="10439400" cy="94104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10</a:t>
              </a:r>
              <a:r>
                <a:rPr lang="en-US" sz="3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05</a:t>
              </a:r>
              <a:endParaRPr 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05EF34E3-FADD-4808-A6CE-FCD329437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0264" y="2136963"/>
              <a:ext cx="1524175" cy="1751545"/>
            </a:xfrm>
            <a:prstGeom prst="rect">
              <a:avLst/>
            </a:prstGeom>
          </p:spPr>
        </p:pic>
      </p:grpSp>
      <p:grpSp>
        <p:nvGrpSpPr>
          <p:cNvPr id="26" name="Bua - 9Slide.vn">
            <a:extLst>
              <a:ext uri="{FF2B5EF4-FFF2-40B4-BE49-F238E27FC236}">
                <a16:creationId xmlns:a16="http://schemas.microsoft.com/office/drawing/2014/main" id="{5E9C7BEF-19CD-4FDF-B098-00E605D1DAAE}"/>
              </a:ext>
            </a:extLst>
          </p:cNvPr>
          <p:cNvGrpSpPr/>
          <p:nvPr/>
        </p:nvGrpSpPr>
        <p:grpSpPr>
          <a:xfrm>
            <a:off x="609600" y="3935022"/>
            <a:ext cx="9448800" cy="1468344"/>
            <a:chOff x="609600" y="3935022"/>
            <a:chExt cx="11125200" cy="146834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3F609AC-00FD-4AA8-8859-DFC33DD6D4AE}"/>
                </a:ext>
              </a:extLst>
            </p:cNvPr>
            <p:cNvSpPr/>
            <p:nvPr/>
          </p:nvSpPr>
          <p:spPr>
            <a:xfrm>
              <a:off x="1295400" y="4270402"/>
              <a:ext cx="10439400" cy="94104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1</a:t>
              </a:r>
              <a:r>
                <a:rPr lang="en-US" sz="3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05</a:t>
              </a:r>
              <a:endParaRPr 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700D617-8037-41CA-863C-39850408B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39493">
              <a:off x="609600" y="3935022"/>
              <a:ext cx="1453885" cy="1468344"/>
            </a:xfrm>
            <a:prstGeom prst="rect">
              <a:avLst/>
            </a:prstGeom>
          </p:spPr>
        </p:pic>
      </p:grpSp>
      <p:grpSp>
        <p:nvGrpSpPr>
          <p:cNvPr id="27" name="Bao - 9Slide.vn">
            <a:extLst>
              <a:ext uri="{FF2B5EF4-FFF2-40B4-BE49-F238E27FC236}">
                <a16:creationId xmlns:a16="http://schemas.microsoft.com/office/drawing/2014/main" id="{F9D7D70F-A2AC-44CB-925C-FB528ECBD59F}"/>
              </a:ext>
            </a:extLst>
          </p:cNvPr>
          <p:cNvGrpSpPr/>
          <p:nvPr/>
        </p:nvGrpSpPr>
        <p:grpSpPr>
          <a:xfrm>
            <a:off x="537590" y="5248510"/>
            <a:ext cx="9509960" cy="1646551"/>
            <a:chOff x="537589" y="5248510"/>
            <a:chExt cx="11197211" cy="164655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BB386F8-1E91-4358-9C7D-8FA463469EF3}"/>
                </a:ext>
              </a:extLst>
            </p:cNvPr>
            <p:cNvSpPr/>
            <p:nvPr/>
          </p:nvSpPr>
          <p:spPr>
            <a:xfrm>
              <a:off x="1295400" y="5733369"/>
              <a:ext cx="10439400" cy="94104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1</a:t>
              </a:r>
              <a:r>
                <a:rPr lang="en-US" sz="3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5</a:t>
              </a:r>
              <a:endParaRPr 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9C7AB39B-B35D-47D3-8676-D7C1F203E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87755">
              <a:off x="537589" y="5248510"/>
              <a:ext cx="1597907" cy="1646551"/>
            </a:xfrm>
            <a:prstGeom prst="rect">
              <a:avLst/>
            </a:prstGeom>
          </p:spPr>
        </p:pic>
      </p:grpSp>
      <p:pic>
        <p:nvPicPr>
          <p:cNvPr id="2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439A22E-8CE5-4784-98F4-51B1999BAE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868360-A492-498F-99FA-6C30158CC00C}"/>
              </a:ext>
            </a:extLst>
          </p:cNvPr>
          <p:cNvSpPr/>
          <p:nvPr/>
        </p:nvSpPr>
        <p:spPr>
          <a:xfrm>
            <a:off x="2326181" y="7299202"/>
            <a:ext cx="7539639" cy="4206998"/>
          </a:xfrm>
          <a:prstGeom prst="roundRect">
            <a:avLst>
              <a:gd name="adj" fmla="val 1268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hlinkClick r:id="" action="ppaction://media"/>
            <a:extLst>
              <a:ext uri="{FF2B5EF4-FFF2-40B4-BE49-F238E27FC236}">
                <a16:creationId xmlns:a16="http://schemas.microsoft.com/office/drawing/2014/main" id="{769C2967-327D-4BCC-9E9A-DE3AC025031A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>
                  <p14:trim st="161"/>
                </p14:media>
              </p:ext>
            </p:extLst>
          </p:nvPr>
        </p:nvPicPr>
        <p:blipFill>
          <a:blip r:embed="rId15"/>
          <a:srcRect l="205" r="205"/>
          <a:stretch>
            <a:fillRect/>
          </a:stretch>
        </p:blipFill>
        <p:spPr>
          <a:xfrm>
            <a:off x="2525821" y="7443477"/>
            <a:ext cx="7140358" cy="3918448"/>
          </a:xfrm>
          <a:custGeom>
            <a:avLst/>
            <a:gdLst>
              <a:gd name="connsiteX0" fmla="*/ 454971 w 7140358"/>
              <a:gd name="connsiteY0" fmla="*/ 0 h 3918448"/>
              <a:gd name="connsiteX1" fmla="*/ 6685387 w 7140358"/>
              <a:gd name="connsiteY1" fmla="*/ 0 h 3918448"/>
              <a:gd name="connsiteX2" fmla="*/ 7140358 w 7140358"/>
              <a:gd name="connsiteY2" fmla="*/ 454971 h 3918448"/>
              <a:gd name="connsiteX3" fmla="*/ 7140358 w 7140358"/>
              <a:gd name="connsiteY3" fmla="*/ 3463477 h 3918448"/>
              <a:gd name="connsiteX4" fmla="*/ 6685387 w 7140358"/>
              <a:gd name="connsiteY4" fmla="*/ 3918448 h 3918448"/>
              <a:gd name="connsiteX5" fmla="*/ 454971 w 7140358"/>
              <a:gd name="connsiteY5" fmla="*/ 3918448 h 3918448"/>
              <a:gd name="connsiteX6" fmla="*/ 0 w 7140358"/>
              <a:gd name="connsiteY6" fmla="*/ 3463477 h 3918448"/>
              <a:gd name="connsiteX7" fmla="*/ 0 w 7140358"/>
              <a:gd name="connsiteY7" fmla="*/ 454971 h 3918448"/>
              <a:gd name="connsiteX8" fmla="*/ 454971 w 7140358"/>
              <a:gd name="connsiteY8" fmla="*/ 0 h 391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40358" h="3918448">
                <a:moveTo>
                  <a:pt x="454971" y="0"/>
                </a:moveTo>
                <a:lnTo>
                  <a:pt x="6685387" y="0"/>
                </a:lnTo>
                <a:cubicBezTo>
                  <a:pt x="6936661" y="0"/>
                  <a:pt x="7140358" y="203697"/>
                  <a:pt x="7140358" y="454971"/>
                </a:cubicBezTo>
                <a:lnTo>
                  <a:pt x="7140358" y="3463477"/>
                </a:lnTo>
                <a:cubicBezTo>
                  <a:pt x="7140358" y="3714751"/>
                  <a:pt x="6936661" y="3918448"/>
                  <a:pt x="6685387" y="3918448"/>
                </a:cubicBezTo>
                <a:lnTo>
                  <a:pt x="454971" y="3918448"/>
                </a:lnTo>
                <a:cubicBezTo>
                  <a:pt x="203697" y="3918448"/>
                  <a:pt x="0" y="3714751"/>
                  <a:pt x="0" y="3463477"/>
                </a:cubicBezTo>
                <a:lnTo>
                  <a:pt x="0" y="454971"/>
                </a:lnTo>
                <a:cubicBezTo>
                  <a:pt x="0" y="203697"/>
                  <a:pt x="203697" y="0"/>
                  <a:pt x="454971" y="0"/>
                </a:cubicBez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AE8F76-AC71-4A6A-A3C3-0FB3AAE5B2B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2209" y="9192881"/>
            <a:ext cx="5767582" cy="1511767"/>
          </a:xfrm>
          <a:prstGeom prst="rect">
            <a:avLst/>
          </a:prstGeom>
        </p:spPr>
      </p:pic>
      <p:sp>
        <p:nvSpPr>
          <p:cNvPr id="37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9912073" y="572185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38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9912073" y="572185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39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9912073" y="572185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40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9912073" y="572185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41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9912073" y="572185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42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9912073" y="572185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43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9912073" y="572185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44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9912073" y="572185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48616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3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4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 p14:presetBounceEnd="72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7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8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72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1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2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42" presetClass="path" presetSubtype="0" accel="50000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217 " pathEditMode="relative" rAng="0" ptsTypes="AA" p14:bounceEnd="71000">
                                          <p:cBhvr>
                                            <p:cTn id="28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6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accel="50000" fill="hold" grpId="0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101 " pathEditMode="relative" rAng="0" ptsTypes="AA" p14:bounceEnd="71000">
                                          <p:cBhvr>
                                            <p:cTn id="30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2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3" dur="4576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5" dur="2839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42" presetClass="path" presetSubtype="0" accel="50000" fill="hold" nodeType="withEffect" p14:presetBounceEnd="71000">
                                      <p:stCondLst>
                                        <p:cond delay="2500"/>
                                      </p:stCondLst>
                                      <p:childTnLst>
                                        <p:animMotion origin="layout" path="M 0 -4.44444E-6 L -0.00326 -0.73101 " pathEditMode="relative" rAng="0" ptsTypes="AA" p14:bounceEnd="71000">
                                          <p:cBhvr>
                                            <p:cTn id="3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6076"/>
                                </p:stCondLst>
                                <p:childTnLst>
                                  <p:par>
                                    <p:cTn id="3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48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576"/>
                                </p:stCondLst>
                                <p:childTnLst>
                                  <p:par>
                                    <p:cTn id="50" presetID="2" presetClass="exit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video>
                  <p:cMediaNode vol="80000">
                    <p:cTn id="58" display="0">
                      <p:stCondLst>
                        <p:cond delay="indefinite"/>
                      </p:stCondLst>
                    </p:cTn>
                    <p:tgtEl>
                      <p:spTgt spid="28"/>
                    </p:tgtEl>
                  </p:cMediaNode>
                </p:video>
                <p:seq concurrent="1" nextAc="seek">
                  <p:cTn id="59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0" fill="hold">
                          <p:stCondLst>
                            <p:cond delay="0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6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 tmFilter="0, 0; .2, .5; .8, .5; 1, 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4" dur="250" autoRev="1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alarm clo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217 " pathEditMode="relative" rAng="0" ptsTypes="AA">
                                          <p:cBhvr>
                                            <p:cTn id="28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6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101 " pathEditMode="relative" rAng="0" ptsTypes="AA">
                                          <p:cBhvr>
                                            <p:cTn id="30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2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3" dur="4576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5" dur="2839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42" presetClass="path" presetSubtype="0" accel="5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Motion origin="layout" path="M 0 -4.44444E-6 L -0.00326 -0.73101 " pathEditMode="relative" rAng="0" ptsTypes="AA">
                                          <p:cBhvr>
                                            <p:cTn id="3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6076"/>
                                </p:stCondLst>
                                <p:childTnLst>
                                  <p:par>
                                    <p:cTn id="3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48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576"/>
                                </p:stCondLst>
                                <p:childTnLst>
                                  <p:par>
                                    <p:cTn id="50" presetID="2" presetClass="exit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video>
                  <p:cMediaNode vol="80000">
                    <p:cTn id="58" display="0">
                      <p:stCondLst>
                        <p:cond delay="indefinite"/>
                      </p:stCondLst>
                    </p:cTn>
                    <p:tgtEl>
                      <p:spTgt spid="28"/>
                    </p:tgtEl>
                  </p:cMediaNode>
                </p:video>
                <p:seq concurrent="1" nextAc="seek">
                  <p:cTn id="59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0" fill="hold">
                          <p:stCondLst>
                            <p:cond delay="0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6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 tmFilter="0, 0; .2, .5; .8, .5; 1, 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4" dur="250" autoRev="1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alarm clo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0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09600"/>
            <a:ext cx="6883400" cy="517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7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6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585</Words>
  <Application>Microsoft Office PowerPoint</Application>
  <PresentationFormat>Widescreen</PresentationFormat>
  <Paragraphs>112</Paragraphs>
  <Slides>24</Slides>
  <Notes>8</Notes>
  <HiddenSlides>0</HiddenSlides>
  <MMClips>6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微软雅黑</vt:lpstr>
      <vt:lpstr>Arial</vt:lpstr>
      <vt:lpstr>Calibri</vt:lpstr>
      <vt:lpstr>Calibri Light</vt:lpstr>
      <vt:lpstr>等线</vt:lpstr>
      <vt:lpstr>FZHei-B01S</vt:lpstr>
      <vt:lpstr>HP001 4 hàng</vt:lpstr>
      <vt:lpstr>iCiel Cadena</vt:lpstr>
      <vt:lpstr>Source Han Sans CN Medium</vt:lpstr>
      <vt:lpstr>Tahoma</vt:lpstr>
      <vt:lpstr>Times New Roman</vt:lpstr>
      <vt:lpstr>Chủ đề Office</vt:lpstr>
      <vt:lpstr> UBND QUẬN HẢI AN TRƯỜNG TIỀU HỌC ĐẰNG HẢI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UBND QUẬN HẢI AN TRƯỜNG TIỀU HỌC ĐẰNG HẢI</dc:title>
  <dc:creator>Windows 10</dc:creator>
  <cp:lastModifiedBy>Windows User</cp:lastModifiedBy>
  <cp:revision>3</cp:revision>
  <dcterms:created xsi:type="dcterms:W3CDTF">2023-11-06T12:02:48Z</dcterms:created>
  <dcterms:modified xsi:type="dcterms:W3CDTF">2023-11-06T15:07:31Z</dcterms:modified>
</cp:coreProperties>
</file>