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7" r:id="rId3"/>
    <p:sldId id="270" r:id="rId4"/>
    <p:sldId id="271" r:id="rId5"/>
    <p:sldId id="258" r:id="rId6"/>
    <p:sldId id="308" r:id="rId7"/>
    <p:sldId id="309" r:id="rId8"/>
    <p:sldId id="311" r:id="rId9"/>
    <p:sldId id="299" r:id="rId10"/>
    <p:sldId id="312" r:id="rId11"/>
    <p:sldId id="313" r:id="rId12"/>
    <p:sldId id="264" r:id="rId13"/>
    <p:sldId id="266" r:id="rId14"/>
    <p:sldId id="265" r:id="rId15"/>
    <p:sldId id="267" r:id="rId16"/>
    <p:sldId id="261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37F5F8-D5A0-4BCF-8D49-51819BF9C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EB0A2-8574-40ED-9E2A-C27E28D90D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1BC9-81B5-450D-8D8E-E46C6D4F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881C-CA10-493E-B3D6-B85D8769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7FD9-DF6F-42AF-BE33-F4E70A1F5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CCFE-AD43-441A-9A23-E6723766D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D2C0-C8CC-4CBC-8D22-DD491A30D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94B9-FA74-448F-99F8-D31775DD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8908-A846-4380-B8C2-6CDEE637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581B-0D57-4B6B-B0B4-1D77D51B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E8D-F443-406D-8B73-8F3110CAB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0A42-6660-47B8-8512-EF42E158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FF4A-CEA7-4716-91E7-02C0358F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5043FA-EC72-49E9-81E0-7E067C99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1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152018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143828" y="1891664"/>
            <a:ext cx="2148175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495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0058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495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tốt</a:t>
            </a:r>
            <a:endParaRPr lang="en-US" sz="4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49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343471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MỞ RỘNG VỐN TỪ : NHÂN DÂN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1527601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/>
              <a:t>Trò</a:t>
            </a:r>
            <a:r>
              <a:rPr lang="en-US" sz="4800" b="1" dirty="0"/>
              <a:t> </a:t>
            </a:r>
            <a:r>
              <a:rPr lang="en-US" sz="4800" b="1" dirty="0" err="1"/>
              <a:t>chơi</a:t>
            </a:r>
            <a:r>
              <a:rPr lang="en-US" sz="4800" b="1" dirty="0"/>
              <a:t>: Ai </a:t>
            </a:r>
            <a:r>
              <a:rPr lang="en-US" sz="4800" b="1" dirty="0" err="1"/>
              <a:t>nhanh</a:t>
            </a:r>
            <a:r>
              <a:rPr lang="en-US" sz="4800" b="1" dirty="0"/>
              <a:t>, ai </a:t>
            </a:r>
            <a:r>
              <a:rPr lang="en-US" sz="4800" b="1" dirty="0" err="1"/>
              <a:t>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0D723-2681-2838-C471-671B1F6F3BFE}"/>
              </a:ext>
            </a:extLst>
          </p:cNvPr>
          <p:cNvSpPr txBox="1"/>
          <p:nvPr/>
        </p:nvSpPr>
        <p:spPr>
          <a:xfrm>
            <a:off x="152400" y="2819400"/>
            <a:ext cx="8915400" cy="375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Chia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9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MỞ RỘNG VỐN TỪ : NHÂN DÂN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06521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    3. Đọc truyện “Con Rồng cháu Tiên” và trả lời câu hỏi :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  <p:bldP spid="11269" grpId="0"/>
      <p:bldP spid="112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" y="92075"/>
            <a:ext cx="9124950" cy="1323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	b) Tìm từ bắt đầu bằng tiếng đồng ( có nghĩa là cùng )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584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hương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2346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môn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3108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chí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3870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thời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4632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bọn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5410200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ca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6156325"/>
            <a:ext cx="3352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cảm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29000" y="1585913"/>
            <a:ext cx="29718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diễn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429000" y="2346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dạng 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429000" y="3108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điệu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429000" y="3870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hành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429000" y="4648200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đội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429000" y="5394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hao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429000" y="6156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khởi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477000" y="1595438"/>
            <a:ext cx="26670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loại 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477000" y="2346325"/>
            <a:ext cx="2667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loạt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00800" y="3108325"/>
            <a:ext cx="28956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phục 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477000" y="3871913"/>
            <a:ext cx="26670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ý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477000" y="4632325"/>
            <a:ext cx="2667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tình 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477000" y="5394325"/>
            <a:ext cx="2667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tâm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400800" y="6156325"/>
            <a:ext cx="29718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Đồng minh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762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en-US" sz="2000">
                <a:solidFill>
                  <a:srgbClr val="0000FF"/>
                </a:solidFill>
              </a:rPr>
            </a:br>
            <a:r>
              <a:rPr lang="en-US" sz="3200" b="1" u="sng">
                <a:solidFill>
                  <a:srgbClr val="FF0000"/>
                </a:solidFill>
              </a:rPr>
              <a:t>Luyện từ và câu :</a:t>
            </a:r>
            <a:br>
              <a:rPr lang="en-US" sz="3200" b="1" u="sng">
                <a:solidFill>
                  <a:srgbClr val="FF0000"/>
                </a:solidFill>
              </a:rPr>
            </a:br>
            <a:r>
              <a:rPr lang="en-US" sz="4400" b="1" u="sng">
                <a:solidFill>
                  <a:srgbClr val="FF0000"/>
                </a:solidFill>
              </a:rPr>
              <a:t>Mở rộng vốn từ </a:t>
            </a:r>
            <a:r>
              <a:rPr lang="en-US" sz="4400" b="1">
                <a:solidFill>
                  <a:srgbClr val="FF0000"/>
                </a:solidFill>
              </a:rPr>
              <a:t>: Nhân dân</a:t>
            </a:r>
            <a:endParaRPr lang="en-US" sz="4400" b="1">
              <a:solidFill>
                <a:srgbClr val="3333CC"/>
              </a:solidFill>
            </a:endParaRPr>
          </a:p>
        </p:txBody>
      </p:sp>
      <p:graphicFrame>
        <p:nvGraphicFramePr>
          <p:cNvPr id="14345" name="Group 9"/>
          <p:cNvGraphicFramePr>
            <a:graphicFrameLocks noGrp="1"/>
          </p:cNvGraphicFramePr>
          <p:nvPr/>
        </p:nvGraphicFramePr>
        <p:xfrm>
          <a:off x="533400" y="2130425"/>
          <a:ext cx="8382000" cy="4041775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Dặn dò</a:t>
                      </a: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+ Về nhà : làm bài tập 3c vào vở cho hoàn chỉnh.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+ Chuẩn bị bài sau : Luyện tập về từ đồng nghĩa (tt).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" y="92075"/>
            <a:ext cx="9124950" cy="1323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	c) Đặt câu với những từ vừa tìm được 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76600" y="1600200"/>
            <a:ext cx="2133600" cy="7080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/>
              <a:t> </a:t>
            </a:r>
            <a:r>
              <a:rPr lang="en-US" sz="4000" b="1" i="1">
                <a:solidFill>
                  <a:srgbClr val="FF0000"/>
                </a:solidFill>
              </a:rPr>
              <a:t>Ví dụ :</a:t>
            </a:r>
            <a:r>
              <a:rPr lang="en-US" sz="4000" b="1" i="1"/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228600" y="2425700"/>
            <a:ext cx="960120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/>
              <a:t> </a:t>
            </a:r>
            <a:r>
              <a:rPr lang="en-US" sz="4000" b="1" i="1" dirty="0" err="1"/>
              <a:t>Cả</a:t>
            </a:r>
            <a:r>
              <a:rPr lang="en-US" sz="4000" b="1" i="1" dirty="0"/>
              <a:t> </a:t>
            </a:r>
            <a:r>
              <a:rPr lang="en-US" sz="4000" b="1" i="1" dirty="0" err="1"/>
              <a:t>trường</a:t>
            </a:r>
            <a:r>
              <a:rPr lang="en-US" sz="4000" b="1" i="1" dirty="0"/>
              <a:t> </a:t>
            </a:r>
            <a:r>
              <a:rPr lang="en-US" sz="4000" b="1" i="1" dirty="0" err="1"/>
              <a:t>tôi</a:t>
            </a:r>
            <a:r>
              <a:rPr lang="en-US" sz="4000" b="1" i="1" dirty="0"/>
              <a:t> </a:t>
            </a:r>
            <a:r>
              <a:rPr lang="en-US" sz="4000" b="1" i="1" dirty="0" err="1"/>
              <a:t>đều</a:t>
            </a:r>
            <a:r>
              <a:rPr lang="en-US" sz="4000" b="1" i="1" dirty="0"/>
              <a:t> </a:t>
            </a:r>
            <a:r>
              <a:rPr lang="en-US" sz="4000" b="1" i="1" dirty="0" err="1"/>
              <a:t>mặc</a:t>
            </a:r>
            <a:r>
              <a:rPr lang="en-US" sz="4000" b="1" i="1" dirty="0"/>
              <a:t> </a:t>
            </a:r>
            <a:r>
              <a:rPr lang="en-US" sz="4000" b="1" i="1" u="sng" dirty="0" err="1"/>
              <a:t>đồng</a:t>
            </a:r>
            <a:r>
              <a:rPr lang="en-US" sz="4000" b="1" i="1" u="sng" dirty="0"/>
              <a:t> </a:t>
            </a:r>
            <a:r>
              <a:rPr lang="en-US" sz="4000" b="1" i="1" u="sng" dirty="0" err="1"/>
              <a:t>phục</a:t>
            </a:r>
            <a:r>
              <a:rPr lang="en-US" sz="4000" b="1" i="1" u="sng" dirty="0"/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340100"/>
            <a:ext cx="9067800" cy="1323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/>
              <a:t>Cả dân tộc Việt Nam đồng lòng xây dựng đất nước ngày càng giàu đẹp.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-152400" y="5473700"/>
            <a:ext cx="929640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/>
              <a:t> Bến Tre là quê hương </a:t>
            </a:r>
            <a:r>
              <a:rPr lang="en-US" sz="4000" b="1" i="1" u="sng"/>
              <a:t>đồng khởi</a:t>
            </a:r>
            <a:r>
              <a:rPr lang="en-US" sz="4000" b="1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/>
      <p:bldP spid="13319" grpId="0"/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7696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Giờ học kết thúc.</a:t>
            </a:r>
          </a:p>
          <a:p>
            <a:pPr algn="ctr"/>
            <a:r>
              <a:rPr lang="en-US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845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ngoan, học giỏi.</a:t>
            </a:r>
            <a:endParaRPr lang="en-US" sz="3600" kern="10">
              <a:ln w="12700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292" name="Picture 5" descr="Picture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648200"/>
            <a:ext cx="162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MỞ RỘNG VỐN TỪ : NHÂN DÂN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1. Xếp các từ trong ngoặc đơn vào nhóm thích hợp :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-96325" y="1644650"/>
            <a:ext cx="3768213" cy="646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a)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r>
              <a:rPr lang="en-US" sz="3600" b="1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-76200" y="2438400"/>
            <a:ext cx="3810000" cy="646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b) Nông dân : 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-76199" y="3184525"/>
            <a:ext cx="3810000" cy="64633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c) </a:t>
            </a:r>
            <a:r>
              <a:rPr lang="en-US" sz="3600" b="1" dirty="0" err="1">
                <a:solidFill>
                  <a:srgbClr val="FF0000"/>
                </a:solidFill>
              </a:rPr>
              <a:t>Doanh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r>
              <a:rPr lang="en-US" sz="3600" b="1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-47625" y="3962400"/>
            <a:ext cx="3781425" cy="646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d) Quân nhân : 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-1" y="4724400"/>
            <a:ext cx="3762375" cy="646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e) Trí thức : 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5486400"/>
            <a:ext cx="3762374" cy="646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g)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93574" y="1636405"/>
            <a:ext cx="5243512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thợ điện, thợ cơ khí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935360" y="2428568"/>
            <a:ext cx="5181600" cy="646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thợ cày, thợ cấy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3962400" y="3184525"/>
            <a:ext cx="5486400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/>
              <a:t>tiểu</a:t>
            </a:r>
            <a:r>
              <a:rPr lang="en-US" sz="3600" b="1" i="1" dirty="0"/>
              <a:t> </a:t>
            </a:r>
            <a:r>
              <a:rPr lang="en-US" sz="3600" b="1" i="1" dirty="0" err="1"/>
              <a:t>thương</a:t>
            </a:r>
            <a:r>
              <a:rPr lang="en-US" sz="3600" b="1" i="1" dirty="0"/>
              <a:t>, </a:t>
            </a:r>
            <a:r>
              <a:rPr lang="en-US" sz="3600" b="1" i="1" dirty="0" err="1"/>
              <a:t>chủ</a:t>
            </a:r>
            <a:r>
              <a:rPr lang="en-US" sz="3600" b="1" i="1" dirty="0"/>
              <a:t> </a:t>
            </a:r>
            <a:r>
              <a:rPr lang="en-US" sz="3600" b="1" i="1" dirty="0" err="1"/>
              <a:t>tiệm</a:t>
            </a:r>
            <a:endParaRPr lang="en-US" sz="3600" b="1" i="1" dirty="0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986213" y="3948113"/>
            <a:ext cx="4548187" cy="646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đại ý, trung sĩ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3988671" y="4715668"/>
            <a:ext cx="5943600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giáo viên, bác sĩ, kĩ sư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986213" y="5532438"/>
            <a:ext cx="5486400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/>
              <a:t>học sinh tiểu học, học sinh trung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0" grpId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MỞ RỘNG VỐN TỪ : NHÂN DÂN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06521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    3. Đọc truyện “Con Rồng cháu Tiên” và trả lời câu hỏi :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50" y="92075"/>
            <a:ext cx="9124950" cy="13239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	a) Vì sao người Việt Nam ta gọi nhau là đồng bào ?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695450"/>
            <a:ext cx="9144000" cy="50167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- </a:t>
            </a:r>
            <a:r>
              <a:rPr lang="en-US" sz="4000" b="1" dirty="0" err="1"/>
              <a:t>Đồng</a:t>
            </a:r>
            <a:r>
              <a:rPr lang="en-US" sz="4000" b="1" dirty="0"/>
              <a:t> :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nghĩa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              </a:t>
            </a:r>
          </a:p>
          <a:p>
            <a:pPr>
              <a:spcBef>
                <a:spcPct val="50000"/>
              </a:spcBef>
            </a:pPr>
            <a:r>
              <a:rPr lang="en-US" sz="4000" b="1" dirty="0"/>
              <a:t>- </a:t>
            </a:r>
            <a:r>
              <a:rPr lang="en-US" sz="4000" b="1" dirty="0" err="1"/>
              <a:t>bào</a:t>
            </a:r>
            <a:r>
              <a:rPr lang="en-US" sz="4000" b="1" dirty="0"/>
              <a:t> : </a:t>
            </a:r>
            <a:r>
              <a:rPr lang="en-US" sz="4000" b="1" dirty="0" err="1"/>
              <a:t>cái</a:t>
            </a:r>
            <a:r>
              <a:rPr lang="en-US" sz="4000" b="1" dirty="0"/>
              <a:t> </a:t>
            </a:r>
            <a:r>
              <a:rPr lang="en-US" sz="4000" b="1" dirty="0" err="1"/>
              <a:t>nhau</a:t>
            </a:r>
            <a:r>
              <a:rPr lang="en-US" sz="4000" b="1" dirty="0"/>
              <a:t> </a:t>
            </a:r>
            <a:r>
              <a:rPr lang="en-US" sz="4000" b="1" dirty="0" err="1"/>
              <a:t>nuôi</a:t>
            </a:r>
            <a:r>
              <a:rPr lang="en-US" sz="4000" b="1" dirty="0"/>
              <a:t> </a:t>
            </a:r>
            <a:r>
              <a:rPr lang="en-US" sz="4000" b="1" dirty="0" err="1"/>
              <a:t>thai</a:t>
            </a:r>
            <a:r>
              <a:rPr lang="en-US" sz="4000" b="1" dirty="0"/>
              <a:t> </a:t>
            </a:r>
            <a:r>
              <a:rPr lang="en-US" sz="4000" b="1" dirty="0" err="1"/>
              <a:t>nhi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bụng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.					    </a:t>
            </a:r>
          </a:p>
          <a:p>
            <a:pPr>
              <a:spcBef>
                <a:spcPct val="50000"/>
              </a:spcBef>
            </a:pPr>
            <a:r>
              <a:rPr lang="en-US" sz="4000" b="1" dirty="0"/>
              <a:t>- </a:t>
            </a:r>
            <a:r>
              <a:rPr lang="en-US" sz="4000" b="1" dirty="0" err="1"/>
              <a:t>Người</a:t>
            </a:r>
            <a:r>
              <a:rPr lang="en-US" sz="4000" b="1" dirty="0"/>
              <a:t> </a:t>
            </a:r>
            <a:r>
              <a:rPr lang="en-US" sz="4000" b="1" dirty="0" err="1"/>
              <a:t>Việt</a:t>
            </a:r>
            <a:r>
              <a:rPr lang="en-US" sz="4000" b="1" dirty="0"/>
              <a:t> Nam ta </a:t>
            </a:r>
            <a:r>
              <a:rPr lang="en-US" sz="4000" b="1" dirty="0" err="1"/>
              <a:t>gọi</a:t>
            </a:r>
            <a:r>
              <a:rPr lang="en-US" sz="4000" b="1" dirty="0"/>
              <a:t> </a:t>
            </a:r>
            <a:r>
              <a:rPr lang="en-US" sz="4000" b="1" dirty="0" err="1"/>
              <a:t>nhau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đồng</a:t>
            </a:r>
            <a:r>
              <a:rPr lang="en-US" sz="4000" b="1" dirty="0"/>
              <a:t> </a:t>
            </a:r>
            <a:r>
              <a:rPr lang="en-US" sz="4000" b="1" dirty="0" err="1"/>
              <a:t>bào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xem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đều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con </a:t>
            </a:r>
            <a:r>
              <a:rPr lang="en-US" sz="4000" b="1" dirty="0" err="1"/>
              <a:t>rồng</a:t>
            </a:r>
            <a:r>
              <a:rPr lang="en-US" sz="4000" b="1" dirty="0"/>
              <a:t> </a:t>
            </a:r>
            <a:r>
              <a:rPr lang="en-US" sz="4000" b="1" dirty="0" err="1"/>
              <a:t>cháu</a:t>
            </a:r>
            <a:r>
              <a:rPr lang="en-US" sz="4000" b="1" dirty="0"/>
              <a:t> </a:t>
            </a:r>
            <a:r>
              <a:rPr lang="en-US" sz="4000" b="1" dirty="0" err="1"/>
              <a:t>tiên</a:t>
            </a:r>
            <a:r>
              <a:rPr lang="en-US" sz="4000" b="1" dirty="0"/>
              <a:t> </a:t>
            </a:r>
            <a:r>
              <a:rPr lang="en-US" sz="4000" b="1" dirty="0" err="1"/>
              <a:t>đều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ra</a:t>
            </a:r>
            <a:r>
              <a:rPr lang="en-US" sz="4000" b="1" dirty="0"/>
              <a:t> </a:t>
            </a:r>
            <a:r>
              <a:rPr lang="en-US" sz="4000" b="1" dirty="0" err="1"/>
              <a:t>từ</a:t>
            </a:r>
            <a:r>
              <a:rPr lang="en-US" sz="4000" b="1" dirty="0"/>
              <a:t> </a:t>
            </a:r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bọc</a:t>
            </a:r>
            <a:r>
              <a:rPr lang="en-US" sz="4000" b="1" dirty="0"/>
              <a:t> </a:t>
            </a:r>
            <a:r>
              <a:rPr lang="en-US" sz="4000" b="1" dirty="0" err="1"/>
              <a:t>trăm</a:t>
            </a:r>
            <a:r>
              <a:rPr lang="en-US" sz="4000" b="1" dirty="0"/>
              <a:t> </a:t>
            </a:r>
            <a:r>
              <a:rPr lang="en-US" sz="4000" b="1" dirty="0" err="1"/>
              <a:t>trứng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mẹ</a:t>
            </a:r>
            <a:r>
              <a:rPr lang="en-US" sz="4000" b="1" dirty="0"/>
              <a:t> </a:t>
            </a:r>
            <a:r>
              <a:rPr lang="en-US" sz="4000" b="1" dirty="0" err="1"/>
              <a:t>Âu</a:t>
            </a:r>
            <a:r>
              <a:rPr lang="en-US" sz="4000" b="1" dirty="0"/>
              <a:t> </a:t>
            </a:r>
            <a:r>
              <a:rPr lang="en-US" sz="4000" b="1" dirty="0" err="1"/>
              <a:t>Cơ</a:t>
            </a:r>
            <a:r>
              <a:rPr lang="en-US" sz="4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  <p:bldP spid="11269" grpId="0"/>
      <p:bldP spid="11269" grpId="1"/>
      <p:bldP spid="11270" grpId="0" animBg="1"/>
      <p:bldP spid="112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07092" y="738923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9" y="22860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20077" y="2169555"/>
            <a:ext cx="6920315" cy="1028700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0077" y="3617658"/>
            <a:ext cx="6784107" cy="1028699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322175" y="5090379"/>
            <a:ext cx="6784107" cy="1028698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7240392" y="2996860"/>
            <a:ext cx="1331119" cy="1028700"/>
            <a:chOff x="4450" y="0"/>
            <a:chExt cx="1118" cy="1104"/>
          </a:xfrm>
        </p:grpSpPr>
        <p:pic>
          <p:nvPicPr>
            <p:cNvPr id="37" name="Picture 19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7223723" y="2996860"/>
            <a:ext cx="1331119" cy="1028700"/>
            <a:chOff x="4450" y="0"/>
            <a:chExt cx="1118" cy="1104"/>
          </a:xfrm>
        </p:grpSpPr>
        <p:pic>
          <p:nvPicPr>
            <p:cNvPr id="40" name="Picture 22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240392" y="2996860"/>
            <a:ext cx="1331119" cy="1028700"/>
            <a:chOff x="4450" y="0"/>
            <a:chExt cx="1118" cy="1104"/>
          </a:xfrm>
        </p:grpSpPr>
        <p:pic>
          <p:nvPicPr>
            <p:cNvPr id="43" name="Picture 25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45" name="Group 27"/>
          <p:cNvGrpSpPr>
            <a:grpSpLocks/>
          </p:cNvGrpSpPr>
          <p:nvPr/>
        </p:nvGrpSpPr>
        <p:grpSpPr bwMode="auto">
          <a:xfrm>
            <a:off x="7240392" y="2996860"/>
            <a:ext cx="1331119" cy="1028700"/>
            <a:chOff x="4450" y="0"/>
            <a:chExt cx="1118" cy="1104"/>
          </a:xfrm>
        </p:grpSpPr>
        <p:pic>
          <p:nvPicPr>
            <p:cNvPr id="46" name="Picture 28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48" name="Group 30"/>
          <p:cNvGrpSpPr>
            <a:grpSpLocks/>
          </p:cNvGrpSpPr>
          <p:nvPr/>
        </p:nvGrpSpPr>
        <p:grpSpPr bwMode="auto">
          <a:xfrm>
            <a:off x="7223723" y="2996860"/>
            <a:ext cx="1331119" cy="1028700"/>
            <a:chOff x="4450" y="0"/>
            <a:chExt cx="1118" cy="1104"/>
          </a:xfrm>
        </p:grpSpPr>
        <p:pic>
          <p:nvPicPr>
            <p:cNvPr id="49" name="Picture 31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7223723" y="1144688"/>
            <a:ext cx="1600200" cy="16002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98337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43464" y="437583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24968" y="2353658"/>
            <a:ext cx="7431592" cy="1030317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24968" y="3792844"/>
            <a:ext cx="7406588" cy="1028699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60826" y="5318592"/>
            <a:ext cx="7370729" cy="929807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14" name="Picture 19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7548225" y="2916390"/>
            <a:ext cx="1331119" cy="1028700"/>
            <a:chOff x="4450" y="0"/>
            <a:chExt cx="1118" cy="1104"/>
          </a:xfrm>
        </p:grpSpPr>
        <p:pic>
          <p:nvPicPr>
            <p:cNvPr id="18" name="Picture 22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28" name="Picture 25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31" name="Picture 28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7548225" y="2916390"/>
            <a:ext cx="1331119" cy="1028700"/>
            <a:chOff x="4450" y="0"/>
            <a:chExt cx="1118" cy="1104"/>
          </a:xfrm>
        </p:grpSpPr>
        <p:pic>
          <p:nvPicPr>
            <p:cNvPr id="34" name="Picture 31" descr="CLOCK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sp>
        <p:nvSpPr>
          <p:cNvPr id="36" name="AutoShape 48"/>
          <p:cNvSpPr>
            <a:spLocks noChangeArrowheads="1"/>
          </p:cNvSpPr>
          <p:nvPr/>
        </p:nvSpPr>
        <p:spPr bwMode="auto">
          <a:xfrm>
            <a:off x="7575972" y="452262"/>
            <a:ext cx="1600200" cy="16002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324396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96278" y="269267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" y="563193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8976" y="2034227"/>
            <a:ext cx="6938375" cy="797634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0352" y="3276600"/>
            <a:ext cx="6946540" cy="783772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Dũng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170352" y="4403420"/>
            <a:ext cx="6938374" cy="884914"/>
          </a:xfrm>
          <a:prstGeom prst="roundRect">
            <a:avLst/>
          </a:prstGeom>
          <a:solidFill>
            <a:srgbClr val="DEEBF7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12" name="Picture 19" descr="C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7548225" y="2916390"/>
            <a:ext cx="1331119" cy="1028700"/>
            <a:chOff x="4450" y="0"/>
            <a:chExt cx="1118" cy="1104"/>
          </a:xfrm>
        </p:grpSpPr>
        <p:pic>
          <p:nvPicPr>
            <p:cNvPr id="15" name="Picture 22" descr="C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20" name="Picture 25" descr="C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7564894" y="2916390"/>
            <a:ext cx="1331119" cy="1028700"/>
            <a:chOff x="4450" y="0"/>
            <a:chExt cx="1118" cy="1104"/>
          </a:xfrm>
        </p:grpSpPr>
        <p:pic>
          <p:nvPicPr>
            <p:cNvPr id="27" name="Picture 28" descr="C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7548225" y="2916390"/>
            <a:ext cx="1331119" cy="1028700"/>
            <a:chOff x="4450" y="0"/>
            <a:chExt cx="1118" cy="1104"/>
          </a:xfrm>
        </p:grpSpPr>
        <p:pic>
          <p:nvPicPr>
            <p:cNvPr id="30" name="Picture 31" descr="CLO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495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7573859" y="72099"/>
            <a:ext cx="1600200" cy="16002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19300" y="2209800"/>
            <a:ext cx="51054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TỪ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CÂU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00" name="Picture 4" descr="JFLOW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084888" y="4797425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Trang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  <p:bldP spid="4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extLst>
              <a:ext uri="{FF2B5EF4-FFF2-40B4-BE49-F238E27FC236}">
                <a16:creationId xmlns:a16="http://schemas.microsoft.com/office/drawing/2014/main" id="{A31243CD-3FE3-AFCE-29F2-AE492006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49341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GB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4682042A-B520-0245-8CFD-FEFCF5D9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979015"/>
            <a:ext cx="685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4C0C11A7-CF2D-3BB4-A4DE-3512E959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71650"/>
            <a:ext cx="7448550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7E90855B-C7AA-3EBE-067A-C7AB7AAA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6" y="2796779"/>
            <a:ext cx="3212306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a. Công nhân: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3253F0D9-947A-2C02-734C-101031FE0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3305175"/>
            <a:ext cx="2743200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b. Nông dân: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D0951A02-35EF-B28D-8C8A-7F7C97CE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69" y="3756423"/>
            <a:ext cx="3451622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c. Doanh nhân: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25E5E778-6898-9606-69C6-3F112B4F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2822973"/>
            <a:ext cx="2838450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d. Quân nhân: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49DFE483-831A-6AA2-1509-501A4E4E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4286250"/>
            <a:ext cx="6753225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úy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tiệm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FCC6118-BEDA-C380-91EC-267D9A771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56" y="3305175"/>
            <a:ext cx="2838450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e. Trí thức: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5FB897A-F9C8-92CC-0551-D9AC158A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644" y="3743325"/>
            <a:ext cx="2838450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g. Học sinh: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22" grpId="0"/>
      <p:bldP spid="23" grpId="0"/>
      <p:bldP spid="24" grpId="0"/>
      <p:bldP spid="25" grpId="0"/>
      <p:bldP spid="26" grpId="0"/>
      <p:bldP spid="2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rc_mi" descr="329697572013041608021293">
            <a:extLst>
              <a:ext uri="{FF2B5EF4-FFF2-40B4-BE49-F238E27FC236}">
                <a16:creationId xmlns:a16="http://schemas.microsoft.com/office/drawing/2014/main" id="{965EF61A-0EE9-BCDE-5228-D733CDDA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84" y="343257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thợ điện">
            <a:extLst>
              <a:ext uri="{FF2B5EF4-FFF2-40B4-BE49-F238E27FC236}">
                <a16:creationId xmlns:a16="http://schemas.microsoft.com/office/drawing/2014/main" id="{66A71347-41D9-A8D7-F71D-A1510E28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343257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id="{03077870-38CB-8ED7-3722-BABF92DF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915283"/>
            <a:ext cx="2114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4" descr="thợ cấy">
            <a:extLst>
              <a:ext uri="{FF2B5EF4-FFF2-40B4-BE49-F238E27FC236}">
                <a16:creationId xmlns:a16="http://schemas.microsoft.com/office/drawing/2014/main" id="{33529CE2-F5DE-16AA-FBA6-F1AF1A19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486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D:\boi duong hs gioi\toan\Downloads\tho cay.jpg">
            <a:extLst>
              <a:ext uri="{FF2B5EF4-FFF2-40B4-BE49-F238E27FC236}">
                <a16:creationId xmlns:a16="http://schemas.microsoft.com/office/drawing/2014/main" id="{C3D4F55B-C39A-728D-17E8-33C48E65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57600"/>
            <a:ext cx="3371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C5972BE8-B133-1672-A132-C5B62D7AC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84153"/>
            <a:ext cx="21717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hlinkClick r:id="rId2" action="ppaction://hlinksldjump"/>
            <a:extLst>
              <a:ext uri="{FF2B5EF4-FFF2-40B4-BE49-F238E27FC236}">
                <a16:creationId xmlns:a16="http://schemas.microsoft.com/office/drawing/2014/main" id="{32BD5E9E-406F-A97F-59A8-BC9DEFC7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72125"/>
            <a:ext cx="19038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9219" name="Picture 6" descr="Hình ảnh có liên quan">
            <a:extLst>
              <a:ext uri="{FF2B5EF4-FFF2-40B4-BE49-F238E27FC236}">
                <a16:creationId xmlns:a16="http://schemas.microsoft.com/office/drawing/2014/main" id="{CC6931E5-7896-0E4C-2A1E-2FAB014B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8862"/>
            <a:ext cx="2457450" cy="257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370BB11-F830-D53B-0169-79CA45DB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183707"/>
            <a:ext cx="27717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85D8DE2-D7DF-81CA-3C52-C7A72CC0E062}"/>
              </a:ext>
            </a:extLst>
          </p:cNvPr>
          <p:cNvGrpSpPr>
            <a:grpSpLocks/>
          </p:cNvGrpSpPr>
          <p:nvPr/>
        </p:nvGrpSpPr>
        <p:grpSpPr bwMode="auto">
          <a:xfrm>
            <a:off x="1066799" y="3765755"/>
            <a:ext cx="3615057" cy="2408903"/>
            <a:chOff x="155575" y="152400"/>
            <a:chExt cx="4187825" cy="3276600"/>
          </a:xfrm>
        </p:grpSpPr>
        <p:pic>
          <p:nvPicPr>
            <p:cNvPr id="5" name="Picture 13" descr="Hình ảnh có liên quan">
              <a:extLst>
                <a:ext uri="{FF2B5EF4-FFF2-40B4-BE49-F238E27FC236}">
                  <a16:creationId xmlns:a16="http://schemas.microsoft.com/office/drawing/2014/main" id="{C6605A33-3FBC-688C-8D27-D2F93052F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2400"/>
              <a:ext cx="418782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8BC641-F6AD-61FF-C47C-CAB964E1E02D}"/>
                </a:ext>
              </a:extLst>
            </p:cNvPr>
            <p:cNvSpPr txBox="1"/>
            <p:nvPr/>
          </p:nvSpPr>
          <p:spPr>
            <a:xfrm>
              <a:off x="3165474" y="2869278"/>
              <a:ext cx="1177926" cy="2391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úy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70E9474-6410-DEAA-750F-AA7397F13250}"/>
              </a:ext>
            </a:extLst>
          </p:cNvPr>
          <p:cNvGrpSpPr>
            <a:grpSpLocks/>
          </p:cNvGrpSpPr>
          <p:nvPr/>
        </p:nvGrpSpPr>
        <p:grpSpPr bwMode="auto">
          <a:xfrm>
            <a:off x="4681857" y="3737705"/>
            <a:ext cx="3326516" cy="2477358"/>
            <a:chOff x="4806950" y="152400"/>
            <a:chExt cx="3812100" cy="3276600"/>
          </a:xfrm>
        </p:grpSpPr>
        <p:pic>
          <p:nvPicPr>
            <p:cNvPr id="8" name="Picture 8" descr="trung si1">
              <a:hlinkClick r:id="rId5" action="ppaction://hlinksldjump"/>
              <a:extLst>
                <a:ext uri="{FF2B5EF4-FFF2-40B4-BE49-F238E27FC236}">
                  <a16:creationId xmlns:a16="http://schemas.microsoft.com/office/drawing/2014/main" id="{9A63936B-07EF-D740-F250-37AC7A08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152400"/>
              <a:ext cx="380365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5BE669-D56B-C14C-7FA6-0D675B1C7B6E}"/>
                </a:ext>
              </a:extLst>
            </p:cNvPr>
            <p:cNvSpPr txBox="1"/>
            <p:nvPr/>
          </p:nvSpPr>
          <p:spPr>
            <a:xfrm>
              <a:off x="7091832" y="2872742"/>
              <a:ext cx="1527218" cy="529193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Trung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sĩ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 Box 6">
            <a:extLst>
              <a:ext uri="{FF2B5EF4-FFF2-40B4-BE49-F238E27FC236}">
                <a16:creationId xmlns:a16="http://schemas.microsoft.com/office/drawing/2014/main" id="{3A914A70-ADE0-8980-DB53-B28C8EAA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6129098"/>
            <a:ext cx="27717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quot;Shark Tank&quot; - The Multi - billion Deal kicked off the third season | VTV">
            <a:extLst>
              <a:ext uri="{FF2B5EF4-FFF2-40B4-BE49-F238E27FC236}">
                <a16:creationId xmlns:a16="http://schemas.microsoft.com/office/drawing/2014/main" id="{6D6BC2D7-C33B-3D52-647B-041E0089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68862"/>
            <a:ext cx="4572001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giao_vien">
            <a:hlinkClick r:id="rId2" action="ppaction://hlinksldjump"/>
            <a:extLst>
              <a:ext uri="{FF2B5EF4-FFF2-40B4-BE49-F238E27FC236}">
                <a16:creationId xmlns:a16="http://schemas.microsoft.com/office/drawing/2014/main" id="{2B492E78-6C0B-D78B-76A9-88E775B5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657600"/>
            <a:ext cx="32575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5">
            <a:extLst>
              <a:ext uri="{FF2B5EF4-FFF2-40B4-BE49-F238E27FC236}">
                <a16:creationId xmlns:a16="http://schemas.microsoft.com/office/drawing/2014/main" id="{ED3E0244-2140-2104-C36E-63425658D82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57250"/>
            <a:ext cx="3200400" cy="2511297"/>
            <a:chOff x="0" y="0"/>
            <a:chExt cx="6720" cy="5863"/>
          </a:xfrm>
        </p:grpSpPr>
        <p:pic>
          <p:nvPicPr>
            <p:cNvPr id="11271" name="Picture 6" descr="bac si">
              <a:extLst>
                <a:ext uri="{FF2B5EF4-FFF2-40B4-BE49-F238E27FC236}">
                  <a16:creationId xmlns:a16="http://schemas.microsoft.com/office/drawing/2014/main" id="{80060E10-157E-BB0D-D9D5-858C60351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20" cy="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7">
              <a:extLst>
                <a:ext uri="{FF2B5EF4-FFF2-40B4-BE49-F238E27FC236}">
                  <a16:creationId xmlns:a16="http://schemas.microsoft.com/office/drawing/2014/main" id="{A5A54A76-931F-C970-85A4-B124EA575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" y="5162"/>
              <a:ext cx="3025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vi-VN" altLang="en-US" sz="1350">
                <a:latin typeface="Arial" panose="020B0604020202020204" pitchFamily="34" charset="0"/>
              </a:endParaRPr>
            </a:p>
          </p:txBody>
        </p:sp>
      </p:grpSp>
      <p:pic>
        <p:nvPicPr>
          <p:cNvPr id="11268" name="Picture 13" descr="images">
            <a:extLst>
              <a:ext uri="{FF2B5EF4-FFF2-40B4-BE49-F238E27FC236}">
                <a16:creationId xmlns:a16="http://schemas.microsoft.com/office/drawing/2014/main" id="{E1EF33E4-4078-41F8-E5E8-A429B421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857250"/>
            <a:ext cx="3543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Hình ảnh có liên quan">
            <a:extLst>
              <a:ext uri="{FF2B5EF4-FFF2-40B4-BE49-F238E27FC236}">
                <a16:creationId xmlns:a16="http://schemas.microsoft.com/office/drawing/2014/main" id="{3E7AFFFB-05F1-F677-91A1-36EB72B3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657600"/>
            <a:ext cx="336589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7">
            <a:extLst>
              <a:ext uri="{FF2B5EF4-FFF2-40B4-BE49-F238E27FC236}">
                <a16:creationId xmlns:a16="http://schemas.microsoft.com/office/drawing/2014/main" id="{62AC9DBD-1C08-13A3-6494-65A40A59F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448" y="3090684"/>
            <a:ext cx="2628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760</Words>
  <Application>Microsoft Office PowerPoint</Application>
  <PresentationFormat>On-screen Show (4:3)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Tan</dc:creator>
  <cp:lastModifiedBy>Khánh Linh</cp:lastModifiedBy>
  <cp:revision>8</cp:revision>
  <dcterms:created xsi:type="dcterms:W3CDTF">2011-08-29T12:33:49Z</dcterms:created>
  <dcterms:modified xsi:type="dcterms:W3CDTF">2023-09-18T23:02:37Z</dcterms:modified>
</cp:coreProperties>
</file>