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6" r:id="rId3"/>
    <p:sldId id="270" r:id="rId4"/>
    <p:sldId id="278" r:id="rId5"/>
    <p:sldId id="281" r:id="rId6"/>
    <p:sldId id="282" r:id="rId7"/>
    <p:sldId id="280" r:id="rId8"/>
    <p:sldId id="284" r:id="rId9"/>
    <p:sldId id="287" r:id="rId10"/>
    <p:sldId id="285" r:id="rId11"/>
  </p:sldIdLst>
  <p:sldSz cx="9144000" cy="6858000" type="screen4x3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905BDD7-6233-4BD9-B8BD-A20E2350D238}">
          <p14:sldIdLst>
            <p14:sldId id="259"/>
            <p14:sldId id="266"/>
          </p14:sldIdLst>
        </p14:section>
        <p14:section name="Untitled Section" id="{866F698E-69E3-4AAC-A71A-C930F5255B5A}">
          <p14:sldIdLst>
            <p14:sldId id="270"/>
            <p14:sldId id="278"/>
            <p14:sldId id="281"/>
            <p14:sldId id="282"/>
            <p14:sldId id="280"/>
            <p14:sldId id="284"/>
            <p14:sldId id="287"/>
            <p14:sldId id="28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33CC"/>
    <a:srgbClr val="FF00FF"/>
    <a:srgbClr val="FF0909"/>
    <a:srgbClr val="1002C6"/>
    <a:srgbClr val="FCAEED"/>
    <a:srgbClr val="0F5D11"/>
    <a:srgbClr val="FEDEF8"/>
    <a:srgbClr val="BAEEFE"/>
    <a:srgbClr val="BFF3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645" autoAdjust="0"/>
  </p:normalViewPr>
  <p:slideViewPr>
    <p:cSldViewPr>
      <p:cViewPr>
        <p:scale>
          <a:sx n="93" d="100"/>
          <a:sy n="93" d="100"/>
        </p:scale>
        <p:origin x="-726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u="none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u="none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audio" Target="../media/audio3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370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842"/>
            <a:ext cx="9144000" cy="5451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5"/>
          <p:cNvSpPr>
            <a:spLocks noChangeArrowheads="1"/>
          </p:cNvSpPr>
          <p:nvPr/>
        </p:nvSpPr>
        <p:spPr bwMode="auto">
          <a:xfrm>
            <a:off x="91906" y="329625"/>
            <a:ext cx="896495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smtClean="0">
                <a:solidFill>
                  <a:srgbClr val="FF0909"/>
                </a:solidFill>
                <a:latin typeface="Arial" charset="0"/>
              </a:rPr>
              <a:t>TRÂN TRỌNG CẢM ƠN CÁC THẦY CÔ GIÁO VÀ CÁC EM HỌC SINH !</a:t>
            </a:r>
          </a:p>
        </p:txBody>
      </p:sp>
    </p:spTree>
    <p:extLst>
      <p:ext uri="{BB962C8B-B14F-4D97-AF65-F5344CB8AC3E}">
        <p14:creationId xmlns:p14="http://schemas.microsoft.com/office/powerpoint/2010/main" val="1994724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66" name="Picture 18" descr="1495_7">
            <a:hlinkClick r:id="" action="ppaction://noaction">
              <a:snd r:embed="rId4" name="applause.wav"/>
            </a:hlinkClick>
            <a:hlinkHover r:id="" action="ppaction://noaction" highlightClick="1">
              <a:snd r:embed="rId4" name="applause.wav"/>
            </a:hlinkHover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5753" y="6626201"/>
            <a:ext cx="76200" cy="85803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27" name="TextBox 26"/>
          <p:cNvSpPr txBox="1"/>
          <p:nvPr/>
        </p:nvSpPr>
        <p:spPr>
          <a:xfrm>
            <a:off x="0" y="228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FF0909"/>
                </a:solidFill>
                <a:latin typeface="Times New Roman" pitchFamily="18" charset="0"/>
                <a:cs typeface="Times New Roman" pitchFamily="18" charset="0"/>
              </a:rPr>
              <a:t>AI NHANH, AI ĐÚNG</a:t>
            </a:r>
            <a:endParaRPr lang="en-US" sz="4000" b="1">
              <a:solidFill>
                <a:srgbClr val="FF090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152399" y="1208469"/>
            <a:ext cx="890154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charset="0"/>
              </a:rPr>
              <a:t>Bài toán: </a:t>
            </a:r>
            <a:r>
              <a:rPr lang="pt-BR" sz="3600" b="1" dirty="0" smtClean="0">
                <a:solidFill>
                  <a:srgbClr val="1002C6"/>
                </a:solidFill>
                <a:latin typeface="Arial" charset="0"/>
              </a:rPr>
              <a:t>Trong 2 giờ bác An hái được 20kg táo. Hỏi trong 12 giờ bác An hái được bao nhiêu ki-lô-gam táo ?                            </a:t>
            </a:r>
          </a:p>
        </p:txBody>
      </p:sp>
      <p:sp>
        <p:nvSpPr>
          <p:cNvPr id="60" name="Rectangle 25"/>
          <p:cNvSpPr>
            <a:spLocks noChangeArrowheads="1"/>
          </p:cNvSpPr>
          <p:nvPr/>
        </p:nvSpPr>
        <p:spPr bwMode="auto">
          <a:xfrm>
            <a:off x="613906" y="4114800"/>
            <a:ext cx="784901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FF0000"/>
                </a:solidFill>
                <a:latin typeface="Arial" charset="0"/>
              </a:rPr>
              <a:t>Đáp án: </a:t>
            </a:r>
            <a:r>
              <a:rPr lang="pt-BR" sz="3600" b="1" dirty="0" smtClean="0">
                <a:solidFill>
                  <a:srgbClr val="FF0000"/>
                </a:solidFill>
                <a:latin typeface="Arial" charset="0"/>
              </a:rPr>
              <a:t>1200</a:t>
            </a:r>
            <a:r>
              <a:rPr lang="pt-BR" sz="3600" b="1" dirty="0" smtClean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pt-BR" sz="3600" b="1" dirty="0" smtClean="0">
                <a:solidFill>
                  <a:srgbClr val="FF0000"/>
                </a:solidFill>
                <a:latin typeface="Arial" charset="0"/>
              </a:rPr>
              <a:t>kg táo</a:t>
            </a:r>
            <a:endParaRPr lang="en-US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1" name="Oval 14"/>
          <p:cNvSpPr>
            <a:spLocks noChangeArrowheads="1"/>
          </p:cNvSpPr>
          <p:nvPr/>
        </p:nvSpPr>
        <p:spPr bwMode="auto">
          <a:xfrm>
            <a:off x="6310744" y="5373703"/>
            <a:ext cx="2743200" cy="1295400"/>
          </a:xfrm>
          <a:prstGeom prst="ellipse">
            <a:avLst/>
          </a:prstGeom>
          <a:gradFill rotWithShape="1">
            <a:gsLst>
              <a:gs pos="0">
                <a:schemeClr val="hlink"/>
              </a:gs>
              <a:gs pos="50000">
                <a:schemeClr val="bg1"/>
              </a:gs>
              <a:gs pos="100000">
                <a:schemeClr val="hlink"/>
              </a:gs>
            </a:gsLst>
            <a:lin ang="5400000" scaled="1"/>
          </a:gradFill>
          <a:ln w="57150" cmpd="thinThick">
            <a:solidFill>
              <a:srgbClr val="0033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0">
                <a:solidFill>
                  <a:srgbClr val="006600"/>
                </a:solidFill>
              </a:rPr>
              <a:t>10 giây bắt dầu</a:t>
            </a:r>
          </a:p>
        </p:txBody>
      </p:sp>
      <p:sp>
        <p:nvSpPr>
          <p:cNvPr id="32" name="WordArt 15"/>
          <p:cNvSpPr>
            <a:spLocks noChangeArrowheads="1" noChangeShapeType="1" noTextEdit="1"/>
          </p:cNvSpPr>
          <p:nvPr/>
        </p:nvSpPr>
        <p:spPr bwMode="auto">
          <a:xfrm>
            <a:off x="6767513" y="5665415"/>
            <a:ext cx="1981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10</a:t>
            </a:r>
          </a:p>
        </p:txBody>
      </p:sp>
      <p:sp>
        <p:nvSpPr>
          <p:cNvPr id="33" name="WordArt 16"/>
          <p:cNvSpPr>
            <a:spLocks noChangeArrowheads="1" noChangeShapeType="1" noTextEdit="1"/>
          </p:cNvSpPr>
          <p:nvPr/>
        </p:nvSpPr>
        <p:spPr bwMode="auto">
          <a:xfrm>
            <a:off x="7162800" y="5822577"/>
            <a:ext cx="1219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9</a:t>
            </a:r>
          </a:p>
        </p:txBody>
      </p:sp>
      <p:sp>
        <p:nvSpPr>
          <p:cNvPr id="34" name="WordArt 17"/>
          <p:cNvSpPr>
            <a:spLocks noChangeArrowheads="1" noChangeShapeType="1" noTextEdit="1"/>
          </p:cNvSpPr>
          <p:nvPr/>
        </p:nvSpPr>
        <p:spPr bwMode="auto">
          <a:xfrm>
            <a:off x="7038975" y="5679702"/>
            <a:ext cx="1376363" cy="8429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8</a:t>
            </a:r>
          </a:p>
        </p:txBody>
      </p:sp>
      <p:sp>
        <p:nvSpPr>
          <p:cNvPr id="35" name="WordArt 18"/>
          <p:cNvSpPr>
            <a:spLocks noChangeArrowheads="1" noChangeShapeType="1" noTextEdit="1"/>
          </p:cNvSpPr>
          <p:nvPr/>
        </p:nvSpPr>
        <p:spPr bwMode="auto">
          <a:xfrm>
            <a:off x="7086600" y="5665415"/>
            <a:ext cx="1247775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7</a:t>
            </a:r>
          </a:p>
        </p:txBody>
      </p:sp>
      <p:sp>
        <p:nvSpPr>
          <p:cNvPr id="36" name="WordArt 19"/>
          <p:cNvSpPr>
            <a:spLocks noChangeArrowheads="1" noChangeShapeType="1" noTextEdit="1"/>
          </p:cNvSpPr>
          <p:nvPr/>
        </p:nvSpPr>
        <p:spPr bwMode="auto">
          <a:xfrm>
            <a:off x="7086600" y="5670177"/>
            <a:ext cx="1290638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6</a:t>
            </a:r>
          </a:p>
        </p:txBody>
      </p:sp>
      <p:sp>
        <p:nvSpPr>
          <p:cNvPr id="37" name="WordArt 20"/>
          <p:cNvSpPr>
            <a:spLocks noChangeArrowheads="1" noChangeShapeType="1" noTextEdit="1"/>
          </p:cNvSpPr>
          <p:nvPr/>
        </p:nvSpPr>
        <p:spPr bwMode="auto">
          <a:xfrm>
            <a:off x="7086600" y="5708277"/>
            <a:ext cx="1371600" cy="800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5</a:t>
            </a:r>
          </a:p>
        </p:txBody>
      </p:sp>
      <p:sp>
        <p:nvSpPr>
          <p:cNvPr id="38" name="WordArt 21"/>
          <p:cNvSpPr>
            <a:spLocks noChangeArrowheads="1" noChangeShapeType="1" noTextEdit="1"/>
          </p:cNvSpPr>
          <p:nvPr/>
        </p:nvSpPr>
        <p:spPr bwMode="auto">
          <a:xfrm>
            <a:off x="7086600" y="5684465"/>
            <a:ext cx="137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4</a:t>
            </a:r>
          </a:p>
        </p:txBody>
      </p:sp>
      <p:sp>
        <p:nvSpPr>
          <p:cNvPr id="39" name="WordArt 22"/>
          <p:cNvSpPr>
            <a:spLocks noChangeArrowheads="1" noChangeShapeType="1" noTextEdit="1"/>
          </p:cNvSpPr>
          <p:nvPr/>
        </p:nvSpPr>
        <p:spPr bwMode="auto">
          <a:xfrm>
            <a:off x="7067550" y="5670177"/>
            <a:ext cx="1357313" cy="866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3</a:t>
            </a:r>
          </a:p>
        </p:txBody>
      </p:sp>
      <p:sp>
        <p:nvSpPr>
          <p:cNvPr id="40" name="WordArt 23"/>
          <p:cNvSpPr>
            <a:spLocks noChangeArrowheads="1" noChangeShapeType="1" noTextEdit="1"/>
          </p:cNvSpPr>
          <p:nvPr/>
        </p:nvSpPr>
        <p:spPr bwMode="auto">
          <a:xfrm>
            <a:off x="7010400" y="5670177"/>
            <a:ext cx="137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2</a:t>
            </a:r>
          </a:p>
        </p:txBody>
      </p:sp>
      <p:sp>
        <p:nvSpPr>
          <p:cNvPr id="41" name="WordArt 24"/>
          <p:cNvSpPr>
            <a:spLocks noChangeArrowheads="1" noChangeShapeType="1" noTextEdit="1"/>
          </p:cNvSpPr>
          <p:nvPr/>
        </p:nvSpPr>
        <p:spPr bwMode="auto">
          <a:xfrm>
            <a:off x="7239000" y="5593977"/>
            <a:ext cx="1371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Clarendon"/>
              </a:rPr>
              <a:t>1</a:t>
            </a:r>
          </a:p>
        </p:txBody>
      </p:sp>
      <p:sp>
        <p:nvSpPr>
          <p:cNvPr id="42" name="WordArt 25"/>
          <p:cNvSpPr>
            <a:spLocks noChangeArrowheads="1" noChangeShapeType="1" noTextEdit="1"/>
          </p:cNvSpPr>
          <p:nvPr/>
        </p:nvSpPr>
        <p:spPr bwMode="auto">
          <a:xfrm>
            <a:off x="6728012" y="5513295"/>
            <a:ext cx="20955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ArialH"/>
              </a:rPr>
              <a:t>HÕt giê</a:t>
            </a:r>
          </a:p>
        </p:txBody>
      </p:sp>
    </p:spTree>
    <p:extLst>
      <p:ext uri="{BB962C8B-B14F-4D97-AF65-F5344CB8AC3E}">
        <p14:creationId xmlns:p14="http://schemas.microsoft.com/office/powerpoint/2010/main" val="410299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8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0"/>
                            </p:stCondLst>
                            <p:childTnLst>
                              <p:par>
                                <p:cTn id="5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500"/>
                            </p:stCondLst>
                            <p:childTnLst>
                              <p:par>
                                <p:cTn id="62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0"/>
                            </p:stCondLst>
                            <p:childTnLst>
                              <p:par>
                                <p:cTn id="76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9000"/>
                            </p:stCondLst>
                            <p:childTnLst>
                              <p:par>
                                <p:cTn id="8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53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NDINTHEENDHITWHO01_52_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0" fill="hold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8866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78873" grpId="0"/>
      <p:bldP spid="60" grpId="0"/>
      <p:bldP spid="31" grpId="0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740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90147" y="138447"/>
            <a:ext cx="897765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514350" indent="-514350">
              <a:buAutoNum type="alphaLcParenR"/>
            </a:pPr>
            <a:r>
              <a:rPr lang="pt-BR" sz="3200" b="1" dirty="0" smtClean="0">
                <a:solidFill>
                  <a:srgbClr val="FF0000"/>
                </a:solidFill>
                <a:latin typeface="Arial" charset="0"/>
              </a:rPr>
              <a:t>Ví dụ: Có 100 kg gạo được chia đều vào các bao </a:t>
            </a:r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72455" y="2934726"/>
            <a:ext cx="8828929" cy="1972614"/>
            <a:chOff x="114003" y="2264535"/>
            <a:chExt cx="8828929" cy="1972614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28790" y="2280634"/>
              <a:ext cx="8803409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>
              <a:off x="139521" y="2264535"/>
              <a:ext cx="0" cy="19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39523" y="2308976"/>
              <a:ext cx="412051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ki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lô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-gam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gạo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ở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mỗi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4003" y="3476981"/>
              <a:ext cx="440651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Số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bao</a:t>
              </a:r>
              <a:r>
                <a:rPr lang="en-US" sz="32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 smtClean="0">
                  <a:latin typeface="Arial" pitchFamily="34" charset="0"/>
                  <a:cs typeface="Arial" pitchFamily="34" charset="0"/>
                </a:rPr>
                <a:t>gạo</a:t>
              </a:r>
              <a:endParaRPr lang="en-US" sz="32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39521" y="4223197"/>
              <a:ext cx="8803409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942932" y="2273121"/>
              <a:ext cx="0" cy="19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139523" y="3423268"/>
              <a:ext cx="8803409" cy="536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4621368" y="2272048"/>
              <a:ext cx="0" cy="19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6070242" y="2272048"/>
              <a:ext cx="0" cy="19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7480479" y="2272048"/>
              <a:ext cx="0" cy="196402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TextBox 37"/>
          <p:cNvSpPr txBox="1"/>
          <p:nvPr/>
        </p:nvSpPr>
        <p:spPr>
          <a:xfrm>
            <a:off x="4716722" y="3215616"/>
            <a:ext cx="132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 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200011" y="3215615"/>
            <a:ext cx="132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10 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78936" y="3215616"/>
            <a:ext cx="1324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 kg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25"/>
          <p:cNvSpPr>
            <a:spLocks noChangeArrowheads="1"/>
          </p:cNvSpPr>
          <p:nvPr/>
        </p:nvSpPr>
        <p:spPr bwMode="auto">
          <a:xfrm>
            <a:off x="100886" y="4907340"/>
            <a:ext cx="91955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i="1" dirty="0" smtClean="0">
                <a:solidFill>
                  <a:srgbClr val="FF0000"/>
                </a:solidFill>
                <a:latin typeface="Arial" charset="0"/>
              </a:rPr>
              <a:t>Nhận xét: </a:t>
            </a:r>
            <a:r>
              <a:rPr lang="pt-BR" sz="3200" b="1" i="1" dirty="0" smtClean="0">
                <a:solidFill>
                  <a:srgbClr val="00CC00"/>
                </a:solidFill>
                <a:latin typeface="Arial" charset="0"/>
              </a:rPr>
              <a:t>Khi số ki-lô-gam gạo ở mỗi bao gấp lên bao nhiêu lần thì số bao gạo có được lại giảm đi bấy nhiêu lần.</a:t>
            </a:r>
          </a:p>
        </p:txBody>
      </p:sp>
      <p:sp>
        <p:nvSpPr>
          <p:cNvPr id="21" name="Rectangle 25"/>
          <p:cNvSpPr>
            <a:spLocks noChangeArrowheads="1"/>
          </p:cNvSpPr>
          <p:nvPr/>
        </p:nvSpPr>
        <p:spPr bwMode="auto">
          <a:xfrm>
            <a:off x="1922" y="1063219"/>
            <a:ext cx="9195514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Bảng dưới đây cho biết số bao gạo có được khi chia hết số gạo đó vào các bao, mỗi bao đựng 5kg, 10kg, 20kg:</a:t>
            </a:r>
          </a:p>
          <a:p>
            <a:endParaRPr lang="pt-BR" sz="3200" b="1" dirty="0" smtClean="0">
              <a:solidFill>
                <a:srgbClr val="1002C6"/>
              </a:solidFill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8973" y="4202706"/>
            <a:ext cx="1787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20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bao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40738" y="4207861"/>
            <a:ext cx="156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10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bao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538931" y="4207860"/>
            <a:ext cx="13051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Arial" pitchFamily="34" charset="0"/>
                <a:cs typeface="Arial" pitchFamily="34" charset="0"/>
              </a:rPr>
              <a:t>5 </a:t>
            </a:r>
            <a:r>
              <a:rPr lang="en-US" sz="3200" b="1" dirty="0" err="1" smtClean="0">
                <a:latin typeface="Arial" pitchFamily="34" charset="0"/>
                <a:cs typeface="Arial" pitchFamily="34" charset="0"/>
              </a:rPr>
              <a:t>bao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8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73" name="Rectangle 25"/>
          <p:cNvSpPr>
            <a:spLocks noChangeArrowheads="1"/>
          </p:cNvSpPr>
          <p:nvPr/>
        </p:nvSpPr>
        <p:spPr bwMode="auto">
          <a:xfrm>
            <a:off x="273417" y="163130"/>
            <a:ext cx="887058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00"/>
                </a:solidFill>
                <a:latin typeface="Arial" charset="0"/>
              </a:rPr>
              <a:t>Bài toán:Muốn đắp xong nền nhà trong 2 ngày, cần có 12 người. Hỏi muốn đắp xong nền nhà đó trong 4 ngày thì cần có bao nhiêu người? ( mức làm của mỗi người như nhau)</a:t>
            </a:r>
            <a:endParaRPr lang="pt-BR" sz="3200" b="1" dirty="0" smtClean="0">
              <a:solidFill>
                <a:srgbClr val="1002C6"/>
              </a:solidFill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9831" y="2659718"/>
            <a:ext cx="3182796" cy="237339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325192" y="2827628"/>
            <a:ext cx="2012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FF"/>
                </a:solidFill>
                <a:latin typeface="Arial" charset="0"/>
              </a:rPr>
              <a:t>Tóm tắt:</a:t>
            </a:r>
          </a:p>
        </p:txBody>
      </p:sp>
      <p:sp>
        <p:nvSpPr>
          <p:cNvPr id="6" name="Rectangle 25"/>
          <p:cNvSpPr>
            <a:spLocks noChangeArrowheads="1"/>
          </p:cNvSpPr>
          <p:nvPr/>
        </p:nvSpPr>
        <p:spPr bwMode="auto">
          <a:xfrm>
            <a:off x="59831" y="3865030"/>
            <a:ext cx="31827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4 ngày: ?  người</a:t>
            </a:r>
          </a:p>
        </p:txBody>
      </p:sp>
      <p:sp>
        <p:nvSpPr>
          <p:cNvPr id="7" name="Rectangle 25"/>
          <p:cNvSpPr>
            <a:spLocks noChangeArrowheads="1"/>
          </p:cNvSpPr>
          <p:nvPr/>
        </p:nvSpPr>
        <p:spPr bwMode="auto">
          <a:xfrm>
            <a:off x="89140" y="3317607"/>
            <a:ext cx="31681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2 ngày:12 người</a:t>
            </a: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257282" y="2284346"/>
            <a:ext cx="54421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Cách 1: “rút về đơn vị”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5375134" y="2794136"/>
            <a:ext cx="2012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909"/>
                </a:solidFill>
                <a:latin typeface="Arial" charset="0"/>
              </a:rPr>
              <a:t>Bài giải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280728" y="3317607"/>
            <a:ext cx="586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Muốn đắp xong nền nhà trong 1 ngày cần số người là:</a:t>
            </a:r>
          </a:p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              12 x 2 = 24 (người)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280728" y="4681414"/>
            <a:ext cx="5867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Muốn đắp xong nền nhà trong 4 ngày cần số người là: </a:t>
            </a:r>
          </a:p>
          <a:p>
            <a:pPr algn="ctr"/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24 : 4 = 6 (người) 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764777" y="6213370"/>
            <a:ext cx="337922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Đáp số:6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8305800" y="4415001"/>
            <a:ext cx="617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3200" b="1" dirty="0">
                <a:solidFill>
                  <a:srgbClr val="FF0909"/>
                </a:solidFill>
                <a:latin typeface="Arial" charset="0"/>
              </a:rPr>
              <a:t>(*)</a:t>
            </a:r>
          </a:p>
        </p:txBody>
      </p:sp>
    </p:spTree>
    <p:extLst>
      <p:ext uri="{BB962C8B-B14F-4D97-AF65-F5344CB8AC3E}">
        <p14:creationId xmlns:p14="http://schemas.microsoft.com/office/powerpoint/2010/main" val="870376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87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9" dur="87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0" dur="87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875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" grpId="0"/>
      <p:bldP spid="6" grpId="0"/>
      <p:bldP spid="7" grpId="0"/>
      <p:bldP spid="27" grpId="0"/>
      <p:bldP spid="25" grpId="0"/>
      <p:bldP spid="29" grpId="0"/>
      <p:bldP spid="31" grpId="0"/>
      <p:bldP spid="33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3742411" y="369196"/>
            <a:ext cx="4241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Cách 2: “tìm tỉ số”</a:t>
            </a:r>
          </a:p>
        </p:txBody>
      </p:sp>
      <p:sp>
        <p:nvSpPr>
          <p:cNvPr id="25" name="Rectangle 25"/>
          <p:cNvSpPr>
            <a:spLocks noChangeArrowheads="1"/>
          </p:cNvSpPr>
          <p:nvPr/>
        </p:nvSpPr>
        <p:spPr bwMode="auto">
          <a:xfrm>
            <a:off x="4846764" y="1152203"/>
            <a:ext cx="2012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Bài giải</a:t>
            </a:r>
          </a:p>
        </p:txBody>
      </p:sp>
      <p:sp>
        <p:nvSpPr>
          <p:cNvPr id="29" name="Rectangle 25"/>
          <p:cNvSpPr>
            <a:spLocks noChangeArrowheads="1"/>
          </p:cNvSpPr>
          <p:nvPr/>
        </p:nvSpPr>
        <p:spPr bwMode="auto">
          <a:xfrm>
            <a:off x="3215868" y="1727547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4 ngày gấp 2 ngày số lần là:</a:t>
            </a:r>
          </a:p>
        </p:txBody>
      </p:sp>
      <p:sp>
        <p:nvSpPr>
          <p:cNvPr id="30" name="Rectangle 25"/>
          <p:cNvSpPr>
            <a:spLocks noChangeArrowheads="1"/>
          </p:cNvSpPr>
          <p:nvPr/>
        </p:nvSpPr>
        <p:spPr bwMode="auto">
          <a:xfrm>
            <a:off x="3215868" y="2222169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4 : 2  = 2 (lần)</a:t>
            </a:r>
          </a:p>
        </p:txBody>
      </p:sp>
      <p:sp>
        <p:nvSpPr>
          <p:cNvPr id="31" name="Rectangle 25"/>
          <p:cNvSpPr>
            <a:spLocks noChangeArrowheads="1"/>
          </p:cNvSpPr>
          <p:nvPr/>
        </p:nvSpPr>
        <p:spPr bwMode="auto">
          <a:xfrm>
            <a:off x="3204469" y="3131403"/>
            <a:ext cx="5867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Muốn đắp xong nền nhà trong 4 ngày cần số người là:</a:t>
            </a:r>
          </a:p>
        </p:txBody>
      </p:sp>
      <p:sp>
        <p:nvSpPr>
          <p:cNvPr id="32" name="Rectangle 25"/>
          <p:cNvSpPr>
            <a:spLocks noChangeArrowheads="1"/>
          </p:cNvSpPr>
          <p:nvPr/>
        </p:nvSpPr>
        <p:spPr bwMode="auto">
          <a:xfrm>
            <a:off x="3276600" y="4534073"/>
            <a:ext cx="5867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12 : 2 = 6 (người)</a:t>
            </a:r>
          </a:p>
        </p:txBody>
      </p:sp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5692645" y="5335379"/>
            <a:ext cx="33792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3200" b="1" dirty="0" smtClean="0">
                <a:solidFill>
                  <a:srgbClr val="1002C6"/>
                </a:solidFill>
                <a:latin typeface="Arial" charset="0"/>
              </a:rPr>
              <a:t>Đáp số:6 người</a:t>
            </a:r>
          </a:p>
        </p:txBody>
      </p:sp>
      <p:sp>
        <p:nvSpPr>
          <p:cNvPr id="10" name="Rectangle 25"/>
          <p:cNvSpPr>
            <a:spLocks noChangeArrowheads="1"/>
          </p:cNvSpPr>
          <p:nvPr/>
        </p:nvSpPr>
        <p:spPr bwMode="auto">
          <a:xfrm>
            <a:off x="7539522" y="2196410"/>
            <a:ext cx="88864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000"/>
                </a:solidFill>
                <a:latin typeface="Arial" charset="0"/>
              </a:rPr>
              <a:t>(**)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1044032"/>
            <a:ext cx="2971800" cy="173715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25"/>
          <p:cNvSpPr>
            <a:spLocks noChangeArrowheads="1"/>
          </p:cNvSpPr>
          <p:nvPr/>
        </p:nvSpPr>
        <p:spPr bwMode="auto">
          <a:xfrm>
            <a:off x="391864" y="442649"/>
            <a:ext cx="2012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Tóm tắt:</a:t>
            </a:r>
          </a:p>
        </p:txBody>
      </p:sp>
      <p:sp>
        <p:nvSpPr>
          <p:cNvPr id="13" name="Rectangle 25"/>
          <p:cNvSpPr>
            <a:spLocks noChangeArrowheads="1"/>
          </p:cNvSpPr>
          <p:nvPr/>
        </p:nvSpPr>
        <p:spPr bwMode="auto">
          <a:xfrm>
            <a:off x="-21977" y="1650998"/>
            <a:ext cx="31685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2ngày: 12 người</a:t>
            </a:r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auto">
          <a:xfrm>
            <a:off x="73593" y="959699"/>
            <a:ext cx="29774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1002C6"/>
                </a:solidFill>
                <a:latin typeface="Arial" charset="0"/>
              </a:rPr>
              <a:t>4ngày: ? người</a:t>
            </a:r>
          </a:p>
        </p:txBody>
      </p:sp>
    </p:spTree>
    <p:extLst>
      <p:ext uri="{BB962C8B-B14F-4D97-AF65-F5344CB8AC3E}">
        <p14:creationId xmlns:p14="http://schemas.microsoft.com/office/powerpoint/2010/main" val="4239730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8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8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8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875" autoRev="1" fill="remove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  <p:bldP spid="30" grpId="0"/>
      <p:bldP spid="31" grpId="0"/>
      <p:bldP spid="32" grpId="0"/>
      <p:bldP spid="33" grpId="0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133078" y="53665"/>
            <a:ext cx="91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>
                <a:solidFill>
                  <a:srgbClr val="FF00FF"/>
                </a:solidFill>
                <a:latin typeface="Arial" charset="0"/>
              </a:rPr>
              <a:t> </a:t>
            </a:r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    Cách 1: “rút về đơn vị”</a:t>
            </a: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3286066" y="522669"/>
            <a:ext cx="201258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909"/>
                </a:solidFill>
                <a:latin typeface="Arial" charset="0"/>
              </a:rPr>
              <a:t>Bài giải</a:t>
            </a: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304800" y="1219200"/>
            <a:ext cx="8686799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1002C6"/>
                </a:solidFill>
                <a:latin typeface="Arial" charset="0"/>
              </a:rPr>
              <a:t>Muốn đắp xong nền nhà trong 1 ngày cần số </a:t>
            </a:r>
            <a:r>
              <a:rPr lang="pt-BR" sz="2400" b="1" dirty="0" smtClean="0">
                <a:solidFill>
                  <a:srgbClr val="1002C6"/>
                </a:solidFill>
                <a:latin typeface="Arial" charset="0"/>
              </a:rPr>
              <a:t>người là:</a:t>
            </a:r>
          </a:p>
          <a:p>
            <a:pPr algn="ctr"/>
            <a:r>
              <a:rPr lang="pt-BR" sz="2400" b="1" dirty="0" smtClean="0">
                <a:solidFill>
                  <a:srgbClr val="1002C6"/>
                </a:solidFill>
                <a:latin typeface="Arial" charset="0"/>
              </a:rPr>
              <a:t>12 x 2 = 24 ( người )</a:t>
            </a:r>
          </a:p>
          <a:p>
            <a:pPr algn="ctr"/>
            <a:endParaRPr lang="pt-BR" sz="2400" b="1" dirty="0" smtClean="0">
              <a:solidFill>
                <a:srgbClr val="1002C6"/>
              </a:solidFill>
              <a:latin typeface="Arial" charset="0"/>
            </a:endParaRPr>
          </a:p>
          <a:p>
            <a:pPr algn="ctr"/>
            <a:r>
              <a:rPr lang="pt-BR" sz="2400" b="1" dirty="0">
                <a:solidFill>
                  <a:srgbClr val="1002C6"/>
                </a:solidFill>
                <a:latin typeface="Arial" charset="0"/>
              </a:rPr>
              <a:t>Muốn đắp xong nền nhà trong </a:t>
            </a:r>
            <a:r>
              <a:rPr lang="pt-BR" sz="2400" b="1" dirty="0" smtClean="0">
                <a:solidFill>
                  <a:srgbClr val="1002C6"/>
                </a:solidFill>
                <a:latin typeface="Arial" charset="0"/>
              </a:rPr>
              <a:t>4 </a:t>
            </a:r>
            <a:r>
              <a:rPr lang="pt-BR" sz="2400" b="1" dirty="0">
                <a:solidFill>
                  <a:srgbClr val="1002C6"/>
                </a:solidFill>
                <a:latin typeface="Arial" charset="0"/>
              </a:rPr>
              <a:t>ngày cần số người là:</a:t>
            </a:r>
          </a:p>
          <a:p>
            <a:pPr algn="ctr"/>
            <a:r>
              <a:rPr lang="pt-BR" sz="2400" b="1" dirty="0" smtClean="0">
                <a:solidFill>
                  <a:srgbClr val="1002C6"/>
                </a:solidFill>
                <a:latin typeface="Arial" charset="0"/>
              </a:rPr>
              <a:t> 24 : 4 = 6 ( ngươi)</a:t>
            </a:r>
          </a:p>
        </p:txBody>
      </p:sp>
      <p:sp>
        <p:nvSpPr>
          <p:cNvPr id="33" name="Rectangle 32"/>
          <p:cNvSpPr>
            <a:spLocks noChangeArrowheads="1"/>
          </p:cNvSpPr>
          <p:nvPr/>
        </p:nvSpPr>
        <p:spPr bwMode="auto">
          <a:xfrm>
            <a:off x="747620" y="3661908"/>
            <a:ext cx="784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00FF"/>
                </a:solidFill>
                <a:latin typeface="Arial" charset="0"/>
              </a:rPr>
              <a:t>Cách 2: “tìm tỉ số”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3078" y="3215452"/>
            <a:ext cx="9077461" cy="2696668"/>
            <a:chOff x="1443489" y="2551702"/>
            <a:chExt cx="9077461" cy="2696668"/>
          </a:xfrm>
        </p:grpSpPr>
        <p:sp>
          <p:nvSpPr>
            <p:cNvPr id="46" name="Rectangle 25"/>
            <p:cNvSpPr>
              <a:spLocks noChangeArrowheads="1"/>
            </p:cNvSpPr>
            <p:nvPr/>
          </p:nvSpPr>
          <p:spPr bwMode="auto">
            <a:xfrm>
              <a:off x="4866457" y="2551702"/>
              <a:ext cx="201258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sz="3200" b="1" dirty="0" smtClean="0">
                  <a:solidFill>
                    <a:srgbClr val="FF0909"/>
                  </a:solidFill>
                  <a:latin typeface="Arial" charset="0"/>
                </a:rPr>
                <a:t>Bài giải</a:t>
              </a: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1628995" y="3424331"/>
              <a:ext cx="8706122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pt-BR" sz="2400" b="1" dirty="0" smtClean="0">
                  <a:solidFill>
                    <a:srgbClr val="1002C6"/>
                  </a:solidFill>
                  <a:latin typeface="Arial" charset="0"/>
                </a:rPr>
                <a:t>4 ngày gấp 2 ngày số lần là:</a:t>
              </a:r>
            </a:p>
          </p:txBody>
        </p:sp>
        <p:sp>
          <p:nvSpPr>
            <p:cNvPr id="48" name="Rectangle 25"/>
            <p:cNvSpPr>
              <a:spLocks noChangeArrowheads="1"/>
            </p:cNvSpPr>
            <p:nvPr/>
          </p:nvSpPr>
          <p:spPr bwMode="auto">
            <a:xfrm>
              <a:off x="3253478" y="3832646"/>
              <a:ext cx="586740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1002C6"/>
                  </a:solidFill>
                  <a:latin typeface="Arial" charset="0"/>
                </a:rPr>
                <a:t>4 : 2  = 2 (lần)</a:t>
              </a:r>
            </a:p>
          </p:txBody>
        </p:sp>
        <p:sp>
          <p:nvSpPr>
            <p:cNvPr id="49" name="Rectangle 25"/>
            <p:cNvSpPr>
              <a:spLocks noChangeArrowheads="1"/>
            </p:cNvSpPr>
            <p:nvPr/>
          </p:nvSpPr>
          <p:spPr bwMode="auto">
            <a:xfrm>
              <a:off x="1834151" y="3832646"/>
              <a:ext cx="8686799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endParaRPr lang="pt-BR" sz="3200" b="1" dirty="0" smtClean="0">
                <a:solidFill>
                  <a:srgbClr val="1002C6"/>
                </a:solidFill>
                <a:latin typeface="Arial" charset="0"/>
              </a:endParaRPr>
            </a:p>
          </p:txBody>
        </p:sp>
        <p:sp>
          <p:nvSpPr>
            <p:cNvPr id="50" name="Rectangle 25"/>
            <p:cNvSpPr>
              <a:spLocks noChangeArrowheads="1"/>
            </p:cNvSpPr>
            <p:nvPr/>
          </p:nvSpPr>
          <p:spPr bwMode="auto">
            <a:xfrm>
              <a:off x="1443489" y="4276640"/>
              <a:ext cx="8858521" cy="9541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pt-BR" sz="2400" b="1" dirty="0" smtClean="0">
                  <a:solidFill>
                    <a:srgbClr val="1002C6"/>
                  </a:solidFill>
                  <a:latin typeface="Arial" charset="0"/>
                </a:rPr>
                <a:t>Muốn đắp xong nền nhà trong 4 ngày cần số người là:</a:t>
              </a:r>
            </a:p>
            <a:p>
              <a:pPr algn="ctr"/>
              <a:r>
                <a:rPr lang="pt-BR" sz="3200" b="1" dirty="0" smtClean="0">
                  <a:solidFill>
                    <a:srgbClr val="1002C6"/>
                  </a:solidFill>
                  <a:latin typeface="Arial" charset="0"/>
                </a:rPr>
                <a:t> </a:t>
              </a:r>
              <a:r>
                <a:rPr lang="pt-BR" sz="2400" b="1" dirty="0" smtClean="0">
                  <a:solidFill>
                    <a:srgbClr val="1002C6"/>
                  </a:solidFill>
                  <a:latin typeface="Arial" charset="0"/>
                </a:rPr>
                <a:t>12 : 2 = 6 (người)</a:t>
              </a:r>
            </a:p>
          </p:txBody>
        </p:sp>
        <p:sp>
          <p:nvSpPr>
            <p:cNvPr id="51" name="Rectangle 25"/>
            <p:cNvSpPr>
              <a:spLocks noChangeArrowheads="1"/>
            </p:cNvSpPr>
            <p:nvPr/>
          </p:nvSpPr>
          <p:spPr bwMode="auto">
            <a:xfrm>
              <a:off x="5753378" y="4663595"/>
              <a:ext cx="337922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pt-BR" sz="3200" b="1" dirty="0" smtClean="0">
                <a:solidFill>
                  <a:srgbClr val="1002C6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563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152400" y="1766566"/>
            <a:ext cx="8991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FF0000"/>
                </a:solidFill>
                <a:latin typeface="Arial" charset="0"/>
              </a:rPr>
              <a:t>*Luyện tập</a:t>
            </a:r>
          </a:p>
          <a:p>
            <a:r>
              <a:rPr lang="pt-BR" sz="3200" b="1" smtClean="0">
                <a:solidFill>
                  <a:srgbClr val="FF00FF"/>
                </a:solidFill>
                <a:latin typeface="Arial" charset="0"/>
              </a:rPr>
              <a:t>      </a:t>
            </a:r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Bài 1: nháp</a:t>
            </a: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840348" y="3347448"/>
            <a:ext cx="830365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Bài 3: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858593" y="2798863"/>
            <a:ext cx="6972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Bài 2: vở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77085" y="991674"/>
            <a:ext cx="69728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dirty="0" smtClean="0">
                <a:solidFill>
                  <a:srgbClr val="FF33CC"/>
                </a:solidFill>
                <a:latin typeface="Arial" charset="0"/>
              </a:rPr>
              <a:t>*S/20+21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44521" y="3359555"/>
            <a:ext cx="7086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ghi phép tính ra bảng con và giải </a:t>
            </a:r>
          </a:p>
          <a:p>
            <a:r>
              <a:rPr lang="pt-BR" sz="3200" b="1">
                <a:solidFill>
                  <a:srgbClr val="1002C6"/>
                </a:solidFill>
                <a:latin typeface="Arial" charset="0"/>
              </a:rPr>
              <a:t> </a:t>
            </a:r>
            <a:r>
              <a:rPr lang="pt-BR" sz="3200" b="1" smtClean="0">
                <a:solidFill>
                  <a:srgbClr val="1002C6"/>
                </a:solidFill>
                <a:latin typeface="Arial" charset="0"/>
              </a:rPr>
              <a:t>miệng</a:t>
            </a:r>
          </a:p>
        </p:txBody>
      </p:sp>
    </p:spTree>
    <p:extLst>
      <p:ext uri="{BB962C8B-B14F-4D97-AF65-F5344CB8AC3E}">
        <p14:creationId xmlns:p14="http://schemas.microsoft.com/office/powerpoint/2010/main" val="29313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4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8&quot;&gt;&lt;property id=&quot;20148&quot; value=&quot;5&quot;/&gt;&lt;property id=&quot;20300&quot; value=&quot;Slide 2&quot;/&gt;&lt;property id=&quot;20307&quot; value=&quot;256&quot;/&gt;&lt;/object&gt;&lt;object type=&quot;3&quot; unique_id=&quot;10030&quot;&gt;&lt;property id=&quot;20148&quot; value=&quot;5&quot;/&gt;&lt;property id=&quot;20300&quot; value=&quot;Slide 1&quot;/&gt;&lt;property id=&quot;20307&quot; value=&quot;259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797&quot;&gt;&lt;property id=&quot;20148&quot; value=&quot;5&quot;/&gt;&lt;property id=&quot;20300&quot; value=&quot;Slide 3&quot;/&gt;&lt;property id=&quot;20307&quot; value=&quot;260&quot;/&gt;&lt;/object&gt;&lt;object type=&quot;3&quot; unique_id=&quot;10798&quot;&gt;&lt;property id=&quot;20148&quot; value=&quot;5&quot;/&gt;&lt;property id=&quot;20300&quot; value=&quot;Slide 5&quot;/&gt;&lt;property id=&quot;20307&quot; value=&quot;261&quot;/&gt;&lt;/object&gt;&lt;object type=&quot;3&quot; unique_id=&quot;10825&quot;&gt;&lt;property id=&quot;20148&quot; value=&quot;5&quot;/&gt;&lt;property id=&quot;20300&quot; value=&quot;Slide 6&quot;/&gt;&lt;property id=&quot;20307&quot; value=&quot;263&quot;/&gt;&lt;/object&gt;&lt;object type=&quot;3&quot; unique_id=&quot;10884&quot;&gt;&lt;property id=&quot;20148&quot; value=&quot;5&quot;/&gt;&lt;property id=&quot;20300&quot; value=&quot;Slide 7&quot;/&gt;&lt;property id=&quot;20307&quot; value=&quot;264&quot;/&gt;&lt;/object&gt;&lt;object type=&quot;3&quot; unique_id=&quot;10885&quot;&gt;&lt;property id=&quot;20148&quot; value=&quot;5&quot;/&gt;&lt;property id=&quot;20300&quot; value=&quot;Slide 8&quot;/&gt;&lt;property id=&quot;20307&quot; value=&quot;266&quot;/&gt;&lt;/object&gt;&lt;object type=&quot;3&quot; unique_id=&quot;10920&quot;&gt;&lt;property id=&quot;20148&quot; value=&quot;5&quot;/&gt;&lt;property id=&quot;20300&quot; value=&quot;Slide 9&quot;/&gt;&lt;property id=&quot;20307&quot; value=&quot;269&quot;/&gt;&lt;/object&gt;&lt;object type=&quot;3&quot; unique_id=&quot;10921&quot;&gt;&lt;property id=&quot;20148&quot; value=&quot;5&quot;/&gt;&lt;property id=&quot;20300&quot; value=&quot;Slide 10&quot;/&gt;&lt;property id=&quot;20307&quot; value=&quot;267&quot;/&gt;&lt;/object&gt;&lt;object type=&quot;3&quot; unique_id=&quot;10922&quot;&gt;&lt;property id=&quot;20148&quot; value=&quot;5&quot;/&gt;&lt;property id=&quot;20300&quot; value=&quot;Slide 11&quot;/&gt;&lt;property id=&quot;20307&quot; value=&quot;268&quot;/&gt;&lt;/object&gt;&lt;object type=&quot;3&quot; unique_id=&quot;11041&quot;&gt;&lt;property id=&quot;20148&quot; value=&quot;5&quot;/&gt;&lt;property id=&quot;20300&quot; value=&quot;Slide 12&quot;/&gt;&lt;property id=&quot;20307&quot; value=&quot;270&quot;/&gt;&lt;/object&gt;&lt;/object&gt;&lt;/object&gt;&lt;/database&gt;"/>
  <p:tag name="SECTOMILLISECCONVERTED" val="1"/>
  <p:tag name="ISPRING_RESOURCE_PATHS_HASH_PRESENTER" val="6e25ea68ffceb91599fa04841b37167c8f3d659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1303</TotalTime>
  <Words>463</Words>
  <Application>Microsoft Office PowerPoint</Application>
  <PresentationFormat>On-screen Show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AutoBVT</cp:lastModifiedBy>
  <cp:revision>175</cp:revision>
  <dcterms:created xsi:type="dcterms:W3CDTF">2006-08-16T00:00:00Z</dcterms:created>
  <dcterms:modified xsi:type="dcterms:W3CDTF">2017-09-12T16:14:17Z</dcterms:modified>
</cp:coreProperties>
</file>