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46"/>
  </p:notesMasterIdLst>
  <p:sldIdLst>
    <p:sldId id="519" r:id="rId4"/>
    <p:sldId id="259" r:id="rId5"/>
    <p:sldId id="520" r:id="rId6"/>
    <p:sldId id="395" r:id="rId7"/>
    <p:sldId id="398" r:id="rId8"/>
    <p:sldId id="396" r:id="rId9"/>
    <p:sldId id="397" r:id="rId10"/>
    <p:sldId id="399" r:id="rId11"/>
    <p:sldId id="521" r:id="rId12"/>
    <p:sldId id="434" r:id="rId13"/>
    <p:sldId id="522" r:id="rId14"/>
    <p:sldId id="401" r:id="rId15"/>
    <p:sldId id="433" r:id="rId16"/>
    <p:sldId id="402" r:id="rId17"/>
    <p:sldId id="523" r:id="rId18"/>
    <p:sldId id="403" r:id="rId19"/>
    <p:sldId id="404" r:id="rId20"/>
    <p:sldId id="405" r:id="rId21"/>
    <p:sldId id="406" r:id="rId22"/>
    <p:sldId id="524" r:id="rId23"/>
    <p:sldId id="413" r:id="rId24"/>
    <p:sldId id="412" r:id="rId25"/>
    <p:sldId id="414" r:id="rId26"/>
    <p:sldId id="415" r:id="rId27"/>
    <p:sldId id="418" r:id="rId28"/>
    <p:sldId id="416" r:id="rId29"/>
    <p:sldId id="417" r:id="rId30"/>
    <p:sldId id="407" r:id="rId31"/>
    <p:sldId id="525" r:id="rId32"/>
    <p:sldId id="408" r:id="rId33"/>
    <p:sldId id="409" r:id="rId34"/>
    <p:sldId id="410" r:id="rId35"/>
    <p:sldId id="411" r:id="rId36"/>
    <p:sldId id="526" r:id="rId37"/>
    <p:sldId id="419" r:id="rId38"/>
    <p:sldId id="425" r:id="rId39"/>
    <p:sldId id="428" r:id="rId40"/>
    <p:sldId id="429" r:id="rId41"/>
    <p:sldId id="431" r:id="rId42"/>
    <p:sldId id="432" r:id="rId43"/>
    <p:sldId id="430" r:id="rId44"/>
    <p:sldId id="3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FBAF"/>
    <a:srgbClr val="F6F98F"/>
    <a:srgbClr val="176911"/>
    <a:srgbClr val="EEFAB4"/>
    <a:srgbClr val="FFDE9B"/>
    <a:srgbClr val="FFCC66"/>
    <a:srgbClr val="EC387D"/>
    <a:srgbClr val="26A63E"/>
    <a:srgbClr val="FCF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71" autoAdjust="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4D956-A975-45B8-9852-716ED1B3F509}"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47D14-AFAC-4326-8B56-A2FCE992DAAE}" type="slidenum">
              <a:rPr lang="en-US" smtClean="0"/>
              <a:t>‹#›</a:t>
            </a:fld>
            <a:endParaRPr lang="en-US"/>
          </a:p>
        </p:txBody>
      </p:sp>
    </p:spTree>
    <p:extLst>
      <p:ext uri="{BB962C8B-B14F-4D97-AF65-F5344CB8AC3E}">
        <p14:creationId xmlns:p14="http://schemas.microsoft.com/office/powerpoint/2010/main" val="327009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3</a:t>
            </a:fld>
            <a:endParaRPr lang="zh-CN"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1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9</a:t>
            </a:fld>
            <a:endParaRPr lang="zh-CN"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11</a:t>
            </a:fld>
            <a:endParaRPr lang="zh-CN" altLang="en-US" sz="1200">
              <a:latin typeface="Arial" panose="020B0604020202020204" pitchFamily="34" charset="0"/>
            </a:endParaRPr>
          </a:p>
        </p:txBody>
      </p:sp>
    </p:spTree>
    <p:extLst>
      <p:ext uri="{BB962C8B-B14F-4D97-AF65-F5344CB8AC3E}">
        <p14:creationId xmlns:p14="http://schemas.microsoft.com/office/powerpoint/2010/main" val="248165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15</a:t>
            </a:fld>
            <a:endParaRPr lang="zh-CN" altLang="en-US" sz="1200">
              <a:latin typeface="Arial" panose="020B0604020202020204" pitchFamily="34" charset="0"/>
            </a:endParaRPr>
          </a:p>
        </p:txBody>
      </p:sp>
    </p:spTree>
    <p:extLst>
      <p:ext uri="{BB962C8B-B14F-4D97-AF65-F5344CB8AC3E}">
        <p14:creationId xmlns:p14="http://schemas.microsoft.com/office/powerpoint/2010/main" val="312957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20</a:t>
            </a:fld>
            <a:endParaRPr lang="zh-CN" altLang="en-US" sz="1200">
              <a:latin typeface="Arial" panose="020B0604020202020204" pitchFamily="34" charset="0"/>
            </a:endParaRPr>
          </a:p>
        </p:txBody>
      </p:sp>
    </p:spTree>
    <p:extLst>
      <p:ext uri="{BB962C8B-B14F-4D97-AF65-F5344CB8AC3E}">
        <p14:creationId xmlns:p14="http://schemas.microsoft.com/office/powerpoint/2010/main" val="218694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2DA47D14-AFAC-4326-8B56-A2FCE992DAAE}" type="slidenum">
              <a:rPr lang="en-US" smtClean="0"/>
              <a:t>27</a:t>
            </a:fld>
            <a:endParaRPr lang="en-US"/>
          </a:p>
        </p:txBody>
      </p:sp>
    </p:spTree>
    <p:extLst>
      <p:ext uri="{BB962C8B-B14F-4D97-AF65-F5344CB8AC3E}">
        <p14:creationId xmlns:p14="http://schemas.microsoft.com/office/powerpoint/2010/main" val="358401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幻灯片图像占位符 27649">
            <a:extLst>
              <a:ext uri="{FF2B5EF4-FFF2-40B4-BE49-F238E27FC236}">
                <a16:creationId xmlns:a16="http://schemas.microsoft.com/office/drawing/2014/main" id="{93A386F9-315E-CC34-3FA8-F104696C5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文本占位符 27650">
            <a:extLst>
              <a:ext uri="{FF2B5EF4-FFF2-40B4-BE49-F238E27FC236}">
                <a16:creationId xmlns:a16="http://schemas.microsoft.com/office/drawing/2014/main" id="{090E9C3D-CAAD-BCFC-15D9-D6D944DF8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灯片编号占位符 1">
            <a:extLst>
              <a:ext uri="{FF2B5EF4-FFF2-40B4-BE49-F238E27FC236}">
                <a16:creationId xmlns:a16="http://schemas.microsoft.com/office/drawing/2014/main" id="{86FD9ACD-6E29-078C-AFCC-662843F50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fld id="{BADAB01D-902D-4563-B5BB-A50B8DF29E67}" type="slidenum">
              <a:rPr lang="en-US" altLang="zh-CN" sz="1200">
                <a:latin typeface="Arial" panose="020B0604020202020204" pitchFamily="34" charset="0"/>
              </a:rPr>
              <a:pPr/>
              <a:t>29</a:t>
            </a:fld>
            <a:endParaRPr lang="zh-CN" altLang="en-US" sz="1200">
              <a:latin typeface="Arial" panose="020B0604020202020204" pitchFamily="34" charset="0"/>
            </a:endParaRPr>
          </a:p>
        </p:txBody>
      </p:sp>
    </p:spTree>
    <p:extLst>
      <p:ext uri="{BB962C8B-B14F-4D97-AF65-F5344CB8AC3E}">
        <p14:creationId xmlns:p14="http://schemas.microsoft.com/office/powerpoint/2010/main" val="421428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7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83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08D5-1663-446A-91E7-0BEAD51EC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876C4C-F6A0-4D97-8C6A-F3CEC7A45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4C454A-360F-49A3-B42E-469E087D4917}"/>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2EB3B09C-84D9-4CED-B1EA-F7BA41413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8B0EB-17C3-4DE6-B89F-2ABD75A15FF5}"/>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878034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E732-A6E6-4AB8-A15F-5836236E5C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44CD8-84F1-4B77-A645-4468123E3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5986D-BE33-4821-9A4B-EF143CF20086}"/>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78E050AD-B620-4C64-96B8-28632C2E3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1901B-EBAF-4CF6-8466-5CE5DA8E75F1}"/>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2797296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2B55D-C9D1-4ECD-8EC6-FB33AC23AF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DE6C0-A957-4AB6-AE03-9B16AE022A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CF6BC-4FE1-4918-8C9E-429DB70C1DDE}"/>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A118615E-46AE-43AA-A5F4-35EF41AE6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3C0E1-512B-47D7-AEEB-DB2CC9377893}"/>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2884458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689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54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8/10/2023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1551303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888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94330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465544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778942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22364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6282-9FD4-474B-BD99-62F11D194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803B3-2517-4D9F-9DF8-6A6E7BB6A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66CFA-D239-4955-AD9C-EAD0F1435C75}"/>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692BBBF0-E415-4A7C-A8B7-5CA924CD2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6E97-7F11-4C09-8B1A-2A41A06B360C}"/>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276564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386813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203237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726974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0777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077293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3745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080003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2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6709-0BE6-460B-A3EB-E467E8E2D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D452F-2BDA-4B63-AE38-844FFAD8E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1A9D2C-1D01-488F-85E8-38AF20F7AD1B}"/>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EF22A9D1-3FA3-497F-9F72-C9A01D83A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69F67-AA52-450A-A4E1-E7054999FF53}"/>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73592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A7293-AC49-445D-A780-82E4BEAF3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1E394-F21D-4333-A7AF-B47B46927A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851E81-54CC-4706-8135-C662A3EBF6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B1DBE-51AD-4868-95B6-9BD2435FD987}"/>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6" name="Footer Placeholder 5">
            <a:extLst>
              <a:ext uri="{FF2B5EF4-FFF2-40B4-BE49-F238E27FC236}">
                <a16:creationId xmlns:a16="http://schemas.microsoft.com/office/drawing/2014/main" id="{0AAD8344-5403-43A5-AAB9-D0DB1625D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20DBD-95C7-43FF-86E9-077E00205158}"/>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135453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5CC1-79E2-46AF-B370-5757FF5F9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0D41C4-C7B9-45AB-818B-4EC013925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04604-DA52-4417-8FF1-EAC3F6EA2F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FA6234-B314-4352-AD25-78512B1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074F1-F572-4CA5-893F-D2D4BB071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2A5685-3DFD-4F67-9C88-1BF1B6AA250B}"/>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8" name="Footer Placeholder 7">
            <a:extLst>
              <a:ext uri="{FF2B5EF4-FFF2-40B4-BE49-F238E27FC236}">
                <a16:creationId xmlns:a16="http://schemas.microsoft.com/office/drawing/2014/main" id="{3BB8B499-FD73-40A2-BEC3-17EC2DD21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D5A25C-89E2-452C-9938-504439A61EA9}"/>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19671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C9CB-FBA1-4E82-ACC8-3285B16097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CA013-C6FE-4801-8054-228844F8BF8C}"/>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4" name="Footer Placeholder 3">
            <a:extLst>
              <a:ext uri="{FF2B5EF4-FFF2-40B4-BE49-F238E27FC236}">
                <a16:creationId xmlns:a16="http://schemas.microsoft.com/office/drawing/2014/main" id="{9E457727-C42F-41AF-A9F1-EBFA6DC61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AD245-ED02-4644-AF31-A94D6B23536D}"/>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388140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F7DB5-868C-42EE-8E3D-E07272EAABF4}"/>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3" name="Footer Placeholder 2">
            <a:extLst>
              <a:ext uri="{FF2B5EF4-FFF2-40B4-BE49-F238E27FC236}">
                <a16:creationId xmlns:a16="http://schemas.microsoft.com/office/drawing/2014/main" id="{F92216C8-EBEB-4B15-A7F9-F0C3B5AB67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42769-FC66-4B00-BBDD-797512376CC5}"/>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22726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464B-BC4B-4076-A66C-544A589DD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AF440-BFC4-45A8-A24F-539EE89C1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B39C8-B2F1-4185-8802-3EAB5CF6F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3C38FD-F733-484A-81E4-D6B91767CF97}"/>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6" name="Footer Placeholder 5">
            <a:extLst>
              <a:ext uri="{FF2B5EF4-FFF2-40B4-BE49-F238E27FC236}">
                <a16:creationId xmlns:a16="http://schemas.microsoft.com/office/drawing/2014/main" id="{31718185-28F5-4EEA-9D77-4A33D6A2F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0A64-76A8-448B-84B9-A223561BC597}"/>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295531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6241-E8E7-4915-9A5A-5D666550E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7ADEB-64C1-4233-859D-67A9F0D30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2F18FD-E3B0-41D4-87FC-E2D4D89BE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8D3D3-9372-42E2-9759-BB609619242B}"/>
              </a:ext>
            </a:extLst>
          </p:cNvPr>
          <p:cNvSpPr>
            <a:spLocks noGrp="1"/>
          </p:cNvSpPr>
          <p:nvPr>
            <p:ph type="dt" sz="half" idx="10"/>
          </p:nvPr>
        </p:nvSpPr>
        <p:spPr/>
        <p:txBody>
          <a:bodyPr/>
          <a:lstStyle/>
          <a:p>
            <a:fld id="{AEDA0921-9614-44AC-BB4D-17497522FBDF}" type="datetimeFigureOut">
              <a:rPr lang="en-US" smtClean="0"/>
              <a:t>8/10/2023</a:t>
            </a:fld>
            <a:endParaRPr lang="en-US"/>
          </a:p>
        </p:txBody>
      </p:sp>
      <p:sp>
        <p:nvSpPr>
          <p:cNvPr id="6" name="Footer Placeholder 5">
            <a:extLst>
              <a:ext uri="{FF2B5EF4-FFF2-40B4-BE49-F238E27FC236}">
                <a16:creationId xmlns:a16="http://schemas.microsoft.com/office/drawing/2014/main" id="{9804152A-8078-4FC0-AB03-2A14A2E0DE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355A1-4518-41B7-B5B6-5FA789310E30}"/>
              </a:ext>
            </a:extLst>
          </p:cNvPr>
          <p:cNvSpPr>
            <a:spLocks noGrp="1"/>
          </p:cNvSpPr>
          <p:nvPr>
            <p:ph type="sldNum" sz="quarter" idx="12"/>
          </p:nvPr>
        </p:nvSpPr>
        <p:spPr/>
        <p:txBody>
          <a:bodyPr/>
          <a:lstStyle/>
          <a:p>
            <a:fld id="{2AEDAB06-1263-43BF-9D5D-B896AEE979A6}" type="slidenum">
              <a:rPr lang="en-US" smtClean="0"/>
              <a:t>‹#›</a:t>
            </a:fld>
            <a:endParaRPr lang="en-US"/>
          </a:p>
        </p:txBody>
      </p:sp>
    </p:spTree>
    <p:extLst>
      <p:ext uri="{BB962C8B-B14F-4D97-AF65-F5344CB8AC3E}">
        <p14:creationId xmlns:p14="http://schemas.microsoft.com/office/powerpoint/2010/main" val="351358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36275-9497-4E9A-AA55-D696608D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5CD9F2-031E-4869-8E1F-3CFF577F2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C622A-7411-4CAC-A60F-535E199428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A0921-9614-44AC-BB4D-17497522FBDF}" type="datetimeFigureOut">
              <a:rPr lang="en-US" smtClean="0"/>
              <a:t>8/10/2023</a:t>
            </a:fld>
            <a:endParaRPr lang="en-US"/>
          </a:p>
        </p:txBody>
      </p:sp>
      <p:sp>
        <p:nvSpPr>
          <p:cNvPr id="5" name="Footer Placeholder 4">
            <a:extLst>
              <a:ext uri="{FF2B5EF4-FFF2-40B4-BE49-F238E27FC236}">
                <a16:creationId xmlns:a16="http://schemas.microsoft.com/office/drawing/2014/main" id="{CF765AE2-9330-471A-BD25-BFF3CDD87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B29C86-B93C-45C9-808D-B4156798E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DAB06-1263-43BF-9D5D-B896AEE979A6}" type="slidenum">
              <a:rPr lang="en-US" smtClean="0"/>
              <a:t>‹#›</a:t>
            </a:fld>
            <a:endParaRPr lang="en-US"/>
          </a:p>
        </p:txBody>
      </p:sp>
    </p:spTree>
    <p:extLst>
      <p:ext uri="{BB962C8B-B14F-4D97-AF65-F5344CB8AC3E}">
        <p14:creationId xmlns:p14="http://schemas.microsoft.com/office/powerpoint/2010/main" val="1517555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89552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15235021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hyperlink" Target="https://vi.wikipedia.org/wiki/H%E1%BA%A3i_D%C6%B0%C6%A1ng" TargetMode="External"/><Relationship Id="rId2" Type="http://schemas.openxmlformats.org/officeDocument/2006/relationships/hyperlink" Target="https://vi.wikipedia.org/wiki/Qu%E1%BA%A3ng_Ninh" TargetMode="External"/><Relationship Id="rId1" Type="http://schemas.openxmlformats.org/officeDocument/2006/relationships/slideLayout" Target="../slideLayouts/slideLayout2.xml"/><Relationship Id="rId6" Type="http://schemas.openxmlformats.org/officeDocument/2006/relationships/hyperlink" Target="https://vi.wikipedia.org/wiki/C%E1%BA%ADn_nhi%E1%BB%87t_%C4%91%E1%BB%9Bi" TargetMode="External"/><Relationship Id="rId5" Type="http://schemas.openxmlformats.org/officeDocument/2006/relationships/hyperlink" Target="https://vi.wikipedia.org/wiki/Bi%E1%BB%83n_%C4%90%C3%B4ng" TargetMode="External"/><Relationship Id="rId4" Type="http://schemas.openxmlformats.org/officeDocument/2006/relationships/hyperlink" Target="https://vi.wikipedia.org/wiki/Th%C3%A1i_B%C3%ACnh"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图片 1">
            <a:extLst>
              <a:ext uri="{FF2B5EF4-FFF2-40B4-BE49-F238E27FC236}">
                <a16:creationId xmlns:a16="http://schemas.microsoft.com/office/drawing/2014/main" id="{D74A0ECB-0A51-BF9E-4AAA-5CCBAC01FD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117">
            <a:extLst>
              <a:ext uri="{FF2B5EF4-FFF2-40B4-BE49-F238E27FC236}">
                <a16:creationId xmlns:a16="http://schemas.microsoft.com/office/drawing/2014/main" id="{D2B8AE9D-9C2D-C94D-4B09-03FD04EBD22C}"/>
              </a:ext>
            </a:extLst>
          </p:cNvPr>
          <p:cNvSpPr txBox="1">
            <a:spLocks noGrp="1"/>
          </p:cNvSpPr>
          <p:nvPr>
            <p:ph type="ctrTitle"/>
          </p:nvPr>
        </p:nvSpPr>
        <p:spPr>
          <a:xfrm>
            <a:off x="2363600" y="1284454"/>
            <a:ext cx="7464799" cy="1097248"/>
          </a:xfrm>
        </p:spPr>
        <p:txBody>
          <a:bodyPr>
            <a:noAutofit/>
          </a:bodyPr>
          <a:lstStyle/>
          <a:p>
            <a:pPr>
              <a:defRPr/>
            </a:pPr>
            <a:r>
              <a:rPr lang="en" sz="3600" b="1">
                <a:solidFill>
                  <a:srgbClr val="0070C0"/>
                </a:solidFill>
                <a:latin typeface="Times New Roman" panose="02020603050405020304" pitchFamily="18" charset="0"/>
                <a:cs typeface="Times New Roman" panose="02020603050405020304" pitchFamily="18" charset="0"/>
              </a:rPr>
              <a:t>TRƯỜNG TIỂU HỌC ĐẰNG LÂM</a:t>
            </a:r>
            <a:r>
              <a:rPr lang="en" sz="9600" b="1">
                <a:solidFill>
                  <a:srgbClr val="0070C0"/>
                </a:solidFill>
                <a:latin typeface="+mn-lt"/>
              </a:rPr>
              <a:t> </a:t>
            </a:r>
            <a:endParaRPr lang="en-US" sz="8800" b="1" dirty="0">
              <a:solidFill>
                <a:srgbClr val="0070C0"/>
              </a:solidFill>
            </a:endParaRPr>
          </a:p>
        </p:txBody>
      </p:sp>
      <p:sp>
        <p:nvSpPr>
          <p:cNvPr id="223236" name="TextBox 1">
            <a:extLst>
              <a:ext uri="{FF2B5EF4-FFF2-40B4-BE49-F238E27FC236}">
                <a16:creationId xmlns:a16="http://schemas.microsoft.com/office/drawing/2014/main" id="{EE544C13-0A8F-29B0-07BA-C755B1ADE487}"/>
              </a:ext>
            </a:extLst>
          </p:cNvPr>
          <p:cNvSpPr txBox="1">
            <a:spLocks noChangeArrowheads="1"/>
          </p:cNvSpPr>
          <p:nvPr/>
        </p:nvSpPr>
        <p:spPr bwMode="auto">
          <a:xfrm>
            <a:off x="2082799" y="2786773"/>
            <a:ext cx="8026400" cy="128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50000"/>
              </a:lnSpc>
              <a:spcBef>
                <a:spcPct val="0"/>
              </a:spcBef>
              <a:buFontTx/>
              <a:buNone/>
            </a:pPr>
            <a:r>
              <a:rPr lang="en-US" altLang="en-US" sz="5867" b="1">
                <a:solidFill>
                  <a:srgbClr val="FF0000"/>
                </a:solidFill>
                <a:latin typeface="Times New Roman" panose="02020603050405020304" pitchFamily="18" charset="0"/>
                <a:cs typeface="Times New Roman" panose="02020603050405020304" pitchFamily="18" charset="0"/>
              </a:rPr>
              <a:t>LỊCH SỬ VÀ ĐỊA LÍ</a:t>
            </a:r>
          </a:p>
        </p:txBody>
      </p:sp>
      <p:sp>
        <p:nvSpPr>
          <p:cNvPr id="223237" name="TextBox 1">
            <a:extLst>
              <a:ext uri="{FF2B5EF4-FFF2-40B4-BE49-F238E27FC236}">
                <a16:creationId xmlns:a16="http://schemas.microsoft.com/office/drawing/2014/main" id="{400DAF12-0F15-88F4-49A2-3689BA8D783C}"/>
              </a:ext>
            </a:extLst>
          </p:cNvPr>
          <p:cNvSpPr txBox="1">
            <a:spLocks noChangeArrowheads="1"/>
          </p:cNvSpPr>
          <p:nvPr/>
        </p:nvSpPr>
        <p:spPr bwMode="auto">
          <a:xfrm flipH="1">
            <a:off x="3747120" y="4870725"/>
            <a:ext cx="512021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nArial" panose="020B7200000000000000" pitchFamily="34" charset="0"/>
                <a:cs typeface="Arial" panose="020B0604020202020204" pitchFamily="34" charset="0"/>
              </a:defRPr>
            </a:lvl1pPr>
            <a:lvl2pPr marL="742950" indent="-285750">
              <a:defRPr sz="3200">
                <a:solidFill>
                  <a:schemeClr val="tx1"/>
                </a:solidFill>
                <a:latin typeface=".VnArial" panose="020B7200000000000000" pitchFamily="34" charset="0"/>
                <a:cs typeface="Arial" panose="020B0604020202020204" pitchFamily="34" charset="0"/>
              </a:defRPr>
            </a:lvl2pPr>
            <a:lvl3pPr marL="1143000" indent="-228600">
              <a:defRPr sz="3200">
                <a:solidFill>
                  <a:schemeClr val="tx1"/>
                </a:solidFill>
                <a:latin typeface=".VnArial" panose="020B7200000000000000" pitchFamily="34" charset="0"/>
                <a:cs typeface="Arial" panose="020B0604020202020204" pitchFamily="34" charset="0"/>
              </a:defRPr>
            </a:lvl3pPr>
            <a:lvl4pPr marL="1600200" indent="-228600">
              <a:defRPr sz="3200">
                <a:solidFill>
                  <a:schemeClr val="tx1"/>
                </a:solidFill>
                <a:latin typeface=".VnArial" panose="020B7200000000000000" pitchFamily="34" charset="0"/>
                <a:cs typeface="Arial" panose="020B0604020202020204" pitchFamily="34" charset="0"/>
              </a:defRPr>
            </a:lvl4pPr>
            <a:lvl5pPr marL="2057400" indent="-228600">
              <a:defRPr sz="3200">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nArial" panose="020B7200000000000000" pitchFamily="34" charset="0"/>
                <a:cs typeface="Arial" panose="020B0604020202020204" pitchFamily="34" charset="0"/>
              </a:defRPr>
            </a:lvl9pPr>
          </a:lstStyle>
          <a:p>
            <a:r>
              <a:rPr lang="en-US" altLang="vi-VN" sz="4267">
                <a:solidFill>
                  <a:schemeClr val="accent1">
                    <a:lumMod val="75000"/>
                  </a:schemeClr>
                </a:solidFill>
                <a:latin typeface="Times New Roman" panose="02020603050405020304" pitchFamily="18" charset="0"/>
                <a:cs typeface="Times New Roman" panose="02020603050405020304" pitchFamily="18" charset="0"/>
              </a:rPr>
              <a:t>GV: VŨ THỊ HIỀN</a:t>
            </a:r>
          </a:p>
        </p:txBody>
      </p:sp>
    </p:spTree>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ịch Sử và Địa Lí lớp 4 Kết nối tri thức Bài 2: Thiên nhiên và con người địa phương em">
            <a:extLst>
              <a:ext uri="{FF2B5EF4-FFF2-40B4-BE49-F238E27FC236}">
                <a16:creationId xmlns:a16="http://schemas.microsoft.com/office/drawing/2014/main" id="{859B4C88-C08F-8A9B-4CDD-2F29D11909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2031" y="225082"/>
            <a:ext cx="11085341" cy="652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8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1320799" y="2455333"/>
            <a:ext cx="7485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1. VỊ TRÍ ĐỊA LÍ</a:t>
            </a:r>
            <a:endParaRPr lang="en-US" altLang="en-US" sz="6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366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B392010-2935-4A5B-4DF2-0B948497EB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1847" y="112542"/>
            <a:ext cx="7821636" cy="655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79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60BE8719-A5C5-4D5F-2462-8ED0C760DE38}"/>
              </a:ext>
            </a:extLst>
          </p:cNvPr>
          <p:cNvSpPr>
            <a:spLocks noGrp="1"/>
          </p:cNvSpPr>
          <p:nvPr>
            <p:ph idx="1"/>
          </p:nvPr>
        </p:nvSpPr>
        <p:spPr>
          <a:xfrm>
            <a:off x="520505" y="478302"/>
            <a:ext cx="11394830" cy="5698661"/>
          </a:xfrm>
        </p:spPr>
        <p:txBody>
          <a:bodyPr>
            <a:normAutofit lnSpcReduction="10000"/>
          </a:bodyPr>
          <a:lstStyle/>
          <a:p>
            <a:pPr marL="0" indent="0" algn="l">
              <a:lnSpc>
                <a:spcPct val="107000"/>
              </a:lnSpc>
              <a:spcAft>
                <a:spcPts val="800"/>
              </a:spcAft>
              <a:buNone/>
            </a:pPr>
            <a:r>
              <a:rPr lang="vi-VN" sz="5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vị trí địa lí địa phương em ( tỉnh hoặc thành phố) trên bản đồ hành chính Việt Nam</a:t>
            </a:r>
            <a:r>
              <a:rPr lang="en-US" sz="5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5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l">
              <a:lnSpc>
                <a:spcPct val="107000"/>
              </a:lnSpc>
              <a:spcAft>
                <a:spcPts val="800"/>
              </a:spcAft>
              <a:buNone/>
            </a:pPr>
            <a:r>
              <a:rPr lang="vi-VN" sz="5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Kể tên các tỉnh  tiếp giáp (nếu có).</a:t>
            </a:r>
            <a:endParaRPr lang="vi-VN" sz="5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l">
              <a:lnSpc>
                <a:spcPct val="107000"/>
              </a:lnSpc>
              <a:spcAft>
                <a:spcPts val="800"/>
              </a:spcAft>
              <a:buNone/>
            </a:pPr>
            <a:r>
              <a:rPr lang="vi-VN" sz="5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Kể tên biển hoặc quốc gia tiếp giáp (nếu có).</a:t>
            </a:r>
            <a:endParaRPr lang="vi-VN" sz="5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vi-VN"/>
          </a:p>
        </p:txBody>
      </p:sp>
    </p:spTree>
    <p:extLst>
      <p:ext uri="{BB962C8B-B14F-4D97-AF65-F5344CB8AC3E}">
        <p14:creationId xmlns:p14="http://schemas.microsoft.com/office/powerpoint/2010/main" val="344515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532FB8C8-AB0B-8A48-E9AB-4E01FDC1AEB9}"/>
              </a:ext>
            </a:extLst>
          </p:cNvPr>
          <p:cNvSpPr>
            <a:spLocks noGrp="1"/>
          </p:cNvSpPr>
          <p:nvPr>
            <p:ph idx="1"/>
          </p:nvPr>
        </p:nvSpPr>
        <p:spPr/>
        <p:txBody>
          <a:bodyPr/>
          <a:lstStyle/>
          <a:p>
            <a:endParaRPr lang="vi-VN"/>
          </a:p>
        </p:txBody>
      </p:sp>
      <p:pic>
        <p:nvPicPr>
          <p:cNvPr id="8194" name="Picture 2" descr="BẢN ĐỒ HÀNH CHÍNH THÀNH PHỐ HẢI PHÒNG &amp; THÔNG TIN QUY HOẠCH HẢI PHÒNG MỚI  NHẤT">
            <a:extLst>
              <a:ext uri="{FF2B5EF4-FFF2-40B4-BE49-F238E27FC236}">
                <a16:creationId xmlns:a16="http://schemas.microsoft.com/office/drawing/2014/main" id="{863F3456-29F6-E86D-001F-E89A41C1B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63" y="0"/>
            <a:ext cx="11479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3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469900" y="2455333"/>
            <a:ext cx="919460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2. ĐẶC ĐIỂM TỰ NHIÊN</a:t>
            </a:r>
            <a:endParaRPr lang="en-US" altLang="en-US" sz="6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1026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F2BF6-7A24-AE36-ECA3-B140B436C47D}"/>
              </a:ext>
            </a:extLst>
          </p:cNvPr>
          <p:cNvSpPr>
            <a:spLocks noGrp="1"/>
          </p:cNvSpPr>
          <p:nvPr>
            <p:ph type="title"/>
          </p:nvPr>
        </p:nvSpPr>
        <p:spPr>
          <a:xfrm>
            <a:off x="838200" y="365125"/>
            <a:ext cx="10515600" cy="647749"/>
          </a:xfrm>
        </p:spPr>
        <p:txBody>
          <a:bodyPr>
            <a:normAutofit/>
          </a:bodyPr>
          <a:lstStyle/>
          <a:p>
            <a:r>
              <a:rPr lang="en-US" sz="3600">
                <a:latin typeface="Times New Roman" panose="02020603050405020304" pitchFamily="18" charset="0"/>
                <a:cs typeface="Times New Roman" panose="02020603050405020304" pitchFamily="18" charset="0"/>
              </a:rPr>
              <a:t>SÔNG TAM BẠC                             SÔNG CẤM</a:t>
            </a:r>
            <a:endParaRPr lang="vi-VN" sz="3600">
              <a:latin typeface="Times New Roman" panose="02020603050405020304" pitchFamily="18" charset="0"/>
              <a:cs typeface="Times New Roman" panose="02020603050405020304" pitchFamily="18" charset="0"/>
            </a:endParaRPr>
          </a:p>
        </p:txBody>
      </p:sp>
      <p:pic>
        <p:nvPicPr>
          <p:cNvPr id="4098" name="Picture 2" descr="Đôi bờ sông Cấm">
            <a:extLst>
              <a:ext uri="{FF2B5EF4-FFF2-40B4-BE49-F238E27FC236}">
                <a16:creationId xmlns:a16="http://schemas.microsoft.com/office/drawing/2014/main" id="{604B3733-8A17-AEAC-DFE3-4996194764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69612" y="1125415"/>
            <a:ext cx="5303519" cy="55567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điểm du lịch hấp dẫn tại khu vực nội đô Hải Phòng">
            <a:extLst>
              <a:ext uri="{FF2B5EF4-FFF2-40B4-BE49-F238E27FC236}">
                <a16:creationId xmlns:a16="http://schemas.microsoft.com/office/drawing/2014/main" id="{C5915FED-1E83-1A72-C0B1-AFC6FCEBE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37" y="1125416"/>
            <a:ext cx="5115952" cy="555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936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E2CF90-28F1-508E-C210-84201BA4A68F}"/>
              </a:ext>
            </a:extLst>
          </p:cNvPr>
          <p:cNvSpPr>
            <a:spLocks noGrp="1"/>
          </p:cNvSpPr>
          <p:nvPr>
            <p:ph type="title"/>
          </p:nvPr>
        </p:nvSpPr>
        <p:spPr>
          <a:xfrm>
            <a:off x="838200" y="365126"/>
            <a:ext cx="10515600" cy="577410"/>
          </a:xfrm>
        </p:spPr>
        <p:txBody>
          <a:bodyPr>
            <a:normAutofit fontScale="90000"/>
          </a:bodyPr>
          <a:lstStyle/>
          <a:p>
            <a:pPr algn="ctr"/>
            <a:r>
              <a:rPr lang="en-US">
                <a:latin typeface="Times New Roman" panose="02020603050405020304" pitchFamily="18" charset="0"/>
                <a:cs typeface="Times New Roman" panose="02020603050405020304" pitchFamily="18" charset="0"/>
              </a:rPr>
              <a:t>SÔNG LẠCH TRAY</a:t>
            </a:r>
            <a:endParaRPr lang="vi-VN">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EAC17CF6-2E0F-FB80-822C-3463F6DA5C56}"/>
              </a:ext>
            </a:extLst>
          </p:cNvPr>
          <p:cNvSpPr>
            <a:spLocks noGrp="1"/>
          </p:cNvSpPr>
          <p:nvPr>
            <p:ph idx="1"/>
          </p:nvPr>
        </p:nvSpPr>
        <p:spPr/>
        <p:txBody>
          <a:bodyPr/>
          <a:lstStyle/>
          <a:p>
            <a:endParaRPr lang="vi-VN"/>
          </a:p>
        </p:txBody>
      </p:sp>
      <p:pic>
        <p:nvPicPr>
          <p:cNvPr id="5122" name="Picture 2" descr="Thành phố bốn phía những dòng sông”">
            <a:extLst>
              <a:ext uri="{FF2B5EF4-FFF2-40B4-BE49-F238E27FC236}">
                <a16:creationId xmlns:a16="http://schemas.microsoft.com/office/drawing/2014/main" id="{5CA34B39-F478-9166-3D6A-85870DA18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5" y="1181686"/>
            <a:ext cx="10972799" cy="529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8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D32824-95B6-3058-3B66-6AB32CA2B9C0}"/>
              </a:ext>
            </a:extLst>
          </p:cNvPr>
          <p:cNvSpPr>
            <a:spLocks noGrp="1"/>
          </p:cNvSpPr>
          <p:nvPr>
            <p:ph type="title"/>
          </p:nvPr>
        </p:nvSpPr>
        <p:spPr>
          <a:xfrm>
            <a:off x="1021080" y="-233180"/>
            <a:ext cx="10515600" cy="1325563"/>
          </a:xfrm>
        </p:spPr>
        <p:txBody>
          <a:bodyPr/>
          <a:lstStyle/>
          <a:p>
            <a:pPr algn="ctr"/>
            <a:r>
              <a:rPr lang="en-US">
                <a:latin typeface="Times New Roman" panose="02020603050405020304" pitchFamily="18" charset="0"/>
                <a:cs typeface="Times New Roman" panose="02020603050405020304" pitchFamily="18" charset="0"/>
              </a:rPr>
              <a:t>MỘT SỐ HỒ Ở HẢI PHÒNG</a:t>
            </a:r>
            <a:endParaRPr lang="vi-VN">
              <a:latin typeface="Times New Roman" panose="02020603050405020304" pitchFamily="18" charset="0"/>
              <a:cs typeface="Times New Roman" panose="02020603050405020304" pitchFamily="18" charset="0"/>
            </a:endParaRPr>
          </a:p>
        </p:txBody>
      </p:sp>
      <p:pic>
        <p:nvPicPr>
          <p:cNvPr id="6146" name="Picture 2" descr="Người dân Hải Phòng đề xuất thả thêm thiên nga trong hồ Tam Bạc">
            <a:extLst>
              <a:ext uri="{FF2B5EF4-FFF2-40B4-BE49-F238E27FC236}">
                <a16:creationId xmlns:a16="http://schemas.microsoft.com/office/drawing/2014/main" id="{DC27BFAE-9B53-D96E-FCB5-96A7BCA0E0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4191" y="4023359"/>
            <a:ext cx="5427051" cy="26025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ại Sao Hồ An Biên Được Gọi Là Hồ Mắm Tôm? | Check in Hải Phòng - YouTube">
            <a:extLst>
              <a:ext uri="{FF2B5EF4-FFF2-40B4-BE49-F238E27FC236}">
                <a16:creationId xmlns:a16="http://schemas.microsoft.com/office/drawing/2014/main" id="{425B981A-D90A-5FA1-C4EC-27E570D3E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57" y="939066"/>
            <a:ext cx="5427051" cy="28170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Xung quanh hồ Phương Lưu và TD Lakeside ở Hải Phòng năm 2020 có gì mới -  YouTube">
            <a:extLst>
              <a:ext uri="{FF2B5EF4-FFF2-40B4-BE49-F238E27FC236}">
                <a16:creationId xmlns:a16="http://schemas.microsoft.com/office/drawing/2014/main" id="{06F1993E-99CD-B1F3-B862-6061ABD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191" y="939067"/>
            <a:ext cx="5427051" cy="281700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Bờ hồ Hạnh Phúc ở Kiến An, cứ... - Quận Kiến An, Hải Phòng | Facebook">
            <a:extLst>
              <a:ext uri="{FF2B5EF4-FFF2-40B4-BE49-F238E27FC236}">
                <a16:creationId xmlns:a16="http://schemas.microsoft.com/office/drawing/2014/main" id="{6B15BA76-0879-890B-CAAD-FF5C08387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758" y="4023359"/>
            <a:ext cx="5427050" cy="260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5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a16="http://schemas.microsoft.com/office/drawing/2014/main" id="{32210FF0-F5C3-43E5-463E-60E447863587}"/>
              </a:ext>
            </a:extLst>
          </p:cNvPr>
          <p:cNvGraphicFramePr>
            <a:graphicFrameLocks noGrp="1"/>
          </p:cNvGraphicFramePr>
          <p:nvPr>
            <p:ph idx="1"/>
          </p:nvPr>
        </p:nvGraphicFramePr>
        <p:xfrm>
          <a:off x="567397" y="841163"/>
          <a:ext cx="11057205" cy="6531241"/>
        </p:xfrm>
        <a:graphic>
          <a:graphicData uri="http://schemas.openxmlformats.org/drawingml/2006/table">
            <a:tbl>
              <a:tblPr firstRow="1" firstCol="1" bandRow="1">
                <a:tableStyleId>{5C22544A-7EE6-4342-B048-85BDC9FD1C3A}</a:tableStyleId>
              </a:tblPr>
              <a:tblGrid>
                <a:gridCol w="2586025">
                  <a:extLst>
                    <a:ext uri="{9D8B030D-6E8A-4147-A177-3AD203B41FA5}">
                      <a16:colId xmlns:a16="http://schemas.microsoft.com/office/drawing/2014/main" val="449573291"/>
                    </a:ext>
                  </a:extLst>
                </a:gridCol>
                <a:gridCol w="8471180">
                  <a:extLst>
                    <a:ext uri="{9D8B030D-6E8A-4147-A177-3AD203B41FA5}">
                      <a16:colId xmlns:a16="http://schemas.microsoft.com/office/drawing/2014/main" val="1421952389"/>
                    </a:ext>
                  </a:extLst>
                </a:gridCol>
              </a:tblGrid>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Yếu tố tự nhiên</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7926532"/>
                  </a:ext>
                </a:extLst>
              </a:tr>
              <a:tr h="126090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Địa hình</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7000"/>
                        </a:lnSpc>
                        <a:spcAft>
                          <a:spcPts val="120"/>
                        </a:spcAft>
                      </a:pPr>
                      <a:r>
                        <a:rPr lang="vi-VN" sz="2400">
                          <a:effectLst/>
                          <a:latin typeface="Times New Roman" panose="02020603050405020304" pitchFamily="18" charset="0"/>
                          <a:cs typeface="Times New Roman" panose="02020603050405020304" pitchFamily="18" charset="0"/>
                        </a:rPr>
                        <a:t>Phía bắc giáp tỉnh </a:t>
                      </a:r>
                      <a:r>
                        <a:rPr lang="vi-VN" sz="2400" u="none" strike="noStrike">
                          <a:effectLst/>
                          <a:latin typeface="Times New Roman" panose="02020603050405020304" pitchFamily="18" charset="0"/>
                          <a:cs typeface="Times New Roman" panose="02020603050405020304" pitchFamily="18" charset="0"/>
                          <a:hlinkClick r:id="rId2"/>
                        </a:rPr>
                        <a:t>Quảng Ninh</a:t>
                      </a:r>
                      <a:r>
                        <a:rPr lang="en-US" sz="2400" u="none" strike="noStrike">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Phía tây giáp tỉnh </a:t>
                      </a:r>
                      <a:r>
                        <a:rPr lang="vi-VN" sz="2400" u="none" strike="noStrike">
                          <a:effectLst/>
                          <a:latin typeface="Times New Roman" panose="02020603050405020304" pitchFamily="18" charset="0"/>
                          <a:cs typeface="Times New Roman" panose="02020603050405020304" pitchFamily="18" charset="0"/>
                          <a:hlinkClick r:id="rId3" tooltip="Hải Dương"/>
                        </a:rPr>
                        <a:t>Hải Dương</a:t>
                      </a:r>
                      <a:r>
                        <a:rPr lang="en-US" sz="2400" u="none" strike="noStrike">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Phía nam giáp tỉnh </a:t>
                      </a:r>
                      <a:r>
                        <a:rPr lang="vi-VN" sz="2400" u="none" strike="noStrike">
                          <a:effectLst/>
                          <a:latin typeface="Times New Roman" panose="02020603050405020304" pitchFamily="18" charset="0"/>
                          <a:cs typeface="Times New Roman" panose="02020603050405020304" pitchFamily="18" charset="0"/>
                          <a:hlinkClick r:id="rId4" tooltip="Thái Bình"/>
                        </a:rPr>
                        <a:t>Thái Bình</a:t>
                      </a:r>
                      <a:r>
                        <a:rPr lang="en-US" sz="2400" u="none" strike="noStrike">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Phía đông giáp Vịnh Bắc Bộ thuộc </a:t>
                      </a:r>
                      <a:r>
                        <a:rPr lang="vi-VN" sz="2400" u="none" strike="noStrike">
                          <a:effectLst/>
                          <a:latin typeface="Times New Roman" panose="02020603050405020304" pitchFamily="18" charset="0"/>
                          <a:cs typeface="Times New Roman" panose="02020603050405020304" pitchFamily="18" charset="0"/>
                          <a:hlinkClick r:id="rId5" tooltip="Biển Đông"/>
                        </a:rPr>
                        <a:t>Biển Đông</a:t>
                      </a:r>
                      <a:endParaRPr lang="vi-VN" sz="240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2227570"/>
                  </a:ext>
                </a:extLst>
              </a:tr>
              <a:tr h="1698191">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Khí hậu</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vi-VN" sz="2400">
                          <a:effectLst/>
                          <a:latin typeface="Times New Roman" panose="02020603050405020304" pitchFamily="18" charset="0"/>
                          <a:cs typeface="Times New Roman" panose="02020603050405020304" pitchFamily="18" charset="0"/>
                        </a:rPr>
                        <a:t>Thời tiết Hải phòng mang tính chất </a:t>
                      </a:r>
                      <a:r>
                        <a:rPr lang="vi-VN" sz="2400" u="none" strike="noStrike">
                          <a:effectLst/>
                          <a:latin typeface="Times New Roman" panose="02020603050405020304" pitchFamily="18" charset="0"/>
                          <a:cs typeface="Times New Roman" panose="02020603050405020304" pitchFamily="18" charset="0"/>
                          <a:hlinkClick r:id="rId6" tooltip="Cận nhiệt đới"/>
                        </a:rPr>
                        <a:t>cận nhiệt đới ẩm ấm</a:t>
                      </a:r>
                      <a:r>
                        <a:rPr lang="vi-VN" sz="2400">
                          <a:effectLst/>
                          <a:latin typeface="Times New Roman" panose="02020603050405020304" pitchFamily="18" charset="0"/>
                          <a:cs typeface="Times New Roman" panose="02020603050405020304" pitchFamily="18" charset="0"/>
                        </a:rPr>
                        <a:t> đặc trưng của thời tiết miền Bắc Việt Nam: mùa hè nóng ẩm, mưa nhiều, mùa đông khô và lạnh, có 4 mùa xuân, hạ, thu, đông tương đối rõ rệt</a:t>
                      </a:r>
                    </a:p>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3709513"/>
                  </a:ext>
                </a:extLst>
              </a:tr>
              <a:tr h="2012914">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Sông, hồ</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vi-VN" sz="2400">
                          <a:effectLst/>
                          <a:latin typeface="Times New Roman" panose="02020603050405020304" pitchFamily="18" charset="0"/>
                          <a:cs typeface="Times New Roman" panose="02020603050405020304" pitchFamily="18" charset="0"/>
                        </a:rPr>
                        <a:t>Sông ngòi ở Hải Phòng khá nhiều, mật độ trung bình từ 0,6 - 0,8 km/1 km². Độ dốc khá nhỏ, chảy chủ yếu theo hướng Tây Bắc Đông Nam. Đây là nơi tất cả hạ lưu của sông Thái Bình đổ ra biển, tạo ra một vùng hạ lưu màu mỡ, dồi dào nước ngọt phục vụ đời sống con người nơi đây</a:t>
                      </a:r>
                    </a:p>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7133409"/>
                  </a:ext>
                </a:extLst>
              </a:tr>
            </a:tbl>
          </a:graphicData>
        </a:graphic>
      </p:graphicFrame>
      <p:sp>
        <p:nvSpPr>
          <p:cNvPr id="5" name="Rectangle 1">
            <a:extLst>
              <a:ext uri="{FF2B5EF4-FFF2-40B4-BE49-F238E27FC236}">
                <a16:creationId xmlns:a16="http://schemas.microsoft.com/office/drawing/2014/main" id="{623BEF20-1934-E5F6-2499-CF9D8F1D0BC3}"/>
              </a:ext>
            </a:extLst>
          </p:cNvPr>
          <p:cNvSpPr>
            <a:spLocks noChangeArrowheads="1"/>
          </p:cNvSpPr>
          <p:nvPr/>
        </p:nvSpPr>
        <p:spPr bwMode="auto">
          <a:xfrm>
            <a:off x="2633064" y="147228"/>
            <a:ext cx="6925871"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ĐẶC ĐIỂM TỰ NHIÊN HẢI PHÒNG</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18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37" y="402771"/>
            <a:ext cx="2051120" cy="82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quê hương tươi đẹ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609600"/>
            <a:ext cx="9669236" cy="5567363"/>
          </a:xfrm>
        </p:spPr>
      </p:pic>
    </p:spTree>
    <p:extLst>
      <p:ext uri="{BB962C8B-B14F-4D97-AF65-F5344CB8AC3E}">
        <p14:creationId xmlns:p14="http://schemas.microsoft.com/office/powerpoint/2010/main" val="2734555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18868">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633046" y="1115485"/>
            <a:ext cx="1108905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3. HOẠT ĐỘNG KINH TẾ</a:t>
            </a:r>
            <a:endParaRPr lang="en-US" altLang="en-US" sz="6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13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3D82A4-0ECA-C5E3-6DC6-5527303407D2}"/>
              </a:ext>
            </a:extLst>
          </p:cNvPr>
          <p:cNvSpPr>
            <a:spLocks noGrp="1"/>
          </p:cNvSpPr>
          <p:nvPr>
            <p:ph type="title"/>
          </p:nvPr>
        </p:nvSpPr>
        <p:spPr>
          <a:xfrm>
            <a:off x="253218" y="18255"/>
            <a:ext cx="11732456" cy="1325563"/>
          </a:xfrm>
        </p:spPr>
        <p:txBody>
          <a:bodyPr>
            <a:normAutofit/>
          </a:bodyPr>
          <a:lstStyle/>
          <a:p>
            <a:r>
              <a:rPr lang="en-US" sz="4000">
                <a:solidFill>
                  <a:srgbClr val="FF0000"/>
                </a:solidFill>
                <a:latin typeface="Times New Roman" panose="02020603050405020304" pitchFamily="18" charset="0"/>
                <a:cs typeface="Times New Roman" panose="02020603050405020304" pitchFamily="18" charset="0"/>
              </a:rPr>
              <a:t>CÁNH ĐỒNG MẪU LỚN Ở VĨNH BẢO HẢI PHÒNG</a:t>
            </a:r>
            <a:endParaRPr lang="vi-VN" sz="400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41B24F37-C105-280D-6A44-864CA26D2DB1}"/>
              </a:ext>
            </a:extLst>
          </p:cNvPr>
          <p:cNvSpPr>
            <a:spLocks noGrp="1"/>
          </p:cNvSpPr>
          <p:nvPr>
            <p:ph idx="1"/>
          </p:nvPr>
        </p:nvSpPr>
        <p:spPr/>
        <p:txBody>
          <a:bodyPr/>
          <a:lstStyle/>
          <a:p>
            <a:endParaRPr lang="vi-VN"/>
          </a:p>
        </p:txBody>
      </p:sp>
      <p:pic>
        <p:nvPicPr>
          <p:cNvPr id="4" name="Hình ảnh 3">
            <a:extLst>
              <a:ext uri="{FF2B5EF4-FFF2-40B4-BE49-F238E27FC236}">
                <a16:creationId xmlns:a16="http://schemas.microsoft.com/office/drawing/2014/main" id="{EAD08897-65DE-1611-A2A8-3BD80CDE6F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828" y="1209822"/>
            <a:ext cx="11338560" cy="5852160"/>
          </a:xfrm>
          <a:prstGeom prst="rect">
            <a:avLst/>
          </a:prstGeom>
          <a:noFill/>
          <a:ln>
            <a:noFill/>
          </a:ln>
        </p:spPr>
      </p:pic>
    </p:spTree>
    <p:extLst>
      <p:ext uri="{BB962C8B-B14F-4D97-AF65-F5344CB8AC3E}">
        <p14:creationId xmlns:p14="http://schemas.microsoft.com/office/powerpoint/2010/main" val="277581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F48D30-ADD7-C694-0CD1-789E7ACF0DC6}"/>
              </a:ext>
            </a:extLst>
          </p:cNvPr>
          <p:cNvSpPr>
            <a:spLocks noGrp="1"/>
          </p:cNvSpPr>
          <p:nvPr>
            <p:ph type="title"/>
          </p:nvPr>
        </p:nvSpPr>
        <p:spPr>
          <a:xfrm>
            <a:off x="838200" y="168177"/>
            <a:ext cx="10515600" cy="661817"/>
          </a:xfrm>
        </p:spPr>
        <p:txBody>
          <a:bodyPr>
            <a:normAutofit fontScale="90000"/>
          </a:bodyPr>
          <a:lstStyle/>
          <a:p>
            <a:pPr algn="ctr"/>
            <a:r>
              <a:rPr lang="en-US">
                <a:solidFill>
                  <a:srgbClr val="FF0000"/>
                </a:solidFill>
                <a:latin typeface="Times New Roman" panose="02020603050405020304" pitchFamily="18" charset="0"/>
                <a:cs typeface="Times New Roman" panose="02020603050405020304" pitchFamily="18" charset="0"/>
              </a:rPr>
              <a:t>TRỒNG RAU HỮU CƠ </a:t>
            </a:r>
            <a:endParaRPr lang="vi-VN">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B2AE7E19-D9E5-D958-9F81-65064EFFC9F2}"/>
              </a:ext>
            </a:extLst>
          </p:cNvPr>
          <p:cNvSpPr>
            <a:spLocks noGrp="1"/>
          </p:cNvSpPr>
          <p:nvPr>
            <p:ph idx="1"/>
          </p:nvPr>
        </p:nvSpPr>
        <p:spPr/>
        <p:txBody>
          <a:bodyPr/>
          <a:lstStyle/>
          <a:p>
            <a:endParaRPr lang="vi-VN"/>
          </a:p>
        </p:txBody>
      </p:sp>
      <p:pic>
        <p:nvPicPr>
          <p:cNvPr id="4" name="Hình ảnh 3">
            <a:extLst>
              <a:ext uri="{FF2B5EF4-FFF2-40B4-BE49-F238E27FC236}">
                <a16:creationId xmlns:a16="http://schemas.microsoft.com/office/drawing/2014/main" id="{ACF97247-58FF-34EC-3144-ECECB49BB7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489" y="982661"/>
            <a:ext cx="11044311" cy="5707161"/>
          </a:xfrm>
          <a:prstGeom prst="rect">
            <a:avLst/>
          </a:prstGeom>
          <a:noFill/>
          <a:ln>
            <a:noFill/>
          </a:ln>
        </p:spPr>
      </p:pic>
    </p:spTree>
    <p:extLst>
      <p:ext uri="{BB962C8B-B14F-4D97-AF65-F5344CB8AC3E}">
        <p14:creationId xmlns:p14="http://schemas.microsoft.com/office/powerpoint/2010/main" val="181096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34E1A5-E523-816C-18F7-1900E9F1CFC9}"/>
              </a:ext>
            </a:extLst>
          </p:cNvPr>
          <p:cNvSpPr>
            <a:spLocks noGrp="1"/>
          </p:cNvSpPr>
          <p:nvPr>
            <p:ph type="title"/>
          </p:nvPr>
        </p:nvSpPr>
        <p:spPr>
          <a:xfrm>
            <a:off x="641253" y="-282722"/>
            <a:ext cx="10515600" cy="1325563"/>
          </a:xfrm>
        </p:spPr>
        <p:txBody>
          <a:bodyPr>
            <a:normAutofit/>
          </a:bodyPr>
          <a:lstStyle/>
          <a:p>
            <a:pPr algn="ctr"/>
            <a:r>
              <a:rPr lang="en-US" sz="3600">
                <a:solidFill>
                  <a:srgbClr val="FF0000"/>
                </a:solidFill>
                <a:latin typeface="Times New Roman" panose="02020603050405020304" pitchFamily="18" charset="0"/>
                <a:cs typeface="Times New Roman" panose="02020603050405020304" pitchFamily="18" charset="0"/>
              </a:rPr>
              <a:t>LÀNG HOA ĐẰNG HẢI Ở HẢI PHÒNG</a:t>
            </a:r>
            <a:endParaRPr lang="vi-VN" sz="3600">
              <a:solidFill>
                <a:srgbClr val="FF0000"/>
              </a:solidFill>
              <a:latin typeface="Times New Roman" panose="02020603050405020304" pitchFamily="18" charset="0"/>
              <a:cs typeface="Times New Roman" panose="02020603050405020304" pitchFamily="18" charset="0"/>
            </a:endParaRPr>
          </a:p>
        </p:txBody>
      </p:sp>
      <p:pic>
        <p:nvPicPr>
          <p:cNvPr id="11274" name="Picture 10" descr="Hải Phòng - Làng hoa Hạ Lũng, phường Đằng Hải, quận Hải An... | Facebook">
            <a:extLst>
              <a:ext uri="{FF2B5EF4-FFF2-40B4-BE49-F238E27FC236}">
                <a16:creationId xmlns:a16="http://schemas.microsoft.com/office/drawing/2014/main" id="{FA5BFA0D-99C6-3AAB-8B1C-DD50B22223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015" y="856909"/>
            <a:ext cx="5711483" cy="318424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Ghé đất Cảng Hải Phòng, đắm chìm ngất ngây trong “biển“ hoa làng Hạ Lũng">
            <a:extLst>
              <a:ext uri="{FF2B5EF4-FFF2-40B4-BE49-F238E27FC236}">
                <a16:creationId xmlns:a16="http://schemas.microsoft.com/office/drawing/2014/main" id="{01CC4E4A-FDAB-93C3-B94F-6DF8421B4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935" y="790088"/>
            <a:ext cx="5401994" cy="3184242"/>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oài niệm về bông Dơn trắng ở làng hoa Lũng | VOV.VN">
            <a:extLst>
              <a:ext uri="{FF2B5EF4-FFF2-40B4-BE49-F238E27FC236}">
                <a16:creationId xmlns:a16="http://schemas.microsoft.com/office/drawing/2014/main" id="{96138375-51DE-484C-3F2A-E2638A371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15" y="4258016"/>
            <a:ext cx="5711483" cy="2599984"/>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hé thăm 15 làng hoa nổi tiếng ở Việt Nam (Phần 1) - Vivu">
            <a:extLst>
              <a:ext uri="{FF2B5EF4-FFF2-40B4-BE49-F238E27FC236}">
                <a16:creationId xmlns:a16="http://schemas.microsoft.com/office/drawing/2014/main" id="{041D6AD7-C18B-5B52-3670-EEC950153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8935" y="4258016"/>
            <a:ext cx="5401994" cy="259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6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825DEC-B742-C168-C5CF-A036FB131CEE}"/>
              </a:ext>
            </a:extLst>
          </p:cNvPr>
          <p:cNvSpPr>
            <a:spLocks noGrp="1"/>
          </p:cNvSpPr>
          <p:nvPr>
            <p:ph type="title"/>
          </p:nvPr>
        </p:nvSpPr>
        <p:spPr>
          <a:xfrm>
            <a:off x="838200" y="-328760"/>
            <a:ext cx="10515600" cy="1325563"/>
          </a:xfrm>
        </p:spPr>
        <p:txBody>
          <a:bodyPr/>
          <a:lstStyle/>
          <a:p>
            <a:pPr algn="ctr"/>
            <a:r>
              <a:rPr lang="en-US" b="1">
                <a:solidFill>
                  <a:schemeClr val="accent1"/>
                </a:solidFill>
                <a:latin typeface="Times New Roman" panose="02020603050405020304" pitchFamily="18" charset="0"/>
                <a:cs typeface="Times New Roman" panose="02020603050405020304" pitchFamily="18" charset="0"/>
              </a:rPr>
              <a:t>CẢNG HẢI PHÒNG</a:t>
            </a:r>
            <a:endParaRPr lang="vi-VN" b="1">
              <a:solidFill>
                <a:schemeClr val="accent1"/>
              </a:solidFill>
              <a:latin typeface="Times New Roman" panose="02020603050405020304" pitchFamily="18" charset="0"/>
              <a:cs typeface="Times New Roman" panose="02020603050405020304" pitchFamily="18" charset="0"/>
            </a:endParaRPr>
          </a:p>
        </p:txBody>
      </p:sp>
      <p:pic>
        <p:nvPicPr>
          <p:cNvPr id="15362" name="Picture 2" descr="Tổng quan về cảng biển Hải Phòng tại Việt Nam">
            <a:extLst>
              <a:ext uri="{FF2B5EF4-FFF2-40B4-BE49-F238E27FC236}">
                <a16:creationId xmlns:a16="http://schemas.microsoft.com/office/drawing/2014/main" id="{99AEEA64-A32E-F555-A921-445F789987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057" y="704484"/>
            <a:ext cx="5801751" cy="255218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ảng biển Hải Phòng được xếp là Cảng biển loại Đặc biệt">
            <a:extLst>
              <a:ext uri="{FF2B5EF4-FFF2-40B4-BE49-F238E27FC236}">
                <a16:creationId xmlns:a16="http://schemas.microsoft.com/office/drawing/2014/main" id="{F612E54B-16BE-E05D-694A-35B389F12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951" y="669265"/>
            <a:ext cx="5344991" cy="258740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ải Phòng - thành phố cảng luôn đón đầu làn sóng hội nhập | Kinh tế |  Vietnam+ (VietnamPlus)">
            <a:extLst>
              <a:ext uri="{FF2B5EF4-FFF2-40B4-BE49-F238E27FC236}">
                <a16:creationId xmlns:a16="http://schemas.microsoft.com/office/drawing/2014/main" id="{7C104F52-590B-C1A2-F2F4-88210EB48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83" y="3601330"/>
            <a:ext cx="5868425" cy="319466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Trang chủ - Cảng vụ hàng hải Hải Phòng">
            <a:extLst>
              <a:ext uri="{FF2B5EF4-FFF2-40B4-BE49-F238E27FC236}">
                <a16:creationId xmlns:a16="http://schemas.microsoft.com/office/drawing/2014/main" id="{CE6AABD8-2FE9-8B80-C492-EDE78A7A9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237" y="3601329"/>
            <a:ext cx="5144380" cy="308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79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8A6019-B1DF-D5F2-B863-A206CD7E1E93}"/>
              </a:ext>
            </a:extLst>
          </p:cNvPr>
          <p:cNvSpPr>
            <a:spLocks noGrp="1"/>
          </p:cNvSpPr>
          <p:nvPr>
            <p:ph type="title"/>
          </p:nvPr>
        </p:nvSpPr>
        <p:spPr>
          <a:xfrm>
            <a:off x="225083" y="-211650"/>
            <a:ext cx="11128717" cy="1325563"/>
          </a:xfrm>
        </p:spPr>
        <p:txBody>
          <a:bodyPr/>
          <a:lstStyle/>
          <a:p>
            <a:pPr algn="ctr"/>
            <a:r>
              <a:rPr lang="en-US">
                <a:latin typeface="Times New Roman" panose="02020603050405020304" pitchFamily="18" charset="0"/>
                <a:cs typeface="Times New Roman" panose="02020603050405020304" pitchFamily="18" charset="0"/>
              </a:rPr>
              <a:t>CẢNG HÀNG KHÔNG CÁT BI HẢI PHÒNG</a:t>
            </a:r>
            <a:endParaRPr lang="vi-VN">
              <a:latin typeface="Times New Roman" panose="02020603050405020304" pitchFamily="18" charset="0"/>
              <a:cs typeface="Times New Roman" panose="02020603050405020304" pitchFamily="18" charset="0"/>
            </a:endParaRPr>
          </a:p>
        </p:txBody>
      </p:sp>
      <p:pic>
        <p:nvPicPr>
          <p:cNvPr id="18436" name="Picture 4" descr="Đề xuất nâng cấp Cảng hàng không quốc tế Cát Bi &quot;hút&quot; tới 20 triệu khách -  Nhịp sống kinh tế Việt Nam &amp; Thế giới">
            <a:extLst>
              <a:ext uri="{FF2B5EF4-FFF2-40B4-BE49-F238E27FC236}">
                <a16:creationId xmlns:a16="http://schemas.microsoft.com/office/drawing/2014/main" id="{A79196E3-D142-57F9-71F1-1EE6114548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7920" y="928468"/>
            <a:ext cx="5703717" cy="572554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ảng hàng không Cát Bi sẽ tiếp nhận các chuyến bay quốc tế từ ngày 11/5">
            <a:extLst>
              <a:ext uri="{FF2B5EF4-FFF2-40B4-BE49-F238E27FC236}">
                <a16:creationId xmlns:a16="http://schemas.microsoft.com/office/drawing/2014/main" id="{5EEF1426-9DEA-7F64-2293-B9731D790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63" y="928468"/>
            <a:ext cx="5703717" cy="572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53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DE0934-C757-1D03-31F4-99E5979CA0C3}"/>
              </a:ext>
            </a:extLst>
          </p:cNvPr>
          <p:cNvSpPr>
            <a:spLocks noGrp="1"/>
          </p:cNvSpPr>
          <p:nvPr>
            <p:ph type="title"/>
          </p:nvPr>
        </p:nvSpPr>
        <p:spPr>
          <a:xfrm>
            <a:off x="669388" y="-380462"/>
            <a:ext cx="10515600" cy="1325563"/>
          </a:xfrm>
        </p:spPr>
        <p:txBody>
          <a:bodyPr/>
          <a:lstStyle/>
          <a:p>
            <a:r>
              <a:rPr lang="en-US">
                <a:latin typeface="Times New Roman" panose="02020603050405020304" pitchFamily="18" charset="0"/>
                <a:cs typeface="Times New Roman" panose="02020603050405020304" pitchFamily="18" charset="0"/>
              </a:rPr>
              <a:t>CÁC KHU CÔNG NGHIỆP Ở HẢI PHÒNG</a:t>
            </a:r>
            <a:endParaRPr lang="vi-VN">
              <a:latin typeface="Times New Roman" panose="02020603050405020304" pitchFamily="18" charset="0"/>
              <a:cs typeface="Times New Roman" panose="02020603050405020304" pitchFamily="18" charset="0"/>
            </a:endParaRPr>
          </a:p>
        </p:txBody>
      </p:sp>
      <p:pic>
        <p:nvPicPr>
          <p:cNvPr id="16386" name="Picture 2" descr="Bất động sản công nghiệp Hải Phòng sẽ &quot;tăng nóng&quot; sau đại dịch? - Nhịp sống  kinh tế Việt Nam &amp; Thế giới">
            <a:extLst>
              <a:ext uri="{FF2B5EF4-FFF2-40B4-BE49-F238E27FC236}">
                <a16:creationId xmlns:a16="http://schemas.microsoft.com/office/drawing/2014/main" id="{A8D0859C-716B-0FBF-1A42-F46AC09C72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380" y="644257"/>
            <a:ext cx="5483103" cy="278474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Top 8 Khu công nghiệp có quy mô lớn nhất tại Hải Phòng - toplist.vn">
            <a:extLst>
              <a:ext uri="{FF2B5EF4-FFF2-40B4-BE49-F238E27FC236}">
                <a16:creationId xmlns:a16="http://schemas.microsoft.com/office/drawing/2014/main" id="{AD5F455F-2A98-AEE9-637B-74CFEF953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259" y="644257"/>
            <a:ext cx="5675362" cy="278474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Khu công nghiệp Nomura">
            <a:extLst>
              <a:ext uri="{FF2B5EF4-FFF2-40B4-BE49-F238E27FC236}">
                <a16:creationId xmlns:a16="http://schemas.microsoft.com/office/drawing/2014/main" id="{B0577D4F-7692-814E-CCE6-C0A827991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29" y="3629465"/>
            <a:ext cx="5690528" cy="322853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in tức">
            <a:extLst>
              <a:ext uri="{FF2B5EF4-FFF2-40B4-BE49-F238E27FC236}">
                <a16:creationId xmlns:a16="http://schemas.microsoft.com/office/drawing/2014/main" id="{4C6772CA-D5B8-DA97-279B-F87D41FDC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259" y="3629465"/>
            <a:ext cx="5784313" cy="322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178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AE4EC6-80EA-D43C-F762-81A6945C6607}"/>
              </a:ext>
            </a:extLst>
          </p:cNvPr>
          <p:cNvSpPr>
            <a:spLocks noGrp="1"/>
          </p:cNvSpPr>
          <p:nvPr>
            <p:ph type="title"/>
          </p:nvPr>
        </p:nvSpPr>
        <p:spPr>
          <a:xfrm>
            <a:off x="838200" y="0"/>
            <a:ext cx="10515600" cy="776288"/>
          </a:xfrm>
        </p:spPr>
        <p:txBody>
          <a:bodyPr/>
          <a:lstStyle/>
          <a:p>
            <a:pPr algn="ctr"/>
            <a:r>
              <a:rPr lang="en-US" b="1">
                <a:solidFill>
                  <a:srgbClr val="FF0000"/>
                </a:solidFill>
                <a:latin typeface="Times New Roman" panose="02020603050405020304" pitchFamily="18" charset="0"/>
                <a:cs typeface="Times New Roman" panose="02020603050405020304" pitchFamily="18" charset="0"/>
              </a:rPr>
              <a:t>DỊCH VỤ ĂN UỐNG Ở HẢI PHÒNG</a:t>
            </a:r>
            <a:endParaRPr lang="vi-VN" b="1">
              <a:solidFill>
                <a:srgbClr val="FF0000"/>
              </a:solidFill>
              <a:latin typeface="Times New Roman" panose="02020603050405020304" pitchFamily="18" charset="0"/>
              <a:cs typeface="Times New Roman" panose="02020603050405020304" pitchFamily="18" charset="0"/>
            </a:endParaRPr>
          </a:p>
        </p:txBody>
      </p:sp>
      <p:pic>
        <p:nvPicPr>
          <p:cNvPr id="17410" name="Picture 2" descr="Hải Phòng:​​​​​​​ Phát hành bản đồ “Food tour” về các món ăn ngon">
            <a:extLst>
              <a:ext uri="{FF2B5EF4-FFF2-40B4-BE49-F238E27FC236}">
                <a16:creationId xmlns:a16="http://schemas.microsoft.com/office/drawing/2014/main" id="{D1F5133D-6AD8-BBC8-B9E6-09662BC8BB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215" y="776288"/>
            <a:ext cx="6253382" cy="292351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op 18 quán ăn ngon Hải Phòng nhất định phải thưởng thức">
            <a:extLst>
              <a:ext uri="{FF2B5EF4-FFF2-40B4-BE49-F238E27FC236}">
                <a16:creationId xmlns:a16="http://schemas.microsoft.com/office/drawing/2014/main" id="{EFEF6FAB-9C58-5955-D002-76E471099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951" y="776288"/>
            <a:ext cx="5446833" cy="292351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Thăng trầm ngành dịch vụ ăn uống">
            <a:extLst>
              <a:ext uri="{FF2B5EF4-FFF2-40B4-BE49-F238E27FC236}">
                <a16:creationId xmlns:a16="http://schemas.microsoft.com/office/drawing/2014/main" id="{C9AD4BF7-D970-35A1-5C95-63E96D92F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13" y="3894187"/>
            <a:ext cx="6253381" cy="296381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Khách du lịch ăn sập food tour Hải Phòng trong 24h">
            <a:extLst>
              <a:ext uri="{FF2B5EF4-FFF2-40B4-BE49-F238E27FC236}">
                <a16:creationId xmlns:a16="http://schemas.microsoft.com/office/drawing/2014/main" id="{49E00F17-673D-0FBD-D299-9449553FB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9951" y="3839748"/>
            <a:ext cx="5446835" cy="296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36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a16="http://schemas.microsoft.com/office/drawing/2014/main" id="{3F7B27F5-DBED-0FB7-A0A0-38DB9C5DEDB3}"/>
              </a:ext>
            </a:extLst>
          </p:cNvPr>
          <p:cNvGraphicFramePr>
            <a:graphicFrameLocks noGrp="1"/>
          </p:cNvGraphicFramePr>
          <p:nvPr>
            <p:ph idx="1"/>
            <p:extLst>
              <p:ext uri="{D42A27DB-BD31-4B8C-83A1-F6EECF244321}">
                <p14:modId xmlns:p14="http://schemas.microsoft.com/office/powerpoint/2010/main" val="3896373900"/>
              </p:ext>
            </p:extLst>
          </p:nvPr>
        </p:nvGraphicFramePr>
        <p:xfrm>
          <a:off x="377483" y="1055077"/>
          <a:ext cx="11437034" cy="6005957"/>
        </p:xfrm>
        <a:graphic>
          <a:graphicData uri="http://schemas.openxmlformats.org/drawingml/2006/table">
            <a:tbl>
              <a:tblPr firstRow="1" firstCol="1" bandRow="1">
                <a:tableStyleId>{5C22544A-7EE6-4342-B048-85BDC9FD1C3A}</a:tableStyleId>
              </a:tblPr>
              <a:tblGrid>
                <a:gridCol w="2674858">
                  <a:extLst>
                    <a:ext uri="{9D8B030D-6E8A-4147-A177-3AD203B41FA5}">
                      <a16:colId xmlns:a16="http://schemas.microsoft.com/office/drawing/2014/main" val="4130823878"/>
                    </a:ext>
                  </a:extLst>
                </a:gridCol>
                <a:gridCol w="8762176">
                  <a:extLst>
                    <a:ext uri="{9D8B030D-6E8A-4147-A177-3AD203B41FA5}">
                      <a16:colId xmlns:a16="http://schemas.microsoft.com/office/drawing/2014/main" val="762071290"/>
                    </a:ext>
                  </a:extLst>
                </a:gridCol>
              </a:tblGrid>
              <a:tr h="1092491">
                <a:tc>
                  <a:txBody>
                    <a:bodyPr/>
                    <a:lstStyle/>
                    <a:p>
                      <a:pPr algn="ctr">
                        <a:lnSpc>
                          <a:spcPct val="107000"/>
                        </a:lnSpc>
                        <a:spcAft>
                          <a:spcPts val="800"/>
                        </a:spcAft>
                      </a:pPr>
                      <a:r>
                        <a:rPr lang="en-US" sz="3200">
                          <a:effectLst/>
                          <a:latin typeface="Times New Roman" panose="02020603050405020304" pitchFamily="18" charset="0"/>
                          <a:cs typeface="Times New Roman" panose="02020603050405020304" pitchFamily="18" charset="0"/>
                        </a:rPr>
                        <a:t>Hoạt động kinh tế</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200">
                          <a:effectLst/>
                          <a:latin typeface="Times New Roman" panose="02020603050405020304" pitchFamily="18" charset="0"/>
                          <a:cs typeface="Times New Roman" panose="02020603050405020304" pitchFamily="18" charset="0"/>
                        </a:rPr>
                        <a:t>Đặc điểm</a:t>
                      </a:r>
                      <a:endParaRPr lang="vi-VN" sz="320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en-US"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4070989"/>
                  </a:ext>
                </a:extLst>
              </a:tr>
              <a:tr h="2119615">
                <a:tc>
                  <a:txBody>
                    <a:bodyPr/>
                    <a:lstStyle/>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Nông nghiệp</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US" sz="3200">
                          <a:effectLst/>
                          <a:latin typeface="Times New Roman" panose="02020603050405020304" pitchFamily="18" charset="0"/>
                          <a:cs typeface="Times New Roman" panose="02020603050405020304" pitchFamily="18" charset="0"/>
                        </a:rPr>
                        <a:t>- </a:t>
                      </a:r>
                      <a:r>
                        <a:rPr lang="vi-VN" sz="3200">
                          <a:effectLst/>
                          <a:latin typeface="Times New Roman" panose="02020603050405020304" pitchFamily="18" charset="0"/>
                          <a:cs typeface="Times New Roman" panose="02020603050405020304" pitchFamily="18" charset="0"/>
                        </a:rPr>
                        <a:t>Nông nghiệp phát triển theo hướng công nghiệp hóa, hiện đại hóa, nông nghiệp sinh thái</a:t>
                      </a:r>
                      <a:r>
                        <a:rPr lang="en-US" sz="3200">
                          <a:effectLst/>
                          <a:latin typeface="Times New Roman" panose="02020603050405020304" pitchFamily="18" charset="0"/>
                          <a:cs typeface="Times New Roman" panose="02020603050405020304" pitchFamily="18" charset="0"/>
                        </a:rPr>
                        <a:t>. Trồng lúa, hoa, rau màu…</a:t>
                      </a:r>
                      <a:endParaRPr lang="vi-VN" sz="32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7524897"/>
                  </a:ext>
                </a:extLst>
              </a:tr>
              <a:tr h="1606053">
                <a:tc>
                  <a:txBody>
                    <a:bodyPr/>
                    <a:lstStyle/>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Công nghiệp</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US" sz="3200">
                          <a:effectLst/>
                          <a:latin typeface="Times New Roman" panose="02020603050405020304" pitchFamily="18" charset="0"/>
                          <a:cs typeface="Times New Roman" panose="02020603050405020304" pitchFamily="18" charset="0"/>
                        </a:rPr>
                        <a:t>- </a:t>
                      </a:r>
                      <a:r>
                        <a:rPr lang="vi-VN" sz="3200">
                          <a:effectLst/>
                          <a:latin typeface="Times New Roman" panose="02020603050405020304" pitchFamily="18" charset="0"/>
                          <a:cs typeface="Times New Roman" panose="02020603050405020304" pitchFamily="18" charset="0"/>
                        </a:rPr>
                        <a:t>Công nghiệp không ngừng phát triển</a:t>
                      </a:r>
                      <a:r>
                        <a:rPr lang="en-US" sz="3200">
                          <a:effectLst/>
                          <a:latin typeface="Times New Roman" panose="02020603050405020304" pitchFamily="18" charset="0"/>
                          <a:cs typeface="Times New Roman" panose="02020603050405020304" pitchFamily="18" charset="0"/>
                        </a:rPr>
                        <a:t> : cảng, đóng tàu, da giày, dệt may…</a:t>
                      </a:r>
                      <a:endParaRPr lang="vi-VN" sz="32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6334666"/>
                  </a:ext>
                </a:extLst>
              </a:tr>
              <a:tr h="1104339">
                <a:tc>
                  <a:txBody>
                    <a:bodyPr/>
                    <a:lstStyle/>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Dịch vụ</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 Ngành du lịch, ăn uống…</a:t>
                      </a:r>
                      <a:endParaRPr lang="vi-VN" sz="32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708720"/>
                  </a:ext>
                </a:extLst>
              </a:tr>
            </a:tbl>
          </a:graphicData>
        </a:graphic>
      </p:graphicFrame>
      <p:sp>
        <p:nvSpPr>
          <p:cNvPr id="5" name="Rectangle 1">
            <a:extLst>
              <a:ext uri="{FF2B5EF4-FFF2-40B4-BE49-F238E27FC236}">
                <a16:creationId xmlns:a16="http://schemas.microsoft.com/office/drawing/2014/main" id="{D9CAEE89-9D45-B876-8EF9-5BDDAB3F198A}"/>
              </a:ext>
            </a:extLst>
          </p:cNvPr>
          <p:cNvSpPr>
            <a:spLocks noChangeArrowheads="1"/>
          </p:cNvSpPr>
          <p:nvPr/>
        </p:nvSpPr>
        <p:spPr bwMode="auto">
          <a:xfrm>
            <a:off x="393092" y="273836"/>
            <a:ext cx="114058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ĐẶC ĐIỂM MỘT SỐ HOẠT ĐỘNG KINH TẾ Ở HẢI PHÒNG</a:t>
            </a:r>
            <a:endParaRPr kumimoji="0" lang="en-US" altLang="vi-VN" sz="32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96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1320799" y="2455333"/>
            <a:ext cx="81237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4. BẢO VỆ MÔI TRƯỜNG</a:t>
            </a:r>
            <a:endParaRPr lang="en-US" altLang="en-US" sz="6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4651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1320800" y="2455333"/>
            <a:ext cx="670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KHỞI ĐỘNG</a:t>
            </a:r>
            <a:endParaRPr lang="en-US" altLang="en-US" sz="6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82C7-5548-D05A-3DD4-888C17DB0DB5}"/>
              </a:ext>
            </a:extLst>
          </p:cNvPr>
          <p:cNvSpPr>
            <a:spLocks noGrp="1"/>
          </p:cNvSpPr>
          <p:nvPr>
            <p:ph type="title"/>
          </p:nvPr>
        </p:nvSpPr>
        <p:spPr>
          <a:xfrm>
            <a:off x="0" y="252583"/>
            <a:ext cx="12191999" cy="450801"/>
          </a:xfrm>
        </p:spPr>
        <p:txBody>
          <a:bodyPr>
            <a:noAutofit/>
          </a:bodyPr>
          <a:lstStyle/>
          <a:p>
            <a:r>
              <a:rPr lang="en-US" sz="3200">
                <a:latin typeface="Times New Roman" panose="02020603050405020304" pitchFamily="18" charset="0"/>
                <a:cs typeface="Times New Roman" panose="02020603050405020304" pitchFamily="18" charset="0"/>
              </a:rPr>
              <a:t>MỘT SỐ HÌNH ẢNH Ô NHIỄM NGUỒN NƯỚC, ĐẤT, KHÔNG KHÍ</a:t>
            </a:r>
            <a:endParaRPr lang="vi-VN" sz="3200">
              <a:latin typeface="Times New Roman" panose="02020603050405020304" pitchFamily="18" charset="0"/>
              <a:cs typeface="Times New Roman" panose="02020603050405020304" pitchFamily="18" charset="0"/>
            </a:endParaRPr>
          </a:p>
        </p:txBody>
      </p:sp>
      <p:pic>
        <p:nvPicPr>
          <p:cNvPr id="9218" name="Picture 2" descr="Hải Phòng công bố 17 số điện thoại đường dây nóng về ô nhiễm môi trường">
            <a:extLst>
              <a:ext uri="{FF2B5EF4-FFF2-40B4-BE49-F238E27FC236}">
                <a16:creationId xmlns:a16="http://schemas.microsoft.com/office/drawing/2014/main" id="{82AC851A-3A33-8316-3465-9023A82815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151" y="829994"/>
            <a:ext cx="3812344" cy="27756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Ô nhiễm nguồn nước các dòng sông tại Hải Phòng - Tuổi Trẻ Online">
            <a:extLst>
              <a:ext uri="{FF2B5EF4-FFF2-40B4-BE49-F238E27FC236}">
                <a16:creationId xmlns:a16="http://schemas.microsoft.com/office/drawing/2014/main" id="{4BC466CB-6EB4-09E3-851C-4409E1488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506" y="829994"/>
            <a:ext cx="3812343" cy="27756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ất lượng không khí trên địa bàn thành phố: Có dấu hiệu ô nhiễm đối với  hàm lượng bụi lơ lửng">
            <a:extLst>
              <a:ext uri="{FF2B5EF4-FFF2-40B4-BE49-F238E27FC236}">
                <a16:creationId xmlns:a16="http://schemas.microsoft.com/office/drawing/2014/main" id="{93FA67FE-24D2-6757-46B4-54F3A5FAA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527" y="3930943"/>
            <a:ext cx="3530989" cy="277564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guồn nước sinh hoạt ở Hải Phòng đang bị ô nhiễm - Báo Công an Nhân dân  điện tử">
            <a:extLst>
              <a:ext uri="{FF2B5EF4-FFF2-40B4-BE49-F238E27FC236}">
                <a16:creationId xmlns:a16="http://schemas.microsoft.com/office/drawing/2014/main" id="{74B9B0D5-9BF9-630C-161E-EA336762E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77" y="3930943"/>
            <a:ext cx="3977204" cy="277564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ải Phòng bảo vệ môi trường ở cộng đồng dân cư | Báo Pháp luật Việt Nam  điện tử">
            <a:extLst>
              <a:ext uri="{FF2B5EF4-FFF2-40B4-BE49-F238E27FC236}">
                <a16:creationId xmlns:a16="http://schemas.microsoft.com/office/drawing/2014/main" id="{9C0BD761-FC78-5145-5212-58B6E2FAD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2173" y="829994"/>
            <a:ext cx="3812344" cy="277564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Ảnh: Túi nilon rác nằm chất đống cạnh hàng loạt ngôi mộ ở Hải Phòng">
            <a:extLst>
              <a:ext uri="{FF2B5EF4-FFF2-40B4-BE49-F238E27FC236}">
                <a16:creationId xmlns:a16="http://schemas.microsoft.com/office/drawing/2014/main" id="{366EC24B-D2FC-655A-C851-209198EDBC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507" y="3930943"/>
            <a:ext cx="3812342" cy="277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63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B35C40-170A-EFDC-14FE-EB55BA16A60F}"/>
              </a:ext>
            </a:extLst>
          </p:cNvPr>
          <p:cNvSpPr>
            <a:spLocks noGrp="1"/>
          </p:cNvSpPr>
          <p:nvPr>
            <p:ph type="title"/>
          </p:nvPr>
        </p:nvSpPr>
        <p:spPr>
          <a:xfrm>
            <a:off x="838200" y="154745"/>
            <a:ext cx="10515600" cy="590843"/>
          </a:xfrm>
        </p:spPr>
        <p:txBody>
          <a:bodyPr>
            <a:normAutofit/>
          </a:bodyPr>
          <a:lstStyle/>
          <a:p>
            <a:pPr algn="ctr"/>
            <a:r>
              <a:rPr lang="en-US" sz="3600">
                <a:solidFill>
                  <a:srgbClr val="FF0000"/>
                </a:solidFill>
                <a:latin typeface="Times New Roman" panose="02020603050405020304" pitchFamily="18" charset="0"/>
                <a:cs typeface="Times New Roman" panose="02020603050405020304" pitchFamily="18" charset="0"/>
              </a:rPr>
              <a:t>MỘT SỐ BIỆN PHÁP BẢỎ VỆ MÔI TRƯỜNG</a:t>
            </a:r>
            <a:endParaRPr lang="vi-VN" sz="3600">
              <a:solidFill>
                <a:srgbClr val="FF0000"/>
              </a:solidFill>
              <a:latin typeface="Times New Roman" panose="02020603050405020304" pitchFamily="18" charset="0"/>
              <a:cs typeface="Times New Roman" panose="02020603050405020304" pitchFamily="18" charset="0"/>
            </a:endParaRPr>
          </a:p>
        </p:txBody>
      </p:sp>
      <p:pic>
        <p:nvPicPr>
          <p:cNvPr id="10242" name="Picture 2" descr="Hải Phòng: Coi trọng công tác bảo vệ môi trường">
            <a:extLst>
              <a:ext uri="{FF2B5EF4-FFF2-40B4-BE49-F238E27FC236}">
                <a16:creationId xmlns:a16="http://schemas.microsoft.com/office/drawing/2014/main" id="{30499EE2-3F7F-4F50-46BC-B8BBE39B53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31987" y="3429000"/>
            <a:ext cx="5763063" cy="327425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iện pháp tốt nhất để khắc phục ô nhiễm không khí - BaoHaiDuong">
            <a:extLst>
              <a:ext uri="{FF2B5EF4-FFF2-40B4-BE49-F238E27FC236}">
                <a16:creationId xmlns:a16="http://schemas.microsoft.com/office/drawing/2014/main" id="{399C8D42-F42E-47AF-B7B2-D77DCE54A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87" y="772288"/>
            <a:ext cx="5763063" cy="243825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Ô nhiễm nguồn nước: Nguyên nhân, thực trạng và hướng khắc phục">
            <a:extLst>
              <a:ext uri="{FF2B5EF4-FFF2-40B4-BE49-F238E27FC236}">
                <a16:creationId xmlns:a16="http://schemas.microsoft.com/office/drawing/2014/main" id="{967B94D0-74B6-BAC0-4B6E-8B268DAFC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48" y="3429001"/>
            <a:ext cx="5584873" cy="327425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Tăng cường giải pháp bảo vệ môi trường">
            <a:extLst>
              <a:ext uri="{FF2B5EF4-FFF2-40B4-BE49-F238E27FC236}">
                <a16:creationId xmlns:a16="http://schemas.microsoft.com/office/drawing/2014/main" id="{1D59D4AB-221C-8601-F3EA-20630732A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48" y="772288"/>
            <a:ext cx="5584873" cy="243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13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B8E0DE-B9DD-2E84-7505-662442FCD1E1}"/>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C593F0B7-9128-64A7-DA2A-25EEE63A06AB}"/>
              </a:ext>
            </a:extLst>
          </p:cNvPr>
          <p:cNvSpPr>
            <a:spLocks noGrp="1"/>
          </p:cNvSpPr>
          <p:nvPr>
            <p:ph idx="1"/>
          </p:nvPr>
        </p:nvSpPr>
        <p:spPr/>
        <p:txBody>
          <a:bodyPr/>
          <a:lstStyle/>
          <a:p>
            <a:endParaRPr lang="vi-VN"/>
          </a:p>
        </p:txBody>
      </p:sp>
      <p:pic>
        <p:nvPicPr>
          <p:cNvPr id="4" name="Picture 10" descr="Biện pháp phòng ngừa, giảm thiểu ô nhiễm môi trường do hoạt động phát triển  công nghiệp – Trung tâm ứng phó sự cố An Toàn Môi Trường">
            <a:extLst>
              <a:ext uri="{FF2B5EF4-FFF2-40B4-BE49-F238E27FC236}">
                <a16:creationId xmlns:a16="http://schemas.microsoft.com/office/drawing/2014/main" id="{FA3D0692-1238-DF00-8981-F07CC1753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239151"/>
            <a:ext cx="11338560" cy="641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58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1CEEF5-6805-506B-5CC3-69320E03E549}"/>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861B7702-66D7-B36F-71E3-A35DB42F00E2}"/>
              </a:ext>
            </a:extLst>
          </p:cNvPr>
          <p:cNvSpPr>
            <a:spLocks noGrp="1"/>
          </p:cNvSpPr>
          <p:nvPr>
            <p:ph idx="1"/>
          </p:nvPr>
        </p:nvSpPr>
        <p:spPr/>
        <p:txBody>
          <a:bodyPr/>
          <a:lstStyle/>
          <a:p>
            <a:endParaRPr lang="vi-VN"/>
          </a:p>
        </p:txBody>
      </p:sp>
      <p:pic>
        <p:nvPicPr>
          <p:cNvPr id="4" name="Picture 6" descr="Các biện pháp khắc phục ô nhiễm môi trường đất được áp dụng hiện nay">
            <a:extLst>
              <a:ext uri="{FF2B5EF4-FFF2-40B4-BE49-F238E27FC236}">
                <a16:creationId xmlns:a16="http://schemas.microsoft.com/office/drawing/2014/main" id="{8AA72210-6770-EC58-2DD0-F707EB249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2" y="225083"/>
            <a:ext cx="11479236" cy="642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70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4943061" y="2780471"/>
            <a:ext cx="7248939" cy="40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32228" y="554127"/>
            <a:ext cx="1112754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 vị trí đắc địa, kinh tế đa dạng, thiên nhiên tươi đẹp, Hải Phòng đang ngày càng phát triển và hội nhập, xứng đáng là đô thị loại 1, thành phố trực thuộc Trung ương  sánh vai với các thành phố lớn  của cả nước như Hà Nội, TP Hồ Chí Minh…</a:t>
            </a:r>
            <a:endParaRPr lang="vi-VN" sz="4400" b="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9900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99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5EBC4E9-6CCD-41E0-B157-4ED7CBB1C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641"/>
            <a:ext cx="12192000" cy="6831032"/>
          </a:xfrm>
          <a:prstGeom prst="rect">
            <a:avLst/>
          </a:prstGeom>
        </p:spPr>
      </p:pic>
      <p:sp>
        <p:nvSpPr>
          <p:cNvPr id="4" name="Rectangle 3">
            <a:extLst>
              <a:ext uri="{FF2B5EF4-FFF2-40B4-BE49-F238E27FC236}">
                <a16:creationId xmlns:a16="http://schemas.microsoft.com/office/drawing/2014/main" id="{4A03C895-F9BF-4D3B-9E8A-3601B230317B}"/>
              </a:ext>
            </a:extLst>
          </p:cNvPr>
          <p:cNvSpPr/>
          <p:nvPr/>
        </p:nvSpPr>
        <p:spPr>
          <a:xfrm>
            <a:off x="3295255" y="626325"/>
            <a:ext cx="7969158" cy="147732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Trò</a:t>
            </a:r>
            <a:r>
              <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 </a:t>
            </a: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chơi</a:t>
            </a:r>
            <a:endPar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 </a:t>
            </a: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Đoán</a:t>
            </a:r>
            <a:r>
              <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 </a:t>
            </a: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tên</a:t>
            </a:r>
            <a:r>
              <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 </a:t>
            </a: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địa</a:t>
            </a:r>
            <a:r>
              <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 </a:t>
            </a:r>
            <a:r>
              <a:rPr kumimoji="0" lang="en-US" sz="4500" b="1" i="0" u="none" strike="noStrike" kern="1200" cap="none" spc="0" normalizeH="0" baseline="0" noProof="0" dirty="0" err="1">
                <a:ln w="22225">
                  <a:solidFill>
                    <a:srgbClr val="FF0000"/>
                  </a:solidFill>
                  <a:prstDash val="solid"/>
                </a:ln>
                <a:solidFill>
                  <a:srgbClr val="FF0000"/>
                </a:solidFill>
                <a:effectLst/>
                <a:uLnTx/>
                <a:uFillTx/>
                <a:latin typeface="Times New Roman" pitchFamily="18" charset="0"/>
                <a:ea typeface="微软雅黑"/>
                <a:cs typeface="Times New Roman" pitchFamily="18" charset="0"/>
              </a:rPr>
              <a:t>danh</a:t>
            </a:r>
            <a:endParaRPr kumimoji="0" lang="en-US" sz="4500" b="1" i="0" u="none" strike="noStrike" kern="1200" cap="none" spc="0" normalizeH="0" baseline="0" noProof="0" dirty="0">
              <a:ln w="22225">
                <a:solidFill>
                  <a:srgbClr val="FF0000"/>
                </a:solidFill>
                <a:prstDash val="solid"/>
              </a:ln>
              <a:solidFill>
                <a:srgbClr val="FF0000"/>
              </a:solidFill>
              <a:effectLst/>
              <a:uLnTx/>
              <a:uFillTx/>
              <a:latin typeface="Times New Roman" pitchFamily="18" charset="0"/>
              <a:ea typeface="微软雅黑"/>
              <a:cs typeface="Times New Roman" pitchFamily="18" charset="0"/>
            </a:endParaRPr>
          </a:p>
        </p:txBody>
      </p:sp>
      <p:sp>
        <p:nvSpPr>
          <p:cNvPr id="5" name="Rectangle 4">
            <a:extLst>
              <a:ext uri="{FF2B5EF4-FFF2-40B4-BE49-F238E27FC236}">
                <a16:creationId xmlns:a16="http://schemas.microsoft.com/office/drawing/2014/main" id="{D8E14D67-4C4E-4894-BE9D-B8771F9617C4}"/>
              </a:ext>
            </a:extLst>
          </p:cNvPr>
          <p:cNvSpPr/>
          <p:nvPr/>
        </p:nvSpPr>
        <p:spPr>
          <a:xfrm>
            <a:off x="4374658" y="2040881"/>
            <a:ext cx="6487306" cy="255454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effectLst/>
                <a:uLnTx/>
                <a:uFillTx/>
                <a:latin typeface="Times New Roman" pitchFamily="18" charset="0"/>
                <a:ea typeface="微软雅黑"/>
                <a:cs typeface="Times New Roman" pitchFamily="18" charset="0"/>
              </a:rPr>
              <a:t>Luật</a:t>
            </a:r>
            <a:r>
              <a:rPr kumimoji="0" lang="en-US" sz="4000" b="1" i="0" u="sng" strike="noStrike" kern="1200" cap="none" spc="0" normalizeH="0" baseline="0" noProof="0" dirty="0">
                <a:ln>
                  <a:noFill/>
                </a:ln>
                <a:effectLst/>
                <a:uLnTx/>
                <a:uFillTx/>
                <a:latin typeface="Times New Roman" pitchFamily="18" charset="0"/>
                <a:ea typeface="微软雅黑"/>
                <a:cs typeface="Times New Roman" pitchFamily="18" charset="0"/>
              </a:rPr>
              <a:t> </a:t>
            </a:r>
            <a:r>
              <a:rPr kumimoji="0" lang="en-US" sz="4000" b="1" i="0" u="sng" strike="noStrike" kern="1200" cap="none" spc="0" normalizeH="0" baseline="0" noProof="0" dirty="0" err="1">
                <a:ln>
                  <a:noFill/>
                </a:ln>
                <a:effectLst/>
                <a:uLnTx/>
                <a:uFillTx/>
                <a:latin typeface="Times New Roman" pitchFamily="18" charset="0"/>
                <a:ea typeface="微软雅黑"/>
                <a:cs typeface="Times New Roman" pitchFamily="18" charset="0"/>
              </a:rPr>
              <a:t>chơi</a:t>
            </a:r>
            <a:r>
              <a:rPr kumimoji="0" lang="en-US" sz="4000" b="1" i="0" u="sng" strike="noStrike" kern="1200" cap="none" spc="0" normalizeH="0" baseline="0" noProof="0" dirty="0">
                <a:ln>
                  <a:noFill/>
                </a:ln>
                <a:effectLst/>
                <a:uLnTx/>
                <a:uFillTx/>
                <a:latin typeface="Times New Roman" pitchFamily="18" charset="0"/>
                <a:ea typeface="微软雅黑"/>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Các</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em</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hãy</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xem</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các</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hình</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sau</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đây</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và</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đoán</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xem</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đó</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ea typeface="SimSun" panose="02010600030101010101" pitchFamily="2" charset="-122"/>
                <a:cs typeface="Times New Roman" pitchFamily="18" charset="0"/>
              </a:rPr>
              <a:t>là</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 </a:t>
            </a:r>
            <a:r>
              <a:rPr kumimoji="0" lang="en-US" sz="4000" b="0" i="0" u="none" strike="noStrike" kern="1200" cap="none" spc="0" normalizeH="0" baseline="0" noProof="0" err="1">
                <a:ln>
                  <a:noFill/>
                </a:ln>
                <a:effectLst/>
                <a:uLnTx/>
                <a:uFillTx/>
                <a:latin typeface="Times New Roman" pitchFamily="18" charset="0"/>
                <a:ea typeface="SimSun" panose="02010600030101010101" pitchFamily="2" charset="-122"/>
                <a:cs typeface="Times New Roman" pitchFamily="18" charset="0"/>
              </a:rPr>
              <a:t>địa</a:t>
            </a:r>
            <a:r>
              <a:rPr kumimoji="0" lang="en-US" sz="4000" b="0" i="0" u="none" strike="noStrike" kern="1200" cap="none" spc="0" normalizeH="0" baseline="0" noProof="0">
                <a:ln>
                  <a:noFill/>
                </a:ln>
                <a:effectLst/>
                <a:uLnTx/>
                <a:uFillTx/>
                <a:latin typeface="Times New Roman" pitchFamily="18" charset="0"/>
                <a:ea typeface="SimSun" panose="02010600030101010101" pitchFamily="2" charset="-122"/>
                <a:cs typeface="Times New Roman" pitchFamily="18" charset="0"/>
              </a:rPr>
              <a:t> danh </a:t>
            </a:r>
            <a:r>
              <a:rPr kumimoji="0" lang="en-US" sz="4000" b="0" i="0" u="none" strike="noStrike" kern="1200" cap="none" spc="0" normalizeH="0" baseline="0" noProof="0" err="1">
                <a:ln>
                  <a:noFill/>
                </a:ln>
                <a:effectLst/>
                <a:uLnTx/>
                <a:uFillTx/>
                <a:latin typeface="Times New Roman" pitchFamily="18" charset="0"/>
                <a:ea typeface="SimSun" panose="02010600030101010101" pitchFamily="2" charset="-122"/>
                <a:cs typeface="Times New Roman" pitchFamily="18" charset="0"/>
              </a:rPr>
              <a:t>nào</a:t>
            </a:r>
            <a:r>
              <a:rPr kumimoji="0" lang="en-US" sz="4000" b="0" i="0" u="none" strike="noStrike" kern="1200" cap="none" spc="0" normalizeH="0" baseline="0" noProof="0">
                <a:ln>
                  <a:noFill/>
                </a:ln>
                <a:effectLst/>
                <a:uLnTx/>
                <a:uFillTx/>
                <a:latin typeface="Times New Roman" pitchFamily="18" charset="0"/>
                <a:ea typeface="SimSun" panose="02010600030101010101" pitchFamily="2" charset="-122"/>
                <a:cs typeface="Times New Roman" pitchFamily="18" charset="0"/>
              </a:rPr>
              <a:t> </a:t>
            </a:r>
            <a:r>
              <a:rPr lang="en-US" sz="4000">
                <a:latin typeface="Times New Roman" pitchFamily="18" charset="0"/>
                <a:ea typeface="SimSun" panose="02010600030101010101" pitchFamily="2" charset="-122"/>
                <a:cs typeface="Times New Roman" pitchFamily="18" charset="0"/>
              </a:rPr>
              <a:t>ở Hải Phòng </a:t>
            </a:r>
            <a:r>
              <a:rPr kumimoji="0" lang="en-US" sz="4000" b="0" i="0" u="none" strike="noStrike" kern="1200" cap="none" spc="0" normalizeH="0" baseline="0" noProof="0">
                <a:ln>
                  <a:noFill/>
                </a:ln>
                <a:effectLst/>
                <a:uLnTx/>
                <a:uFillTx/>
                <a:latin typeface="Times New Roman" pitchFamily="18" charset="0"/>
                <a:ea typeface="SimSun" panose="02010600030101010101" pitchFamily="2" charset="-122"/>
                <a:cs typeface="Times New Roman" pitchFamily="18" charset="0"/>
              </a:rPr>
              <a:t>nhé</a:t>
            </a:r>
            <a:r>
              <a:rPr kumimoji="0" lang="en-US"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rPr>
              <a:t>.</a:t>
            </a:r>
            <a:endParaRPr kumimoji="0" lang="vi-VN" sz="4000" b="0" i="0" u="none" strike="noStrike" kern="1200" cap="none" spc="0" normalizeH="0" baseline="0" noProof="0" dirty="0">
              <a:ln>
                <a:noFill/>
              </a:ln>
              <a:effectLst/>
              <a:uLnTx/>
              <a:uFillTx/>
              <a:latin typeface="Times New Roman" pitchFamily="18" charset="0"/>
              <a:ea typeface="SimSun" panose="02010600030101010101" pitchFamily="2" charset="-122"/>
              <a:cs typeface="Times New Roman" pitchFamily="18" charset="0"/>
            </a:endParaRPr>
          </a:p>
        </p:txBody>
      </p:sp>
    </p:spTree>
    <p:extLst>
      <p:ext uri="{BB962C8B-B14F-4D97-AF65-F5344CB8AC3E}">
        <p14:creationId xmlns:p14="http://schemas.microsoft.com/office/powerpoint/2010/main" val="5649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lnSpcReduction="10000"/>
          </a:bodyPr>
          <a:lstStyle/>
          <a:p>
            <a:pPr algn="ctr"/>
            <a:r>
              <a:rPr lang="en-US" sz="3200">
                <a:solidFill>
                  <a:schemeClr val="tx1"/>
                </a:solidFill>
                <a:latin typeface="Times New Roman" pitchFamily="18" charset="0"/>
                <a:cs typeface="Times New Roman" pitchFamily="18" charset="0"/>
              </a:rPr>
              <a:t>    KHU VUI CHƠI ĐỒI RỒNG ĐỒ SƠN</a:t>
            </a:r>
            <a:endParaRPr lang="en-US" sz="3200" dirty="0">
              <a:solidFill>
                <a:schemeClr val="tx1"/>
              </a:solidFill>
              <a:latin typeface="Times New Roman" pitchFamily="18" charset="0"/>
              <a:cs typeface="Times New Roman" pitchFamily="18" charset="0"/>
            </a:endParaRPr>
          </a:p>
        </p:txBody>
      </p:sp>
      <p:pic>
        <p:nvPicPr>
          <p:cNvPr id="2" name="Picture 2" descr="Giới thiệu - Khu du lịch quốc tế Đồi Rồng- Dragon Ocean Đồ Sơn">
            <a:extLst>
              <a:ext uri="{FF2B5EF4-FFF2-40B4-BE49-F238E27FC236}">
                <a16:creationId xmlns:a16="http://schemas.microsoft.com/office/drawing/2014/main" id="{8167BA0C-FC1D-917E-7964-40D3E8D3E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603" y="562708"/>
            <a:ext cx="10494499" cy="521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lnSpcReduction="10000"/>
          </a:bodyPr>
          <a:lstStyle/>
          <a:p>
            <a:pPr algn="ctr"/>
            <a:r>
              <a:rPr lang="en-US" sz="3200">
                <a:solidFill>
                  <a:schemeClr val="tx1"/>
                </a:solidFill>
                <a:latin typeface="Times New Roman" pitchFamily="18" charset="0"/>
                <a:cs typeface="Times New Roman" pitchFamily="18" charset="0"/>
              </a:rPr>
              <a:t> VỊNH LAN HẠ CÁT BÀ</a:t>
            </a:r>
            <a:endParaRPr lang="en-US" sz="3200" dirty="0">
              <a:solidFill>
                <a:schemeClr val="tx1"/>
              </a:solidFill>
              <a:latin typeface="Times New Roman" pitchFamily="18" charset="0"/>
              <a:cs typeface="Times New Roman" pitchFamily="18" charset="0"/>
            </a:endParaRPr>
          </a:p>
        </p:txBody>
      </p:sp>
      <p:pic>
        <p:nvPicPr>
          <p:cNvPr id="6146" name="Picture 2" descr="Kinh Nghiệm Đi Tour Du Lịch Vịnh Lan Hạ Cập Nhật 2023 - Tour Pro">
            <a:extLst>
              <a:ext uri="{FF2B5EF4-FFF2-40B4-BE49-F238E27FC236}">
                <a16:creationId xmlns:a16="http://schemas.microsoft.com/office/drawing/2014/main" id="{D880C62C-6BE6-6E14-136D-C534DECA5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14" y="393895"/>
            <a:ext cx="1100093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lnSpcReduction="10000"/>
          </a:bodyPr>
          <a:lstStyle/>
          <a:p>
            <a:pPr algn="ctr"/>
            <a:r>
              <a:rPr lang="en-US" sz="3200">
                <a:solidFill>
                  <a:schemeClr val="tx1"/>
                </a:solidFill>
                <a:latin typeface="Times New Roman" pitchFamily="18" charset="0"/>
                <a:cs typeface="Times New Roman" pitchFamily="18" charset="0"/>
              </a:rPr>
              <a:t>    NHÀ HÁT LỚN HẢI PHÒNG</a:t>
            </a:r>
            <a:endParaRPr lang="en-US" sz="3200" dirty="0">
              <a:solidFill>
                <a:schemeClr val="tx1"/>
              </a:solidFill>
              <a:latin typeface="Times New Roman" pitchFamily="18" charset="0"/>
              <a:cs typeface="Times New Roman" pitchFamily="18" charset="0"/>
            </a:endParaRPr>
          </a:p>
        </p:txBody>
      </p:sp>
      <p:pic>
        <p:nvPicPr>
          <p:cNvPr id="5122" name="Picture 2" descr="Chiêm ngưỡng kiến trúc độc đáo Nhà hát lớn Hải Phòng hơn 120 tuổi">
            <a:extLst>
              <a:ext uri="{FF2B5EF4-FFF2-40B4-BE49-F238E27FC236}">
                <a16:creationId xmlns:a16="http://schemas.microsoft.com/office/drawing/2014/main" id="{00F1A119-C118-C190-AE3E-025FE07B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520505"/>
            <a:ext cx="10515600" cy="530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lnSpcReduction="10000"/>
          </a:bodyPr>
          <a:lstStyle/>
          <a:p>
            <a:pPr algn="ctr"/>
            <a:r>
              <a:rPr lang="en-US" sz="3200">
                <a:solidFill>
                  <a:schemeClr val="tx1"/>
                </a:solidFill>
                <a:latin typeface="Times New Roman" pitchFamily="18" charset="0"/>
                <a:cs typeface="Times New Roman" pitchFamily="18" charset="0"/>
              </a:rPr>
              <a:t> TƯỢNG ĐÀI NỮ TƯỚNG LÊ CHÂN</a:t>
            </a:r>
            <a:endParaRPr lang="en-US" sz="3200" dirty="0">
              <a:solidFill>
                <a:schemeClr val="tx1"/>
              </a:solidFill>
              <a:latin typeface="Times New Roman" pitchFamily="18" charset="0"/>
              <a:cs typeface="Times New Roman" pitchFamily="18" charset="0"/>
            </a:endParaRPr>
          </a:p>
        </p:txBody>
      </p:sp>
      <p:pic>
        <p:nvPicPr>
          <p:cNvPr id="3074" name="Picture 2" descr="Lễ hội truyền thống Nữ tướng Lê Chân năm 2023 diễn ra từ 26/2 - 28/2">
            <a:extLst>
              <a:ext uri="{FF2B5EF4-FFF2-40B4-BE49-F238E27FC236}">
                <a16:creationId xmlns:a16="http://schemas.microsoft.com/office/drawing/2014/main" id="{424CD8FA-DFFD-9A92-81BE-34CFAE78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562708"/>
            <a:ext cx="10515600" cy="538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5EC-DB39-4EAA-BA62-3D8F554B82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DCF72C-EBE7-417D-9A05-A8CC6501E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3" y="140677"/>
            <a:ext cx="12177931" cy="8335952"/>
          </a:xfrm>
        </p:spPr>
      </p:pic>
      <p:sp>
        <p:nvSpPr>
          <p:cNvPr id="6" name="文本框 29">
            <a:extLst>
              <a:ext uri="{FF2B5EF4-FFF2-40B4-BE49-F238E27FC236}">
                <a16:creationId xmlns:a16="http://schemas.microsoft.com/office/drawing/2014/main" id="{A1D450D1-DFCD-4BB5-BA64-C7DC3F22ADC8}"/>
              </a:ext>
            </a:extLst>
          </p:cNvPr>
          <p:cNvSpPr txBox="1"/>
          <p:nvPr/>
        </p:nvSpPr>
        <p:spPr>
          <a:xfrm>
            <a:off x="3629891" y="2230582"/>
            <a:ext cx="7075623" cy="2554545"/>
          </a:xfrm>
          <a:prstGeom prst="rect">
            <a:avLst/>
          </a:prstGeom>
          <a:noFill/>
        </p:spPr>
        <p:txBody>
          <a:bodyPr wrap="square" rtlCol="0">
            <a:spAutoFit/>
          </a:bodyPr>
          <a:lstStyle/>
          <a:p>
            <a:pPr algn="just">
              <a:defRPr/>
            </a:pPr>
            <a:r>
              <a:rPr lang="en-US" sz="4000">
                <a:solidFill>
                  <a:schemeClr val="bg1"/>
                </a:solidFill>
                <a:latin typeface="Times New Roman" pitchFamily="18" charset="0"/>
                <a:ea typeface="Arial-Rounded" panose="020B0500000000000000" pitchFamily="34" charset="0"/>
                <a:cs typeface="Times New Roman" pitchFamily="18" charset="0"/>
              </a:rPr>
              <a:t>Núi rừng đây là của chúng ta</a:t>
            </a:r>
          </a:p>
          <a:p>
            <a:pPr algn="just">
              <a:defRPr/>
            </a:pPr>
            <a:r>
              <a:rPr lang="en-US" sz="4000">
                <a:solidFill>
                  <a:schemeClr val="bg1"/>
                </a:solidFill>
                <a:latin typeface="Times New Roman" pitchFamily="18" charset="0"/>
                <a:ea typeface="Arial-Rounded" panose="020B0500000000000000" pitchFamily="34" charset="0"/>
                <a:cs typeface="Times New Roman" pitchFamily="18" charset="0"/>
              </a:rPr>
              <a:t>Những cánh rừng thơm mát</a:t>
            </a:r>
          </a:p>
          <a:p>
            <a:pPr algn="just">
              <a:defRPr/>
            </a:pPr>
            <a:r>
              <a:rPr lang="en-US" sz="4000">
                <a:solidFill>
                  <a:schemeClr val="bg1"/>
                </a:solidFill>
                <a:latin typeface="Times New Roman" pitchFamily="18" charset="0"/>
                <a:ea typeface="Arial-Rounded" panose="020B0500000000000000" pitchFamily="34" charset="0"/>
                <a:cs typeface="Times New Roman" pitchFamily="18" charset="0"/>
              </a:rPr>
              <a:t>Những ngả đường bát ngát</a:t>
            </a:r>
          </a:p>
          <a:p>
            <a:pPr algn="just">
              <a:defRPr/>
            </a:pPr>
            <a:r>
              <a:rPr lang="en-US" sz="4000">
                <a:solidFill>
                  <a:schemeClr val="bg1"/>
                </a:solidFill>
                <a:latin typeface="Times New Roman" pitchFamily="18" charset="0"/>
                <a:ea typeface="Arial-Rounded" panose="020B0500000000000000" pitchFamily="34" charset="0"/>
                <a:cs typeface="Times New Roman" pitchFamily="18" charset="0"/>
              </a:rPr>
              <a:t>Những dòng sông đỏ lặng phù sa</a:t>
            </a:r>
            <a:endParaRPr lang="vi-VN" sz="4000"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6794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lnSpcReduction="10000"/>
          </a:bodyPr>
          <a:lstStyle/>
          <a:p>
            <a:pPr algn="ctr"/>
            <a:r>
              <a:rPr lang="en-US" sz="3200">
                <a:solidFill>
                  <a:schemeClr val="tx1"/>
                </a:solidFill>
                <a:latin typeface="Times New Roman" pitchFamily="18" charset="0"/>
                <a:cs typeface="Times New Roman" pitchFamily="18" charset="0"/>
              </a:rPr>
              <a:t> CÁNH ĐỒNG HOA HẠ LŨNG HẢI PHÒNG</a:t>
            </a:r>
            <a:endParaRPr lang="en-US" sz="3200" dirty="0">
              <a:solidFill>
                <a:schemeClr val="tx1"/>
              </a:solidFill>
              <a:latin typeface="Times New Roman" pitchFamily="18" charset="0"/>
              <a:cs typeface="Times New Roman" pitchFamily="18" charset="0"/>
            </a:endParaRPr>
          </a:p>
        </p:txBody>
      </p:sp>
      <p:pic>
        <p:nvPicPr>
          <p:cNvPr id="2050" name="Picture 2" descr="Hạ Lũng - Làng hoa giữa lòng thành phố Hải Phòng | Du lịch | Hai Phong news">
            <a:extLst>
              <a:ext uri="{FF2B5EF4-FFF2-40B4-BE49-F238E27FC236}">
                <a16:creationId xmlns:a16="http://schemas.microsoft.com/office/drawing/2014/main" id="{B2D9F0DB-0388-009A-D869-6098C562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 y="464233"/>
            <a:ext cx="11127545" cy="535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259286"/>
            <a:ext cx="10515600" cy="487877"/>
          </a:xfrm>
        </p:spPr>
        <p:txBody>
          <a:bodyPr>
            <a:normAutofit fontScale="92500" lnSpcReduction="10000"/>
          </a:bodyPr>
          <a:lstStyle/>
          <a:p>
            <a:pPr algn="ctr"/>
            <a:r>
              <a:rPr lang="en-US" sz="3200">
                <a:solidFill>
                  <a:schemeClr val="tx1"/>
                </a:solidFill>
                <a:latin typeface="Times New Roman" pitchFamily="18" charset="0"/>
                <a:cs typeface="Times New Roman" pitchFamily="18" charset="0"/>
              </a:rPr>
              <a:t>     TRƯỜNG TIỂU HỌC ĐẰNG LÂM</a:t>
            </a:r>
            <a:endParaRPr lang="en-US" sz="3200" dirty="0">
              <a:solidFill>
                <a:schemeClr val="tx1"/>
              </a:solidFill>
              <a:latin typeface="Times New Roman" pitchFamily="18" charset="0"/>
              <a:cs typeface="Times New Roman" pitchFamily="18" charset="0"/>
            </a:endParaRPr>
          </a:p>
        </p:txBody>
      </p:sp>
      <p:pic>
        <p:nvPicPr>
          <p:cNvPr id="4098" name="Picture 2" descr="Trường Tiểu học Đằng Lâm tổ chức Chào cờ tháng 10 | Tiểu học Đằng Lâm">
            <a:extLst>
              <a:ext uri="{FF2B5EF4-FFF2-40B4-BE49-F238E27FC236}">
                <a16:creationId xmlns:a16="http://schemas.microsoft.com/office/drawing/2014/main" id="{01146B74-560B-8180-C21B-1B600CCAD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23" y="478301"/>
            <a:ext cx="3334042" cy="5317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ường Tiểu học Đằng Lâm hưởng ứng &quot; Tuần lễ áo dài Việt Nam&quot;">
            <a:extLst>
              <a:ext uri="{FF2B5EF4-FFF2-40B4-BE49-F238E27FC236}">
                <a16:creationId xmlns:a16="http://schemas.microsoft.com/office/drawing/2014/main" id="{C9FB128C-6A44-7C5A-8146-A66904F32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954" y="478301"/>
            <a:ext cx="3080971" cy="53175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ƯỜNG TIỂU HỌC ĐẰNG LÂM, QUẬN HẢI AN LIÊN HOAN CNBH &amp; TỔNG KẾT NĂM HỌC  2022 - 2023 - YouTube">
            <a:extLst>
              <a:ext uri="{FF2B5EF4-FFF2-40B4-BE49-F238E27FC236}">
                <a16:creationId xmlns:a16="http://schemas.microsoft.com/office/drawing/2014/main" id="{72E53236-5FCB-918E-BB58-BD17F2EEF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414" y="478301"/>
            <a:ext cx="4445244" cy="531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4943061" y="2780471"/>
            <a:ext cx="7248939" cy="40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590800" y="2143776"/>
            <a:ext cx="83542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90033"/>
                </a:solidFill>
                <a:effectLst/>
                <a:uLnTx/>
                <a:uFillTx/>
                <a:latin typeface="Arial-Rounded" panose="020B0500000000000000" pitchFamily="34" charset="0"/>
                <a:ea typeface="Arial-Rounded" panose="020B0500000000000000" pitchFamily="34" charset="0"/>
                <a:cs typeface="Arial-Rounded" panose="020B0500000000000000" pitchFamily="34" charset="0"/>
              </a:rPr>
              <a:t>Chào tạm biệt và</a:t>
            </a:r>
            <a:r>
              <a:rPr kumimoji="0" lang="en-US" sz="4400" b="1" i="0" u="none" strike="noStrike" kern="1200" cap="none" spc="0" normalizeH="0" noProof="0" dirty="0">
                <a:ln>
                  <a:noFill/>
                </a:ln>
                <a:solidFill>
                  <a:srgbClr val="990033"/>
                </a:solidFill>
                <a:effectLst/>
                <a:uLnTx/>
                <a:uFillTx/>
                <a:latin typeface="Arial-Rounded" panose="020B0500000000000000" pitchFamily="34" charset="0"/>
                <a:ea typeface="Arial-Rounded" panose="020B0500000000000000" pitchFamily="34" charset="0"/>
                <a:cs typeface="Arial-Rounded" panose="020B0500000000000000" pitchFamily="34" charset="0"/>
              </a:rPr>
              <a:t> hẹn gặp lại</a:t>
            </a:r>
            <a:r>
              <a:rPr kumimoji="0" lang="en-US" sz="4400" b="1" i="0" u="none" strike="noStrike" kern="1200" cap="none" spc="0" normalizeH="0" baseline="0" noProof="0" dirty="0">
                <a:ln>
                  <a:noFill/>
                </a:ln>
                <a:solidFill>
                  <a:srgbClr val="990033"/>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923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D77CA5-2B0A-F455-9ADF-BCF90DB10499}"/>
              </a:ext>
            </a:extLst>
          </p:cNvPr>
          <p:cNvSpPr>
            <a:spLocks noGrp="1"/>
          </p:cNvSpPr>
          <p:nvPr>
            <p:ph type="title"/>
          </p:nvPr>
        </p:nvSpPr>
        <p:spPr>
          <a:xfrm>
            <a:off x="838200" y="365125"/>
            <a:ext cx="10515600" cy="549275"/>
          </a:xfrm>
        </p:spPr>
        <p:txBody>
          <a:bodyPr>
            <a:normAutofit fontScale="90000"/>
          </a:bodyPr>
          <a:lstStyle/>
          <a:p>
            <a:pPr algn="ctr"/>
            <a:r>
              <a:rPr lang="en-US" b="1">
                <a:latin typeface="Times New Roman" panose="02020603050405020304" pitchFamily="18" charset="0"/>
                <a:cs typeface="Times New Roman" panose="02020603050405020304" pitchFamily="18" charset="0"/>
              </a:rPr>
              <a:t>Cánh đồng lúa chín</a:t>
            </a:r>
            <a:endParaRPr lang="vi-VN" b="1">
              <a:latin typeface="Times New Roman" panose="02020603050405020304" pitchFamily="18" charset="0"/>
              <a:cs typeface="Times New Roman" panose="02020603050405020304" pitchFamily="18" charset="0"/>
            </a:endParaRPr>
          </a:p>
        </p:txBody>
      </p:sp>
      <p:pic>
        <p:nvPicPr>
          <p:cNvPr id="4" name="Chỗ dành sẵn cho Nội dung 3">
            <a:extLst>
              <a:ext uri="{FF2B5EF4-FFF2-40B4-BE49-F238E27FC236}">
                <a16:creationId xmlns:a16="http://schemas.microsoft.com/office/drawing/2014/main" id="{4E2D684A-4CF4-9A5F-CD4A-23EE93E4C3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2369" y="1252025"/>
            <a:ext cx="11211951" cy="5240850"/>
          </a:xfrm>
          <a:prstGeom prst="rect">
            <a:avLst/>
          </a:prstGeom>
          <a:noFill/>
          <a:ln>
            <a:noFill/>
          </a:ln>
        </p:spPr>
      </p:pic>
    </p:spTree>
    <p:extLst>
      <p:ext uri="{BB962C8B-B14F-4D97-AF65-F5344CB8AC3E}">
        <p14:creationId xmlns:p14="http://schemas.microsoft.com/office/powerpoint/2010/main" val="347036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descr="25 bức ảnh về Việt Nam đẹp khiến bạn phải thốt lên &quot;Đất nước mình đẹp quá!&quot;">
            <a:extLst>
              <a:ext uri="{FF2B5EF4-FFF2-40B4-BE49-F238E27FC236}">
                <a16:creationId xmlns:a16="http://schemas.microsoft.com/office/drawing/2014/main" id="{8AFFD271-C8FB-6110-EB3A-E4B8C285F8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06" y="235975"/>
            <a:ext cx="5596780" cy="6319570"/>
          </a:xfrm>
          <a:prstGeom prst="rect">
            <a:avLst/>
          </a:prstGeom>
          <a:noFill/>
          <a:ln>
            <a:noFill/>
          </a:ln>
        </p:spPr>
      </p:pic>
      <p:pic>
        <p:nvPicPr>
          <p:cNvPr id="6" name="Hình ảnh 5" descr="25 bức ảnh về Việt Nam đẹp khiến bạn phải thốt lên &quot;Đất nước mình đẹp quá!&quot;">
            <a:extLst>
              <a:ext uri="{FF2B5EF4-FFF2-40B4-BE49-F238E27FC236}">
                <a16:creationId xmlns:a16="http://schemas.microsoft.com/office/drawing/2014/main" id="{DD3F48F8-9279-C69A-AE2D-0C8A7A0F6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3584" y="235974"/>
            <a:ext cx="5731510" cy="6319570"/>
          </a:xfrm>
          <a:prstGeom prst="rect">
            <a:avLst/>
          </a:prstGeom>
          <a:noFill/>
          <a:ln>
            <a:noFill/>
          </a:ln>
        </p:spPr>
      </p:pic>
    </p:spTree>
    <p:extLst>
      <p:ext uri="{BB962C8B-B14F-4D97-AF65-F5344CB8AC3E}">
        <p14:creationId xmlns:p14="http://schemas.microsoft.com/office/powerpoint/2010/main" val="32516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9513E2-E962-C515-8DEA-7614D92F4128}"/>
              </a:ext>
            </a:extLst>
          </p:cNvPr>
          <p:cNvSpPr>
            <a:spLocks noGrp="1"/>
          </p:cNvSpPr>
          <p:nvPr>
            <p:ph type="title"/>
          </p:nvPr>
        </p:nvSpPr>
        <p:spPr>
          <a:xfrm>
            <a:off x="803617" y="1"/>
            <a:ext cx="10584766" cy="984738"/>
          </a:xfrm>
        </p:spPr>
        <p:txBody>
          <a:bodyPr/>
          <a:lstStyle/>
          <a:p>
            <a:pPr algn="ctr"/>
            <a:r>
              <a:rPr lang="en-US">
                <a:latin typeface="Times New Roman" panose="02020603050405020304" pitchFamily="18" charset="0"/>
                <a:cs typeface="Times New Roman" panose="02020603050405020304" pitchFamily="18" charset="0"/>
              </a:rPr>
              <a:t>Vịnh Hạ Long</a:t>
            </a:r>
            <a:endParaRPr lang="vi-VN">
              <a:latin typeface="Times New Roman" panose="02020603050405020304" pitchFamily="18" charset="0"/>
              <a:cs typeface="Times New Roman" panose="02020603050405020304" pitchFamily="18" charset="0"/>
            </a:endParaRPr>
          </a:p>
        </p:txBody>
      </p:sp>
      <p:pic>
        <p:nvPicPr>
          <p:cNvPr id="4" name="Chỗ dành sẵn cho Nội dung 3" descr="Bài 4 - Chọn những bức tranh về cảnh đẹp ở nước ta. Nói những điều mà em  quan sát được từ cảnh đẹp ấy | SGK Tiếng Việt 3">
            <a:extLst>
              <a:ext uri="{FF2B5EF4-FFF2-40B4-BE49-F238E27FC236}">
                <a16:creationId xmlns:a16="http://schemas.microsoft.com/office/drawing/2014/main" id="{FD991F1B-39B7-EAA5-726C-00AF0E349E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964" y="1097280"/>
            <a:ext cx="11197882" cy="5500467"/>
          </a:xfrm>
          <a:prstGeom prst="rect">
            <a:avLst/>
          </a:prstGeom>
          <a:noFill/>
          <a:ln>
            <a:noFill/>
          </a:ln>
        </p:spPr>
      </p:pic>
    </p:spTree>
    <p:extLst>
      <p:ext uri="{BB962C8B-B14F-4D97-AF65-F5344CB8AC3E}">
        <p14:creationId xmlns:p14="http://schemas.microsoft.com/office/powerpoint/2010/main" val="129017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3750F4-C61C-2E61-B2B0-0831B52DF3DE}"/>
              </a:ext>
            </a:extLst>
          </p:cNvPr>
          <p:cNvSpPr>
            <a:spLocks noGrp="1"/>
          </p:cNvSpPr>
          <p:nvPr>
            <p:ph type="title"/>
          </p:nvPr>
        </p:nvSpPr>
        <p:spPr>
          <a:xfrm>
            <a:off x="518886" y="-244475"/>
            <a:ext cx="10515600" cy="1325563"/>
          </a:xfrm>
        </p:spPr>
        <p:txBody>
          <a:bodyPr/>
          <a:lstStyle/>
          <a:p>
            <a:pPr algn="ctr"/>
            <a:r>
              <a:rPr lang="en-US">
                <a:latin typeface="Times New Roman" panose="02020603050405020304" pitchFamily="18" charset="0"/>
                <a:cs typeface="Times New Roman" panose="02020603050405020304" pitchFamily="18" charset="0"/>
              </a:rPr>
              <a:t>MỘT SỐ CẢNH ĐẸP CỦA HẢI PHÒNG</a:t>
            </a:r>
            <a:endParaRPr lang="vi-VN">
              <a:latin typeface="Times New Roman" panose="02020603050405020304" pitchFamily="18" charset="0"/>
              <a:cs typeface="Times New Roman" panose="02020603050405020304" pitchFamily="18" charset="0"/>
            </a:endParaRPr>
          </a:p>
        </p:txBody>
      </p:sp>
      <p:pic>
        <p:nvPicPr>
          <p:cNvPr id="1026" name="Picture 2" descr="Các địa điểm du lịch ở Hải Phòng (Cập nhật 08/2023)">
            <a:extLst>
              <a:ext uri="{FF2B5EF4-FFF2-40B4-BE49-F238E27FC236}">
                <a16:creationId xmlns:a16="http://schemas.microsoft.com/office/drawing/2014/main" id="{65A3A7C2-AB57-3279-1888-796EEB31B3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58" y="784605"/>
            <a:ext cx="5442857" cy="3069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5 địa điểm du lịch Hải Phòng nổi tiếng || Du lịch Hải Phòng">
            <a:extLst>
              <a:ext uri="{FF2B5EF4-FFF2-40B4-BE49-F238E27FC236}">
                <a16:creationId xmlns:a16="http://schemas.microsoft.com/office/drawing/2014/main" id="{91327978-281D-289F-71A9-C18164A20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573" y="3997905"/>
            <a:ext cx="6081486" cy="3626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ành phố tăng trưởng dẫn đầu cả nước có gì &quot;hút khách&quot;? Là bối cảnh quay  bộ phim bom tấn Hollywood, điểm du lịch hút khách với cây cầu 2.000 tỷ đồng">
            <a:extLst>
              <a:ext uri="{FF2B5EF4-FFF2-40B4-BE49-F238E27FC236}">
                <a16:creationId xmlns:a16="http://schemas.microsoft.com/office/drawing/2014/main" id="{D40FD574-3016-60D1-8E3D-E82F3079D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997905"/>
            <a:ext cx="5646057" cy="36267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nh Phong Cảnh Quê Hương Hải Phòng Đẹp Nhất">
            <a:extLst>
              <a:ext uri="{FF2B5EF4-FFF2-40B4-BE49-F238E27FC236}">
                <a16:creationId xmlns:a16="http://schemas.microsoft.com/office/drawing/2014/main" id="{118C7453-327D-038D-9F66-2937E9F1E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945" y="784605"/>
            <a:ext cx="6212114" cy="333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73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a:extLst>
              <a:ext uri="{FF2B5EF4-FFF2-40B4-BE49-F238E27FC236}">
                <a16:creationId xmlns:a16="http://schemas.microsoft.com/office/drawing/2014/main" id="{0F486578-ADDE-C7F4-A45F-43558230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4499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292" descr="27">
            <a:extLst>
              <a:ext uri="{FF2B5EF4-FFF2-40B4-BE49-F238E27FC236}">
                <a16:creationId xmlns:a16="http://schemas.microsoft.com/office/drawing/2014/main" id="{319FC8D7-2C04-F534-86DF-2BA6818E43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4567" y="2455334"/>
            <a:ext cx="2277533" cy="42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Shape 117">
            <a:extLst>
              <a:ext uri="{FF2B5EF4-FFF2-40B4-BE49-F238E27FC236}">
                <a16:creationId xmlns:a16="http://schemas.microsoft.com/office/drawing/2014/main" id="{703D2CD6-A9DB-E932-E2C5-F72C6075F382}"/>
              </a:ext>
            </a:extLst>
          </p:cNvPr>
          <p:cNvSpPr txBox="1">
            <a:spLocks/>
          </p:cNvSpPr>
          <p:nvPr/>
        </p:nvSpPr>
        <p:spPr bwMode="auto">
          <a:xfrm>
            <a:off x="253219" y="2152358"/>
            <a:ext cx="11591778" cy="213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Bài 2: THIÊN NHIÊN VÀ CON NGƯỜI </a:t>
            </a:r>
          </a:p>
          <a:p>
            <a:pPr eaLnBrk="1" hangingPunct="1">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          Ở ĐỊA PHƯƠNG EM ( tiết 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1753</TotalTime>
  <Words>630</Words>
  <Application>Microsoft Office PowerPoint</Application>
  <PresentationFormat>Màn hình rộng</PresentationFormat>
  <Paragraphs>79</Paragraphs>
  <Slides>42</Slides>
  <Notes>10</Notes>
  <HiddenSlides>0</HiddenSlides>
  <MMClips>1</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42</vt:i4>
      </vt:variant>
    </vt:vector>
  </HeadingPairs>
  <TitlesOfParts>
    <vt:vector size="50" baseType="lpstr">
      <vt:lpstr>Arial</vt:lpstr>
      <vt:lpstr>Arial-Rounded</vt:lpstr>
      <vt:lpstr>Calibri</vt:lpstr>
      <vt:lpstr>Calibri Light</vt:lpstr>
      <vt:lpstr>Times New Roman</vt:lpstr>
      <vt:lpstr>Office Theme</vt:lpstr>
      <vt:lpstr>4_Office 主题</vt:lpstr>
      <vt:lpstr>2_Office Theme</vt:lpstr>
      <vt:lpstr>TRƯỜNG TIỂU HỌC ĐẰNG LÂM </vt:lpstr>
      <vt:lpstr>Bản trình bày PowerPoint</vt:lpstr>
      <vt:lpstr>Bản trình bày PowerPoint</vt:lpstr>
      <vt:lpstr>Bản trình bày PowerPoint</vt:lpstr>
      <vt:lpstr>Cánh đồng lúa chín</vt:lpstr>
      <vt:lpstr>Bản trình bày PowerPoint</vt:lpstr>
      <vt:lpstr>Vịnh Hạ Long</vt:lpstr>
      <vt:lpstr>MỘT SỐ CẢNH ĐẸP CỦA HẢI PHÒNG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SÔNG TAM BẠC                             SÔNG CẤM</vt:lpstr>
      <vt:lpstr>SÔNG LẠCH TRAY</vt:lpstr>
      <vt:lpstr>MỘT SỐ HỒ Ở HẢI PHÒNG</vt:lpstr>
      <vt:lpstr>Bản trình bày PowerPoint</vt:lpstr>
      <vt:lpstr>Bản trình bày PowerPoint</vt:lpstr>
      <vt:lpstr>CÁNH ĐỒNG MẪU LỚN Ở VĨNH BẢO HẢI PHÒNG</vt:lpstr>
      <vt:lpstr>TRỒNG RAU HỮU CƠ </vt:lpstr>
      <vt:lpstr>LÀNG HOA ĐẰNG HẢI Ở HẢI PHÒNG</vt:lpstr>
      <vt:lpstr>CẢNG HẢI PHÒNG</vt:lpstr>
      <vt:lpstr>CẢNG HÀNG KHÔNG CÁT BI HẢI PHÒNG</vt:lpstr>
      <vt:lpstr>CÁC KHU CÔNG NGHIỆP Ở HẢI PHÒNG</vt:lpstr>
      <vt:lpstr>DỊCH VỤ ĂN UỐNG Ở HẢI PHÒNG</vt:lpstr>
      <vt:lpstr>Bản trình bày PowerPoint</vt:lpstr>
      <vt:lpstr>Bản trình bày PowerPoint</vt:lpstr>
      <vt:lpstr>MỘT SỐ HÌNH ẢNH Ô NHIỄM NGUỒN NƯỚC, ĐẤT, KHÔNG KHÍ</vt:lpstr>
      <vt:lpstr>MỘT SỐ BIỆN PHÁP BẢỎ VỆ MÔI TRƯỜNG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Hiền Vũ</cp:lastModifiedBy>
  <cp:revision>132</cp:revision>
  <dcterms:created xsi:type="dcterms:W3CDTF">2021-06-19T08:26:22Z</dcterms:created>
  <dcterms:modified xsi:type="dcterms:W3CDTF">2023-08-10T13:27:08Z</dcterms:modified>
</cp:coreProperties>
</file>