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9" r:id="rId4"/>
    <p:sldId id="264" r:id="rId5"/>
    <p:sldId id="263" r:id="rId6"/>
    <p:sldId id="262" r:id="rId7"/>
    <p:sldId id="260" r:id="rId8"/>
    <p:sldId id="265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93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408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2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5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2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82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2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0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8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2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50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60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85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30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6"/>
            <a:ext cx="38862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3"/>
            <a:ext cx="38862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51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08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699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6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68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735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62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9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F26D-2CF3-4BCE-9D35-3E20E615BEF2}" type="datetimeFigureOut">
              <a:rPr lang="vi-VN" smtClean="0"/>
              <a:t>23/11/2023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BF6-171E-4B62-95AC-58BD9471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60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9216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92163" name="Text Placeholder 9216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92164" name="Date Placeholder 92163"/>
          <p:cNvSpPr>
            <a:spLocks noGrp="1"/>
          </p:cNvSpPr>
          <p:nvPr>
            <p:ph type="dt" sz="half" idx="2"/>
          </p:nvPr>
        </p:nvSpPr>
        <p:spPr>
          <a:xfrm>
            <a:off x="457200" y="6245226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lstStyle>
            <a:lvl1pPr>
              <a:defRPr sz="19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5" name="Footer Placeholder 92164"/>
          <p:cNvSpPr>
            <a:spLocks noGrp="1"/>
          </p:cNvSpPr>
          <p:nvPr>
            <p:ph type="ftr" sz="quarter" idx="3"/>
          </p:nvPr>
        </p:nvSpPr>
        <p:spPr>
          <a:xfrm>
            <a:off x="3124200" y="6245226"/>
            <a:ext cx="2895600" cy="476251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lstStyle>
            <a:lvl1pPr algn="ctr">
              <a:defRPr sz="19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6" name="Slide Number Placeholder 92165"/>
          <p:cNvSpPr>
            <a:spLocks noGrp="1"/>
          </p:cNvSpPr>
          <p:nvPr>
            <p:ph type="sldNum" sz="quarter" idx="4"/>
          </p:nvPr>
        </p:nvSpPr>
        <p:spPr>
          <a:xfrm>
            <a:off x="6553200" y="6245226"/>
            <a:ext cx="2133600" cy="476251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lstStyle>
            <a:lvl1pPr algn="r">
              <a:defRPr sz="19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2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marL="0" lvl="0" indent="0" algn="ctr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lvl="0" indent="-457189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4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90575" lvl="1" indent="-380990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lvl="2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lvl="3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43131" lvl="4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lvl="5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lvl="6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1886" lvl="7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81470" lvl="8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85" lvl="1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19170" lvl="2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28754" lvl="3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38339" lvl="4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047924" lvl="5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3657509" lvl="6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4267093" lvl="7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4876678" lvl="8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NUL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9.svg"/><Relationship Id="rId3" Type="http://schemas.openxmlformats.org/officeDocument/2006/relationships/image" Target="../media/image10.png"/><Relationship Id="rId7" Type="http://schemas.openxmlformats.org/officeDocument/2006/relationships/image" Target="../media/image73.svg"/><Relationship Id="rId12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0" Type="http://schemas.openxmlformats.org/officeDocument/2006/relationships/image" Target="../media/image13.png"/><Relationship Id="rId9" Type="http://schemas.openxmlformats.org/officeDocument/2006/relationships/image" Target="../media/image75.svg"/><Relationship Id="rId1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8395" y="171452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 tim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569" y="3603554"/>
            <a:ext cx="4233338" cy="3078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613400"/>
            <a:ext cx="106680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751341"/>
            <a:ext cx="106680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WordArt 3"/>
          <p:cNvSpPr>
            <a:spLocks noTextEdit="1"/>
          </p:cNvSpPr>
          <p:nvPr/>
        </p:nvSpPr>
        <p:spPr>
          <a:xfrm>
            <a:off x="184211" y="4881490"/>
            <a:ext cx="4603360" cy="450164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TextEdit="1"/>
          </p:cNvSpPr>
          <p:nvPr/>
        </p:nvSpPr>
        <p:spPr>
          <a:xfrm>
            <a:off x="242691" y="1916832"/>
            <a:ext cx="8792308" cy="109826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  <a:normAutofit fontScale="55000" lnSpcReduction="20000"/>
          </a:bodyPr>
          <a:lstStyle/>
          <a:p>
            <a:pPr defTabSz="121914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en-US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TRẢI NGHIỆM</a:t>
            </a:r>
            <a:endParaRPr lang="en-US" sz="37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21914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 LOẠI VÀ SẮP XẾP HOẠT ĐỘNG CÁ NHÂN </a:t>
            </a:r>
            <a:endParaRPr 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057400" y="381002"/>
            <a:ext cx="4954488" cy="1028700"/>
          </a:xfrm>
          <a:prstGeom prst="rect">
            <a:avLst/>
          </a:prstGeom>
        </p:spPr>
        <p:txBody>
          <a:bodyPr wrap="none" lIns="121914" tIns="60957" rIns="121914" bIns="60957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9pPr>
          </a:lstStyle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0160" y="393894"/>
            <a:ext cx="6588968" cy="630936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15800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l"/>
            <a:r>
              <a:rPr lang="vi-VN" sz="2800" dirty="0" smtClean="0">
                <a:solidFill>
                  <a:srgbClr val="FF0000"/>
                </a:solidFill>
              </a:rPr>
              <a:t>1. Phân loại các hoạt động hàng ngày của em</a:t>
            </a:r>
            <a:r>
              <a:rPr lang="vi-VN" sz="2800" dirty="0" smtClean="0"/>
              <a:t/>
            </a:r>
            <a:br>
              <a:rPr lang="vi-VN" sz="2800" dirty="0" smtClean="0"/>
            </a:br>
            <a:r>
              <a:rPr lang="vi-VN" sz="2800" dirty="0" smtClean="0"/>
              <a:t>- Thực hành phân loại các hoạt động hàng ngày của em theo những tiêu chí khác nhau: </a:t>
            </a: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6097AE-9BEF-0532-6BC2-38E4FD57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78" y="2787657"/>
            <a:ext cx="2714625" cy="2716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8EBCB6-8BB5-91FE-E853-99A98B068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138" y="2336070"/>
            <a:ext cx="2712955" cy="3168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7C106-F5B2-8DEA-1CD7-F22AE44F5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278" y="2796717"/>
            <a:ext cx="2676525" cy="26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0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buNone/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KẾT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LUẬN</a:t>
            </a: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vi-VN" sz="2800" b="1" smtClean="0">
                <a:latin typeface="+mj-lt"/>
                <a:ea typeface="Cambria" panose="02040503050406030204" pitchFamily="18" charset="0"/>
              </a:rPr>
              <a:t>       -  </a:t>
            </a:r>
            <a:r>
              <a:rPr lang="vi-VN" sz="2800" b="1" dirty="0" smtClean="0">
                <a:latin typeface="+mj-lt"/>
                <a:ea typeface="Cambria" panose="02040503050406030204" pitchFamily="18" charset="0"/>
              </a:rPr>
              <a:t>Phân loại sự vật, sự việc, hiện tượng cần dựa theo một tiêu chí nhất định.</a:t>
            </a:r>
          </a:p>
          <a:p>
            <a:pPr marL="0" lvl="0" indent="0">
              <a:lnSpc>
                <a:spcPct val="120000"/>
              </a:lnSpc>
              <a:buNone/>
              <a:defRPr/>
            </a:pPr>
            <a:r>
              <a:rPr lang="en-US" sz="2800" b="1" dirty="0" smtClean="0">
                <a:latin typeface="+mj-lt"/>
                <a:ea typeface="Cambria" panose="02040503050406030204" pitchFamily="18" charset="0"/>
              </a:rPr>
              <a:t>        -  </a:t>
            </a:r>
            <a:r>
              <a:rPr lang="vi-VN" sz="2800" b="1" dirty="0">
                <a:latin typeface="+mj-lt"/>
                <a:ea typeface="Cambria" panose="02040503050406030204" pitchFamily="18" charset="0"/>
              </a:rPr>
              <a:t>Với các hoạt động hằng ngày, dù em lựa chọn </a:t>
            </a:r>
            <a:r>
              <a:rPr lang="vi-VN" sz="2800" b="1" dirty="0" smtClean="0">
                <a:latin typeface="+mj-lt"/>
                <a:ea typeface="Cambria" panose="02040503050406030204" pitchFamily="18" charset="0"/>
              </a:rPr>
              <a:t>phân </a:t>
            </a:r>
            <a:r>
              <a:rPr lang="vi-VN" sz="2800" b="1" dirty="0">
                <a:latin typeface="+mj-lt"/>
                <a:ea typeface="Cambria" panose="02040503050406030204" pitchFamily="18" charset="0"/>
              </a:rPr>
              <a:t>loại theo cách nào cũng cần quan tâm đủ các thông tin</a:t>
            </a:r>
            <a:r>
              <a:rPr lang="vi-VN" sz="2800" b="1" dirty="0" smtClean="0">
                <a:latin typeface="+mj-lt"/>
                <a:ea typeface="Cambria" panose="02040503050406030204" pitchFamily="18" charset="0"/>
              </a:rPr>
              <a:t>:</a:t>
            </a:r>
          </a:p>
          <a:p>
            <a:pPr marL="0" lvl="0" indent="0" algn="just">
              <a:lnSpc>
                <a:spcPct val="120000"/>
              </a:lnSpc>
              <a:buNone/>
              <a:defRPr/>
            </a:pPr>
            <a:r>
              <a:rPr lang="vi-VN" sz="2800" b="1" i="1" dirty="0" smtClean="0">
                <a:latin typeface="+mj-lt"/>
                <a:ea typeface="Cambria" panose="02040503050406030204" pitchFamily="18" charset="0"/>
              </a:rPr>
              <a:t>       + </a:t>
            </a:r>
            <a:r>
              <a:rPr lang="vi-VN" sz="2800" b="1" i="1" dirty="0">
                <a:latin typeface="+mj-lt"/>
                <a:ea typeface="Cambria" panose="02040503050406030204" pitchFamily="18" charset="0"/>
              </a:rPr>
              <a:t>Công việc cần thực hiện.</a:t>
            </a:r>
          </a:p>
          <a:p>
            <a:pPr marL="0" lvl="0" indent="0" algn="just">
              <a:lnSpc>
                <a:spcPct val="120000"/>
              </a:lnSpc>
              <a:buNone/>
              <a:defRPr/>
            </a:pPr>
            <a:r>
              <a:rPr lang="vi-VN" sz="2800" b="1" i="1" dirty="0" smtClean="0">
                <a:latin typeface="+mj-lt"/>
                <a:ea typeface="Cambria" panose="02040503050406030204" pitchFamily="18" charset="0"/>
              </a:rPr>
              <a:t>       + </a:t>
            </a:r>
            <a:r>
              <a:rPr lang="vi-VN" sz="2800" b="1" i="1" dirty="0">
                <a:latin typeface="+mj-lt"/>
                <a:ea typeface="Cambria" panose="02040503050406030204" pitchFamily="18" charset="0"/>
              </a:rPr>
              <a:t>Thời điểm và thời gian cần thiết để thực hiện.</a:t>
            </a:r>
          </a:p>
          <a:p>
            <a:pPr marL="0" lvl="0" indent="0" algn="just">
              <a:lnSpc>
                <a:spcPct val="120000"/>
              </a:lnSpc>
              <a:buNone/>
              <a:defRPr/>
            </a:pPr>
            <a:r>
              <a:rPr lang="vi-VN" sz="28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i="1" dirty="0" smtClean="0">
                <a:latin typeface="+mj-lt"/>
                <a:ea typeface="Cambria" panose="02040503050406030204" pitchFamily="18" charset="0"/>
              </a:rPr>
              <a:t>      +  </a:t>
            </a:r>
            <a:r>
              <a:rPr lang="vi-VN" sz="2800" b="1" i="1" dirty="0">
                <a:latin typeface="+mj-lt"/>
                <a:ea typeface="Cambria" panose="02040503050406030204" pitchFamily="18" charset="0"/>
              </a:rPr>
              <a:t>Địa điểm thực hiện.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015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2304256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Đánh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số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thứ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tự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công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việc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hoặc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ghi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thời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gian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thực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hiện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công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việc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trên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các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nhánh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của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sơ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đồ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tư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duy</a:t>
            </a:r>
            <a:r>
              <a:rPr lang="en-US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2700" kern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>ấy</a:t>
            </a:r>
            <a:r>
              <a:rPr lang="vi-VN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  <a:t/>
            </a:r>
            <a:br>
              <a:rPr lang="vi-VN" sz="2700" kern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宋体"/>
                <a:cs typeface="Times New Roman" pitchFamily="18" charset="0"/>
              </a:rPr>
            </a:br>
            <a:r>
              <a:rPr lang="vi-VN" sz="2800" dirty="0"/>
              <a:t/>
            </a:r>
            <a:br>
              <a:rPr lang="vi-VN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60C132-EB68-CF28-75FA-4367CD9F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1" y="2348879"/>
            <a:ext cx="6480720" cy="28207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40459" y="4725144"/>
            <a:ext cx="3701776" cy="1804427"/>
            <a:chOff x="2840459" y="4725144"/>
            <a:chExt cx="3701776" cy="1804427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888EF06-95E2-6F41-58C0-45D8D9CB7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605" y="4725144"/>
              <a:ext cx="2253484" cy="1338191"/>
            </a:xfrm>
            <a:prstGeom prst="rect">
              <a:avLst/>
            </a:prstGeom>
          </p:spPr>
        </p:pic>
        <p:sp>
          <p:nvSpPr>
            <p:cNvPr id="8" name="Rounded Rectangle 304">
              <a:extLst>
                <a:ext uri="{FF2B5EF4-FFF2-40B4-BE49-F238E27FC236}">
                  <a16:creationId xmlns="" xmlns:a16="http://schemas.microsoft.com/office/drawing/2014/main" id="{24BC9EBD-4C52-FCCD-FE8E-B0DA2B1B84BA}"/>
                </a:ext>
              </a:extLst>
            </p:cNvPr>
            <p:cNvSpPr/>
            <p:nvPr/>
          </p:nvSpPr>
          <p:spPr>
            <a:xfrm>
              <a:off x="2840459" y="5950689"/>
              <a:ext cx="3701776" cy="57888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仓耳今楷05-6763 W05" panose="02020400000000000000" pitchFamily="18" charset="-122"/>
                  <a:cs typeface="Times New Roman" pitchFamily="18" charset="0"/>
                </a:rPr>
                <a:t>Làm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仓耳今楷05-6763 W05" panose="02020400000000000000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仓耳今楷05-6763 W05" panose="02020400000000000000" pitchFamily="18" charset="-122"/>
                  <a:cs typeface="Times New Roman" pitchFamily="18" charset="0"/>
                </a:rPr>
                <a:t>việc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仓耳今楷05-6763 W05" panose="02020400000000000000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仓耳今楷05-6763 W05" panose="02020400000000000000" pitchFamily="18" charset="-122"/>
                  <a:cs typeface="Times New Roman" pitchFamily="18" charset="0"/>
                </a:rPr>
                <a:t>nhóm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仓耳今楷05-6763 W05" panose="02020400000000000000" pitchFamily="18" charset="-122"/>
                  <a:cs typeface="Times New Roman" pitchFamily="18" charset="0"/>
                </a:rPr>
                <a:t> </a:t>
              </a: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仓耳今楷05-6763 W05" panose="02020400000000000000" pitchFamily="18" charset="-122"/>
                  <a:cs typeface="Times New Roman" pitchFamily="18" charset="0"/>
                </a:rPr>
                <a:t>6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1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" y="-27352"/>
            <a:ext cx="9144000" cy="6815610"/>
          </a:xfrm>
          <a:prstGeom prst="rect">
            <a:avLst/>
          </a:prstGeom>
        </p:spPr>
      </p:pic>
      <p:pic>
        <p:nvPicPr>
          <p:cNvPr id="6" name="Graphic 542">
            <a:extLst>
              <a:ext uri="{FF2B5EF4-FFF2-40B4-BE49-F238E27FC236}">
                <a16:creationId xmlns=""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6257" y="4104913"/>
            <a:ext cx="1853414" cy="2529255"/>
          </a:xfrm>
          <a:prstGeom prst="rect">
            <a:avLst/>
          </a:prstGeom>
        </p:spPr>
      </p:pic>
      <p:pic>
        <p:nvPicPr>
          <p:cNvPr id="7" name="Graphic 543">
            <a:extLst>
              <a:ext uri="{FF2B5EF4-FFF2-40B4-BE49-F238E27FC236}">
                <a16:creationId xmlns=""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0032" y="4002427"/>
            <a:ext cx="1853413" cy="2780314"/>
          </a:xfrm>
          <a:prstGeom prst="rect">
            <a:avLst/>
          </a:prstGeom>
        </p:spPr>
      </p:pic>
      <p:pic>
        <p:nvPicPr>
          <p:cNvPr id="8" name="Graphic 544">
            <a:extLst>
              <a:ext uri="{FF2B5EF4-FFF2-40B4-BE49-F238E27FC236}">
                <a16:creationId xmlns=""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2051720" y="2462035"/>
            <a:ext cx="1642193" cy="3338591"/>
          </a:xfrm>
          <a:prstGeom prst="rect">
            <a:avLst/>
          </a:prstGeom>
        </p:spPr>
      </p:pic>
      <p:pic>
        <p:nvPicPr>
          <p:cNvPr id="9" name="Graphic 545">
            <a:extLst>
              <a:ext uri="{FF2B5EF4-FFF2-40B4-BE49-F238E27FC236}">
                <a16:creationId xmlns=""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2486" y="4134813"/>
            <a:ext cx="1857267" cy="2684778"/>
          </a:xfrm>
          <a:prstGeom prst="rect">
            <a:avLst/>
          </a:prstGeom>
        </p:spPr>
      </p:pic>
      <p:pic>
        <p:nvPicPr>
          <p:cNvPr id="10" name="Graphic 546">
            <a:extLst>
              <a:ext uri="{FF2B5EF4-FFF2-40B4-BE49-F238E27FC236}">
                <a16:creationId xmlns=""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2767206" y="4174654"/>
            <a:ext cx="1853414" cy="2683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99B0A98-5325-4C36-B95C-320B7E1D44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9753" y="1418593"/>
            <a:ext cx="4536504" cy="8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6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124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Default Design</vt:lpstr>
      <vt:lpstr>PowerPoint Presentation</vt:lpstr>
      <vt:lpstr>1. Phân loại các hoạt động hàng ngày của em - Thực hành phân loại các hoạt động hàng ngày của em theo những tiêu chí khác nhau: </vt:lpstr>
      <vt:lpstr>PowerPoint Presentation</vt:lpstr>
      <vt:lpstr>PowerPoint Presentation</vt:lpstr>
      <vt:lpstr>     2. Xây dựng sơ đồ tư duy về thời gian biểu theo tiêu chí phân loại. - Lựa chọn một tiêu chí phân loại để thực hành vẽ sơ đồ tư duy.  - Đánh số thứ tự công việc hoặc ghi thời gian thực hiện công việc trên các nhánh của sơ đồ tư duy ấy   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10</cp:revision>
  <dcterms:created xsi:type="dcterms:W3CDTF">2023-09-19T03:55:38Z</dcterms:created>
  <dcterms:modified xsi:type="dcterms:W3CDTF">2023-11-23T01:45:58Z</dcterms:modified>
</cp:coreProperties>
</file>