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998D7"/>
    <a:srgbClr val="FF3399"/>
    <a:srgbClr val="FFFFFF"/>
    <a:srgbClr val="0000FF"/>
    <a:srgbClr val="3DC3EC"/>
    <a:srgbClr val="F3E8CC"/>
    <a:srgbClr val="F03C69"/>
    <a:srgbClr val="000099"/>
    <a:srgbClr val="FDF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274" y="5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8849775" cy="2122779"/>
            <a:chOff x="1055313" y="1366069"/>
            <a:chExt cx="7863837" cy="2122779"/>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1569660"/>
            </a:xfrm>
            <a:prstGeom prst="rect">
              <a:avLst/>
            </a:prstGeom>
          </p:spPr>
          <p:txBody>
            <a:bodyPr wrap="square">
              <a:spAutoFit/>
            </a:bodyPr>
            <a:lstStyle/>
            <a:p>
              <a:pPr algn="ctr" defTabSz="342900">
                <a:lnSpc>
                  <a:spcPct val="150000"/>
                </a:lnSpc>
              </a:pPr>
              <a:r>
                <a:rPr lang="en-US" sz="3200" b="1" dirty="0" smtClean="0">
                  <a:solidFill>
                    <a:srgbClr val="F93265"/>
                  </a:solidFill>
                  <a:latin typeface="SVN-SAF" panose="02040603050506020204" pitchFamily="18" charset="0"/>
                  <a:cs typeface="Times New Roman" panose="02020603050405020304" pitchFamily="18" charset="0"/>
                </a:rPr>
                <a:t>   THÔNG </a:t>
              </a:r>
              <a:r>
                <a:rPr lang="en-US" sz="3200" b="1" dirty="0">
                  <a:solidFill>
                    <a:srgbClr val="F93265"/>
                  </a:solidFill>
                  <a:latin typeface="SVN-SAF" panose="02040603050506020204" pitchFamily="18" charset="0"/>
                  <a:cs typeface="Times New Roman" panose="02020603050405020304" pitchFamily="18" charset="0"/>
                </a:rPr>
                <a:t>TIN VÀ QUYẾT ĐỊNH</a:t>
              </a:r>
              <a:endParaRPr lang="vi-VN" sz="3200" b="1" dirty="0">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62561"/>
            <a:ext cx="6746436" cy="661207"/>
          </a:xfrm>
          <a:prstGeom prst="rect">
            <a:avLst/>
          </a:prstGeom>
        </p:spPr>
        <p:txBody>
          <a:bodyPr wrap="square">
            <a:spAutoFit/>
          </a:bodyPr>
          <a:lstStyle/>
          <a:p>
            <a:pPr algn="just" defTabSz="342900">
              <a:lnSpc>
                <a:spcPct val="150000"/>
              </a:lnSpc>
            </a:pPr>
            <a:r>
              <a:rPr lang="en-US" sz="2800" dirty="0">
                <a:latin typeface="UTM Avo" panose="02040603050506020204" pitchFamily="18" charset="0"/>
                <a:cs typeface="Times New Roman" panose="02020603050405020304" pitchFamily="18" charset="0"/>
              </a:rPr>
              <a:t>Ở </a:t>
            </a:r>
            <a:r>
              <a:rPr lang="en-US" sz="2800" dirty="0" err="1">
                <a:latin typeface="UTM Avo" panose="02040603050506020204" pitchFamily="18" charset="0"/>
                <a:cs typeface="Times New Roman" panose="02020603050405020304" pitchFamily="18" charset="0"/>
              </a:rPr>
              <a:t>hành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lớp</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học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một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tấm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biển</a:t>
            </a:r>
            <a:endParaRPr lang="vi-VN" sz="28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53929"/>
            <a:ext cx="7310526" cy="661207"/>
          </a:xfrm>
          <a:prstGeom prst="rect">
            <a:avLst/>
          </a:prstGeom>
        </p:spPr>
        <p:txBody>
          <a:bodyPr wrap="square">
            <a:spAutoFit/>
          </a:bodyPr>
          <a:lstStyle/>
          <a:p>
            <a:pPr defTabSz="342900">
              <a:lnSpc>
                <a:spcPct val="150000"/>
              </a:lnSpc>
            </a:pPr>
            <a:r>
              <a:rPr lang="pt-BR" sz="2800" dirty="0">
                <a:latin typeface="UTM Avo" panose="02040603050506020204" pitchFamily="18" charset="0"/>
                <a:cs typeface="Times New Roman" panose="02020603050405020304" pitchFamily="18" charset="0"/>
              </a:rPr>
              <a:t>a) </a:t>
            </a:r>
            <a:r>
              <a:rPr lang="vi-VN" sz="2800" dirty="0">
                <a:latin typeface="UTM Avo" panose="02040603050506020204" pitchFamily="18" charset="0"/>
                <a:cs typeface="Times New Roman" panose="02020603050405020304" pitchFamily="18" charset="0"/>
              </a:rPr>
              <a:t>Thông tin em nhận được từ tấm biển là gì?</a:t>
            </a:r>
            <a:endParaRPr lang="pt-BR" sz="2800" dirty="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661207"/>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307537"/>
            </a:xfrm>
            <a:prstGeom prst="rect">
              <a:avLst/>
            </a:prstGeom>
          </p:spPr>
          <p:txBody>
            <a:bodyPr wrap="square">
              <a:spAutoFit/>
            </a:bodyPr>
            <a:lstStyle/>
            <a:p>
              <a:pPr algn="ctr" defTabSz="342900">
                <a:lnSpc>
                  <a:spcPct val="150000"/>
                </a:lnSpc>
              </a:pPr>
              <a:r>
                <a:rPr lang="vi-VN" sz="2800" b="1" dirty="0">
                  <a:solidFill>
                    <a:srgbClr val="F03C69"/>
                  </a:solidFill>
                  <a:latin typeface="UTM Avo" panose="02040603050506020204" pitchFamily="18" charset="0"/>
                  <a:cs typeface="Times New Roman" panose="02020603050405020304" pitchFamily="18" charset="0"/>
                </a:rPr>
                <a:t>Ba dạng thông tin thường gặp là </a:t>
              </a:r>
              <a:endParaRPr lang="en-US" sz="2800" b="1" dirty="0">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800" b="1" dirty="0">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82" y="3713239"/>
            <a:ext cx="3482600" cy="1429067"/>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921777"/>
            <a:ext cx="3917373" cy="1307537"/>
          </a:xfrm>
          <a:prstGeom prst="rect">
            <a:avLst/>
          </a:prstGeom>
        </p:spPr>
        <p:txBody>
          <a:bodyPr wrap="square">
            <a:spAutoFit/>
          </a:bodyPr>
          <a:lstStyle/>
          <a:p>
            <a:pPr defTabSz="342900">
              <a:lnSpc>
                <a:spcPct val="150000"/>
              </a:lnSpc>
            </a:pPr>
            <a:r>
              <a:rPr lang="vi-VN" sz="2800">
                <a:latin typeface="UTM Avo" panose="02040603050506020204" pitchFamily="18" charset="0"/>
                <a:cs typeface="Times New Roman" panose="02020603050405020304" pitchFamily="18" charset="0"/>
                <a:sym typeface="Wingdings" panose="05000000000000000000" pitchFamily="2" charset="2"/>
              </a:rPr>
              <a:t> </a:t>
            </a:r>
            <a:r>
              <a:rPr lang="en-US" sz="2800">
                <a:latin typeface="UTM Avo" panose="02040603050506020204" pitchFamily="18" charset="0"/>
                <a:cs typeface="Times New Roman" panose="02020603050405020304" pitchFamily="18" charset="0"/>
                <a:sym typeface="Wingdings" panose="05000000000000000000" pitchFamily="2" charset="2"/>
              </a:rPr>
              <a:t>	</a:t>
            </a:r>
            <a:r>
              <a:rPr lang="en-US" sz="28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800">
                <a:solidFill>
                  <a:srgbClr val="0000FF"/>
                </a:solidFill>
                <a:latin typeface="UTM Avo" panose="02040603050506020204" pitchFamily="18" charset="0"/>
                <a:cs typeface="Times New Roman" panose="02020603050405020304" pitchFamily="18" charset="0"/>
              </a:rPr>
              <a:t>		Muốn giỏi phải học</a:t>
            </a:r>
            <a:endParaRPr lang="pt-BR" sz="28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660758"/>
          </a:xfrm>
          <a:prstGeom prst="rect">
            <a:avLst/>
          </a:prstGeom>
        </p:spPr>
        <p:txBody>
          <a:bodyPr wrap="square">
            <a:spAutoFit/>
          </a:bodyPr>
          <a:lstStyle/>
          <a:p>
            <a:pPr algn="just" defTabSz="342900">
              <a:lnSpc>
                <a:spcPct val="150000"/>
              </a:lnSpc>
            </a:pPr>
            <a:r>
              <a:rPr lang="vi-VN" sz="2800">
                <a:latin typeface="UTM Avo" panose="02040603050506020204" pitchFamily="18" charset="0"/>
                <a:cs typeface="Times New Roman" panose="02020603050405020304" pitchFamily="18" charset="0"/>
                <a:sym typeface="Wingdings" panose="05000000000000000000" pitchFamily="2" charset="2"/>
              </a:rPr>
              <a:t></a:t>
            </a:r>
            <a:r>
              <a:rPr lang="en-US" sz="2800">
                <a:latin typeface="UTM Avo" panose="02040603050506020204" pitchFamily="18" charset="0"/>
                <a:cs typeface="Times New Roman" panose="02020603050405020304" pitchFamily="18" charset="0"/>
                <a:sym typeface="Wingdings" panose="05000000000000000000" pitchFamily="2" charset="2"/>
              </a:rPr>
              <a:t> </a:t>
            </a:r>
            <a:r>
              <a:rPr lang="en-US" sz="2800">
                <a:solidFill>
                  <a:srgbClr val="0000FF"/>
                </a:solidFill>
                <a:latin typeface="UTM Avo" panose="02040603050506020204" pitchFamily="18" charset="0"/>
                <a:cs typeface="Times New Roman" panose="02020603050405020304" pitchFamily="18" charset="0"/>
              </a:rPr>
              <a:t>dạng chữ</a:t>
            </a:r>
            <a:endParaRPr lang="vi-VN" sz="28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307537"/>
          </a:xfrm>
          <a:prstGeom prst="rect">
            <a:avLst/>
          </a:prstGeom>
        </p:spPr>
        <p:txBody>
          <a:bodyPr wrap="square">
            <a:spAutoFit/>
          </a:bodyPr>
          <a:lstStyle/>
          <a:p>
            <a:pPr defTabSz="342900">
              <a:lnSpc>
                <a:spcPct val="150000"/>
              </a:lnSpc>
            </a:pPr>
            <a:r>
              <a:rPr lang="en-US" sz="2800" b="1" dirty="0">
                <a:latin typeface="UTM Avo" panose="02040603050506020204" pitchFamily="18" charset="0"/>
                <a:cs typeface="Times New Roman" panose="02020603050405020304" pitchFamily="18" charset="0"/>
              </a:rPr>
              <a:t>1. </a:t>
            </a:r>
            <a:r>
              <a:rPr lang="vi-VN" sz="2800" dirty="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5" y="2683737"/>
            <a:ext cx="9897081" cy="738664"/>
          </a:xfrm>
          <a:prstGeom prst="rect">
            <a:avLst/>
          </a:prstGeom>
        </p:spPr>
        <p:txBody>
          <a:bodyPr wrap="square">
            <a:spAutoFit/>
          </a:bodyPr>
          <a:lstStyle/>
          <a:p>
            <a:pPr defTabSz="342900">
              <a:lnSpc>
                <a:spcPct val="150000"/>
              </a:lnSpc>
            </a:pPr>
            <a:r>
              <a:rPr lang="en-US" sz="2800" b="1" dirty="0">
                <a:solidFill>
                  <a:srgbClr val="FF0000"/>
                </a:solidFill>
                <a:latin typeface="UTM Avo" panose="02040603050506020204" pitchFamily="18" charset="0"/>
                <a:cs typeface="Times New Roman" panose="02020603050405020304" pitchFamily="18" charset="0"/>
              </a:rPr>
              <a:t>A.</a:t>
            </a:r>
            <a:r>
              <a:rPr lang="en-US" sz="2800" dirty="0">
                <a:solidFill>
                  <a:srgbClr val="FF0000"/>
                </a:solidFill>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Xem trước bài cho ngày hôm sau sẽ giúp em hiểu bài tốt hơn</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6" y="3260539"/>
            <a:ext cx="8085697" cy="738664"/>
          </a:xfrm>
          <a:prstGeom prst="rect">
            <a:avLst/>
          </a:prstGeom>
        </p:spPr>
        <p:txBody>
          <a:bodyPr wrap="square">
            <a:spAutoFit/>
          </a:bodyPr>
          <a:lstStyle/>
          <a:p>
            <a:pPr defTabSz="342900">
              <a:lnSpc>
                <a:spcPct val="150000"/>
              </a:lnSpc>
            </a:pPr>
            <a:r>
              <a:rPr lang="en-US" sz="2800" b="1" dirty="0">
                <a:solidFill>
                  <a:srgbClr val="FF0000"/>
                </a:solidFill>
                <a:latin typeface="UTM Avo" panose="02040603050506020204" pitchFamily="18" charset="0"/>
                <a:cs typeface="Times New Roman" panose="02020603050405020304" pitchFamily="18" charset="0"/>
              </a:rPr>
              <a:t>B. </a:t>
            </a:r>
            <a:r>
              <a:rPr lang="vi-VN" sz="2800" dirty="0">
                <a:latin typeface="UTM Avo" panose="02040603050506020204" pitchFamily="18" charset="0"/>
                <a:cs typeface="Times New Roman" panose="02020603050405020304" pitchFamily="18" charset="0"/>
              </a:rPr>
              <a:t>An xem trước bài hôm sau khi đi học về</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4210832"/>
            <a:ext cx="9751340" cy="661207"/>
          </a:xfrm>
          <a:prstGeom prst="rect">
            <a:avLst/>
          </a:prstGeom>
        </p:spPr>
        <p:txBody>
          <a:bodyPr wrap="square">
            <a:spAutoFit/>
          </a:bodyPr>
          <a:lstStyle/>
          <a:p>
            <a:pPr defTabSz="342900">
              <a:lnSpc>
                <a:spcPct val="150000"/>
              </a:lnSpc>
            </a:pPr>
            <a:r>
              <a:rPr lang="en-US" sz="2800" b="1" dirty="0">
                <a:latin typeface="UTM Avo" panose="02040603050506020204" pitchFamily="18" charset="0"/>
                <a:cs typeface="Times New Roman" panose="02020603050405020304" pitchFamily="18" charset="0"/>
              </a:rPr>
              <a:t>2. </a:t>
            </a:r>
            <a:r>
              <a:rPr lang="vi-VN" sz="2800" dirty="0">
                <a:latin typeface="UTM Avo" panose="02040603050506020204" pitchFamily="18" charset="0"/>
                <a:cs typeface="Times New Roman" panose="02020603050405020304" pitchFamily="18" charset="0"/>
              </a:rPr>
              <a:t>Có ba loại thùng rác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a:t>
            </a:r>
            <a:r>
              <a:rPr lang="vi-VN" sz="2800" dirty="0">
                <a:latin typeface="UTM Avo" panose="02040603050506020204" pitchFamily="18" charset="0"/>
                <a:cs typeface="Times New Roman" panose="02020603050405020304" pitchFamily="18" charset="0"/>
              </a:rPr>
              <a:t>ư</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hình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bên</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11108" y="4046710"/>
            <a:ext cx="4229376" cy="2198750"/>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785484"/>
            <a:ext cx="7310526" cy="661207"/>
          </a:xfrm>
          <a:prstGeom prst="rect">
            <a:avLst/>
          </a:prstGeom>
        </p:spPr>
        <p:txBody>
          <a:bodyPr wrap="square">
            <a:spAutoFit/>
          </a:bodyPr>
          <a:lstStyle/>
          <a:p>
            <a:pPr defTabSz="342900">
              <a:lnSpc>
                <a:spcPct val="150000"/>
              </a:lnSpc>
            </a:pPr>
            <a:r>
              <a:rPr lang="pt-BR" sz="2800" dirty="0">
                <a:latin typeface="UTM Avo" panose="02040603050506020204" pitchFamily="18" charset="0"/>
                <a:cs typeface="Times New Roman" panose="02020603050405020304" pitchFamily="18" charset="0"/>
              </a:rPr>
              <a:t>a) </a:t>
            </a:r>
            <a:r>
              <a:rPr lang="vi-VN" sz="2800" dirty="0">
                <a:latin typeface="UTM Avo" panose="02040603050506020204" pitchFamily="18" charset="0"/>
                <a:cs typeface="Times New Roman" panose="02020603050405020304" pitchFamily="18" charset="0"/>
              </a:rPr>
              <a:t>Điều gì giúp em bỏ rác vào đúng thùng?</a:t>
            </a:r>
            <a:endParaRPr lang="pt-BR" sz="2800" dirty="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5364436"/>
            <a:ext cx="7310526" cy="661207"/>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b) </a:t>
            </a:r>
            <a:r>
              <a:rPr lang="en-US" sz="2800" dirty="0" err="1">
                <a:latin typeface="UTM Avo" panose="02040603050506020204" pitchFamily="18" charset="0"/>
                <a:cs typeface="Times New Roman" panose="02020603050405020304" pitchFamily="18" charset="0"/>
              </a:rPr>
              <a:t>Đó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thông</a:t>
            </a:r>
            <a:r>
              <a:rPr lang="en-US" sz="2800" dirty="0">
                <a:latin typeface="UTM Avo" panose="02040603050506020204" pitchFamily="18" charset="0"/>
                <a:cs typeface="Times New Roman" panose="02020603050405020304" pitchFamily="18" charset="0"/>
              </a:rPr>
              <a:t> tin </a:t>
            </a:r>
            <a:r>
              <a:rPr lang="en-US" sz="2800" dirty="0" err="1">
                <a:latin typeface="UTM Avo" panose="02040603050506020204" pitchFamily="18" charset="0"/>
                <a:cs typeface="Times New Roman" panose="02020603050405020304" pitchFamily="18" charset="0"/>
              </a:rPr>
              <a:t>thuộc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dạng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4605126"/>
            <a:ext cx="2252874" cy="2252874"/>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759178"/>
            <a:ext cx="2011179" cy="587360"/>
            <a:chOff x="879630" y="2232274"/>
            <a:chExt cx="2011179" cy="587360"/>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32274"/>
              <a:ext cx="1655756" cy="587360"/>
              <a:chOff x="1686669" y="825026"/>
              <a:chExt cx="1819884" cy="587360"/>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25026"/>
                <a:ext cx="1739937" cy="579967"/>
              </a:xfrm>
              <a:prstGeom prst="rect">
                <a:avLst/>
              </a:prstGeom>
            </p:spPr>
            <p:txBody>
              <a:bodyPr wrap="square">
                <a:spAutoFit/>
              </a:bodyPr>
              <a:lstStyle/>
              <a:p>
                <a:pPr algn="ctr" defTabSz="342900">
                  <a:lnSpc>
                    <a:spcPct val="150000"/>
                  </a:lnSpc>
                </a:pPr>
                <a:r>
                  <a:rPr lang="en-US" sz="2400" b="1" dirty="0" err="1">
                    <a:solidFill>
                      <a:schemeClr val="bg1"/>
                    </a:solidFill>
                    <a:latin typeface="UTM Avo" panose="02040603050506020204" pitchFamily="18" charset="0"/>
                    <a:cs typeface="Times New Roman" panose="02020603050405020304" pitchFamily="18" charset="0"/>
                  </a:rPr>
                  <a:t>Thông</a:t>
                </a:r>
                <a:r>
                  <a:rPr lang="en-US" sz="2400" b="1" dirty="0">
                    <a:solidFill>
                      <a:schemeClr val="bg1"/>
                    </a:solidFill>
                    <a:latin typeface="UTM Avo" panose="02040603050506020204" pitchFamily="18" charset="0"/>
                    <a:cs typeface="Times New Roman" panose="02020603050405020304" pitchFamily="18" charset="0"/>
                  </a:rPr>
                  <a:t> tin</a:t>
                </a:r>
                <a:endParaRPr lang="vi-VN" sz="2400" b="1" dirty="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316172" y="3310022"/>
            <a:ext cx="2160313" cy="646331"/>
            <a:chOff x="730496" y="2232274"/>
            <a:chExt cx="2160313" cy="64633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730496" y="2232274"/>
              <a:ext cx="1980008" cy="646331"/>
              <a:chOff x="1522747" y="825026"/>
              <a:chExt cx="2176276" cy="64633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522747" y="825026"/>
                <a:ext cx="2176276" cy="646331"/>
              </a:xfrm>
              <a:prstGeom prst="rect">
                <a:avLst/>
              </a:prstGeom>
            </p:spPr>
            <p:txBody>
              <a:bodyPr wrap="square">
                <a:spAutoFit/>
              </a:bodyPr>
              <a:lstStyle/>
              <a:p>
                <a:pPr algn="ctr" defTabSz="342900">
                  <a:lnSpc>
                    <a:spcPct val="150000"/>
                  </a:lnSpc>
                </a:pPr>
                <a:r>
                  <a:rPr lang="en-US" sz="2400" b="1" dirty="0" err="1">
                    <a:solidFill>
                      <a:schemeClr val="bg1"/>
                    </a:solidFill>
                    <a:latin typeface="UTM Avo" panose="02040603050506020204" pitchFamily="18" charset="0"/>
                    <a:cs typeface="Times New Roman" panose="02020603050405020304" pitchFamily="18" charset="0"/>
                  </a:rPr>
                  <a:t>Quyết</a:t>
                </a:r>
                <a:r>
                  <a:rPr lang="en-US" sz="2400" b="1" dirty="0">
                    <a:solidFill>
                      <a:schemeClr val="bg1"/>
                    </a:solidFill>
                    <a:latin typeface="UTM Avo" panose="02040603050506020204" pitchFamily="18" charset="0"/>
                    <a:cs typeface="Times New Roman" panose="02020603050405020304" pitchFamily="18" charset="0"/>
                  </a:rPr>
                  <a:t> </a:t>
                </a:r>
                <a:r>
                  <a:rPr lang="en-US" sz="2400" b="1" dirty="0" err="1">
                    <a:solidFill>
                      <a:schemeClr val="bg1"/>
                    </a:solidFill>
                    <a:latin typeface="UTM Avo" panose="02040603050506020204" pitchFamily="18" charset="0"/>
                    <a:cs typeface="Times New Roman" panose="02020603050405020304" pitchFamily="18" charset="0"/>
                  </a:rPr>
                  <a:t>định</a:t>
                </a:r>
                <a:endParaRPr lang="vi-VN" sz="2400" b="1" dirty="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953868"/>
          </a:xfrm>
          <a:prstGeom prst="rect">
            <a:avLst/>
          </a:prstGeom>
        </p:spPr>
        <p:txBody>
          <a:bodyPr wrap="square">
            <a:spAutoFit/>
          </a:bodyPr>
          <a:lstStyle/>
          <a:p>
            <a:pPr algn="just" defTabSz="342900">
              <a:lnSpc>
                <a:spcPct val="150000"/>
              </a:lnSpc>
            </a:pPr>
            <a:r>
              <a:rPr lang="en-US" sz="2800" b="1" dirty="0">
                <a:latin typeface="UTM Avo" panose="02040603050506020204" pitchFamily="18" charset="0"/>
                <a:cs typeface="Times New Roman" panose="02020603050405020304" pitchFamily="18" charset="0"/>
              </a:rPr>
              <a:t>1. </a:t>
            </a:r>
            <a:r>
              <a:rPr lang="vi-VN" sz="2800" dirty="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3315513"/>
            <a:ext cx="9751340" cy="1307537"/>
          </a:xfrm>
          <a:prstGeom prst="rect">
            <a:avLst/>
          </a:prstGeom>
        </p:spPr>
        <p:txBody>
          <a:bodyPr wrap="square">
            <a:spAutoFit/>
          </a:bodyPr>
          <a:lstStyle/>
          <a:p>
            <a:pPr algn="just" defTabSz="342900">
              <a:lnSpc>
                <a:spcPct val="150000"/>
              </a:lnSpc>
            </a:pPr>
            <a:r>
              <a:rPr lang="en-US" sz="2800" b="1" dirty="0">
                <a:latin typeface="UTM Avo" panose="02040603050506020204" pitchFamily="18" charset="0"/>
                <a:cs typeface="Times New Roman" panose="02020603050405020304" pitchFamily="18" charset="0"/>
              </a:rPr>
              <a:t>2. </a:t>
            </a:r>
            <a:r>
              <a:rPr lang="vi-VN" sz="2800" dirty="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4484624"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73" cy="33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332626"/>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73" cy="33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73" cy="33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73" cy="33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3474445"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rgbClr val="FFFF00"/>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7" y="3925490"/>
            <a:ext cx="5447261" cy="2338239"/>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5"/>
          <a:stretch>
            <a:fillRect/>
          </a:stretch>
        </p:blipFill>
        <p:spPr>
          <a:xfrm>
            <a:off x="16491" y="3252"/>
            <a:ext cx="2095643" cy="1850060"/>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7350596" cy="295438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7024990" cy="2862322"/>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Xin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chào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các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bạn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tên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tớ</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Hằng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ngày</a:t>
            </a:r>
            <a:r>
              <a:rPr lang="vi-VN" sz="2400" dirty="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400" dirty="0" err="1">
                <a:latin typeface="UTM Avo" panose="02040603050506020204" pitchFamily="18" charset="0"/>
                <a:cs typeface="Times New Roman" panose="02020603050405020304" pitchFamily="18" charset="0"/>
              </a:rPr>
              <a:t>tớ</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8" y="4665518"/>
            <a:ext cx="5880692" cy="2075246"/>
            <a:chOff x="1856791" y="4401655"/>
            <a:chExt cx="7465566"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465566"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21619" y="5525037"/>
            <a:ext cx="1710102" cy="121572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5703129" cy="1384995"/>
          </a:xfrm>
          <a:prstGeom prst="rect">
            <a:avLst/>
          </a:prstGeom>
        </p:spPr>
        <p:txBody>
          <a:bodyPr wrap="square">
            <a:spAutoFit/>
          </a:bodyPr>
          <a:lstStyle/>
          <a:p>
            <a:pPr algn="ctr" defTabSz="342900">
              <a:lnSpc>
                <a:spcPct val="150000"/>
              </a:lnSpc>
            </a:pPr>
            <a:r>
              <a:rPr lang="en-US" sz="2800" dirty="0" err="1">
                <a:latin typeface="UTM Avo" panose="02040603050506020204" pitchFamily="18" charset="0"/>
                <a:cs typeface="Times New Roman" panose="02020603050405020304" pitchFamily="18" charset="0"/>
              </a:rPr>
              <a:t>Em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đã</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từng</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có những quyết định của riêng </a:t>
            </a:r>
            <a:r>
              <a:rPr lang="en-US" sz="2800" dirty="0" err="1">
                <a:latin typeface="UTM Avo" panose="02040603050506020204" pitchFamily="18" charset="0"/>
                <a:cs typeface="Times New Roman" panose="02020603050405020304" pitchFamily="18" charset="0"/>
              </a:rPr>
              <a:t>mình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bao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giờ</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a:t>
            </a:r>
            <a:r>
              <a:rPr lang="vi-VN" sz="2800" dirty="0">
                <a:latin typeface="UTM Avo" panose="02040603050506020204" pitchFamily="18" charset="0"/>
                <a:cs typeface="Times New Roman" panose="02020603050405020304" pitchFamily="18" charset="0"/>
              </a:rPr>
              <a:t>ưa</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968256" y="927578"/>
            <a:ext cx="3270936"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15516" y="2307605"/>
            <a:ext cx="3964352" cy="3599678"/>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68853" y="1750525"/>
              <a:ext cx="10446884" cy="1384995"/>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1. </a:t>
              </a:r>
              <a:r>
                <a:rPr lang="en-US" sz="2800" dirty="0" err="1">
                  <a:latin typeface="UTM Avo" panose="02040603050506020204" pitchFamily="18" charset="0"/>
                  <a:cs typeface="Times New Roman" panose="02020603050405020304" pitchFamily="18" charset="0"/>
                </a:rPr>
                <a:t>Trong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Hoạt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động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khởi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động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tiếng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chuông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bạn</a:t>
              </a:r>
              <a:r>
                <a:rPr lang="en-US" sz="2800" dirty="0">
                  <a:latin typeface="UTM Avo" panose="02040603050506020204" pitchFamily="18" charset="0"/>
                  <a:cs typeface="Times New Roman" panose="02020603050405020304" pitchFamily="18" charset="0"/>
                </a:rPr>
                <a:t> Minh </a:t>
              </a:r>
              <a:r>
                <a:rPr lang="en-US" sz="2800" dirty="0" err="1">
                  <a:latin typeface="UTM Avo" panose="02040603050506020204" pitchFamily="18" charset="0"/>
                  <a:cs typeface="Times New Roman" panose="02020603050405020304" pitchFamily="18" charset="0"/>
                </a:rPr>
                <a:t>biết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điều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gì</a:t>
              </a:r>
              <a:r>
                <a:rPr lang="en-US" sz="2800" dirty="0">
                  <a:latin typeface="UTM Avo" panose="02040603050506020204" pitchFamily="18" charset="0"/>
                  <a:cs typeface="Times New Roman" panose="02020603050405020304" pitchFamily="18" charset="0"/>
                </a:rPr>
                <a:t>? </a:t>
              </a:r>
              <a:r>
                <a:rPr lang="en-US" sz="2800" dirty="0" smtClean="0">
                  <a:latin typeface="UTM Avo" panose="02040603050506020204" pitchFamily="18" charset="0"/>
                  <a:cs typeface="Times New Roman" panose="02020603050405020304" pitchFamily="18" charset="0"/>
                </a:rPr>
                <a:t>           </a:t>
              </a:r>
              <a:r>
                <a:rPr lang="en-US" sz="2800" dirty="0" err="1" smtClean="0">
                  <a:latin typeface="UTM Avo" panose="02040603050506020204" pitchFamily="18" charset="0"/>
                  <a:cs typeface="Times New Roman" panose="02020603050405020304" pitchFamily="18" charset="0"/>
                </a:rPr>
                <a:t>Từ</a:t>
              </a:r>
              <a:r>
                <a:rPr lang="en-US" sz="2800" dirty="0" smtClean="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những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điều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bạn</a:t>
              </a:r>
              <a:r>
                <a:rPr lang="en-US" sz="2800" dirty="0">
                  <a:latin typeface="UTM Avo" panose="02040603050506020204" pitchFamily="18" charset="0"/>
                  <a:cs typeface="Times New Roman" panose="02020603050405020304" pitchFamily="18" charset="0"/>
                </a:rPr>
                <a:t> Minh </a:t>
              </a:r>
              <a:r>
                <a:rPr lang="en-US" sz="2800" dirty="0" err="1">
                  <a:latin typeface="UTM Avo" panose="02040603050506020204" pitchFamily="18" charset="0"/>
                  <a:cs typeface="Times New Roman" panose="02020603050405020304" pitchFamily="18" charset="0"/>
                </a:rPr>
                <a:t>đã</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những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quyết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định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gì</a:t>
              </a:r>
              <a:r>
                <a:rPr lang="en-US" sz="2800" dirty="0">
                  <a:latin typeface="UTM Avo" panose="02040603050506020204" pitchFamily="18" charset="0"/>
                  <a:cs typeface="Times New Roman" panose="02020603050405020304" pitchFamily="18" charset="0"/>
                </a:rPr>
                <a:t>? </a:t>
              </a:r>
              <a:endParaRPr lang="vi-VN" sz="28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768853" y="3039669"/>
              <a:ext cx="10446884" cy="661207"/>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2. </a:t>
              </a:r>
              <a:r>
                <a:rPr lang="en-US" sz="2800" dirty="0" err="1">
                  <a:latin typeface="UTM Avo" panose="02040603050506020204" pitchFamily="18" charset="0"/>
                  <a:cs typeface="Times New Roman" panose="02020603050405020304" pitchFamily="18" charset="0"/>
                </a:rPr>
                <a:t>Em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hãy</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kể</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một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quyết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định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của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em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trong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cuộc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sống</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646335" y="4383609"/>
            <a:ext cx="10931138" cy="2031325"/>
          </a:xfrm>
          <a:prstGeom prst="rect">
            <a:avLst/>
          </a:prstGeom>
        </p:spPr>
        <p:txBody>
          <a:bodyPr wrap="square">
            <a:spAutoFit/>
          </a:bodyPr>
          <a:lstStyle/>
          <a:p>
            <a:pPr algn="just" defTabSz="342900">
              <a:lnSpc>
                <a:spcPct val="15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Tiếng chuông báo thức mỗi sáng nhắc bạn Minh </a:t>
            </a:r>
            <a:r>
              <a:rPr lang="vi-VN" sz="2800" dirty="0">
                <a:solidFill>
                  <a:srgbClr val="00B0F0"/>
                </a:solidFill>
                <a:latin typeface="UTM Avo" panose="02040603050506020204" pitchFamily="18" charset="0"/>
                <a:cs typeface="Times New Roman" panose="02020603050405020304" pitchFamily="18" charset="0"/>
              </a:rPr>
              <a:t>sắp đến giờ đi học</a:t>
            </a:r>
            <a:r>
              <a:rPr lang="vi-VN" sz="2800" dirty="0">
                <a:latin typeface="UTM Avo" panose="02040603050506020204" pitchFamily="18" charset="0"/>
                <a:cs typeface="Times New Roman" panose="02020603050405020304" pitchFamily="18" charset="0"/>
              </a:rPr>
              <a:t>. Đó là thông tin giúp bạn Minh đưa ra các quyết định </a:t>
            </a:r>
            <a:r>
              <a:rPr lang="vi-VN" sz="2800" dirty="0">
                <a:solidFill>
                  <a:srgbClr val="00B0F0"/>
                </a:solidFill>
                <a:latin typeface="UTM Avo" panose="02040603050506020204" pitchFamily="18" charset="0"/>
                <a:cs typeface="Times New Roman" panose="02020603050405020304" pitchFamily="18" charset="0"/>
              </a:rPr>
              <a:t>thức dậy</a:t>
            </a:r>
            <a:r>
              <a:rPr lang="vi-VN" sz="2800" dirty="0">
                <a:latin typeface="UTM Avo" panose="02040603050506020204" pitchFamily="18" charset="0"/>
                <a:cs typeface="Times New Roman" panose="02020603050405020304" pitchFamily="18" charset="0"/>
              </a:rPr>
              <a:t>, </a:t>
            </a:r>
            <a:r>
              <a:rPr lang="vi-VN" sz="2800" dirty="0">
                <a:solidFill>
                  <a:srgbClr val="00B0F0"/>
                </a:solidFill>
                <a:latin typeface="UTM Avo" panose="02040603050506020204" pitchFamily="18" charset="0"/>
                <a:cs typeface="Times New Roman" panose="02020603050405020304" pitchFamily="18" charset="0"/>
              </a:rPr>
              <a:t>rời khỏi giường</a:t>
            </a:r>
            <a:r>
              <a:rPr lang="vi-VN" sz="2800" dirty="0">
                <a:latin typeface="UTM Avo" panose="02040603050506020204" pitchFamily="18" charset="0"/>
                <a:cs typeface="Times New Roman" panose="02020603050405020304" pitchFamily="18" charset="0"/>
              </a:rPr>
              <a:t>, </a:t>
            </a:r>
            <a:r>
              <a:rPr lang="vi-VN" sz="2800" dirty="0">
                <a:solidFill>
                  <a:srgbClr val="00B0F0"/>
                </a:solidFill>
                <a:latin typeface="UTM Avo" panose="02040603050506020204" pitchFamily="18" charset="0"/>
                <a:cs typeface="Times New Roman" panose="02020603050405020304" pitchFamily="18" charset="0"/>
              </a:rPr>
              <a:t>vệ sinh cá nhân</a:t>
            </a:r>
            <a:r>
              <a:rPr lang="vi-VN" sz="2800" dirty="0">
                <a:latin typeface="UTM Avo" panose="02040603050506020204" pitchFamily="18" charset="0"/>
                <a:cs typeface="Times New Roman" panose="02020603050405020304" pitchFamily="18" charset="0"/>
              </a:rPr>
              <a:t>, </a:t>
            </a:r>
            <a:r>
              <a:rPr lang="vi-VN" sz="2800" dirty="0">
                <a:solidFill>
                  <a:srgbClr val="00B0F0"/>
                </a:solidFill>
                <a:latin typeface="UTM Avo" panose="02040603050506020204" pitchFamily="18" charset="0"/>
                <a:cs typeface="Times New Roman" panose="02020603050405020304" pitchFamily="18" charset="0"/>
              </a:rPr>
              <a:t>ăn sáng </a:t>
            </a:r>
            <a:r>
              <a:rPr lang="vi-VN" sz="2800" dirty="0">
                <a:latin typeface="UTM Avo" panose="02040603050506020204" pitchFamily="18" charset="0"/>
                <a:cs typeface="Times New Roman" panose="02020603050405020304" pitchFamily="18" charset="0"/>
              </a:rPr>
              <a:t>và </a:t>
            </a:r>
            <a:r>
              <a:rPr lang="vi-VN" sz="2800" dirty="0">
                <a:solidFill>
                  <a:srgbClr val="00B0F0"/>
                </a:solidFill>
                <a:latin typeface="UTM Avo" panose="02040603050506020204" pitchFamily="18" charset="0"/>
                <a:cs typeface="Times New Roman" panose="02020603050405020304" pitchFamily="18" charset="0"/>
              </a:rPr>
              <a:t>đi học</a:t>
            </a:r>
            <a:r>
              <a:rPr lang="vi-VN" sz="2800" dirty="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633456"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475030"/>
            <a:ext cx="10875909" cy="2241960"/>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ra</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khỏi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nhà</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đều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chọn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trang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phục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đá</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bóng</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mặc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bộ</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quần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áo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không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giờ</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quên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đôi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giày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yêu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thích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Nếu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học</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mặc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đồng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phục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Dự</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muốn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thực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hiện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ra</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khỏi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nhà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giúp</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quyết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chọn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trang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phục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cụ</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thể</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3388204343"/>
              </p:ext>
            </p:extLst>
          </p:nvPr>
        </p:nvGraphicFramePr>
        <p:xfrm>
          <a:off x="1212980" y="2822997"/>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400" kern="1200" dirty="0" err="1">
                          <a:solidFill>
                            <a:schemeClr val="tx1"/>
                          </a:solidFill>
                          <a:latin typeface="UTM Avo" panose="02040603050506020204" pitchFamily="18" charset="0"/>
                          <a:ea typeface="+mn-ea"/>
                          <a:cs typeface="Times New Roman" panose="02020603050405020304" pitchFamily="18" charset="0"/>
                        </a:rPr>
                        <a:t>Thông</a:t>
                      </a:r>
                      <a:r>
                        <a:rPr lang="en-US" sz="2400" kern="1200" dirty="0">
                          <a:solidFill>
                            <a:schemeClr val="tx1"/>
                          </a:solidFill>
                          <a:latin typeface="UTM Avo" panose="02040603050506020204" pitchFamily="18" charset="0"/>
                          <a:ea typeface="+mn-ea"/>
                          <a:cs typeface="Times New Roman" panose="02020603050405020304" pitchFamily="18" charset="0"/>
                        </a:rPr>
                        <a:t> tin</a:t>
                      </a:r>
                    </a:p>
                  </a:txBody>
                  <a:tcPr anchor="ctr">
                    <a:solidFill>
                      <a:srgbClr val="6DCFF6"/>
                    </a:solidFill>
                  </a:tcPr>
                </a:tc>
                <a:tc>
                  <a:txBody>
                    <a:bodyPr/>
                    <a:lstStyle/>
                    <a:p>
                      <a:pPr algn="ctr"/>
                      <a:r>
                        <a:rPr lang="en-US" sz="24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4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4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4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400" kern="1200" dirty="0" err="1">
                          <a:solidFill>
                            <a:schemeClr val="tx1"/>
                          </a:solidFill>
                          <a:latin typeface="UTM Avo" panose="02040603050506020204" pitchFamily="18" charset="0"/>
                          <a:ea typeface="+mn-ea"/>
                          <a:cs typeface="Times New Roman" panose="02020603050405020304" pitchFamily="18" charset="0"/>
                        </a:rPr>
                        <a:t>Mặc</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đồng</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phục</a:t>
                      </a:r>
                      <a:endParaRPr lang="en-US" sz="2400" kern="1200" dirty="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10683239" cy="2199048"/>
            <a:chOff x="1329714" y="458216"/>
            <a:chExt cx="10683239" cy="2199048"/>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10593205" cy="2192067"/>
              <a:chOff x="1329714" y="458216"/>
              <a:chExt cx="10593205" cy="2192067"/>
            </a:xfrm>
          </p:grpSpPr>
          <p:sp>
            <p:nvSpPr>
              <p:cNvPr id="37" name="Rectangle: Rounded Corners 36">
                <a:extLst>
                  <a:ext uri="{FF2B5EF4-FFF2-40B4-BE49-F238E27FC236}">
                    <a16:creationId xmlns:a16="http://schemas.microsoft.com/office/drawing/2014/main" id="{88096202-D2A5-4F24-83FF-3799F78B3B49}"/>
                  </a:ext>
                </a:extLst>
              </p:cNvPr>
              <p:cNvSpPr/>
              <p:nvPr/>
            </p:nvSpPr>
            <p:spPr>
              <a:xfrm>
                <a:off x="1628780" y="1233553"/>
                <a:ext cx="10294139" cy="141673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9885170" cy="1569660"/>
            </a:xfrm>
            <a:prstGeom prst="rect">
              <a:avLst/>
            </a:prstGeom>
          </p:spPr>
          <p:txBody>
            <a:bodyPr wrap="square">
              <a:spAutoFit/>
            </a:bodyPr>
            <a:lstStyle/>
            <a:p>
              <a:pPr algn="ctr" defTabSz="342900">
                <a:lnSpc>
                  <a:spcPct val="150000"/>
                </a:lnSpc>
              </a:pPr>
              <a:r>
                <a:rPr lang="vi-VN" sz="3200" b="1" dirty="0">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3200" b="1" dirty="0">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6" y="566317"/>
            <a:ext cx="9999981" cy="2031325"/>
          </a:xfrm>
          <a:prstGeom prst="rect">
            <a:avLst/>
          </a:prstGeom>
        </p:spPr>
        <p:txBody>
          <a:bodyPr wrap="square">
            <a:spAutoFit/>
          </a:bodyPr>
          <a:lstStyle/>
          <a:p>
            <a:pPr algn="ctr" defTabSz="342900">
              <a:lnSpc>
                <a:spcPct val="150000"/>
              </a:lnSpc>
            </a:pPr>
            <a:r>
              <a:rPr lang="en-US" sz="2800" b="1" dirty="0">
                <a:latin typeface="UTM Avo" panose="02040603050506020204" pitchFamily="18" charset="0"/>
                <a:cs typeface="Times New Roman" panose="02020603050405020304" pitchFamily="18" charset="0"/>
              </a:rPr>
              <a:t>1. </a:t>
            </a:r>
            <a:r>
              <a:rPr lang="en-US" sz="2800" dirty="0" err="1">
                <a:latin typeface="UTM Avo" panose="02040603050506020204" pitchFamily="18" charset="0"/>
                <a:cs typeface="Times New Roman" panose="02020603050405020304" pitchFamily="18" charset="0"/>
              </a:rPr>
              <a:t>Trong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lớp</a:t>
            </a:r>
            <a:r>
              <a:rPr lang="en-US" sz="2800" dirty="0">
                <a:latin typeface="UTM Avo" panose="02040603050506020204" pitchFamily="18" charset="0"/>
                <a:cs typeface="Times New Roman" panose="02020603050405020304" pitchFamily="18" charset="0"/>
              </a:rPr>
              <a:t>, Minh </a:t>
            </a:r>
            <a:r>
              <a:rPr lang="en-US" sz="2800" dirty="0" err="1">
                <a:latin typeface="UTM Avo" panose="02040603050506020204" pitchFamily="18" charset="0"/>
                <a:cs typeface="Times New Roman" panose="02020603050405020304" pitchFamily="18" charset="0"/>
              </a:rPr>
              <a:t>thấy</a:t>
            </a:r>
            <a:r>
              <a:rPr lang="en-US" sz="2800" dirty="0">
                <a:latin typeface="UTM Avo" panose="02040603050506020204" pitchFamily="18" charset="0"/>
                <a:cs typeface="Times New Roman" panose="02020603050405020304" pitchFamily="18" charset="0"/>
              </a:rPr>
              <a:t> An </a:t>
            </a:r>
            <a:r>
              <a:rPr lang="en-US" sz="2800" dirty="0" err="1">
                <a:latin typeface="UTM Avo" panose="02040603050506020204" pitchFamily="18" charset="0"/>
                <a:cs typeface="Times New Roman" panose="02020603050405020304" pitchFamily="18" charset="0"/>
              </a:rPr>
              <a:t>cởi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mở</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dễ</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nói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chuyện</a:t>
            </a:r>
            <a:r>
              <a:rPr lang="en-US" sz="2800" dirty="0">
                <a:latin typeface="UTM Avo" panose="02040603050506020204" pitchFamily="18" charset="0"/>
                <a:cs typeface="Times New Roman" panose="02020603050405020304" pitchFamily="18" charset="0"/>
              </a:rPr>
              <a:t>, Minh </a:t>
            </a:r>
            <a:r>
              <a:rPr lang="en-US" sz="2800" dirty="0" err="1">
                <a:latin typeface="UTM Avo" panose="02040603050506020204" pitchFamily="18" charset="0"/>
                <a:cs typeface="Times New Roman" panose="02020603050405020304" pitchFamily="18" charset="0"/>
              </a:rPr>
              <a:t>muốn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bạn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với</a:t>
            </a:r>
            <a:r>
              <a:rPr lang="en-US" sz="2800" dirty="0">
                <a:latin typeface="UTM Avo" panose="02040603050506020204" pitchFamily="18" charset="0"/>
                <a:cs typeface="Times New Roman" panose="02020603050405020304" pitchFamily="18" charset="0"/>
              </a:rPr>
              <a:t> An. </a:t>
            </a:r>
            <a:r>
              <a:rPr lang="en-US" sz="2800" dirty="0" err="1">
                <a:latin typeface="UTM Avo" panose="02040603050506020204" pitchFamily="18" charset="0"/>
                <a:cs typeface="Times New Roman" panose="02020603050405020304" pitchFamily="18" charset="0"/>
              </a:rPr>
              <a:t>Em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hãy</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câu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sau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đây</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thông</a:t>
            </a:r>
            <a:r>
              <a:rPr lang="en-US" sz="2800" dirty="0">
                <a:latin typeface="UTM Avo" panose="02040603050506020204" pitchFamily="18" charset="0"/>
                <a:cs typeface="Times New Roman" panose="02020603050405020304" pitchFamily="18" charset="0"/>
              </a:rPr>
              <a:t> tin, </a:t>
            </a:r>
            <a:r>
              <a:rPr lang="en-US" sz="2800" dirty="0" err="1">
                <a:latin typeface="UTM Avo" panose="02040603050506020204" pitchFamily="18" charset="0"/>
                <a:cs typeface="Times New Roman" panose="02020603050405020304" pitchFamily="18" charset="0"/>
              </a:rPr>
              <a:t>câu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quyết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định</a:t>
            </a:r>
            <a:r>
              <a:rPr lang="en-US" sz="2800" dirty="0">
                <a:latin typeface="UTM Avo" panose="02040603050506020204" pitchFamily="18" charset="0"/>
                <a:cs typeface="Times New Roman" panose="02020603050405020304" pitchFamily="18" charset="0"/>
              </a:rPr>
              <a:t>. </a:t>
            </a:r>
            <a:endParaRPr lang="vi-VN" sz="28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307537"/>
          </a:xfrm>
          <a:prstGeom prst="rect">
            <a:avLst/>
          </a:prstGeom>
        </p:spPr>
        <p:txBody>
          <a:bodyPr wrap="square">
            <a:spAutoFit/>
          </a:bodyPr>
          <a:lstStyle/>
          <a:p>
            <a:pPr algn="just" defTabSz="342900">
              <a:lnSpc>
                <a:spcPct val="150000"/>
              </a:lnSpc>
            </a:pPr>
            <a:r>
              <a:rPr lang="en-US" sz="2800" b="1" dirty="0">
                <a:latin typeface="UTM Avo" panose="02040603050506020204" pitchFamily="18" charset="0"/>
                <a:cs typeface="Times New Roman" panose="02020603050405020304" pitchFamily="18" charset="0"/>
              </a:rPr>
              <a:t>2. </a:t>
            </a:r>
            <a:r>
              <a:rPr lang="vi-VN" sz="2800" dirty="0">
                <a:latin typeface="UTM Avo" panose="02040603050506020204" pitchFamily="18" charset="0"/>
                <a:cs typeface="Times New Roman" panose="02020603050405020304" pitchFamily="18" charset="0"/>
              </a:rPr>
              <a:t>Mẹ chuẩn bị đi làm. Thấy trời mưa, Khoa đưa áo mưa cho mẹ</a:t>
            </a:r>
            <a:r>
              <a:rPr lang="vi-VN" sz="2800" dirty="0" smtClean="0">
                <a:latin typeface="UTM Avo" panose="02040603050506020204" pitchFamily="18" charset="0"/>
                <a:cs typeface="Times New Roman" panose="02020603050405020304" pitchFamily="18" charset="0"/>
              </a:rPr>
              <a:t>.</a:t>
            </a:r>
            <a:r>
              <a:rPr lang="en-US" sz="2800" dirty="0" smtClean="0">
                <a:latin typeface="UTM Avo" panose="02040603050506020204" pitchFamily="18" charset="0"/>
                <a:cs typeface="Times New Roman" panose="02020603050405020304" pitchFamily="18" charset="0"/>
              </a:rPr>
              <a:t> </a:t>
            </a:r>
            <a:r>
              <a:rPr lang="vi-VN" sz="2800" dirty="0" smtClean="0">
                <a:latin typeface="UTM Avo" panose="02040603050506020204" pitchFamily="18" charset="0"/>
                <a:cs typeface="Times New Roman" panose="02020603050405020304" pitchFamily="18" charset="0"/>
              </a:rPr>
              <a:t>Em </a:t>
            </a:r>
            <a:r>
              <a:rPr lang="vi-VN" sz="2800" dirty="0">
                <a:latin typeface="UTM Avo" panose="02040603050506020204" pitchFamily="18" charset="0"/>
                <a:cs typeface="Times New Roman" panose="02020603050405020304" pitchFamily="18" charset="0"/>
              </a:rPr>
              <a:t>hãy chỉ ra thông tin và quyết định trong tình huống trên</a:t>
            </a:r>
          </a:p>
        </p:txBody>
      </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6" name="Group 35">
            <a:extLst>
              <a:ext uri="{FF2B5EF4-FFF2-40B4-BE49-F238E27FC236}">
                <a16:creationId xmlns:a16="http://schemas.microsoft.com/office/drawing/2014/main" id="{719765A4-40A1-439F-A5E8-C478B61CF1B4}"/>
              </a:ext>
            </a:extLst>
          </p:cNvPr>
          <p:cNvGrpSpPr/>
          <p:nvPr/>
        </p:nvGrpSpPr>
        <p:grpSpPr>
          <a:xfrm>
            <a:off x="725276" y="3064809"/>
            <a:ext cx="2331789" cy="671339"/>
            <a:chOff x="559020" y="2296669"/>
            <a:chExt cx="2331789" cy="671339"/>
          </a:xfrm>
        </p:grpSpPr>
        <p:grpSp>
          <p:nvGrpSpPr>
            <p:cNvPr id="37" name="Group 36">
              <a:extLst>
                <a:ext uri="{FF2B5EF4-FFF2-40B4-BE49-F238E27FC236}">
                  <a16:creationId xmlns:a16="http://schemas.microsoft.com/office/drawing/2014/main" id="{888198A3-BA1B-42B6-8DC7-FD3DE475A4FA}"/>
                </a:ext>
              </a:extLst>
            </p:cNvPr>
            <p:cNvGrpSpPr/>
            <p:nvPr/>
          </p:nvGrpSpPr>
          <p:grpSpPr>
            <a:xfrm>
              <a:off x="559020" y="2296669"/>
              <a:ext cx="1976366" cy="671339"/>
              <a:chOff x="1334278" y="889421"/>
              <a:chExt cx="2172275" cy="671339"/>
            </a:xfrm>
          </p:grpSpPr>
          <p:sp>
            <p:nvSpPr>
              <p:cNvPr id="39" name="Rectangle: Rounded Corners 38">
                <a:extLst>
                  <a:ext uri="{FF2B5EF4-FFF2-40B4-BE49-F238E27FC236}">
                    <a16:creationId xmlns:a16="http://schemas.microsoft.com/office/drawing/2014/main" id="{1353B436-CD4A-4063-8689-4B96D3D1EA73}"/>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40" name="Rectangle 39">
                <a:extLst>
                  <a:ext uri="{FF2B5EF4-FFF2-40B4-BE49-F238E27FC236}">
                    <a16:creationId xmlns:a16="http://schemas.microsoft.com/office/drawing/2014/main" id="{F26FE5A4-FCFE-4632-9919-9D54E690CCF7}"/>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8" name="Straight Arrow Connector 37">
              <a:extLst>
                <a:ext uri="{FF2B5EF4-FFF2-40B4-BE49-F238E27FC236}">
                  <a16:creationId xmlns:a16="http://schemas.microsoft.com/office/drawing/2014/main" id="{7197D2FD-367E-4708-BE84-EA3586C212B6}"/>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41" name="Group 40">
            <a:extLst>
              <a:ext uri="{FF2B5EF4-FFF2-40B4-BE49-F238E27FC236}">
                <a16:creationId xmlns:a16="http://schemas.microsoft.com/office/drawing/2014/main" id="{3DE6FC70-1009-4B66-A92D-8C2811D32364}"/>
              </a:ext>
            </a:extLst>
          </p:cNvPr>
          <p:cNvGrpSpPr/>
          <p:nvPr/>
        </p:nvGrpSpPr>
        <p:grpSpPr>
          <a:xfrm>
            <a:off x="725276" y="2317815"/>
            <a:ext cx="2331789" cy="671339"/>
            <a:chOff x="559020" y="2296669"/>
            <a:chExt cx="2331789" cy="671339"/>
          </a:xfrm>
        </p:grpSpPr>
        <p:grpSp>
          <p:nvGrpSpPr>
            <p:cNvPr id="42" name="Group 41">
              <a:extLst>
                <a:ext uri="{FF2B5EF4-FFF2-40B4-BE49-F238E27FC236}">
                  <a16:creationId xmlns:a16="http://schemas.microsoft.com/office/drawing/2014/main" id="{BAD63CEB-030B-40BE-85CA-C9DC3F76FA6C}"/>
                </a:ext>
              </a:extLst>
            </p:cNvPr>
            <p:cNvGrpSpPr/>
            <p:nvPr/>
          </p:nvGrpSpPr>
          <p:grpSpPr>
            <a:xfrm>
              <a:off x="559020" y="2296669"/>
              <a:ext cx="1976366" cy="671339"/>
              <a:chOff x="1334278" y="889421"/>
              <a:chExt cx="2172275" cy="671339"/>
            </a:xfrm>
          </p:grpSpPr>
          <p:sp>
            <p:nvSpPr>
              <p:cNvPr id="44" name="Rectangle: Rounded Corners 43">
                <a:extLst>
                  <a:ext uri="{FF2B5EF4-FFF2-40B4-BE49-F238E27FC236}">
                    <a16:creationId xmlns:a16="http://schemas.microsoft.com/office/drawing/2014/main" id="{D3E1DEEC-B918-4AEA-B368-3ABEA351F539}"/>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45" name="Rectangle 44">
                <a:extLst>
                  <a:ext uri="{FF2B5EF4-FFF2-40B4-BE49-F238E27FC236}">
                    <a16:creationId xmlns:a16="http://schemas.microsoft.com/office/drawing/2014/main" id="{D3786830-BFBB-43D2-97B7-AB28091340F9}"/>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43" name="Straight Arrow Connector 42">
              <a:extLst>
                <a:ext uri="{FF2B5EF4-FFF2-40B4-BE49-F238E27FC236}">
                  <a16:creationId xmlns:a16="http://schemas.microsoft.com/office/drawing/2014/main" id="{6598BC0C-1691-4CBF-AE3A-1A7C10ECD8D0}"/>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5" y="177044"/>
            <a:ext cx="9186297"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698262"/>
            <a:ext cx="10962947" cy="3204287"/>
            <a:chOff x="522612" y="900102"/>
            <a:chExt cx="10962947" cy="3204287"/>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306745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2241960"/>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Theo </a:t>
              </a:r>
              <a:r>
                <a:rPr lang="en-US" sz="2400" dirty="0" err="1">
                  <a:latin typeface="UTM Avo" panose="02040603050506020204" pitchFamily="18" charset="0"/>
                  <a:cs typeface="Times New Roman" panose="02020603050405020304" pitchFamily="18" charset="0"/>
                </a:rPr>
                <a:t>thời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khoá</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biểu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hôm</a:t>
              </a:r>
              <a:r>
                <a:rPr lang="en-US" sz="2400" dirty="0">
                  <a:latin typeface="UTM Avo" panose="02040603050506020204" pitchFamily="18" charset="0"/>
                  <a:cs typeface="Times New Roman" panose="02020603050405020304" pitchFamily="18" charset="0"/>
                </a:rPr>
                <a:t> nay </a:t>
              </a:r>
              <a:r>
                <a:rPr lang="en-US" sz="2400" dirty="0" err="1">
                  <a:latin typeface="UTM Avo" panose="02040603050506020204" pitchFamily="18" charset="0"/>
                  <a:cs typeface="Times New Roman" panose="02020603050405020304" pitchFamily="18" charset="0"/>
                </a:rPr>
                <a:t>có</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tiết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Giáo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dục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chất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nên</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đi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học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bằng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đôi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giày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thuận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tiện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việc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tập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đội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hình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đội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ngũ</a:t>
              </a:r>
              <a:r>
                <a:rPr lang="en-US" sz="2400" dirty="0">
                  <a:latin typeface="UTM Avo" panose="02040603050506020204" pitchFamily="18" charset="0"/>
                  <a:cs typeface="Times New Roman" panose="02020603050405020304" pitchFamily="18" charset="0"/>
                </a:rPr>
                <a:t>. </a:t>
              </a:r>
            </a:p>
            <a:p>
              <a:pPr algn="just" defTabSz="342900">
                <a:lnSpc>
                  <a:spcPct val="150000"/>
                </a:lnSpc>
              </a:pPr>
              <a:r>
                <a:rPr lang="en-US" sz="2400" dirty="0">
                  <a:latin typeface="UTM Avo" panose="02040603050506020204" pitchFamily="18" charset="0"/>
                  <a:cs typeface="Times New Roman" panose="02020603050405020304" pitchFamily="18" charset="0"/>
                </a:rPr>
                <a:t>a) </a:t>
              </a:r>
              <a:r>
                <a:rPr lang="en-US" sz="2400" dirty="0" err="1">
                  <a:latin typeface="UTM Avo" panose="02040603050506020204" pitchFamily="18" charset="0"/>
                  <a:cs typeface="Times New Roman" panose="02020603050405020304" pitchFamily="18" charset="0"/>
                </a:rPr>
                <a:t>Bạn</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đã</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quyết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điều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gì</a:t>
              </a:r>
              <a:r>
                <a:rPr lang="en-US" sz="2400" dirty="0">
                  <a:latin typeface="UTM Avo" panose="02040603050506020204" pitchFamily="18" charset="0"/>
                  <a:cs typeface="Times New Roman" panose="02020603050405020304" pitchFamily="18" charset="0"/>
                </a:rPr>
                <a:t>? </a:t>
              </a:r>
            </a:p>
            <a:p>
              <a:pPr algn="just" defTabSz="342900">
                <a:lnSpc>
                  <a:spcPct val="150000"/>
                </a:lnSpc>
              </a:pPr>
              <a:r>
                <a:rPr lang="en-US" sz="2400" dirty="0">
                  <a:latin typeface="UTM Avo" panose="02040603050506020204" pitchFamily="18" charset="0"/>
                  <a:cs typeface="Times New Roman" panose="02020603050405020304" pitchFamily="18" charset="0"/>
                </a:rPr>
                <a:t>b) </a:t>
              </a:r>
              <a:r>
                <a:rPr lang="en-US" sz="2400" dirty="0" err="1">
                  <a:latin typeface="UTM Avo" panose="02040603050506020204" pitchFamily="18" charset="0"/>
                  <a:cs typeface="Times New Roman" panose="02020603050405020304" pitchFamily="18" charset="0"/>
                </a:rPr>
                <a:t>Dựa</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trên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nào</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đã</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quyết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điều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đó</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373488" y="3999365"/>
            <a:ext cx="11655380" cy="2939266"/>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400" dirty="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400" dirty="0">
                <a:latin typeface="UTM Avo" panose="02040603050506020204" pitchFamily="18" charset="0"/>
                <a:cs typeface="Times New Roman" panose="02020603050405020304" pitchFamily="18" charset="0"/>
              </a:rPr>
              <a:t>Khi đến trường, nhờ có thông tin, Minh </a:t>
            </a:r>
            <a:r>
              <a:rPr lang="en-US" sz="2400" dirty="0">
                <a:latin typeface="UTM Avo" panose="02040603050506020204" pitchFamily="18" charset="0"/>
                <a:cs typeface="Times New Roman" panose="02020603050405020304" pitchFamily="18" charset="0"/>
              </a:rPr>
              <a:t>c</a:t>
            </a:r>
            <a:r>
              <a:rPr lang="vi-VN" sz="2400" dirty="0">
                <a:latin typeface="UTM Avo" panose="02040603050506020204" pitchFamily="18" charset="0"/>
                <a:cs typeface="Times New Roman" panose="02020603050405020304" pitchFamily="18" charset="0"/>
              </a:rPr>
              <a:t>òn </a:t>
            </a:r>
            <a:r>
              <a:rPr lang="en-US" sz="2400" dirty="0">
                <a:latin typeface="UTM Avo" panose="02040603050506020204" pitchFamily="18" charset="0"/>
                <a:cs typeface="Times New Roman" panose="02020603050405020304" pitchFamily="18" charset="0"/>
              </a:rPr>
              <a:t>c</a:t>
            </a:r>
            <a:r>
              <a:rPr lang="vi-VN" sz="2400" dirty="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367199"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600199"/>
          </a:xfrm>
          <a:prstGeom prst="rect">
            <a:avLst/>
          </a:prstGeom>
        </p:spPr>
        <p:txBody>
          <a:bodyPr wrap="square">
            <a:spAutoFit/>
          </a:bodyPr>
          <a:lstStyle/>
          <a:p>
            <a:pPr algn="just" defTabSz="342900">
              <a:lnSpc>
                <a:spcPct val="150000"/>
              </a:lnSpc>
            </a:pPr>
            <a:r>
              <a:rPr lang="en-US" sz="2800" b="1" dirty="0">
                <a:latin typeface="UTM Avo" panose="02040603050506020204" pitchFamily="18" charset="0"/>
                <a:cs typeface="Times New Roman" panose="02020603050405020304" pitchFamily="18" charset="0"/>
              </a:rPr>
              <a:t>1. </a:t>
            </a:r>
            <a:r>
              <a:rPr lang="vi-VN" sz="2800" dirty="0">
                <a:latin typeface="UTM Avo" panose="02040603050506020204" pitchFamily="18" charset="0"/>
                <a:cs typeface="Times New Roman" panose="02020603050405020304" pitchFamily="18" charset="0"/>
              </a:rPr>
              <a:t>Đã 12 giờ trưa. Minh chợt thấy cuốn "Truyện cổ tích Việt Nam” và mở</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truyện ra đọc. Mẹ nhắc Minh: “Hãy ngủ đi một lát, </a:t>
            </a:r>
            <a:r>
              <a:rPr lang="en-US" sz="2800" dirty="0">
                <a:latin typeface="UTM Avo" panose="02040603050506020204" pitchFamily="18" charset="0"/>
                <a:cs typeface="Times New Roman" panose="02020603050405020304" pitchFamily="18" charset="0"/>
              </a:rPr>
              <a:t>c</a:t>
            </a:r>
            <a:r>
              <a:rPr lang="vi-VN" sz="2800" dirty="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473971"/>
            <a:ext cx="9751340" cy="1307537"/>
          </a:xfrm>
          <a:prstGeom prst="rect">
            <a:avLst/>
          </a:prstGeom>
        </p:spPr>
        <p:txBody>
          <a:bodyPr wrap="square">
            <a:spAutoFit/>
          </a:bodyPr>
          <a:lstStyle/>
          <a:p>
            <a:pPr defTabSz="342900">
              <a:lnSpc>
                <a:spcPct val="150000"/>
              </a:lnSpc>
            </a:pPr>
            <a:r>
              <a:rPr lang="en-US" sz="2800" b="1" dirty="0">
                <a:latin typeface="UTM Avo" panose="02040603050506020204" pitchFamily="18" charset="0"/>
                <a:cs typeface="Times New Roman" panose="02020603050405020304" pitchFamily="18" charset="0"/>
              </a:rPr>
              <a:t>2. </a:t>
            </a:r>
            <a:r>
              <a:rPr lang="vi-VN" sz="2800" dirty="0">
                <a:latin typeface="UTM Avo" panose="02040603050506020204" pitchFamily="18" charset="0"/>
                <a:cs typeface="Times New Roman" panose="02020603050405020304" pitchFamily="18" charset="0"/>
              </a:rPr>
              <a:t>Em hãy nêu một ví dụ về quyết định của mình. Thông tin nào giúp</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em </a:t>
            </a:r>
            <a:r>
              <a:rPr lang="en-US" sz="2800" dirty="0" err="1">
                <a:latin typeface="UTM Avo" panose="02040603050506020204" pitchFamily="18" charset="0"/>
                <a:cs typeface="Times New Roman" panose="02020603050405020304" pitchFamily="18" charset="0"/>
              </a:rPr>
              <a:t>có</a:t>
            </a:r>
            <a:r>
              <a:rPr lang="vi-VN" sz="2800" dirty="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3107907"/>
            <a:ext cx="7310526" cy="661207"/>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a) </a:t>
            </a:r>
            <a:r>
              <a:rPr lang="vi-VN" sz="2800" dirty="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761581"/>
            <a:ext cx="7310526" cy="661207"/>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b) </a:t>
            </a:r>
            <a:r>
              <a:rPr lang="vi-VN" sz="2800" dirty="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898780" cy="2347668"/>
            <a:chOff x="3206525" y="469579"/>
            <a:chExt cx="8086376" cy="2347668"/>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7936274" cy="1521483"/>
              <a:chOff x="3206525" y="469579"/>
              <a:chExt cx="7936274" cy="1521483"/>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1117643"/>
                <a:ext cx="7485198" cy="873419"/>
                <a:chOff x="4131425" y="1238091"/>
                <a:chExt cx="6734013" cy="1288533"/>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144226" y="124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1238091"/>
                  <a:ext cx="6721212" cy="128226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0" y="1062921"/>
              <a:ext cx="7635301" cy="1754326"/>
            </a:xfrm>
            <a:prstGeom prst="rect">
              <a:avLst/>
            </a:prstGeom>
          </p:spPr>
          <p:txBody>
            <a:bodyPr wrap="square">
              <a:spAutoFit/>
            </a:bodyPr>
            <a:lstStyle/>
            <a:p>
              <a:pPr algn="ctr" defTabSz="342900">
                <a:lnSpc>
                  <a:spcPct val="150000"/>
                </a:lnSpc>
              </a:pPr>
              <a:r>
                <a:rPr lang="vi-VN" sz="3600" b="1" dirty="0">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3087158"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674497"/>
              <a:ext cx="6081607" cy="1687963"/>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Quan sát bức tranh Minh và An đang trên đường đến trường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894185"/>
            <a:chOff x="689174" y="4018460"/>
            <a:chExt cx="10809895" cy="2894185"/>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797369"/>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400" dirty="0">
                  <a:latin typeface="UTM Avo" panose="02040603050506020204" pitchFamily="18" charset="0"/>
                  <a:cs typeface="Times New Roman" panose="02020603050405020304" pitchFamily="18" charset="0"/>
                </a:rPr>
                <a:t>:</a:t>
              </a:r>
            </a:p>
            <a:p>
              <a:pPr algn="just" defTabSz="342900">
                <a:lnSpc>
                  <a:spcPct val="150000"/>
                </a:lnSpc>
              </a:pPr>
              <a:r>
                <a:rPr lang="en-US" sz="2400" dirty="0">
                  <a:latin typeface="UTM Avo" panose="02040603050506020204" pitchFamily="18" charset="0"/>
                  <a:cs typeface="Times New Roman" panose="02020603050405020304" pitchFamily="18" charset="0"/>
                </a:rPr>
                <a:t>					</a:t>
              </a:r>
              <a:r>
                <a:rPr lang="en-US" sz="2400" dirty="0">
                  <a:latin typeface="UTM Avo" panose="02040603050506020204" pitchFamily="18" charset="0"/>
                  <a:cs typeface="Times New Roman" panose="02020603050405020304" pitchFamily="18" charset="0"/>
                  <a:sym typeface="Wingdings 2" panose="05020102010507070707" pitchFamily="18" charset="2"/>
                </a:rPr>
                <a:t></a:t>
              </a:r>
              <a:r>
                <a:rPr lang="vi-VN" sz="2400" dirty="0">
                  <a:latin typeface="UTM Avo" panose="02040603050506020204" pitchFamily="18" charset="0"/>
                  <a:cs typeface="Times New Roman" panose="02020603050405020304" pitchFamily="18" charset="0"/>
                </a:rPr>
                <a:t> dạng chữ</a:t>
              </a:r>
              <a:r>
                <a:rPr lang="en-US" sz="2400" dirty="0">
                  <a:latin typeface="UTM Avo" panose="02040603050506020204" pitchFamily="18" charset="0"/>
                  <a:cs typeface="Times New Roman" panose="02020603050405020304" pitchFamily="18" charset="0"/>
                </a:rPr>
                <a:t> 			</a:t>
              </a:r>
            </a:p>
            <a:p>
              <a:pPr lvl="3" algn="just" defTabSz="342900">
                <a:lnSpc>
                  <a:spcPct val="150000"/>
                </a:lnSpc>
              </a:pPr>
              <a:r>
                <a:rPr lang="en-US" sz="2400" dirty="0">
                  <a:latin typeface="UTM Avo" panose="02040603050506020204" pitchFamily="18" charset="0"/>
                  <a:cs typeface="Times New Roman" panose="02020603050405020304" pitchFamily="18" charset="0"/>
                  <a:sym typeface="Wingdings 2" panose="05020102010507070707" pitchFamily="18" charset="2"/>
                </a:rPr>
                <a:t>	</a:t>
              </a:r>
              <a:r>
                <a:rPr lang="vi-VN" sz="2400" dirty="0">
                  <a:latin typeface="UTM Avo" panose="02040603050506020204" pitchFamily="18" charset="0"/>
                  <a:cs typeface="Times New Roman" panose="02020603050405020304" pitchFamily="18" charset="0"/>
                </a:rPr>
                <a:t> dạng hình ảnh </a:t>
              </a:r>
              <a:endParaRPr lang="en-US" sz="2400" dirty="0">
                <a:latin typeface="UTM Avo" panose="02040603050506020204" pitchFamily="18" charset="0"/>
                <a:cs typeface="Times New Roman" panose="02020603050405020304" pitchFamily="18" charset="0"/>
              </a:endParaRPr>
            </a:p>
            <a:p>
              <a:pPr lvl="3" algn="just" defTabSz="342900">
                <a:lnSpc>
                  <a:spcPct val="150000"/>
                </a:lnSpc>
              </a:pPr>
              <a:r>
                <a:rPr lang="en-US" sz="2400" dirty="0">
                  <a:latin typeface="UTM Avo" panose="02040603050506020204" pitchFamily="18" charset="0"/>
                  <a:cs typeface="Times New Roman" panose="02020603050405020304" pitchFamily="18" charset="0"/>
                  <a:sym typeface="Wingdings 2" panose="05020102010507070707" pitchFamily="18" charset="2"/>
                </a:rPr>
                <a:t>	</a:t>
              </a:r>
              <a:r>
                <a:rPr lang="vi-VN" sz="2400" dirty="0">
                  <a:latin typeface="UTM Avo" panose="02040603050506020204" pitchFamily="18" charset="0"/>
                  <a:cs typeface="Times New Roman" panose="02020603050405020304" pitchFamily="18" charset="0"/>
                </a:rPr>
                <a:t> dạng âm thanh</a:t>
              </a:r>
              <a:endParaRPr lang="en-US" sz="2400" dirty="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632927" y="4843633"/>
            <a:ext cx="3589930" cy="579582"/>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sym typeface="Wingdings" panose="05000000000000000000" pitchFamily="2" charset="2"/>
              </a:rPr>
              <a:t></a:t>
            </a:r>
            <a:r>
              <a:rPr lang="en-US" sz="2400" dirty="0">
                <a:latin typeface="UTM Avo" panose="02040603050506020204" pitchFamily="18" charset="0"/>
                <a:cs typeface="Times New Roman" panose="02020603050405020304" pitchFamily="18" charset="0"/>
                <a:sym typeface="Wingdings" panose="05000000000000000000" pitchFamily="2" charset="2"/>
              </a:rPr>
              <a:t> </a:t>
            </a:r>
            <a:r>
              <a:rPr lang="vi-VN" sz="2400" dirty="0">
                <a:latin typeface="UTM Avo" panose="02040603050506020204" pitchFamily="18" charset="0"/>
                <a:cs typeface="Times New Roman" panose="02020603050405020304" pitchFamily="18" charset="0"/>
              </a:rPr>
              <a:t>dòng chữ </a:t>
            </a:r>
            <a:r>
              <a:rPr lang="vi-VN" sz="2400" dirty="0">
                <a:solidFill>
                  <a:srgbClr val="FF0000"/>
                </a:solidFill>
                <a:latin typeface="UTM Avo" panose="02040603050506020204" pitchFamily="18" charset="0"/>
                <a:cs typeface="Times New Roman" panose="02020603050405020304" pitchFamily="18" charset="0"/>
              </a:rPr>
              <a:t>tên trường</a:t>
            </a:r>
            <a:endParaRPr lang="vi-VN" sz="24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73753" y="5371596"/>
            <a:ext cx="5729586" cy="579582"/>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sym typeface="Wingdings" panose="05000000000000000000" pitchFamily="2" charset="2"/>
              </a:rPr>
              <a:t></a:t>
            </a:r>
            <a:r>
              <a:rPr lang="en-US" sz="2400" dirty="0">
                <a:latin typeface="UTM Avo" panose="02040603050506020204" pitchFamily="18" charset="0"/>
                <a:cs typeface="Times New Roman" panose="02020603050405020304" pitchFamily="18" charset="0"/>
                <a:sym typeface="Wingdings" panose="05000000000000000000" pitchFamily="2" charset="2"/>
              </a:rPr>
              <a:t> </a:t>
            </a:r>
            <a:r>
              <a:rPr lang="vi-VN" sz="2400" dirty="0">
                <a:solidFill>
                  <a:srgbClr val="FF0000"/>
                </a:solidFill>
                <a:latin typeface="UTM Avo" panose="02040603050506020204" pitchFamily="18" charset="0"/>
                <a:cs typeface="Times New Roman" panose="02020603050405020304" pitchFamily="18" charset="0"/>
              </a:rPr>
              <a:t>hình vẽ trên bức tranh </a:t>
            </a:r>
            <a:r>
              <a:rPr lang="vi-VN" sz="2400" dirty="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672989" y="5902874"/>
            <a:ext cx="5729586" cy="579582"/>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sym typeface="Wingdings" panose="05000000000000000000" pitchFamily="2" charset="2"/>
              </a:rPr>
              <a:t></a:t>
            </a:r>
            <a:r>
              <a:rPr lang="en-US" sz="2400" dirty="0">
                <a:latin typeface="UTM Avo" panose="02040603050506020204" pitchFamily="18" charset="0"/>
                <a:cs typeface="Times New Roman" panose="02020603050405020304" pitchFamily="18" charset="0"/>
                <a:sym typeface="Wingdings" panose="05000000000000000000" pitchFamily="2" charset="2"/>
              </a:rPr>
              <a:t> </a:t>
            </a:r>
            <a:r>
              <a:rPr lang="vi-VN" sz="2400" dirty="0">
                <a:solidFill>
                  <a:srgbClr val="FF0000"/>
                </a:solidFill>
                <a:latin typeface="UTM Avo" panose="02040603050506020204" pitchFamily="18" charset="0"/>
                <a:cs typeface="Times New Roman" panose="02020603050405020304" pitchFamily="18" charset="0"/>
              </a:rPr>
              <a:t>tiếng chim hót </a:t>
            </a:r>
            <a:r>
              <a:rPr lang="vi-VN" sz="2400" dirty="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5693</TotalTime>
  <Words>829</Words>
  <Application>Microsoft Office PowerPoint</Application>
  <PresentationFormat>Widescreen</PresentationFormat>
  <Paragraphs>88</Paragraphs>
  <Slides>13</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vt:i4>
      </vt:variant>
    </vt:vector>
  </HeadingPairs>
  <TitlesOfParts>
    <vt:vector size="32"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Dell7470 i7</cp:lastModifiedBy>
  <cp:revision>195</cp:revision>
  <dcterms:created xsi:type="dcterms:W3CDTF">2021-11-14T08:33:55Z</dcterms:created>
  <dcterms:modified xsi:type="dcterms:W3CDTF">2023-09-19T02:37:34Z</dcterms:modified>
</cp:coreProperties>
</file>