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24"/>
  </p:notesMasterIdLst>
  <p:sldIdLst>
    <p:sldId id="2954" r:id="rId2"/>
    <p:sldId id="3010" r:id="rId3"/>
    <p:sldId id="3011" r:id="rId4"/>
    <p:sldId id="3021" r:id="rId5"/>
    <p:sldId id="3051" r:id="rId6"/>
    <p:sldId id="3018" r:id="rId7"/>
    <p:sldId id="3014" r:id="rId8"/>
    <p:sldId id="3041" r:id="rId9"/>
    <p:sldId id="3042" r:id="rId10"/>
    <p:sldId id="3052" r:id="rId11"/>
    <p:sldId id="3043" r:id="rId12"/>
    <p:sldId id="3017" r:id="rId13"/>
    <p:sldId id="3046" r:id="rId14"/>
    <p:sldId id="3045" r:id="rId15"/>
    <p:sldId id="3047" r:id="rId16"/>
    <p:sldId id="3022" r:id="rId17"/>
    <p:sldId id="3048" r:id="rId18"/>
    <p:sldId id="3049" r:id="rId19"/>
    <p:sldId id="3050" r:id="rId20"/>
    <p:sldId id="3019" r:id="rId21"/>
    <p:sldId id="3020" r:id="rId22"/>
    <p:sldId id="28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98D7"/>
    <a:srgbClr val="FF3399"/>
    <a:srgbClr val="FFFFFF"/>
    <a:srgbClr val="0000FF"/>
    <a:srgbClr val="3DC3EC"/>
    <a:srgbClr val="F3E8CC"/>
    <a:srgbClr val="F03C69"/>
    <a:srgbClr val="000099"/>
    <a:srgbClr val="FDF2D1"/>
    <a:srgbClr val="C7EA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91" autoAdjust="0"/>
    <p:restoredTop sz="94660"/>
  </p:normalViewPr>
  <p:slideViewPr>
    <p:cSldViewPr snapToGrid="0">
      <p:cViewPr varScale="1">
        <p:scale>
          <a:sx n="63" d="100"/>
          <a:sy n="63" d="100"/>
        </p:scale>
        <p:origin x="274" y="86"/>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17/10/2023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609784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5826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685EC51D-0A5F-4380-9F93-B48BC9E2F629}"/>
              </a:ext>
            </a:extLst>
          </p:cNvPr>
          <p:cNvSpPr/>
          <p:nvPr userDrawn="1"/>
        </p:nvSpPr>
        <p:spPr>
          <a:xfrm>
            <a:off x="236375" y="228600"/>
            <a:ext cx="11719249" cy="6400800"/>
          </a:xfrm>
          <a:prstGeom prst="round2DiagRect">
            <a:avLst>
              <a:gd name="adj1" fmla="val 4762"/>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dark, night sky&#10;&#10;Description automatically generated">
            <a:extLst>
              <a:ext uri="{FF2B5EF4-FFF2-40B4-BE49-F238E27FC236}">
                <a16:creationId xmlns:a16="http://schemas.microsoft.com/office/drawing/2014/main" id="{859AB3F1-A9A4-4B0D-BD7F-6B7B774AE1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7057" y="837957"/>
            <a:ext cx="6717885" cy="5182085"/>
          </a:xfrm>
          <a:prstGeom prst="rect">
            <a:avLst/>
          </a:prstGeom>
        </p:spPr>
      </p:pic>
      <p:pic>
        <p:nvPicPr>
          <p:cNvPr id="4" name="Picture 3">
            <a:extLst>
              <a:ext uri="{FF2B5EF4-FFF2-40B4-BE49-F238E27FC236}">
                <a16:creationId xmlns:a16="http://schemas.microsoft.com/office/drawing/2014/main" id="{4C8CB79A-A736-4173-8C50-992183DF7EDB}"/>
              </a:ext>
            </a:extLst>
          </p:cNvPr>
          <p:cNvPicPr>
            <a:picLocks noChangeAspect="1"/>
          </p:cNvPicPr>
          <p:nvPr userDrawn="1"/>
        </p:nvPicPr>
        <p:blipFill>
          <a:blip r:embed="rId3"/>
          <a:stretch>
            <a:fillRect/>
          </a:stretch>
        </p:blipFill>
        <p:spPr>
          <a:xfrm>
            <a:off x="11310475" y="299106"/>
            <a:ext cx="589731" cy="520622"/>
          </a:xfrm>
          <a:prstGeom prst="rect">
            <a:avLst/>
          </a:prstGeom>
        </p:spPr>
      </p:pic>
    </p:spTree>
    <p:extLst>
      <p:ext uri="{BB962C8B-B14F-4D97-AF65-F5344CB8AC3E}">
        <p14:creationId xmlns:p14="http://schemas.microsoft.com/office/powerpoint/2010/main" val="3644194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56ADBEA9-4753-4216-B9C7-0BC18E10E9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12" y="0"/>
            <a:ext cx="12222112" cy="6874938"/>
          </a:xfrm>
          <a:prstGeom prst="rect">
            <a:avLst/>
          </a:prstGeom>
        </p:spPr>
      </p:pic>
      <p:pic>
        <p:nvPicPr>
          <p:cNvPr id="8" name="图片 5">
            <a:extLst>
              <a:ext uri="{FF2B5EF4-FFF2-40B4-BE49-F238E27FC236}">
                <a16:creationId xmlns:a16="http://schemas.microsoft.com/office/drawing/2014/main" id="{886C449E-54D0-4036-A6FC-F78B85EBA9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flipV="1">
            <a:off x="-30112" y="5067014"/>
            <a:ext cx="1673053" cy="1807924"/>
          </a:xfrm>
          <a:prstGeom prst="rect">
            <a:avLst/>
          </a:prstGeom>
        </p:spPr>
      </p:pic>
      <p:pic>
        <p:nvPicPr>
          <p:cNvPr id="13" name="图片 35">
            <a:extLst>
              <a:ext uri="{FF2B5EF4-FFF2-40B4-BE49-F238E27FC236}">
                <a16:creationId xmlns:a16="http://schemas.microsoft.com/office/drawing/2014/main" id="{A2344DCD-4835-48C5-AF8F-BE9F9742C16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0112" y="-1"/>
            <a:ext cx="12222112" cy="2939742"/>
          </a:xfrm>
          <a:prstGeom prst="rect">
            <a:avLst/>
          </a:prstGeom>
        </p:spPr>
      </p:pic>
      <p:pic>
        <p:nvPicPr>
          <p:cNvPr id="14" name="图片 4">
            <a:extLst>
              <a:ext uri="{FF2B5EF4-FFF2-40B4-BE49-F238E27FC236}">
                <a16:creationId xmlns:a16="http://schemas.microsoft.com/office/drawing/2014/main" id="{9D304ACA-2F41-447E-83BB-1A6BD5FABAD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55223" y="441177"/>
            <a:ext cx="3674789" cy="1214065"/>
          </a:xfrm>
          <a:prstGeom prst="rect">
            <a:avLst/>
          </a:prstGeom>
        </p:spPr>
      </p:pic>
      <p:pic>
        <p:nvPicPr>
          <p:cNvPr id="6" name="Picture 5">
            <a:extLst>
              <a:ext uri="{FF2B5EF4-FFF2-40B4-BE49-F238E27FC236}">
                <a16:creationId xmlns:a16="http://schemas.microsoft.com/office/drawing/2014/main" id="{0D3F8C7D-B31B-45F2-A0B8-01E512E857ED}"/>
              </a:ext>
            </a:extLst>
          </p:cNvPr>
          <p:cNvPicPr>
            <a:picLocks noChangeAspect="1"/>
          </p:cNvPicPr>
          <p:nvPr userDrawn="1"/>
        </p:nvPicPr>
        <p:blipFill>
          <a:blip r:embed="rId6"/>
          <a:stretch>
            <a:fillRect/>
          </a:stretch>
        </p:blipFill>
        <p:spPr>
          <a:xfrm>
            <a:off x="11345348" y="1328018"/>
            <a:ext cx="507402" cy="447941"/>
          </a:xfrm>
          <a:prstGeom prst="rect">
            <a:avLst/>
          </a:prstGeom>
        </p:spPr>
      </p:pic>
    </p:spTree>
    <p:extLst>
      <p:ext uri="{BB962C8B-B14F-4D97-AF65-F5344CB8AC3E}">
        <p14:creationId xmlns:p14="http://schemas.microsoft.com/office/powerpoint/2010/main" val="124798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53" r:id="rId2"/>
    <p:sldLayoutId id="2147483761"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9.png"/><Relationship Id="rId10" Type="http://schemas.openxmlformats.org/officeDocument/2006/relationships/image" Target="../media/image3.png"/><Relationship Id="rId4" Type="http://schemas.openxmlformats.org/officeDocument/2006/relationships/image" Target="../media/image8.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51.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2.wav"/><Relationship Id="rId7" Type="http://schemas.openxmlformats.org/officeDocument/2006/relationships/image" Target="../media/image19.sv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7.svg"/><Relationship Id="rId10" Type="http://schemas.openxmlformats.org/officeDocument/2006/relationships/image" Target="../media/image20.png"/><Relationship Id="rId4" Type="http://schemas.openxmlformats.org/officeDocument/2006/relationships/image" Target="../media/image16.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19.sv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0AE030E9-A166-45CC-B296-E2C0C2E9EB6D}"/>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233187" y="3938047"/>
            <a:ext cx="12658374" cy="2919953"/>
          </a:xfrm>
          <a:prstGeom prst="rect">
            <a:avLst/>
          </a:prstGeom>
        </p:spPr>
      </p:pic>
      <p:pic>
        <p:nvPicPr>
          <p:cNvPr id="7" name="图片 16">
            <a:extLst>
              <a:ext uri="{FF2B5EF4-FFF2-40B4-BE49-F238E27FC236}">
                <a16:creationId xmlns:a16="http://schemas.microsoft.com/office/drawing/2014/main" id="{518D1F5A-E2AF-49C3-B33D-F69466F112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57733" y="740863"/>
            <a:ext cx="1664763" cy="1512215"/>
          </a:xfrm>
          <a:prstGeom prst="rect">
            <a:avLst/>
          </a:prstGeom>
        </p:spPr>
      </p:pic>
      <p:pic>
        <p:nvPicPr>
          <p:cNvPr id="4" name="Picture 3" descr="Logo&#10;&#10;Description automatically generated with low confidence">
            <a:extLst>
              <a:ext uri="{FF2B5EF4-FFF2-40B4-BE49-F238E27FC236}">
                <a16:creationId xmlns:a16="http://schemas.microsoft.com/office/drawing/2014/main" id="{63041091-0BD3-4662-B15D-68F18E82622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1992" y="740863"/>
            <a:ext cx="7559695" cy="2091109"/>
          </a:xfrm>
          <a:prstGeom prst="rect">
            <a:avLst/>
          </a:prstGeom>
        </p:spPr>
      </p:pic>
      <p:pic>
        <p:nvPicPr>
          <p:cNvPr id="5" name="Picture 4">
            <a:extLst>
              <a:ext uri="{FF2B5EF4-FFF2-40B4-BE49-F238E27FC236}">
                <a16:creationId xmlns:a16="http://schemas.microsoft.com/office/drawing/2014/main" id="{ED81FCE9-711E-4E10-A1D9-0D180DB75A9E}"/>
              </a:ext>
            </a:extLst>
          </p:cNvPr>
          <p:cNvPicPr>
            <a:picLocks noChangeAspect="1"/>
          </p:cNvPicPr>
          <p:nvPr/>
        </p:nvPicPr>
        <p:blipFill>
          <a:blip r:embed="rId9"/>
          <a:stretch>
            <a:fillRect/>
          </a:stretch>
        </p:blipFill>
        <p:spPr>
          <a:xfrm>
            <a:off x="0" y="90658"/>
            <a:ext cx="1735904" cy="548770"/>
          </a:xfrm>
          <a:prstGeom prst="rect">
            <a:avLst/>
          </a:prstGeom>
        </p:spPr>
      </p:pic>
      <p:pic>
        <p:nvPicPr>
          <p:cNvPr id="8" name="Picture 7">
            <a:extLst>
              <a:ext uri="{FF2B5EF4-FFF2-40B4-BE49-F238E27FC236}">
                <a16:creationId xmlns:a16="http://schemas.microsoft.com/office/drawing/2014/main" id="{92333866-77F2-49F2-BF57-C984FB997B81}"/>
              </a:ext>
            </a:extLst>
          </p:cNvPr>
          <p:cNvPicPr>
            <a:picLocks noChangeAspect="1"/>
          </p:cNvPicPr>
          <p:nvPr/>
        </p:nvPicPr>
        <p:blipFill>
          <a:blip r:embed="rId10"/>
          <a:stretch>
            <a:fillRect/>
          </a:stretch>
        </p:blipFill>
        <p:spPr>
          <a:xfrm>
            <a:off x="132402" y="2491800"/>
            <a:ext cx="589731" cy="520622"/>
          </a:xfrm>
          <a:prstGeom prst="rect">
            <a:avLst/>
          </a:prstGeom>
        </p:spPr>
      </p:pic>
    </p:spTree>
    <p:custDataLst>
      <p:tags r:id="rId1"/>
    </p:custDataLst>
    <p:extLst>
      <p:ext uri="{BB962C8B-B14F-4D97-AF65-F5344CB8AC3E}">
        <p14:creationId xmlns:p14="http://schemas.microsoft.com/office/powerpoint/2010/main" val="2860316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E08F11-E82C-4853-8D0E-607FA1A3785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2697" y="364589"/>
            <a:ext cx="11941802" cy="5444027"/>
          </a:xfrm>
          <a:prstGeom prst="rect">
            <a:avLst/>
          </a:prstGeom>
        </p:spPr>
      </p:pic>
    </p:spTree>
    <p:extLst>
      <p:ext uri="{BB962C8B-B14F-4D97-AF65-F5344CB8AC3E}">
        <p14:creationId xmlns:p14="http://schemas.microsoft.com/office/powerpoint/2010/main" val="4173862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4964E04-A177-41B5-AC78-AD9C7C13F0B3}"/>
              </a:ext>
            </a:extLst>
          </p:cNvPr>
          <p:cNvGrpSpPr/>
          <p:nvPr/>
        </p:nvGrpSpPr>
        <p:grpSpPr>
          <a:xfrm>
            <a:off x="521251" y="524965"/>
            <a:ext cx="10878250" cy="2249821"/>
            <a:chOff x="149795" y="535173"/>
            <a:chExt cx="10878250" cy="2249821"/>
          </a:xfrm>
        </p:grpSpPr>
        <p:grpSp>
          <p:nvGrpSpPr>
            <p:cNvPr id="3" name="Group 2">
              <a:extLst>
                <a:ext uri="{FF2B5EF4-FFF2-40B4-BE49-F238E27FC236}">
                  <a16:creationId xmlns:a16="http://schemas.microsoft.com/office/drawing/2014/main" id="{E746A917-4BC6-4F91-AEF7-6CEB8C017EF4}"/>
                </a:ext>
              </a:extLst>
            </p:cNvPr>
            <p:cNvGrpSpPr/>
            <p:nvPr/>
          </p:nvGrpSpPr>
          <p:grpSpPr>
            <a:xfrm>
              <a:off x="149795" y="535173"/>
              <a:ext cx="10842645" cy="2184012"/>
              <a:chOff x="149795" y="535173"/>
              <a:chExt cx="10842645" cy="2184012"/>
            </a:xfrm>
          </p:grpSpPr>
          <p:grpSp>
            <p:nvGrpSpPr>
              <p:cNvPr id="5" name="Group 4">
                <a:extLst>
                  <a:ext uri="{FF2B5EF4-FFF2-40B4-BE49-F238E27FC236}">
                    <a16:creationId xmlns:a16="http://schemas.microsoft.com/office/drawing/2014/main" id="{9344465C-E08B-4E38-ABB3-1E6E8C0D55F5}"/>
                  </a:ext>
                </a:extLst>
              </p:cNvPr>
              <p:cNvGrpSpPr/>
              <p:nvPr/>
            </p:nvGrpSpPr>
            <p:grpSpPr>
              <a:xfrm>
                <a:off x="552796" y="917810"/>
                <a:ext cx="10439644" cy="1801375"/>
                <a:chOff x="1338208" y="943284"/>
                <a:chExt cx="9391958" cy="2657524"/>
              </a:xfrm>
            </p:grpSpPr>
            <p:sp>
              <p:nvSpPr>
                <p:cNvPr id="7" name="Rectangle: Rounded Corners 6">
                  <a:extLst>
                    <a:ext uri="{FF2B5EF4-FFF2-40B4-BE49-F238E27FC236}">
                      <a16:creationId xmlns:a16="http://schemas.microsoft.com/office/drawing/2014/main" id="{93810ECB-0065-429D-911E-6956ADAAB60C}"/>
                    </a:ext>
                  </a:extLst>
                </p:cNvPr>
                <p:cNvSpPr/>
                <p:nvPr/>
              </p:nvSpPr>
              <p:spPr>
                <a:xfrm>
                  <a:off x="1424711" y="1063553"/>
                  <a:ext cx="9305455" cy="2537255"/>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3F4E4684-8B4C-40B7-8386-636E86BD9C6A}"/>
                    </a:ext>
                  </a:extLst>
                </p:cNvPr>
                <p:cNvSpPr/>
                <p:nvPr/>
              </p:nvSpPr>
              <p:spPr>
                <a:xfrm>
                  <a:off x="1338208" y="943284"/>
                  <a:ext cx="9305459" cy="2537253"/>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A44E1C8E-E653-42EC-9932-5E511CC0C6B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9795" y="535173"/>
                <a:ext cx="998307" cy="883997"/>
              </a:xfrm>
              <a:prstGeom prst="rect">
                <a:avLst/>
              </a:prstGeom>
            </p:spPr>
          </p:pic>
        </p:grpSp>
        <p:sp>
          <p:nvSpPr>
            <p:cNvPr id="4" name="Rectangle 3">
              <a:extLst>
                <a:ext uri="{FF2B5EF4-FFF2-40B4-BE49-F238E27FC236}">
                  <a16:creationId xmlns:a16="http://schemas.microsoft.com/office/drawing/2014/main" id="{8797D3D8-4295-4920-8D95-F4ADA3368404}"/>
                </a:ext>
              </a:extLst>
            </p:cNvPr>
            <p:cNvSpPr/>
            <p:nvPr/>
          </p:nvSpPr>
          <p:spPr>
            <a:xfrm>
              <a:off x="812480" y="753669"/>
              <a:ext cx="10215565" cy="2031325"/>
            </a:xfrm>
            <a:prstGeom prst="rect">
              <a:avLst/>
            </a:prstGeom>
          </p:spPr>
          <p:txBody>
            <a:bodyPr wrap="square">
              <a:spAutoFit/>
            </a:bodyPr>
            <a:lstStyle/>
            <a:p>
              <a:pPr algn="ctr" defTabSz="342900">
                <a:lnSpc>
                  <a:spcPct val="150000"/>
                </a:lnSpc>
              </a:pPr>
              <a:r>
                <a:rPr lang="vi-VN" sz="2800" b="1">
                  <a:solidFill>
                    <a:srgbClr val="F03C69"/>
                  </a:solidFill>
                  <a:latin typeface="UTM Avo" panose="02040603050506020204" pitchFamily="18" charset="0"/>
                  <a:cs typeface="Times New Roman" panose="02020603050405020304" pitchFamily="18" charset="0"/>
                </a:rPr>
                <a:t>Chuột máy tính thường có: nút trái, nút phải, nút cuốn</a:t>
              </a:r>
              <a:r>
                <a:rPr lang="vi-VN" sz="2800" b="1" smtClean="0">
                  <a:solidFill>
                    <a:srgbClr val="F03C69"/>
                  </a:solidFill>
                  <a:latin typeface="UTM Avo" panose="02040603050506020204" pitchFamily="18" charset="0"/>
                  <a:cs typeface="Times New Roman" panose="02020603050405020304" pitchFamily="18" charset="0"/>
                </a:rPr>
                <a:t>.</a:t>
              </a:r>
              <a:r>
                <a:rPr lang="en-US" sz="2800" b="1" smtClean="0">
                  <a:solidFill>
                    <a:srgbClr val="F03C69"/>
                  </a:solidFill>
                  <a:latin typeface="UTM Avo" panose="02040603050506020204" pitchFamily="18" charset="0"/>
                  <a:cs typeface="Times New Roman" panose="02020603050405020304" pitchFamily="18" charset="0"/>
                </a:rPr>
                <a:t> </a:t>
              </a:r>
              <a:r>
                <a:rPr lang="vi-VN" sz="2800" b="1" smtClean="0">
                  <a:solidFill>
                    <a:srgbClr val="F03C69"/>
                  </a:solidFill>
                  <a:latin typeface="UTM Avo" panose="02040603050506020204" pitchFamily="18" charset="0"/>
                  <a:cs typeface="Times New Roman" panose="02020603050405020304" pitchFamily="18" charset="0"/>
                </a:rPr>
                <a:t>Các </a:t>
              </a:r>
              <a:r>
                <a:rPr lang="vi-VN" sz="2800" b="1">
                  <a:solidFill>
                    <a:srgbClr val="F03C69"/>
                  </a:solidFill>
                  <a:latin typeface="UTM Avo" panose="02040603050506020204" pitchFamily="18" charset="0"/>
                  <a:cs typeface="Times New Roman" panose="02020603050405020304" pitchFamily="18" charset="0"/>
                </a:rPr>
                <a:t>thao tác với chuột gồm: Di chuyển chuột, nháy chuột</a:t>
              </a:r>
              <a:r>
                <a:rPr lang="vi-VN" sz="2800" b="1" smtClean="0">
                  <a:solidFill>
                    <a:srgbClr val="F03C69"/>
                  </a:solidFill>
                  <a:latin typeface="UTM Avo" panose="02040603050506020204" pitchFamily="18" charset="0"/>
                  <a:cs typeface="Times New Roman" panose="02020603050405020304" pitchFamily="18" charset="0"/>
                </a:rPr>
                <a:t>,</a:t>
              </a:r>
              <a:r>
                <a:rPr lang="en-US" sz="2800" b="1" smtClean="0">
                  <a:solidFill>
                    <a:srgbClr val="F03C69"/>
                  </a:solidFill>
                  <a:latin typeface="UTM Avo" panose="02040603050506020204" pitchFamily="18" charset="0"/>
                  <a:cs typeface="Times New Roman" panose="02020603050405020304" pitchFamily="18" charset="0"/>
                </a:rPr>
                <a:t> </a:t>
              </a:r>
              <a:r>
                <a:rPr lang="vi-VN" sz="2800" b="1" smtClean="0">
                  <a:solidFill>
                    <a:srgbClr val="F03C69"/>
                  </a:solidFill>
                  <a:latin typeface="UTM Avo" panose="02040603050506020204" pitchFamily="18" charset="0"/>
                  <a:cs typeface="Times New Roman" panose="02020603050405020304" pitchFamily="18" charset="0"/>
                </a:rPr>
                <a:t>nháy </a:t>
              </a:r>
              <a:r>
                <a:rPr lang="vi-VN" sz="2800" b="1">
                  <a:solidFill>
                    <a:srgbClr val="F03C69"/>
                  </a:solidFill>
                  <a:latin typeface="UTM Avo" panose="02040603050506020204" pitchFamily="18" charset="0"/>
                  <a:cs typeface="Times New Roman" panose="02020603050405020304" pitchFamily="18" charset="0"/>
                </a:rPr>
                <a:t>nút phải chuột, nháy đúp chuột, kéo thả chuột.</a:t>
              </a:r>
            </a:p>
          </p:txBody>
        </p:sp>
      </p:grpSp>
      <p:pic>
        <p:nvPicPr>
          <p:cNvPr id="9" name="Picture 8">
            <a:extLst>
              <a:ext uri="{FF2B5EF4-FFF2-40B4-BE49-F238E27FC236}">
                <a16:creationId xmlns:a16="http://schemas.microsoft.com/office/drawing/2014/main" id="{079E0942-1B8B-4ACA-8DD9-1B2793FB7BB8}"/>
              </a:ext>
            </a:extLst>
          </p:cNvPr>
          <p:cNvPicPr>
            <a:picLocks noChangeAspect="1"/>
          </p:cNvPicPr>
          <p:nvPr/>
        </p:nvPicPr>
        <p:blipFill>
          <a:blip r:embed="rId3"/>
          <a:stretch>
            <a:fillRect/>
          </a:stretch>
        </p:blipFill>
        <p:spPr>
          <a:xfrm>
            <a:off x="587779" y="3010090"/>
            <a:ext cx="897918" cy="883997"/>
          </a:xfrm>
          <a:prstGeom prst="rect">
            <a:avLst/>
          </a:prstGeom>
        </p:spPr>
      </p:pic>
      <p:sp>
        <p:nvSpPr>
          <p:cNvPr id="10" name="Rectangle 9">
            <a:extLst>
              <a:ext uri="{FF2B5EF4-FFF2-40B4-BE49-F238E27FC236}">
                <a16:creationId xmlns:a16="http://schemas.microsoft.com/office/drawing/2014/main" id="{4626B437-B649-4E55-8495-4207A2F5D173}"/>
              </a:ext>
            </a:extLst>
          </p:cNvPr>
          <p:cNvSpPr/>
          <p:nvPr/>
        </p:nvSpPr>
        <p:spPr>
          <a:xfrm>
            <a:off x="1470842" y="3242665"/>
            <a:ext cx="10598325" cy="738664"/>
          </a:xfrm>
          <a:prstGeom prst="rect">
            <a:avLst/>
          </a:prstGeom>
        </p:spPr>
        <p:txBody>
          <a:bodyPr wrap="square">
            <a:spAutoFit/>
          </a:bodyPr>
          <a:lstStyle/>
          <a:p>
            <a:pPr defTabSz="342900">
              <a:lnSpc>
                <a:spcPct val="150000"/>
              </a:lnSpc>
            </a:pPr>
            <a:r>
              <a:rPr lang="en-US" sz="2800" b="1">
                <a:latin typeface="UTM Avo" panose="02040603050506020204" pitchFamily="18" charset="0"/>
                <a:cs typeface="Times New Roman" panose="02020603050405020304" pitchFamily="18" charset="0"/>
              </a:rPr>
              <a:t>1. </a:t>
            </a:r>
            <a:r>
              <a:rPr lang="vi-VN" sz="2800">
                <a:latin typeface="UTM Avo" panose="02040603050506020204" pitchFamily="18" charset="0"/>
                <a:cs typeface="Times New Roman" panose="02020603050405020304" pitchFamily="18" charset="0"/>
              </a:rPr>
              <a:t>Khi điều khiển chuột cũng là điều khiển con trỏ chuột trên màn hình?</a:t>
            </a:r>
          </a:p>
        </p:txBody>
      </p:sp>
      <p:sp>
        <p:nvSpPr>
          <p:cNvPr id="11" name="Rectangle 10">
            <a:extLst>
              <a:ext uri="{FF2B5EF4-FFF2-40B4-BE49-F238E27FC236}">
                <a16:creationId xmlns:a16="http://schemas.microsoft.com/office/drawing/2014/main" id="{5D1CAF55-FDC3-4D62-973B-98AEA338B5DB}"/>
              </a:ext>
            </a:extLst>
          </p:cNvPr>
          <p:cNvSpPr/>
          <p:nvPr/>
        </p:nvSpPr>
        <p:spPr>
          <a:xfrm>
            <a:off x="6227097" y="3939662"/>
            <a:ext cx="2073702" cy="661207"/>
          </a:xfrm>
          <a:prstGeom prst="rect">
            <a:avLst/>
          </a:prstGeom>
        </p:spPr>
        <p:txBody>
          <a:bodyPr wrap="square">
            <a:spAutoFit/>
          </a:bodyPr>
          <a:lstStyle/>
          <a:p>
            <a:pPr defTabSz="342900">
              <a:lnSpc>
                <a:spcPct val="150000"/>
              </a:lnSpc>
            </a:pPr>
            <a:r>
              <a:rPr lang="en-US" sz="2800" b="1">
                <a:solidFill>
                  <a:srgbClr val="7FC354"/>
                </a:solidFill>
                <a:latin typeface="UTM Avo" panose="02040603050506020204" pitchFamily="18" charset="0"/>
                <a:cs typeface="Times New Roman" panose="02020603050405020304" pitchFamily="18" charset="0"/>
              </a:rPr>
              <a:t>B. </a:t>
            </a:r>
            <a:r>
              <a:rPr lang="en-US" sz="2800">
                <a:latin typeface="UTM Avo" panose="02040603050506020204" pitchFamily="18" charset="0"/>
                <a:cs typeface="Times New Roman" panose="02020603050405020304" pitchFamily="18" charset="0"/>
              </a:rPr>
              <a:t>Sai</a:t>
            </a:r>
            <a:endParaRPr lang="vi-VN" sz="2800">
              <a:latin typeface="UTM Avo" panose="020406030505060202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58791E1B-E6B2-495D-BDFE-84D10775C9BB}"/>
              </a:ext>
            </a:extLst>
          </p:cNvPr>
          <p:cNvSpPr/>
          <p:nvPr/>
        </p:nvSpPr>
        <p:spPr>
          <a:xfrm>
            <a:off x="4022298" y="3939664"/>
            <a:ext cx="2073702" cy="661207"/>
          </a:xfrm>
          <a:prstGeom prst="rect">
            <a:avLst/>
          </a:prstGeom>
        </p:spPr>
        <p:txBody>
          <a:bodyPr wrap="square">
            <a:spAutoFit/>
          </a:bodyPr>
          <a:lstStyle/>
          <a:p>
            <a:pPr defTabSz="342900">
              <a:lnSpc>
                <a:spcPct val="150000"/>
              </a:lnSpc>
            </a:pPr>
            <a:r>
              <a:rPr lang="en-US" sz="2800" b="1">
                <a:solidFill>
                  <a:srgbClr val="7FC354"/>
                </a:solidFill>
                <a:latin typeface="UTM Avo" panose="02040603050506020204" pitchFamily="18" charset="0"/>
                <a:cs typeface="Times New Roman" panose="02020603050405020304" pitchFamily="18" charset="0"/>
              </a:rPr>
              <a:t>A. </a:t>
            </a:r>
            <a:r>
              <a:rPr lang="en-US" sz="2800">
                <a:latin typeface="UTM Avo" panose="02040603050506020204" pitchFamily="18" charset="0"/>
                <a:cs typeface="Times New Roman" panose="02020603050405020304" pitchFamily="18" charset="0"/>
              </a:rPr>
              <a:t>Đúng.</a:t>
            </a:r>
            <a:endParaRPr lang="vi-VN" sz="28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859000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9CEAD2-7F67-44D0-8C05-C025C33F2B9E}"/>
              </a:ext>
            </a:extLst>
          </p:cNvPr>
          <p:cNvSpPr/>
          <p:nvPr/>
        </p:nvSpPr>
        <p:spPr>
          <a:xfrm>
            <a:off x="614525" y="292955"/>
            <a:ext cx="7464949" cy="738664"/>
          </a:xfrm>
          <a:prstGeom prst="rect">
            <a:avLst/>
          </a:prstGeom>
        </p:spPr>
        <p:txBody>
          <a:bodyPr wrap="square">
            <a:spAutoFit/>
          </a:bodyPr>
          <a:lstStyle/>
          <a:p>
            <a:pPr defTabSz="342900">
              <a:lnSpc>
                <a:spcPct val="150000"/>
              </a:lnSpc>
            </a:pPr>
            <a:r>
              <a:rPr lang="vi-VN" sz="2800" b="1">
                <a:solidFill>
                  <a:srgbClr val="F03C69"/>
                </a:solidFill>
                <a:latin typeface="SVN-SAF" panose="02040603050506020204" pitchFamily="18" charset="0"/>
                <a:cs typeface="Times New Roman" panose="02020603050405020304" pitchFamily="18" charset="0"/>
              </a:rPr>
              <a:t>3. </a:t>
            </a:r>
            <a:r>
              <a:rPr lang="en-US" sz="2800" b="1">
                <a:solidFill>
                  <a:srgbClr val="F03C69"/>
                </a:solidFill>
                <a:latin typeface="SVN-SAF" panose="02040603050506020204" pitchFamily="18" charset="0"/>
                <a:cs typeface="Times New Roman" panose="02020603050405020304" pitchFamily="18" charset="0"/>
              </a:rPr>
              <a:t>THỰC HÀNH LÀM VIỆC VỚI MÁY TÍNH</a:t>
            </a:r>
            <a:endParaRPr lang="vi-VN" sz="2800" b="1">
              <a:solidFill>
                <a:srgbClr val="F03C69"/>
              </a:solidFill>
              <a:latin typeface="SVN-SAF" panose="020406030505060202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C930B782-FE7B-45AD-AA97-96F6CD2EE0FF}"/>
              </a:ext>
            </a:extLst>
          </p:cNvPr>
          <p:cNvSpPr/>
          <p:nvPr/>
        </p:nvSpPr>
        <p:spPr>
          <a:xfrm>
            <a:off x="762219" y="2182254"/>
            <a:ext cx="10602467" cy="1687963"/>
          </a:xfrm>
          <a:prstGeom prst="rect">
            <a:avLst/>
          </a:prstGeom>
        </p:spPr>
        <p:txBody>
          <a:bodyPr wrap="square">
            <a:spAutoFit/>
          </a:bodyPr>
          <a:lstStyle/>
          <a:p>
            <a:pPr algn="just" defTabSz="342900">
              <a:lnSpc>
                <a:spcPct val="150000"/>
              </a:lnSpc>
            </a:pPr>
            <a:r>
              <a:rPr lang="vi-VN" sz="2400">
                <a:solidFill>
                  <a:srgbClr val="FF3399"/>
                </a:solidFill>
                <a:latin typeface="UTM Avo" panose="02040603050506020204" pitchFamily="18" charset="0"/>
                <a:cs typeface="Times New Roman" panose="02020603050405020304" pitchFamily="18" charset="0"/>
              </a:rPr>
              <a:t>Bước 1:</a:t>
            </a:r>
            <a:r>
              <a:rPr lang="vi-VN" sz="2400">
                <a:latin typeface="UTM Avo" panose="02040603050506020204" pitchFamily="18" charset="0"/>
                <a:cs typeface="Times New Roman" panose="02020603050405020304" pitchFamily="18" charset="0"/>
              </a:rPr>
              <a:t> Em ngồi vào máy tính đúng tư thế như mô tả ở Hình 19. Chú ý giữ đúng khoảng cách giữa mắt với màn hình. </a:t>
            </a:r>
            <a:endParaRPr lang="en-US" sz="2400">
              <a:latin typeface="UTM Avo" panose="02040603050506020204" pitchFamily="18" charset="0"/>
              <a:cs typeface="Times New Roman" panose="02020603050405020304" pitchFamily="18" charset="0"/>
            </a:endParaRPr>
          </a:p>
          <a:p>
            <a:pPr algn="just" defTabSz="342900">
              <a:lnSpc>
                <a:spcPct val="150000"/>
              </a:lnSpc>
            </a:pPr>
            <a:r>
              <a:rPr lang="vi-VN" sz="2400">
                <a:solidFill>
                  <a:srgbClr val="FF3399"/>
                </a:solidFill>
                <a:latin typeface="UTM Avo" panose="02040603050506020204" pitchFamily="18" charset="0"/>
                <a:cs typeface="Times New Roman" panose="02020603050405020304" pitchFamily="18" charset="0"/>
              </a:rPr>
              <a:t>Bước 2:</a:t>
            </a:r>
            <a:r>
              <a:rPr lang="vi-VN" sz="2400">
                <a:latin typeface="UTM Avo" panose="02040603050506020204" pitchFamily="18" charset="0"/>
                <a:cs typeface="Times New Roman" panose="02020603050405020304" pitchFamily="18" charset="0"/>
              </a:rPr>
              <a:t> Em cầm chuột đúng như mô tả ở Hình 21. </a:t>
            </a:r>
          </a:p>
        </p:txBody>
      </p:sp>
      <p:sp>
        <p:nvSpPr>
          <p:cNvPr id="7" name="Rectangle 6">
            <a:extLst>
              <a:ext uri="{FF2B5EF4-FFF2-40B4-BE49-F238E27FC236}">
                <a16:creationId xmlns:a16="http://schemas.microsoft.com/office/drawing/2014/main" id="{559C6AFC-3B14-4BBC-A6F1-AB870A3E40FA}"/>
              </a:ext>
            </a:extLst>
          </p:cNvPr>
          <p:cNvSpPr/>
          <p:nvPr/>
        </p:nvSpPr>
        <p:spPr>
          <a:xfrm>
            <a:off x="2190147" y="972678"/>
            <a:ext cx="9503336" cy="738664"/>
          </a:xfrm>
          <a:prstGeom prst="rect">
            <a:avLst/>
          </a:prstGeom>
        </p:spPr>
        <p:txBody>
          <a:bodyPr wrap="square">
            <a:spAutoFit/>
          </a:bodyPr>
          <a:lstStyle/>
          <a:p>
            <a:pPr algn="just" defTabSz="342900">
              <a:lnSpc>
                <a:spcPct val="150000"/>
              </a:lnSpc>
            </a:pPr>
            <a:r>
              <a:rPr lang="vi-VN" sz="2800">
                <a:latin typeface="UTM Avo" panose="02040603050506020204" pitchFamily="18" charset="0"/>
                <a:cs typeface="Times New Roman" panose="02020603050405020304" pitchFamily="18" charset="0"/>
              </a:rPr>
              <a:t>Ngồi đúng tư thế khi sử dụng máy tính và cầm chuột đúng cách. </a:t>
            </a:r>
          </a:p>
        </p:txBody>
      </p:sp>
      <p:grpSp>
        <p:nvGrpSpPr>
          <p:cNvPr id="9" name="Group 8">
            <a:extLst>
              <a:ext uri="{FF2B5EF4-FFF2-40B4-BE49-F238E27FC236}">
                <a16:creationId xmlns:a16="http://schemas.microsoft.com/office/drawing/2014/main" id="{363716CA-1B0E-4B16-B5B7-81AE36E82D69}"/>
              </a:ext>
            </a:extLst>
          </p:cNvPr>
          <p:cNvGrpSpPr/>
          <p:nvPr/>
        </p:nvGrpSpPr>
        <p:grpSpPr>
          <a:xfrm>
            <a:off x="581290" y="1091471"/>
            <a:ext cx="1655039" cy="553998"/>
            <a:chOff x="581290" y="1091471"/>
            <a:chExt cx="1655039" cy="553998"/>
          </a:xfrm>
        </p:grpSpPr>
        <p:sp>
          <p:nvSpPr>
            <p:cNvPr id="8" name="Rectangle 7">
              <a:extLst>
                <a:ext uri="{FF2B5EF4-FFF2-40B4-BE49-F238E27FC236}">
                  <a16:creationId xmlns:a16="http://schemas.microsoft.com/office/drawing/2014/main" id="{C2A25FE6-6ABA-4B90-8D38-91623F37A93D}"/>
                </a:ext>
              </a:extLst>
            </p:cNvPr>
            <p:cNvSpPr/>
            <p:nvPr/>
          </p:nvSpPr>
          <p:spPr>
            <a:xfrm>
              <a:off x="1782147" y="1223006"/>
              <a:ext cx="308625" cy="308625"/>
            </a:xfrm>
            <a:prstGeom prst="rect">
              <a:avLst/>
            </a:prstGeom>
            <a:solidFill>
              <a:srgbClr val="F03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id="{7CEBE3B1-6D78-45E0-902F-A199D68DD0BB}"/>
                </a:ext>
              </a:extLst>
            </p:cNvPr>
            <p:cNvSpPr/>
            <p:nvPr/>
          </p:nvSpPr>
          <p:spPr>
            <a:xfrm>
              <a:off x="581290" y="1091471"/>
              <a:ext cx="1655039" cy="553998"/>
            </a:xfrm>
            <a:prstGeom prst="rect">
              <a:avLst/>
            </a:prstGeom>
          </p:spPr>
          <p:txBody>
            <a:bodyPr wrap="square">
              <a:spAutoFit/>
            </a:bodyPr>
            <a:lstStyle/>
            <a:p>
              <a:pPr defTabSz="342900">
                <a:lnSpc>
                  <a:spcPct val="150000"/>
                </a:lnSpc>
              </a:pPr>
              <a:r>
                <a:rPr lang="en-US" sz="2000">
                  <a:solidFill>
                    <a:srgbClr val="F03C69"/>
                  </a:solidFill>
                  <a:latin typeface="UTM HelvetIns" panose="02040603050506020204" pitchFamily="18" charset="0"/>
                  <a:cs typeface="Times New Roman" panose="02020603050405020304" pitchFamily="18" charset="0"/>
                </a:rPr>
                <a:t>NHIỆM VỤ    </a:t>
              </a:r>
              <a:endParaRPr lang="vi-VN" sz="2000">
                <a:solidFill>
                  <a:srgbClr val="F03C69"/>
                </a:solidFill>
                <a:latin typeface="SVN-SAF"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9335B2C7-131E-4774-972F-0A88C1DFA306}"/>
                </a:ext>
              </a:extLst>
            </p:cNvPr>
            <p:cNvSpPr/>
            <p:nvPr/>
          </p:nvSpPr>
          <p:spPr>
            <a:xfrm>
              <a:off x="1754154" y="1091471"/>
              <a:ext cx="353408" cy="492699"/>
            </a:xfrm>
            <a:prstGeom prst="rect">
              <a:avLst/>
            </a:prstGeom>
          </p:spPr>
          <p:txBody>
            <a:bodyPr wrap="square">
              <a:spAutoFit/>
            </a:bodyPr>
            <a:lstStyle/>
            <a:p>
              <a:pPr algn="ctr" defTabSz="342900">
                <a:lnSpc>
                  <a:spcPct val="150000"/>
                </a:lnSpc>
              </a:pPr>
              <a:r>
                <a:rPr lang="en-US" sz="2000">
                  <a:solidFill>
                    <a:schemeClr val="bg1"/>
                  </a:solidFill>
                  <a:latin typeface="UTM HelvetIns" panose="02040603050506020204" pitchFamily="18" charset="0"/>
                  <a:cs typeface="Times New Roman" panose="02020603050405020304" pitchFamily="18" charset="0"/>
                </a:rPr>
                <a:t>1</a:t>
              </a:r>
              <a:endParaRPr lang="vi-VN" sz="2000">
                <a:solidFill>
                  <a:schemeClr val="bg1"/>
                </a:solidFill>
                <a:latin typeface="SVN-SAF" panose="02040603050506020204" pitchFamily="18" charset="0"/>
                <a:cs typeface="Times New Roman" panose="02020603050405020304" pitchFamily="18" charset="0"/>
              </a:endParaRPr>
            </a:p>
          </p:txBody>
        </p:sp>
      </p:grpSp>
      <p:sp>
        <p:nvSpPr>
          <p:cNvPr id="14" name="Rectangle 13">
            <a:extLst>
              <a:ext uri="{FF2B5EF4-FFF2-40B4-BE49-F238E27FC236}">
                <a16:creationId xmlns:a16="http://schemas.microsoft.com/office/drawing/2014/main" id="{FE9FEF3F-9E04-44CD-86C8-B63C40C1D614}"/>
              </a:ext>
            </a:extLst>
          </p:cNvPr>
          <p:cNvSpPr/>
          <p:nvPr/>
        </p:nvSpPr>
        <p:spPr>
          <a:xfrm>
            <a:off x="581290" y="1689555"/>
            <a:ext cx="2161910" cy="553998"/>
          </a:xfrm>
          <a:prstGeom prst="rect">
            <a:avLst/>
          </a:prstGeom>
        </p:spPr>
        <p:txBody>
          <a:bodyPr wrap="square">
            <a:spAutoFit/>
          </a:bodyPr>
          <a:lstStyle/>
          <a:p>
            <a:pPr defTabSz="342900">
              <a:lnSpc>
                <a:spcPct val="150000"/>
              </a:lnSpc>
            </a:pPr>
            <a:r>
              <a:rPr lang="en-US" sz="2000">
                <a:solidFill>
                  <a:srgbClr val="3DC3EC"/>
                </a:solidFill>
                <a:latin typeface="UTM HelvetIns" panose="02040603050506020204" pitchFamily="18" charset="0"/>
                <a:cs typeface="Times New Roman" panose="02020603050405020304" pitchFamily="18" charset="0"/>
              </a:rPr>
              <a:t>H</a:t>
            </a:r>
            <a:r>
              <a:rPr lang="vi-VN" sz="2000">
                <a:solidFill>
                  <a:srgbClr val="3DC3EC"/>
                </a:solidFill>
                <a:latin typeface="UTM HelvetIns" panose="02040603050506020204" pitchFamily="18" charset="0"/>
                <a:cs typeface="Times New Roman" panose="02020603050405020304" pitchFamily="18" charset="0"/>
              </a:rPr>
              <a:t>ƯỚN</a:t>
            </a:r>
            <a:r>
              <a:rPr lang="en-US" sz="2000">
                <a:solidFill>
                  <a:srgbClr val="3DC3EC"/>
                </a:solidFill>
                <a:latin typeface="UTM HelvetIns" panose="02040603050506020204" pitchFamily="18" charset="0"/>
                <a:cs typeface="Times New Roman" panose="02020603050405020304" pitchFamily="18" charset="0"/>
              </a:rPr>
              <a:t>G DẪN</a:t>
            </a:r>
            <a:endParaRPr lang="vi-VN" sz="2000">
              <a:solidFill>
                <a:srgbClr val="3DC3EC"/>
              </a:solidFill>
              <a:latin typeface="SVN-SAF" panose="020406030505060202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BB67F559-0EB6-4EAA-A7B6-FCD4019C27BA}"/>
              </a:ext>
            </a:extLst>
          </p:cNvPr>
          <p:cNvPicPr>
            <a:picLocks noChangeAspect="1"/>
          </p:cNvPicPr>
          <p:nvPr/>
        </p:nvPicPr>
        <p:blipFill>
          <a:blip r:embed="rId2"/>
          <a:stretch>
            <a:fillRect/>
          </a:stretch>
        </p:blipFill>
        <p:spPr>
          <a:xfrm>
            <a:off x="7790577" y="2727685"/>
            <a:ext cx="4178509" cy="3092747"/>
          </a:xfrm>
          <a:prstGeom prst="rect">
            <a:avLst/>
          </a:prstGeom>
        </p:spPr>
      </p:pic>
      <p:sp>
        <p:nvSpPr>
          <p:cNvPr id="25" name="Rectangle 24">
            <a:extLst>
              <a:ext uri="{FF2B5EF4-FFF2-40B4-BE49-F238E27FC236}">
                <a16:creationId xmlns:a16="http://schemas.microsoft.com/office/drawing/2014/main" id="{BC8EAD7C-1AB2-4D03-8AA8-1FBDF355A9AC}"/>
              </a:ext>
            </a:extLst>
          </p:cNvPr>
          <p:cNvSpPr/>
          <p:nvPr/>
        </p:nvSpPr>
        <p:spPr>
          <a:xfrm>
            <a:off x="7516373" y="5880176"/>
            <a:ext cx="4122518" cy="579967"/>
          </a:xfrm>
          <a:prstGeom prst="rect">
            <a:avLst/>
          </a:prstGeom>
        </p:spPr>
        <p:txBody>
          <a:bodyPr wrap="square">
            <a:spAutoFit/>
          </a:bodyPr>
          <a:lstStyle/>
          <a:p>
            <a:pPr algn="ctr" defTabSz="342900">
              <a:lnSpc>
                <a:spcPct val="150000"/>
              </a:lnSpc>
            </a:pPr>
            <a:r>
              <a:rPr lang="vi-VN" sz="2400" b="1">
                <a:latin typeface="UTM Avo" panose="02040603050506020204" pitchFamily="18" charset="0"/>
                <a:cs typeface="Times New Roman" panose="02020603050405020304" pitchFamily="18" charset="0"/>
              </a:rPr>
              <a:t>Hình 19. </a:t>
            </a:r>
            <a:r>
              <a:rPr lang="vi-VN" sz="2400">
                <a:latin typeface="UTM Avo" panose="02040603050506020204" pitchFamily="18" charset="0"/>
                <a:cs typeface="Times New Roman" panose="02020603050405020304" pitchFamily="18" charset="0"/>
              </a:rPr>
              <a:t>Tư thế ngồi đúng</a:t>
            </a:r>
          </a:p>
        </p:txBody>
      </p:sp>
      <p:pic>
        <p:nvPicPr>
          <p:cNvPr id="26" name="Picture 25">
            <a:extLst>
              <a:ext uri="{FF2B5EF4-FFF2-40B4-BE49-F238E27FC236}">
                <a16:creationId xmlns:a16="http://schemas.microsoft.com/office/drawing/2014/main" id="{419BAAA6-7975-4609-B498-873847EBB7F5}"/>
              </a:ext>
            </a:extLst>
          </p:cNvPr>
          <p:cNvPicPr>
            <a:picLocks noChangeAspect="1"/>
          </p:cNvPicPr>
          <p:nvPr/>
        </p:nvPicPr>
        <p:blipFill rotWithShape="1">
          <a:blip r:embed="rId3"/>
          <a:srcRect b="17253"/>
          <a:stretch/>
        </p:blipFill>
        <p:spPr>
          <a:xfrm>
            <a:off x="2236329" y="4053384"/>
            <a:ext cx="3284505" cy="1908877"/>
          </a:xfrm>
          <a:prstGeom prst="rect">
            <a:avLst/>
          </a:prstGeom>
        </p:spPr>
      </p:pic>
      <p:sp>
        <p:nvSpPr>
          <p:cNvPr id="27" name="Rectangle 26">
            <a:extLst>
              <a:ext uri="{FF2B5EF4-FFF2-40B4-BE49-F238E27FC236}">
                <a16:creationId xmlns:a16="http://schemas.microsoft.com/office/drawing/2014/main" id="{591A77E6-6B71-4B2D-9F77-924053642FDA}"/>
              </a:ext>
            </a:extLst>
          </p:cNvPr>
          <p:cNvSpPr/>
          <p:nvPr/>
        </p:nvSpPr>
        <p:spPr>
          <a:xfrm>
            <a:off x="1940934" y="5880176"/>
            <a:ext cx="4122518" cy="579967"/>
          </a:xfrm>
          <a:prstGeom prst="rect">
            <a:avLst/>
          </a:prstGeom>
        </p:spPr>
        <p:txBody>
          <a:bodyPr wrap="square">
            <a:spAutoFit/>
          </a:bodyPr>
          <a:lstStyle/>
          <a:p>
            <a:pPr algn="ctr" defTabSz="342900">
              <a:lnSpc>
                <a:spcPct val="150000"/>
              </a:lnSpc>
            </a:pPr>
            <a:r>
              <a:rPr lang="vi-VN" sz="2400" b="1">
                <a:latin typeface="UTM Avo" panose="02040603050506020204" pitchFamily="18" charset="0"/>
                <a:cs typeface="Times New Roman" panose="02020603050405020304" pitchFamily="18" charset="0"/>
              </a:rPr>
              <a:t>Hình </a:t>
            </a:r>
            <a:r>
              <a:rPr lang="en-US" sz="2400" b="1">
                <a:latin typeface="UTM Avo" panose="02040603050506020204" pitchFamily="18" charset="0"/>
                <a:cs typeface="Times New Roman" panose="02020603050405020304" pitchFamily="18" charset="0"/>
              </a:rPr>
              <a:t>21</a:t>
            </a:r>
            <a:r>
              <a:rPr lang="vi-VN" sz="2400" b="1">
                <a:latin typeface="UTM Avo" panose="02040603050506020204" pitchFamily="18" charset="0"/>
                <a:cs typeface="Times New Roman" panose="02020603050405020304" pitchFamily="18" charset="0"/>
              </a:rPr>
              <a:t>. </a:t>
            </a:r>
            <a:r>
              <a:rPr lang="en-US" sz="2400">
                <a:latin typeface="UTM Avo" panose="02040603050506020204" pitchFamily="18" charset="0"/>
                <a:cs typeface="Times New Roman" panose="02020603050405020304" pitchFamily="18" charset="0"/>
              </a:rPr>
              <a:t>Cách cầm chuột</a:t>
            </a:r>
            <a:endParaRPr lang="vi-VN" sz="24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932385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2">
                                            <p:txEl>
                                              <p:pRg st="0" end="0"/>
                                            </p:txEl>
                                          </p:spTgt>
                                        </p:tgtEl>
                                        <p:attrNameLst>
                                          <p:attrName>style.visibility</p:attrName>
                                        </p:attrNameLst>
                                      </p:cBhvr>
                                      <p:to>
                                        <p:strVal val="visible"/>
                                      </p:to>
                                    </p:set>
                                    <p:animEffect transition="in" filter="fade">
                                      <p:cBhvr>
                                        <p:cTn id="29" dur="1000"/>
                                        <p:tgtEl>
                                          <p:spTgt spid="22">
                                            <p:txEl>
                                              <p:pRg st="0" end="0"/>
                                            </p:txEl>
                                          </p:spTgt>
                                        </p:tgtEl>
                                      </p:cBhvr>
                                    </p:animEffect>
                                    <p:anim calcmode="lin" valueType="num">
                                      <p:cBhvr>
                                        <p:cTn id="30"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53" presetClass="entr" presetSubtype="16"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500" fill="hold"/>
                                        <p:tgtEl>
                                          <p:spTgt spid="24"/>
                                        </p:tgtEl>
                                        <p:attrNameLst>
                                          <p:attrName>ppt_w</p:attrName>
                                        </p:attrNameLst>
                                      </p:cBhvr>
                                      <p:tavLst>
                                        <p:tav tm="0">
                                          <p:val>
                                            <p:fltVal val="0"/>
                                          </p:val>
                                        </p:tav>
                                        <p:tav tm="100000">
                                          <p:val>
                                            <p:strVal val="#ppt_w"/>
                                          </p:val>
                                        </p:tav>
                                      </p:tavLst>
                                    </p:anim>
                                    <p:anim calcmode="lin" valueType="num">
                                      <p:cBhvr>
                                        <p:cTn id="36" dur="500" fill="hold"/>
                                        <p:tgtEl>
                                          <p:spTgt spid="24"/>
                                        </p:tgtEl>
                                        <p:attrNameLst>
                                          <p:attrName>ppt_h</p:attrName>
                                        </p:attrNameLst>
                                      </p:cBhvr>
                                      <p:tavLst>
                                        <p:tav tm="0">
                                          <p:val>
                                            <p:fltVal val="0"/>
                                          </p:val>
                                        </p:tav>
                                        <p:tav tm="100000">
                                          <p:val>
                                            <p:strVal val="#ppt_h"/>
                                          </p:val>
                                        </p:tav>
                                      </p:tavLst>
                                    </p:anim>
                                    <p:animEffect transition="in" filter="fade">
                                      <p:cBhvr>
                                        <p:cTn id="37" dur="500"/>
                                        <p:tgtEl>
                                          <p:spTgt spid="24"/>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p:cTn id="40" dur="500" fill="hold"/>
                                        <p:tgtEl>
                                          <p:spTgt spid="25"/>
                                        </p:tgtEl>
                                        <p:attrNameLst>
                                          <p:attrName>ppt_w</p:attrName>
                                        </p:attrNameLst>
                                      </p:cBhvr>
                                      <p:tavLst>
                                        <p:tav tm="0">
                                          <p:val>
                                            <p:fltVal val="0"/>
                                          </p:val>
                                        </p:tav>
                                        <p:tav tm="100000">
                                          <p:val>
                                            <p:strVal val="#ppt_w"/>
                                          </p:val>
                                        </p:tav>
                                      </p:tavLst>
                                    </p:anim>
                                    <p:anim calcmode="lin" valueType="num">
                                      <p:cBhvr>
                                        <p:cTn id="41" dur="500" fill="hold"/>
                                        <p:tgtEl>
                                          <p:spTgt spid="25"/>
                                        </p:tgtEl>
                                        <p:attrNameLst>
                                          <p:attrName>ppt_h</p:attrName>
                                        </p:attrNameLst>
                                      </p:cBhvr>
                                      <p:tavLst>
                                        <p:tav tm="0">
                                          <p:val>
                                            <p:fltVal val="0"/>
                                          </p:val>
                                        </p:tav>
                                        <p:tav tm="100000">
                                          <p:val>
                                            <p:strVal val="#ppt_h"/>
                                          </p:val>
                                        </p:tav>
                                      </p:tavLst>
                                    </p:anim>
                                    <p:animEffect transition="in" filter="fade">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2">
                                            <p:txEl>
                                              <p:pRg st="1" end="1"/>
                                            </p:txEl>
                                          </p:spTgt>
                                        </p:tgtEl>
                                        <p:attrNameLst>
                                          <p:attrName>style.visibility</p:attrName>
                                        </p:attrNameLst>
                                      </p:cBhvr>
                                      <p:to>
                                        <p:strVal val="visible"/>
                                      </p:to>
                                    </p:set>
                                    <p:animEffect transition="in" filter="fade">
                                      <p:cBhvr>
                                        <p:cTn id="47" dur="1000"/>
                                        <p:tgtEl>
                                          <p:spTgt spid="22">
                                            <p:txEl>
                                              <p:pRg st="1" end="1"/>
                                            </p:txEl>
                                          </p:spTgt>
                                        </p:tgtEl>
                                      </p:cBhvr>
                                    </p:animEffect>
                                    <p:anim calcmode="lin" valueType="num">
                                      <p:cBhvr>
                                        <p:cTn id="48" dur="1000" fill="hold"/>
                                        <p:tgtEl>
                                          <p:spTgt spid="22">
                                            <p:txEl>
                                              <p:pRg st="1" end="1"/>
                                            </p:txEl>
                                          </p:spTgt>
                                        </p:tgtEl>
                                        <p:attrNameLst>
                                          <p:attrName>ppt_x</p:attrName>
                                        </p:attrNameLst>
                                      </p:cBhvr>
                                      <p:tavLst>
                                        <p:tav tm="0">
                                          <p:val>
                                            <p:strVal val="#ppt_x"/>
                                          </p:val>
                                        </p:tav>
                                        <p:tav tm="100000">
                                          <p:val>
                                            <p:strVal val="#ppt_x"/>
                                          </p:val>
                                        </p:tav>
                                      </p:tavLst>
                                    </p:anim>
                                    <p:anim calcmode="lin" valueType="num">
                                      <p:cBhvr>
                                        <p:cTn id="49" dur="1000" fill="hold"/>
                                        <p:tgtEl>
                                          <p:spTgt spid="22">
                                            <p:txEl>
                                              <p:pRg st="1" end="1"/>
                                            </p:txEl>
                                          </p:spTgt>
                                        </p:tgtEl>
                                        <p:attrNameLst>
                                          <p:attrName>ppt_y</p:attrName>
                                        </p:attrNameLst>
                                      </p:cBhvr>
                                      <p:tavLst>
                                        <p:tav tm="0">
                                          <p:val>
                                            <p:strVal val="#ppt_y+.1"/>
                                          </p:val>
                                        </p:tav>
                                        <p:tav tm="100000">
                                          <p:val>
                                            <p:strVal val="#ppt_y"/>
                                          </p:val>
                                        </p:tav>
                                      </p:tavLst>
                                    </p:anim>
                                  </p:childTnLst>
                                </p:cTn>
                              </p:par>
                            </p:childTnLst>
                          </p:cTn>
                        </p:par>
                        <p:par>
                          <p:cTn id="50" fill="hold">
                            <p:stCondLst>
                              <p:cond delay="1000"/>
                            </p:stCondLst>
                            <p:childTnLst>
                              <p:par>
                                <p:cTn id="51" presetID="53" presetClass="entr" presetSubtype="16" fill="hold" grpId="0" nodeType="after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p:cTn id="53" dur="500" fill="hold"/>
                                        <p:tgtEl>
                                          <p:spTgt spid="27"/>
                                        </p:tgtEl>
                                        <p:attrNameLst>
                                          <p:attrName>ppt_w</p:attrName>
                                        </p:attrNameLst>
                                      </p:cBhvr>
                                      <p:tavLst>
                                        <p:tav tm="0">
                                          <p:val>
                                            <p:fltVal val="0"/>
                                          </p:val>
                                        </p:tav>
                                        <p:tav tm="100000">
                                          <p:val>
                                            <p:strVal val="#ppt_w"/>
                                          </p:val>
                                        </p:tav>
                                      </p:tavLst>
                                    </p:anim>
                                    <p:anim calcmode="lin" valueType="num">
                                      <p:cBhvr>
                                        <p:cTn id="54" dur="500" fill="hold"/>
                                        <p:tgtEl>
                                          <p:spTgt spid="27"/>
                                        </p:tgtEl>
                                        <p:attrNameLst>
                                          <p:attrName>ppt_h</p:attrName>
                                        </p:attrNameLst>
                                      </p:cBhvr>
                                      <p:tavLst>
                                        <p:tav tm="0">
                                          <p:val>
                                            <p:fltVal val="0"/>
                                          </p:val>
                                        </p:tav>
                                        <p:tav tm="100000">
                                          <p:val>
                                            <p:strVal val="#ppt_h"/>
                                          </p:val>
                                        </p:tav>
                                      </p:tavLst>
                                    </p:anim>
                                    <p:animEffect transition="in" filter="fade">
                                      <p:cBhvr>
                                        <p:cTn id="55" dur="500"/>
                                        <p:tgtEl>
                                          <p:spTgt spid="27"/>
                                        </p:tgtEl>
                                      </p:cBhvr>
                                    </p:animEffect>
                                  </p:childTnLst>
                                </p:cTn>
                              </p:par>
                              <p:par>
                                <p:cTn id="56" presetID="53" presetClass="entr" presetSubtype="16" fill="hold" nodeType="withEffect">
                                  <p:stCondLst>
                                    <p:cond delay="0"/>
                                  </p:stCondLst>
                                  <p:childTnLst>
                                    <p:set>
                                      <p:cBhvr>
                                        <p:cTn id="57" dur="1" fill="hold">
                                          <p:stCondLst>
                                            <p:cond delay="0"/>
                                          </p:stCondLst>
                                        </p:cTn>
                                        <p:tgtEl>
                                          <p:spTgt spid="26"/>
                                        </p:tgtEl>
                                        <p:attrNameLst>
                                          <p:attrName>style.visibility</p:attrName>
                                        </p:attrNameLst>
                                      </p:cBhvr>
                                      <p:to>
                                        <p:strVal val="visible"/>
                                      </p:to>
                                    </p:set>
                                    <p:anim calcmode="lin" valueType="num">
                                      <p:cBhvr>
                                        <p:cTn id="58" dur="500" fill="hold"/>
                                        <p:tgtEl>
                                          <p:spTgt spid="26"/>
                                        </p:tgtEl>
                                        <p:attrNameLst>
                                          <p:attrName>ppt_w</p:attrName>
                                        </p:attrNameLst>
                                      </p:cBhvr>
                                      <p:tavLst>
                                        <p:tav tm="0">
                                          <p:val>
                                            <p:fltVal val="0"/>
                                          </p:val>
                                        </p:tav>
                                        <p:tav tm="100000">
                                          <p:val>
                                            <p:strVal val="#ppt_w"/>
                                          </p:val>
                                        </p:tav>
                                      </p:tavLst>
                                    </p:anim>
                                    <p:anim calcmode="lin" valueType="num">
                                      <p:cBhvr>
                                        <p:cTn id="59" dur="500" fill="hold"/>
                                        <p:tgtEl>
                                          <p:spTgt spid="26"/>
                                        </p:tgtEl>
                                        <p:attrNameLst>
                                          <p:attrName>ppt_h</p:attrName>
                                        </p:attrNameLst>
                                      </p:cBhvr>
                                      <p:tavLst>
                                        <p:tav tm="0">
                                          <p:val>
                                            <p:fltVal val="0"/>
                                          </p:val>
                                        </p:tav>
                                        <p:tav tm="100000">
                                          <p:val>
                                            <p:strVal val="#ppt_h"/>
                                          </p:val>
                                        </p:tav>
                                      </p:tavLst>
                                    </p:anim>
                                    <p:animEffect transition="in" filter="fade">
                                      <p:cBhvr>
                                        <p:cTn id="6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p:bldP spid="14" grpId="0"/>
      <p:bldP spid="25" grpId="0"/>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C930B782-FE7B-45AD-AA97-96F6CD2EE0FF}"/>
              </a:ext>
            </a:extLst>
          </p:cNvPr>
          <p:cNvSpPr/>
          <p:nvPr/>
        </p:nvSpPr>
        <p:spPr>
          <a:xfrm>
            <a:off x="762219" y="1426470"/>
            <a:ext cx="10602467" cy="950325"/>
          </a:xfrm>
          <a:prstGeom prst="rect">
            <a:avLst/>
          </a:prstGeom>
        </p:spPr>
        <p:txBody>
          <a:bodyPr wrap="square">
            <a:spAutoFit/>
          </a:bodyPr>
          <a:lstStyle/>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1:</a:t>
            </a:r>
            <a:r>
              <a:rPr lang="vi-VN" sz="2000">
                <a:latin typeface="UTM Avo" panose="02040603050506020204" pitchFamily="18" charset="0"/>
                <a:cs typeface="Times New Roman" panose="02020603050405020304" pitchFamily="18" charset="0"/>
              </a:rPr>
              <a:t> Quan sát để đảm bảo máy tính đã kết nối với nguồn điện, nhấn nút Công tắc trên thân máy và màn hình máy tính. Chờ để máy tính khởi động xong.</a:t>
            </a:r>
            <a:endParaRPr lang="en-US" sz="2000">
              <a:latin typeface="UTM Avo"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559C6AFC-3B14-4BBC-A6F1-AB870A3E40FA}"/>
              </a:ext>
            </a:extLst>
          </p:cNvPr>
          <p:cNvSpPr/>
          <p:nvPr/>
        </p:nvSpPr>
        <p:spPr>
          <a:xfrm>
            <a:off x="2135555" y="339726"/>
            <a:ext cx="8841334" cy="488660"/>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Bật máy tính, quan sát sự thay đổi trên màn hình. </a:t>
            </a:r>
          </a:p>
        </p:txBody>
      </p:sp>
      <p:grpSp>
        <p:nvGrpSpPr>
          <p:cNvPr id="9" name="Group 8">
            <a:extLst>
              <a:ext uri="{FF2B5EF4-FFF2-40B4-BE49-F238E27FC236}">
                <a16:creationId xmlns:a16="http://schemas.microsoft.com/office/drawing/2014/main" id="{363716CA-1B0E-4B16-B5B7-81AE36E82D69}"/>
              </a:ext>
            </a:extLst>
          </p:cNvPr>
          <p:cNvGrpSpPr/>
          <p:nvPr/>
        </p:nvGrpSpPr>
        <p:grpSpPr>
          <a:xfrm>
            <a:off x="581290" y="335687"/>
            <a:ext cx="1526272" cy="492699"/>
            <a:chOff x="581290" y="1091471"/>
            <a:chExt cx="1526272" cy="492699"/>
          </a:xfrm>
        </p:grpSpPr>
        <p:sp>
          <p:nvSpPr>
            <p:cNvPr id="8" name="Rectangle 7">
              <a:extLst>
                <a:ext uri="{FF2B5EF4-FFF2-40B4-BE49-F238E27FC236}">
                  <a16:creationId xmlns:a16="http://schemas.microsoft.com/office/drawing/2014/main" id="{C2A25FE6-6ABA-4B90-8D38-91623F37A93D}"/>
                </a:ext>
              </a:extLst>
            </p:cNvPr>
            <p:cNvSpPr/>
            <p:nvPr/>
          </p:nvSpPr>
          <p:spPr>
            <a:xfrm>
              <a:off x="1782147" y="1223006"/>
              <a:ext cx="308625" cy="308625"/>
            </a:xfrm>
            <a:prstGeom prst="rect">
              <a:avLst/>
            </a:prstGeom>
            <a:solidFill>
              <a:srgbClr val="F03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id="{7CEBE3B1-6D78-45E0-902F-A199D68DD0BB}"/>
                </a:ext>
              </a:extLst>
            </p:cNvPr>
            <p:cNvSpPr/>
            <p:nvPr/>
          </p:nvSpPr>
          <p:spPr>
            <a:xfrm>
              <a:off x="581290" y="1091471"/>
              <a:ext cx="1266171" cy="492699"/>
            </a:xfrm>
            <a:prstGeom prst="rect">
              <a:avLst/>
            </a:prstGeom>
          </p:spPr>
          <p:txBody>
            <a:bodyPr wrap="square">
              <a:spAutoFit/>
            </a:bodyPr>
            <a:lstStyle/>
            <a:p>
              <a:pPr defTabSz="342900">
                <a:lnSpc>
                  <a:spcPct val="150000"/>
                </a:lnSpc>
              </a:pPr>
              <a:r>
                <a:rPr lang="en-US" sz="2000">
                  <a:solidFill>
                    <a:srgbClr val="F03C69"/>
                  </a:solidFill>
                  <a:latin typeface="UTM HelvetIns" panose="02040603050506020204" pitchFamily="18" charset="0"/>
                  <a:cs typeface="Times New Roman" panose="02020603050405020304" pitchFamily="18" charset="0"/>
                </a:rPr>
                <a:t>NHIỆM VỤ    </a:t>
              </a:r>
              <a:endParaRPr lang="vi-VN" sz="2000">
                <a:solidFill>
                  <a:srgbClr val="F03C69"/>
                </a:solidFill>
                <a:latin typeface="SVN-SAF"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9335B2C7-131E-4774-972F-0A88C1DFA306}"/>
                </a:ext>
              </a:extLst>
            </p:cNvPr>
            <p:cNvSpPr/>
            <p:nvPr/>
          </p:nvSpPr>
          <p:spPr>
            <a:xfrm>
              <a:off x="1754154" y="1091471"/>
              <a:ext cx="353408" cy="492699"/>
            </a:xfrm>
            <a:prstGeom prst="rect">
              <a:avLst/>
            </a:prstGeom>
          </p:spPr>
          <p:txBody>
            <a:bodyPr wrap="square">
              <a:spAutoFit/>
            </a:bodyPr>
            <a:lstStyle/>
            <a:p>
              <a:pPr algn="ctr" defTabSz="342900">
                <a:lnSpc>
                  <a:spcPct val="150000"/>
                </a:lnSpc>
              </a:pPr>
              <a:r>
                <a:rPr lang="en-US" sz="2000">
                  <a:solidFill>
                    <a:schemeClr val="bg1"/>
                  </a:solidFill>
                  <a:latin typeface="UTM HelvetIns" panose="02040603050506020204" pitchFamily="18" charset="0"/>
                  <a:cs typeface="Times New Roman" panose="02020603050405020304" pitchFamily="18" charset="0"/>
                </a:rPr>
                <a:t>2</a:t>
              </a:r>
              <a:endParaRPr lang="vi-VN" sz="2000">
                <a:solidFill>
                  <a:schemeClr val="bg1"/>
                </a:solidFill>
                <a:latin typeface="SVN-SAF" panose="02040603050506020204" pitchFamily="18" charset="0"/>
                <a:cs typeface="Times New Roman" panose="02020603050405020304" pitchFamily="18" charset="0"/>
              </a:endParaRPr>
            </a:p>
          </p:txBody>
        </p:sp>
      </p:grpSp>
      <p:sp>
        <p:nvSpPr>
          <p:cNvPr id="14" name="Rectangle 13">
            <a:extLst>
              <a:ext uri="{FF2B5EF4-FFF2-40B4-BE49-F238E27FC236}">
                <a16:creationId xmlns:a16="http://schemas.microsoft.com/office/drawing/2014/main" id="{FE9FEF3F-9E04-44CD-86C8-B63C40C1D614}"/>
              </a:ext>
            </a:extLst>
          </p:cNvPr>
          <p:cNvSpPr/>
          <p:nvPr/>
        </p:nvSpPr>
        <p:spPr>
          <a:xfrm>
            <a:off x="581290" y="933771"/>
            <a:ext cx="1523780" cy="492699"/>
          </a:xfrm>
          <a:prstGeom prst="rect">
            <a:avLst/>
          </a:prstGeom>
        </p:spPr>
        <p:txBody>
          <a:bodyPr wrap="square">
            <a:spAutoFit/>
          </a:bodyPr>
          <a:lstStyle/>
          <a:p>
            <a:pPr defTabSz="342900">
              <a:lnSpc>
                <a:spcPct val="150000"/>
              </a:lnSpc>
            </a:pPr>
            <a:r>
              <a:rPr lang="en-US" sz="2000">
                <a:solidFill>
                  <a:srgbClr val="3DC3EC"/>
                </a:solidFill>
                <a:latin typeface="UTM HelvetIns" panose="02040603050506020204" pitchFamily="18" charset="0"/>
                <a:cs typeface="Times New Roman" panose="02020603050405020304" pitchFamily="18" charset="0"/>
              </a:rPr>
              <a:t>H</a:t>
            </a:r>
            <a:r>
              <a:rPr lang="vi-VN" sz="2000">
                <a:solidFill>
                  <a:srgbClr val="3DC3EC"/>
                </a:solidFill>
                <a:latin typeface="UTM HelvetIns" panose="02040603050506020204" pitchFamily="18" charset="0"/>
                <a:cs typeface="Times New Roman" panose="02020603050405020304" pitchFamily="18" charset="0"/>
              </a:rPr>
              <a:t>ƯỚN</a:t>
            </a:r>
            <a:r>
              <a:rPr lang="en-US" sz="2000">
                <a:solidFill>
                  <a:srgbClr val="3DC3EC"/>
                </a:solidFill>
                <a:latin typeface="UTM HelvetIns" panose="02040603050506020204" pitchFamily="18" charset="0"/>
                <a:cs typeface="Times New Roman" panose="02020603050405020304" pitchFamily="18" charset="0"/>
              </a:rPr>
              <a:t>G DẪN</a:t>
            </a:r>
            <a:endParaRPr lang="vi-VN" sz="2000">
              <a:solidFill>
                <a:srgbClr val="3DC3EC"/>
              </a:solidFill>
              <a:latin typeface="SVN-SAF" panose="020406030505060202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A1CA6B2D-7E29-45BA-958E-2C90254DDC7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63556" y="2424631"/>
            <a:ext cx="10264888" cy="3499598"/>
          </a:xfrm>
          <a:prstGeom prst="rect">
            <a:avLst/>
          </a:prstGeom>
        </p:spPr>
      </p:pic>
      <p:sp>
        <p:nvSpPr>
          <p:cNvPr id="25" name="Rectangle 24">
            <a:extLst>
              <a:ext uri="{FF2B5EF4-FFF2-40B4-BE49-F238E27FC236}">
                <a16:creationId xmlns:a16="http://schemas.microsoft.com/office/drawing/2014/main" id="{9642603E-1ABC-4ADA-A852-8AF6CD041D36}"/>
              </a:ext>
            </a:extLst>
          </p:cNvPr>
          <p:cNvSpPr/>
          <p:nvPr/>
        </p:nvSpPr>
        <p:spPr>
          <a:xfrm>
            <a:off x="2573663" y="5725491"/>
            <a:ext cx="4122518" cy="493148"/>
          </a:xfrm>
          <a:prstGeom prst="rect">
            <a:avLst/>
          </a:prstGeom>
        </p:spPr>
        <p:txBody>
          <a:bodyPr wrap="square">
            <a:spAutoFit/>
          </a:bodyPr>
          <a:lstStyle/>
          <a:p>
            <a:pPr algn="ctr" defTabSz="342900">
              <a:lnSpc>
                <a:spcPct val="150000"/>
              </a:lnSpc>
            </a:pPr>
            <a:r>
              <a:rPr lang="vi-VN" sz="2000" b="1">
                <a:latin typeface="UTM Avo" panose="02040603050506020204" pitchFamily="18" charset="0"/>
                <a:cs typeface="Times New Roman" panose="02020603050405020304" pitchFamily="18" charset="0"/>
              </a:rPr>
              <a:t>Hình </a:t>
            </a:r>
            <a:r>
              <a:rPr lang="en-US" sz="2000" b="1">
                <a:latin typeface="UTM Avo" panose="02040603050506020204" pitchFamily="18" charset="0"/>
                <a:cs typeface="Times New Roman" panose="02020603050405020304" pitchFamily="18" charset="0"/>
              </a:rPr>
              <a:t>24</a:t>
            </a:r>
            <a:r>
              <a:rPr lang="vi-VN" sz="2000" b="1">
                <a:latin typeface="UTM Avo" panose="02040603050506020204" pitchFamily="18" charset="0"/>
                <a:cs typeface="Times New Roman" panose="02020603050405020304" pitchFamily="18" charset="0"/>
              </a:rPr>
              <a:t>. </a:t>
            </a:r>
            <a:r>
              <a:rPr lang="en-US" sz="2000">
                <a:latin typeface="UTM Avo" panose="02040603050506020204" pitchFamily="18" charset="0"/>
                <a:cs typeface="Times New Roman" panose="02020603050405020304" pitchFamily="18" charset="0"/>
              </a:rPr>
              <a:t>Bật máy tính</a:t>
            </a:r>
            <a:endParaRPr lang="vi-VN" sz="20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232291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fade">
                                      <p:cBhvr>
                                        <p:cTn id="12" dur="1000"/>
                                        <p:tgtEl>
                                          <p:spTgt spid="22">
                                            <p:txEl>
                                              <p:pRg st="0" end="0"/>
                                            </p:txEl>
                                          </p:spTgt>
                                        </p:tgtEl>
                                      </p:cBhvr>
                                    </p:animEffect>
                                    <p:anim calcmode="lin" valueType="num">
                                      <p:cBhvr>
                                        <p:cTn id="13"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p:cTn id="18" dur="500" fill="hold"/>
                                        <p:tgtEl>
                                          <p:spTgt spid="25"/>
                                        </p:tgtEl>
                                        <p:attrNameLst>
                                          <p:attrName>ppt_w</p:attrName>
                                        </p:attrNameLst>
                                      </p:cBhvr>
                                      <p:tavLst>
                                        <p:tav tm="0">
                                          <p:val>
                                            <p:fltVal val="0"/>
                                          </p:val>
                                        </p:tav>
                                        <p:tav tm="100000">
                                          <p:val>
                                            <p:strVal val="#ppt_w"/>
                                          </p:val>
                                        </p:tav>
                                      </p:tavLst>
                                    </p:anim>
                                    <p:anim calcmode="lin" valueType="num">
                                      <p:cBhvr>
                                        <p:cTn id="19" dur="500" fill="hold"/>
                                        <p:tgtEl>
                                          <p:spTgt spid="25"/>
                                        </p:tgtEl>
                                        <p:attrNameLst>
                                          <p:attrName>ppt_h</p:attrName>
                                        </p:attrNameLst>
                                      </p:cBhvr>
                                      <p:tavLst>
                                        <p:tav tm="0">
                                          <p:val>
                                            <p:fltVal val="0"/>
                                          </p:val>
                                        </p:tav>
                                        <p:tav tm="100000">
                                          <p:val>
                                            <p:strVal val="#ppt_h"/>
                                          </p:val>
                                        </p:tav>
                                      </p:tavLst>
                                    </p:anim>
                                    <p:animEffect transition="in" filter="fade">
                                      <p:cBhvr>
                                        <p:cTn id="20" dur="500"/>
                                        <p:tgtEl>
                                          <p:spTgt spid="25"/>
                                        </p:tgtEl>
                                      </p:cBhvr>
                                    </p:animEffect>
                                  </p:childTnLst>
                                </p:cTn>
                              </p:par>
                              <p:par>
                                <p:cTn id="21" presetID="53" presetClass="entr" presetSubtype="16"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500" fill="hold"/>
                                        <p:tgtEl>
                                          <p:spTgt spid="24"/>
                                        </p:tgtEl>
                                        <p:attrNameLst>
                                          <p:attrName>ppt_w</p:attrName>
                                        </p:attrNameLst>
                                      </p:cBhvr>
                                      <p:tavLst>
                                        <p:tav tm="0">
                                          <p:val>
                                            <p:fltVal val="0"/>
                                          </p:val>
                                        </p:tav>
                                        <p:tav tm="100000">
                                          <p:val>
                                            <p:strVal val="#ppt_w"/>
                                          </p:val>
                                        </p:tav>
                                      </p:tavLst>
                                    </p:anim>
                                    <p:anim calcmode="lin" valueType="num">
                                      <p:cBhvr>
                                        <p:cTn id="24" dur="500" fill="hold"/>
                                        <p:tgtEl>
                                          <p:spTgt spid="24"/>
                                        </p:tgtEl>
                                        <p:attrNameLst>
                                          <p:attrName>ppt_h</p:attrName>
                                        </p:attrNameLst>
                                      </p:cBhvr>
                                      <p:tavLst>
                                        <p:tav tm="0">
                                          <p:val>
                                            <p:fltVal val="0"/>
                                          </p:val>
                                        </p:tav>
                                        <p:tav tm="100000">
                                          <p:val>
                                            <p:strVal val="#ppt_h"/>
                                          </p:val>
                                        </p:tav>
                                      </p:tavLst>
                                    </p:anim>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C930B782-FE7B-45AD-AA97-96F6CD2EE0FF}"/>
              </a:ext>
            </a:extLst>
          </p:cNvPr>
          <p:cNvSpPr/>
          <p:nvPr/>
        </p:nvSpPr>
        <p:spPr>
          <a:xfrm>
            <a:off x="769616" y="387495"/>
            <a:ext cx="9690000" cy="950325"/>
          </a:xfrm>
          <a:prstGeom prst="rect">
            <a:avLst/>
          </a:prstGeom>
        </p:spPr>
        <p:txBody>
          <a:bodyPr wrap="square">
            <a:spAutoFit/>
          </a:bodyPr>
          <a:lstStyle/>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a:t>
            </a:r>
            <a:r>
              <a:rPr lang="en-US" sz="2000">
                <a:solidFill>
                  <a:srgbClr val="FF3399"/>
                </a:solidFill>
                <a:latin typeface="UTM Avo" panose="02040603050506020204" pitchFamily="18" charset="0"/>
                <a:cs typeface="Times New Roman" panose="02020603050405020304" pitchFamily="18" charset="0"/>
              </a:rPr>
              <a:t>2</a:t>
            </a:r>
            <a:r>
              <a:rPr lang="vi-VN" sz="2000">
                <a:solidFill>
                  <a:srgbClr val="FF3399"/>
                </a:solidFill>
                <a:latin typeface="UTM Avo" panose="02040603050506020204" pitchFamily="18" charset="0"/>
                <a:cs typeface="Times New Roman" panose="02020603050405020304" pitchFamily="18" charset="0"/>
              </a:rPr>
              <a:t>:</a:t>
            </a:r>
            <a:r>
              <a:rPr lang="vi-VN" sz="2000">
                <a:latin typeface="UTM Avo" panose="02040603050506020204" pitchFamily="18" charset="0"/>
                <a:cs typeface="Times New Roman" panose="02020603050405020304" pitchFamily="18" charset="0"/>
              </a:rPr>
              <a:t> Sau khi khởi động xong, quan sát màn hình máy tính (màn hình nền). Màn hình nền có dạng tương tự như sau:</a:t>
            </a:r>
            <a:endParaRPr lang="en-US" sz="2000">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9A80B672-0392-4B29-8DBB-92C70342157C}"/>
              </a:ext>
            </a:extLst>
          </p:cNvPr>
          <p:cNvPicPr>
            <a:picLocks noChangeAspect="1"/>
          </p:cNvPicPr>
          <p:nvPr/>
        </p:nvPicPr>
        <p:blipFill>
          <a:blip r:embed="rId2"/>
          <a:stretch>
            <a:fillRect/>
          </a:stretch>
        </p:blipFill>
        <p:spPr>
          <a:xfrm>
            <a:off x="3207722" y="1337820"/>
            <a:ext cx="7989013" cy="4950391"/>
          </a:xfrm>
          <a:prstGeom prst="rect">
            <a:avLst/>
          </a:prstGeom>
        </p:spPr>
      </p:pic>
    </p:spTree>
    <p:extLst>
      <p:ext uri="{BB962C8B-B14F-4D97-AF65-F5344CB8AC3E}">
        <p14:creationId xmlns:p14="http://schemas.microsoft.com/office/powerpoint/2010/main" val="4173136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C930B782-FE7B-45AD-AA97-96F6CD2EE0FF}"/>
              </a:ext>
            </a:extLst>
          </p:cNvPr>
          <p:cNvSpPr/>
          <p:nvPr/>
        </p:nvSpPr>
        <p:spPr>
          <a:xfrm>
            <a:off x="762219" y="2480825"/>
            <a:ext cx="10714434" cy="864532"/>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 Di chuyển chuột máy tính trên bàn di chuột, quan sát sự di chuyển của</a:t>
            </a: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con trỏ chuột trên màn hình nền</a:t>
            </a:r>
            <a:r>
              <a:rPr lang="en-US">
                <a:latin typeface="UTM Avo" panose="02040603050506020204" pitchFamily="18" charset="0"/>
                <a:cs typeface="Times New Roman" panose="02020603050405020304" pitchFamily="18" charset="0"/>
              </a:rPr>
              <a:t>.</a:t>
            </a:r>
          </a:p>
        </p:txBody>
      </p:sp>
      <p:sp>
        <p:nvSpPr>
          <p:cNvPr id="7" name="Rectangle 6">
            <a:extLst>
              <a:ext uri="{FF2B5EF4-FFF2-40B4-BE49-F238E27FC236}">
                <a16:creationId xmlns:a16="http://schemas.microsoft.com/office/drawing/2014/main" id="{559C6AFC-3B14-4BBC-A6F1-AB870A3E40FA}"/>
              </a:ext>
            </a:extLst>
          </p:cNvPr>
          <p:cNvSpPr/>
          <p:nvPr/>
        </p:nvSpPr>
        <p:spPr>
          <a:xfrm>
            <a:off x="581290" y="517007"/>
            <a:ext cx="10895363" cy="1411990"/>
          </a:xfrm>
          <a:prstGeom prst="rect">
            <a:avLst/>
          </a:prstGeom>
        </p:spPr>
        <p:txBody>
          <a:bodyPr wrap="square">
            <a:spAutoFit/>
          </a:bodyPr>
          <a:lstStyle/>
          <a:p>
            <a:pPr indent="1604963" algn="just" defTabSz="342900">
              <a:lnSpc>
                <a:spcPct val="150000"/>
              </a:lnSpc>
            </a:pPr>
            <a:r>
              <a:rPr lang="vi-VN" sz="2000">
                <a:latin typeface="UTM Avo" panose="02040603050506020204" pitchFamily="18" charset="0"/>
                <a:cs typeface="Times New Roman" panose="02020603050405020304" pitchFamily="18" charset="0"/>
              </a:rPr>
              <a:t>Thực hiện các thao tác với chuột trên màn hình nền: di chuyển chuột, nháy chuột để chọn biểu tượng, kéo thả chuột để di chuyển một biểu tượng đến vị trí khác, nháy đúp chuột để khởi động phần mềm, nhảy chuột để thoát khỏi phần mềm.</a:t>
            </a:r>
          </a:p>
        </p:txBody>
      </p:sp>
      <p:grpSp>
        <p:nvGrpSpPr>
          <p:cNvPr id="9" name="Group 8">
            <a:extLst>
              <a:ext uri="{FF2B5EF4-FFF2-40B4-BE49-F238E27FC236}">
                <a16:creationId xmlns:a16="http://schemas.microsoft.com/office/drawing/2014/main" id="{363716CA-1B0E-4B16-B5B7-81AE36E82D69}"/>
              </a:ext>
            </a:extLst>
          </p:cNvPr>
          <p:cNvGrpSpPr/>
          <p:nvPr/>
        </p:nvGrpSpPr>
        <p:grpSpPr>
          <a:xfrm>
            <a:off x="581290" y="512968"/>
            <a:ext cx="1526272" cy="492699"/>
            <a:chOff x="581290" y="1091471"/>
            <a:chExt cx="1526272" cy="492699"/>
          </a:xfrm>
        </p:grpSpPr>
        <p:sp>
          <p:nvSpPr>
            <p:cNvPr id="8" name="Rectangle 7">
              <a:extLst>
                <a:ext uri="{FF2B5EF4-FFF2-40B4-BE49-F238E27FC236}">
                  <a16:creationId xmlns:a16="http://schemas.microsoft.com/office/drawing/2014/main" id="{C2A25FE6-6ABA-4B90-8D38-91623F37A93D}"/>
                </a:ext>
              </a:extLst>
            </p:cNvPr>
            <p:cNvSpPr/>
            <p:nvPr/>
          </p:nvSpPr>
          <p:spPr>
            <a:xfrm>
              <a:off x="1782147" y="1223006"/>
              <a:ext cx="308625" cy="308625"/>
            </a:xfrm>
            <a:prstGeom prst="rect">
              <a:avLst/>
            </a:prstGeom>
            <a:solidFill>
              <a:srgbClr val="F03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id="{7CEBE3B1-6D78-45E0-902F-A199D68DD0BB}"/>
                </a:ext>
              </a:extLst>
            </p:cNvPr>
            <p:cNvSpPr/>
            <p:nvPr/>
          </p:nvSpPr>
          <p:spPr>
            <a:xfrm>
              <a:off x="581290" y="1091471"/>
              <a:ext cx="1266171" cy="492699"/>
            </a:xfrm>
            <a:prstGeom prst="rect">
              <a:avLst/>
            </a:prstGeom>
          </p:spPr>
          <p:txBody>
            <a:bodyPr wrap="square">
              <a:spAutoFit/>
            </a:bodyPr>
            <a:lstStyle/>
            <a:p>
              <a:pPr defTabSz="342900">
                <a:lnSpc>
                  <a:spcPct val="150000"/>
                </a:lnSpc>
              </a:pPr>
              <a:r>
                <a:rPr lang="en-US" sz="2000">
                  <a:solidFill>
                    <a:srgbClr val="F03C69"/>
                  </a:solidFill>
                  <a:latin typeface="UTM HelvetIns" panose="02040603050506020204" pitchFamily="18" charset="0"/>
                  <a:cs typeface="Times New Roman" panose="02020603050405020304" pitchFamily="18" charset="0"/>
                </a:rPr>
                <a:t>NHIỆM VỤ    </a:t>
              </a:r>
              <a:endParaRPr lang="vi-VN" sz="2000">
                <a:solidFill>
                  <a:srgbClr val="F03C69"/>
                </a:solidFill>
                <a:latin typeface="SVN-SAF"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9335B2C7-131E-4774-972F-0A88C1DFA306}"/>
                </a:ext>
              </a:extLst>
            </p:cNvPr>
            <p:cNvSpPr/>
            <p:nvPr/>
          </p:nvSpPr>
          <p:spPr>
            <a:xfrm>
              <a:off x="1754154" y="1091471"/>
              <a:ext cx="353408" cy="492699"/>
            </a:xfrm>
            <a:prstGeom prst="rect">
              <a:avLst/>
            </a:prstGeom>
          </p:spPr>
          <p:txBody>
            <a:bodyPr wrap="square">
              <a:spAutoFit/>
            </a:bodyPr>
            <a:lstStyle/>
            <a:p>
              <a:pPr algn="ctr" defTabSz="342900">
                <a:lnSpc>
                  <a:spcPct val="150000"/>
                </a:lnSpc>
              </a:pPr>
              <a:r>
                <a:rPr lang="en-US" sz="2000">
                  <a:solidFill>
                    <a:schemeClr val="bg1"/>
                  </a:solidFill>
                  <a:latin typeface="UTM HelvetIns" panose="02040603050506020204" pitchFamily="18" charset="0"/>
                  <a:cs typeface="Times New Roman" panose="02020603050405020304" pitchFamily="18" charset="0"/>
                </a:rPr>
                <a:t>3</a:t>
              </a:r>
              <a:endParaRPr lang="vi-VN" sz="2000">
                <a:solidFill>
                  <a:schemeClr val="bg1"/>
                </a:solidFill>
                <a:latin typeface="SVN-SAF" panose="02040603050506020204" pitchFamily="18" charset="0"/>
                <a:cs typeface="Times New Roman" panose="02020603050405020304" pitchFamily="18" charset="0"/>
              </a:endParaRPr>
            </a:p>
          </p:txBody>
        </p:sp>
      </p:grpSp>
      <p:sp>
        <p:nvSpPr>
          <p:cNvPr id="14" name="Rectangle 13">
            <a:extLst>
              <a:ext uri="{FF2B5EF4-FFF2-40B4-BE49-F238E27FC236}">
                <a16:creationId xmlns:a16="http://schemas.microsoft.com/office/drawing/2014/main" id="{FE9FEF3F-9E04-44CD-86C8-B63C40C1D614}"/>
              </a:ext>
            </a:extLst>
          </p:cNvPr>
          <p:cNvSpPr/>
          <p:nvPr/>
        </p:nvSpPr>
        <p:spPr>
          <a:xfrm>
            <a:off x="581290" y="1988126"/>
            <a:ext cx="1523780" cy="492699"/>
          </a:xfrm>
          <a:prstGeom prst="rect">
            <a:avLst/>
          </a:prstGeom>
        </p:spPr>
        <p:txBody>
          <a:bodyPr wrap="square">
            <a:spAutoFit/>
          </a:bodyPr>
          <a:lstStyle/>
          <a:p>
            <a:pPr defTabSz="342900">
              <a:lnSpc>
                <a:spcPct val="150000"/>
              </a:lnSpc>
            </a:pPr>
            <a:r>
              <a:rPr lang="en-US" sz="2000">
                <a:solidFill>
                  <a:srgbClr val="3DC3EC"/>
                </a:solidFill>
                <a:latin typeface="UTM HelvetIns" panose="02040603050506020204" pitchFamily="18" charset="0"/>
                <a:cs typeface="Times New Roman" panose="02020603050405020304" pitchFamily="18" charset="0"/>
              </a:rPr>
              <a:t>H</a:t>
            </a:r>
            <a:r>
              <a:rPr lang="vi-VN" sz="2000">
                <a:solidFill>
                  <a:srgbClr val="3DC3EC"/>
                </a:solidFill>
                <a:latin typeface="UTM HelvetIns" panose="02040603050506020204" pitchFamily="18" charset="0"/>
                <a:cs typeface="Times New Roman" panose="02020603050405020304" pitchFamily="18" charset="0"/>
              </a:rPr>
              <a:t>ƯỚN</a:t>
            </a:r>
            <a:r>
              <a:rPr lang="en-US" sz="2000">
                <a:solidFill>
                  <a:srgbClr val="3DC3EC"/>
                </a:solidFill>
                <a:latin typeface="UTM HelvetIns" panose="02040603050506020204" pitchFamily="18" charset="0"/>
                <a:cs typeface="Times New Roman" panose="02020603050405020304" pitchFamily="18" charset="0"/>
              </a:rPr>
              <a:t>G DẪN</a:t>
            </a:r>
            <a:endParaRPr lang="vi-VN" sz="2000">
              <a:solidFill>
                <a:srgbClr val="3DC3EC"/>
              </a:solidFill>
              <a:latin typeface="SVN-SAF" panose="020406030505060202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A55985EC-8A96-40D7-A966-F287243696E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24833" y="3189742"/>
            <a:ext cx="1667575" cy="3114573"/>
          </a:xfrm>
          <a:prstGeom prst="rect">
            <a:avLst/>
          </a:prstGeom>
        </p:spPr>
      </p:pic>
      <p:pic>
        <p:nvPicPr>
          <p:cNvPr id="12" name="Picture 11">
            <a:extLst>
              <a:ext uri="{FF2B5EF4-FFF2-40B4-BE49-F238E27FC236}">
                <a16:creationId xmlns:a16="http://schemas.microsoft.com/office/drawing/2014/main" id="{FEC3892D-E0AB-4633-B0C5-10D5E7665B9F}"/>
              </a:ext>
            </a:extLst>
          </p:cNvPr>
          <p:cNvPicPr>
            <a:picLocks noChangeAspect="1"/>
          </p:cNvPicPr>
          <p:nvPr/>
        </p:nvPicPr>
        <p:blipFill>
          <a:blip r:embed="rId3"/>
          <a:stretch>
            <a:fillRect/>
          </a:stretch>
        </p:blipFill>
        <p:spPr>
          <a:xfrm>
            <a:off x="7486879" y="3199402"/>
            <a:ext cx="4170703" cy="3224274"/>
          </a:xfrm>
          <a:prstGeom prst="rect">
            <a:avLst/>
          </a:prstGeom>
        </p:spPr>
      </p:pic>
      <p:sp>
        <p:nvSpPr>
          <p:cNvPr id="15" name="Rectangle 14">
            <a:extLst>
              <a:ext uri="{FF2B5EF4-FFF2-40B4-BE49-F238E27FC236}">
                <a16:creationId xmlns:a16="http://schemas.microsoft.com/office/drawing/2014/main" id="{3CEE3693-E8A9-4DF6-B734-985E3575F90B}"/>
              </a:ext>
            </a:extLst>
          </p:cNvPr>
          <p:cNvSpPr/>
          <p:nvPr/>
        </p:nvSpPr>
        <p:spPr>
          <a:xfrm>
            <a:off x="762219" y="3345357"/>
            <a:ext cx="2171481" cy="2942024"/>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 </a:t>
            </a:r>
            <a:r>
              <a:rPr lang="vi-VN">
                <a:solidFill>
                  <a:schemeClr val="accent6">
                    <a:lumMod val="75000"/>
                  </a:schemeClr>
                </a:solidFill>
                <a:latin typeface="UTM Avo" panose="02040603050506020204" pitchFamily="18" charset="0"/>
                <a:cs typeface="Times New Roman" panose="02020603050405020304" pitchFamily="18" charset="0"/>
              </a:rPr>
              <a:t>Nháy chuột </a:t>
            </a:r>
            <a:r>
              <a:rPr lang="vi-VN">
                <a:latin typeface="UTM Avo" panose="02040603050506020204" pitchFamily="18" charset="0"/>
                <a:cs typeface="Times New Roman" panose="02020603050405020304" pitchFamily="18" charset="0"/>
              </a:rPr>
              <a:t>vào một biểu tượng trên màn hình nền, quan sát sự thay đổi của tên biểu tượng trên màn hình nền</a:t>
            </a:r>
            <a:r>
              <a:rPr lang="en-US">
                <a:latin typeface="UTM Avo" panose="02040603050506020204" pitchFamily="18" charset="0"/>
                <a:cs typeface="Times New Roman" panose="02020603050405020304" pitchFamily="18" charset="0"/>
              </a:rPr>
              <a:t>.</a:t>
            </a:r>
          </a:p>
        </p:txBody>
      </p:sp>
      <p:sp>
        <p:nvSpPr>
          <p:cNvPr id="17" name="Rectangle 16">
            <a:extLst>
              <a:ext uri="{FF2B5EF4-FFF2-40B4-BE49-F238E27FC236}">
                <a16:creationId xmlns:a16="http://schemas.microsoft.com/office/drawing/2014/main" id="{45F97C9E-ABCF-4D9E-9A33-B29D5320AA71}"/>
              </a:ext>
            </a:extLst>
          </p:cNvPr>
          <p:cNvSpPr/>
          <p:nvPr/>
        </p:nvSpPr>
        <p:spPr>
          <a:xfrm>
            <a:off x="4802042" y="3345357"/>
            <a:ext cx="2634788" cy="2111027"/>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 </a:t>
            </a:r>
            <a:r>
              <a:rPr lang="vi-VN">
                <a:solidFill>
                  <a:schemeClr val="accent6">
                    <a:lumMod val="75000"/>
                  </a:schemeClr>
                </a:solidFill>
                <a:latin typeface="UTM Avo" panose="02040603050506020204" pitchFamily="18" charset="0"/>
                <a:cs typeface="Times New Roman" panose="02020603050405020304" pitchFamily="18" charset="0"/>
              </a:rPr>
              <a:t>Nháy nút phải chuột </a:t>
            </a:r>
            <a:r>
              <a:rPr lang="vi-VN">
                <a:latin typeface="UTM Avo" panose="02040603050506020204" pitchFamily="18" charset="0"/>
                <a:cs typeface="Times New Roman" panose="02020603050405020304" pitchFamily="18" charset="0"/>
              </a:rPr>
              <a:t>vào một biểu tượng trên màn hình nền, quan sát sự thay đổi của màn hìn</a:t>
            </a:r>
            <a:r>
              <a:rPr lang="en-US">
                <a:latin typeface="UTM Avo" panose="02040603050506020204" pitchFamily="18" charset="0"/>
                <a:cs typeface="Times New Roman" panose="02020603050405020304" pitchFamily="18" charset="0"/>
              </a:rPr>
              <a:t>h.</a:t>
            </a:r>
            <a:endParaRPr lang="vi-VN">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797591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fade">
                                      <p:cBhvr>
                                        <p:cTn id="12" dur="1000"/>
                                        <p:tgtEl>
                                          <p:spTgt spid="22">
                                            <p:txEl>
                                              <p:pRg st="0" end="0"/>
                                            </p:txEl>
                                          </p:spTgt>
                                        </p:tgtEl>
                                      </p:cBhvr>
                                    </p:animEffect>
                                    <p:anim calcmode="lin" valueType="num">
                                      <p:cBhvr>
                                        <p:cTn id="13"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randombar(horizontal)">
                                      <p:cBhvr>
                                        <p:cTn id="28" dur="500"/>
                                        <p:tgtEl>
                                          <p:spTgt spid="17"/>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B786463-A747-46FC-8B5E-7D2786796D84}"/>
              </a:ext>
            </a:extLst>
          </p:cNvPr>
          <p:cNvSpPr/>
          <p:nvPr/>
        </p:nvSpPr>
        <p:spPr>
          <a:xfrm>
            <a:off x="584938" y="540055"/>
            <a:ext cx="10714434" cy="864532"/>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 Nhảy chuột vào một biểu tượng trên màn hình nền, kéo thả chuột để di chuyển biểu tượng đó đến vị trí khác (Hình 27).</a:t>
            </a:r>
          </a:p>
        </p:txBody>
      </p:sp>
      <p:pic>
        <p:nvPicPr>
          <p:cNvPr id="4" name="Picture 3">
            <a:extLst>
              <a:ext uri="{FF2B5EF4-FFF2-40B4-BE49-F238E27FC236}">
                <a16:creationId xmlns:a16="http://schemas.microsoft.com/office/drawing/2014/main" id="{32DC767D-41EA-4B69-866A-BB76CCBDEE7E}"/>
              </a:ext>
            </a:extLst>
          </p:cNvPr>
          <p:cNvPicPr>
            <a:picLocks noChangeAspect="1"/>
          </p:cNvPicPr>
          <p:nvPr/>
        </p:nvPicPr>
        <p:blipFill>
          <a:blip r:embed="rId2"/>
          <a:stretch>
            <a:fillRect/>
          </a:stretch>
        </p:blipFill>
        <p:spPr>
          <a:xfrm>
            <a:off x="7184572" y="1027859"/>
            <a:ext cx="4067928" cy="5451353"/>
          </a:xfrm>
          <a:prstGeom prst="rect">
            <a:avLst/>
          </a:prstGeom>
        </p:spPr>
      </p:pic>
      <p:pic>
        <p:nvPicPr>
          <p:cNvPr id="5" name="Picture 4">
            <a:extLst>
              <a:ext uri="{FF2B5EF4-FFF2-40B4-BE49-F238E27FC236}">
                <a16:creationId xmlns:a16="http://schemas.microsoft.com/office/drawing/2014/main" id="{4070D6C1-F711-4D9A-A579-B818F709DAD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35943" y="1582121"/>
            <a:ext cx="4482776" cy="4482776"/>
          </a:xfrm>
          <a:prstGeom prst="rect">
            <a:avLst/>
          </a:prstGeom>
        </p:spPr>
      </p:pic>
    </p:spTree>
    <p:extLst>
      <p:ext uri="{BB962C8B-B14F-4D97-AF65-F5344CB8AC3E}">
        <p14:creationId xmlns:p14="http://schemas.microsoft.com/office/powerpoint/2010/main" val="1658983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ADCF7E-000D-4832-91E7-C0C8C21B8393}"/>
              </a:ext>
            </a:extLst>
          </p:cNvPr>
          <p:cNvSpPr/>
          <p:nvPr/>
        </p:nvSpPr>
        <p:spPr>
          <a:xfrm>
            <a:off x="528954" y="323842"/>
            <a:ext cx="10714434" cy="864532"/>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 Nháy đúp chuột vào biểu tượng</a:t>
            </a: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 </a:t>
            </a: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 trên màn hình nền. Cửa sổ phần mềm Microsoft Word được mở ra tương tự Hình 28.</a:t>
            </a:r>
          </a:p>
        </p:txBody>
      </p:sp>
      <p:pic>
        <p:nvPicPr>
          <p:cNvPr id="3" name="Picture 2">
            <a:extLst>
              <a:ext uri="{FF2B5EF4-FFF2-40B4-BE49-F238E27FC236}">
                <a16:creationId xmlns:a16="http://schemas.microsoft.com/office/drawing/2014/main" id="{DFE6D4C0-1D21-4A58-BFB6-09B94E18584C}"/>
              </a:ext>
            </a:extLst>
          </p:cNvPr>
          <p:cNvPicPr>
            <a:picLocks noChangeAspect="1"/>
          </p:cNvPicPr>
          <p:nvPr/>
        </p:nvPicPr>
        <p:blipFill>
          <a:blip r:embed="rId2"/>
          <a:stretch>
            <a:fillRect/>
          </a:stretch>
        </p:blipFill>
        <p:spPr>
          <a:xfrm>
            <a:off x="2204440" y="1261904"/>
            <a:ext cx="8266006" cy="4681695"/>
          </a:xfrm>
          <a:prstGeom prst="rect">
            <a:avLst/>
          </a:prstGeom>
        </p:spPr>
      </p:pic>
      <p:pic>
        <p:nvPicPr>
          <p:cNvPr id="4" name="Picture 3">
            <a:extLst>
              <a:ext uri="{FF2B5EF4-FFF2-40B4-BE49-F238E27FC236}">
                <a16:creationId xmlns:a16="http://schemas.microsoft.com/office/drawing/2014/main" id="{819EAF78-5962-4AF2-A0E4-093D9580D21F}"/>
              </a:ext>
            </a:extLst>
          </p:cNvPr>
          <p:cNvPicPr>
            <a:picLocks noChangeAspect="1"/>
          </p:cNvPicPr>
          <p:nvPr/>
        </p:nvPicPr>
        <p:blipFill>
          <a:blip r:embed="rId3"/>
          <a:stretch>
            <a:fillRect/>
          </a:stretch>
        </p:blipFill>
        <p:spPr>
          <a:xfrm>
            <a:off x="4476000" y="251920"/>
            <a:ext cx="570029" cy="576896"/>
          </a:xfrm>
          <a:prstGeom prst="rect">
            <a:avLst/>
          </a:prstGeom>
        </p:spPr>
      </p:pic>
      <p:sp>
        <p:nvSpPr>
          <p:cNvPr id="5" name="Rectangle 4">
            <a:extLst>
              <a:ext uri="{FF2B5EF4-FFF2-40B4-BE49-F238E27FC236}">
                <a16:creationId xmlns:a16="http://schemas.microsoft.com/office/drawing/2014/main" id="{7BFD7420-237E-44ED-BEBC-0A9812E2FC67}"/>
              </a:ext>
            </a:extLst>
          </p:cNvPr>
          <p:cNvSpPr/>
          <p:nvPr/>
        </p:nvSpPr>
        <p:spPr>
          <a:xfrm>
            <a:off x="762219" y="6017129"/>
            <a:ext cx="10714434" cy="456343"/>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 Nháy chuột vào nút ở góc trên, bên phải cửa sổ để đóng phần mềm.</a:t>
            </a:r>
          </a:p>
        </p:txBody>
      </p:sp>
    </p:spTree>
    <p:extLst>
      <p:ext uri="{BB962C8B-B14F-4D97-AF65-F5344CB8AC3E}">
        <p14:creationId xmlns:p14="http://schemas.microsoft.com/office/powerpoint/2010/main" val="3981878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9E71F4-3A18-4CFF-B95D-C3E85F3F0EE7}"/>
              </a:ext>
            </a:extLst>
          </p:cNvPr>
          <p:cNvSpPr/>
          <p:nvPr/>
        </p:nvSpPr>
        <p:spPr>
          <a:xfrm>
            <a:off x="581291" y="1426470"/>
            <a:ext cx="6304701" cy="864532"/>
          </a:xfrm>
          <a:prstGeom prst="rect">
            <a:avLst/>
          </a:prstGeom>
        </p:spPr>
        <p:txBody>
          <a:bodyPr wrap="square">
            <a:spAutoFit/>
          </a:bodyPr>
          <a:lstStyle/>
          <a:p>
            <a:pPr algn="just" defTabSz="342900">
              <a:lnSpc>
                <a:spcPct val="150000"/>
              </a:lnSpc>
            </a:pPr>
            <a:r>
              <a:rPr lang="vi-VN">
                <a:solidFill>
                  <a:srgbClr val="FF3399"/>
                </a:solidFill>
                <a:latin typeface="UTM Avo" panose="02040603050506020204" pitchFamily="18" charset="0"/>
                <a:cs typeface="Times New Roman" panose="02020603050405020304" pitchFamily="18" charset="0"/>
              </a:rPr>
              <a:t>Bước 1:</a:t>
            </a:r>
            <a:r>
              <a:rPr lang="vi-VN">
                <a:latin typeface="UTM Avo" panose="02040603050506020204" pitchFamily="18" charset="0"/>
                <a:cs typeface="Times New Roman" panose="02020603050405020304" pitchFamily="18" charset="0"/>
              </a:rPr>
              <a:t> Nháy chuột vào</a:t>
            </a:r>
            <a:r>
              <a:rPr lang="en-US">
                <a:latin typeface="UTM Avo" panose="02040603050506020204" pitchFamily="18" charset="0"/>
                <a:cs typeface="Times New Roman" panose="02020603050405020304" pitchFamily="18" charset="0"/>
              </a:rPr>
              <a:t> </a:t>
            </a:r>
            <a:r>
              <a:rPr lang="vi-VN">
                <a:solidFill>
                  <a:srgbClr val="3DC3EC"/>
                </a:solidFill>
                <a:latin typeface="UTM Avo" panose="02040603050506020204" pitchFamily="18" charset="0"/>
                <a:cs typeface="Times New Roman" panose="02020603050405020304" pitchFamily="18" charset="0"/>
              </a:rPr>
              <a:t>Start</a:t>
            </a:r>
            <a:r>
              <a:rPr lang="vi-VN">
                <a:latin typeface="UTM Avo" panose="02040603050506020204" pitchFamily="18" charset="0"/>
                <a:cs typeface="Times New Roman" panose="02020603050405020304" pitchFamily="18" charset="0"/>
              </a:rPr>
              <a:t> </a:t>
            </a: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ở góc dưới, bên trái màn hình nền để mở bảng</a:t>
            </a: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chọn như Hình 29. </a:t>
            </a:r>
          </a:p>
        </p:txBody>
      </p:sp>
      <p:sp>
        <p:nvSpPr>
          <p:cNvPr id="3" name="Rectangle 2">
            <a:extLst>
              <a:ext uri="{FF2B5EF4-FFF2-40B4-BE49-F238E27FC236}">
                <a16:creationId xmlns:a16="http://schemas.microsoft.com/office/drawing/2014/main" id="{811E1BF9-46B0-4DC2-9097-DD703830B178}"/>
              </a:ext>
            </a:extLst>
          </p:cNvPr>
          <p:cNvSpPr/>
          <p:nvPr/>
        </p:nvSpPr>
        <p:spPr>
          <a:xfrm>
            <a:off x="2135555" y="339726"/>
            <a:ext cx="9555702" cy="449034"/>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Tắt máy tính đúng cách và một số thao tác cần lưu ý khi làm việc với máy tính.</a:t>
            </a:r>
          </a:p>
        </p:txBody>
      </p:sp>
      <p:grpSp>
        <p:nvGrpSpPr>
          <p:cNvPr id="4" name="Group 3">
            <a:extLst>
              <a:ext uri="{FF2B5EF4-FFF2-40B4-BE49-F238E27FC236}">
                <a16:creationId xmlns:a16="http://schemas.microsoft.com/office/drawing/2014/main" id="{8F8BA1BF-39BD-4E3C-965D-BDBD8CCC8054}"/>
              </a:ext>
            </a:extLst>
          </p:cNvPr>
          <p:cNvGrpSpPr/>
          <p:nvPr/>
        </p:nvGrpSpPr>
        <p:grpSpPr>
          <a:xfrm>
            <a:off x="581290" y="335687"/>
            <a:ext cx="1526272" cy="492699"/>
            <a:chOff x="581290" y="1091471"/>
            <a:chExt cx="1526272" cy="492699"/>
          </a:xfrm>
        </p:grpSpPr>
        <p:sp>
          <p:nvSpPr>
            <p:cNvPr id="5" name="Rectangle 4">
              <a:extLst>
                <a:ext uri="{FF2B5EF4-FFF2-40B4-BE49-F238E27FC236}">
                  <a16:creationId xmlns:a16="http://schemas.microsoft.com/office/drawing/2014/main" id="{B0542B4B-6018-4407-B71C-525944358540}"/>
                </a:ext>
              </a:extLst>
            </p:cNvPr>
            <p:cNvSpPr/>
            <p:nvPr/>
          </p:nvSpPr>
          <p:spPr>
            <a:xfrm>
              <a:off x="1782147" y="1223006"/>
              <a:ext cx="308625" cy="308625"/>
            </a:xfrm>
            <a:prstGeom prst="rect">
              <a:avLst/>
            </a:prstGeom>
            <a:solidFill>
              <a:srgbClr val="F03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id="{9D26276B-7F4F-4712-91D8-716F427932D3}"/>
                </a:ext>
              </a:extLst>
            </p:cNvPr>
            <p:cNvSpPr/>
            <p:nvPr/>
          </p:nvSpPr>
          <p:spPr>
            <a:xfrm>
              <a:off x="581290" y="1091471"/>
              <a:ext cx="1266171" cy="492699"/>
            </a:xfrm>
            <a:prstGeom prst="rect">
              <a:avLst/>
            </a:prstGeom>
          </p:spPr>
          <p:txBody>
            <a:bodyPr wrap="square">
              <a:spAutoFit/>
            </a:bodyPr>
            <a:lstStyle/>
            <a:p>
              <a:pPr defTabSz="342900">
                <a:lnSpc>
                  <a:spcPct val="150000"/>
                </a:lnSpc>
              </a:pPr>
              <a:r>
                <a:rPr lang="en-US" sz="2000">
                  <a:solidFill>
                    <a:srgbClr val="F03C69"/>
                  </a:solidFill>
                  <a:latin typeface="UTM HelvetIns" panose="02040603050506020204" pitchFamily="18" charset="0"/>
                  <a:cs typeface="Times New Roman" panose="02020603050405020304" pitchFamily="18" charset="0"/>
                </a:rPr>
                <a:t>NHIỆM VỤ    </a:t>
              </a:r>
              <a:endParaRPr lang="vi-VN" sz="2000">
                <a:solidFill>
                  <a:srgbClr val="F03C69"/>
                </a:solidFill>
                <a:latin typeface="SVN-SAF"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3879499-1D1B-43EA-86A3-066902976BE4}"/>
                </a:ext>
              </a:extLst>
            </p:cNvPr>
            <p:cNvSpPr/>
            <p:nvPr/>
          </p:nvSpPr>
          <p:spPr>
            <a:xfrm>
              <a:off x="1754154" y="1091471"/>
              <a:ext cx="353408" cy="492699"/>
            </a:xfrm>
            <a:prstGeom prst="rect">
              <a:avLst/>
            </a:prstGeom>
          </p:spPr>
          <p:txBody>
            <a:bodyPr wrap="square">
              <a:spAutoFit/>
            </a:bodyPr>
            <a:lstStyle/>
            <a:p>
              <a:pPr algn="ctr" defTabSz="342900">
                <a:lnSpc>
                  <a:spcPct val="150000"/>
                </a:lnSpc>
              </a:pPr>
              <a:r>
                <a:rPr lang="en-US" sz="2000">
                  <a:solidFill>
                    <a:schemeClr val="bg1"/>
                  </a:solidFill>
                  <a:latin typeface="UTM HelvetIns" panose="02040603050506020204" pitchFamily="18" charset="0"/>
                  <a:cs typeface="Times New Roman" panose="02020603050405020304" pitchFamily="18" charset="0"/>
                </a:rPr>
                <a:t>4</a:t>
              </a:r>
              <a:endParaRPr lang="vi-VN" sz="2000">
                <a:solidFill>
                  <a:schemeClr val="bg1"/>
                </a:solidFill>
                <a:latin typeface="SVN-SAF" panose="02040603050506020204" pitchFamily="18" charset="0"/>
                <a:cs typeface="Times New Roman" panose="02020603050405020304" pitchFamily="18" charset="0"/>
              </a:endParaRPr>
            </a:p>
          </p:txBody>
        </p:sp>
      </p:grpSp>
      <p:sp>
        <p:nvSpPr>
          <p:cNvPr id="8" name="Rectangle 7">
            <a:extLst>
              <a:ext uri="{FF2B5EF4-FFF2-40B4-BE49-F238E27FC236}">
                <a16:creationId xmlns:a16="http://schemas.microsoft.com/office/drawing/2014/main" id="{6D47D505-8541-45F4-8BC0-0EE20BF1BC83}"/>
              </a:ext>
            </a:extLst>
          </p:cNvPr>
          <p:cNvSpPr/>
          <p:nvPr/>
        </p:nvSpPr>
        <p:spPr>
          <a:xfrm>
            <a:off x="581290" y="933771"/>
            <a:ext cx="1523780" cy="492699"/>
          </a:xfrm>
          <a:prstGeom prst="rect">
            <a:avLst/>
          </a:prstGeom>
        </p:spPr>
        <p:txBody>
          <a:bodyPr wrap="square">
            <a:spAutoFit/>
          </a:bodyPr>
          <a:lstStyle/>
          <a:p>
            <a:pPr defTabSz="342900">
              <a:lnSpc>
                <a:spcPct val="150000"/>
              </a:lnSpc>
            </a:pPr>
            <a:r>
              <a:rPr lang="en-US" sz="2000">
                <a:solidFill>
                  <a:srgbClr val="3DC3EC"/>
                </a:solidFill>
                <a:latin typeface="UTM HelvetIns" panose="02040603050506020204" pitchFamily="18" charset="0"/>
                <a:cs typeface="Times New Roman" panose="02020603050405020304" pitchFamily="18" charset="0"/>
              </a:rPr>
              <a:t>H</a:t>
            </a:r>
            <a:r>
              <a:rPr lang="vi-VN" sz="2000">
                <a:solidFill>
                  <a:srgbClr val="3DC3EC"/>
                </a:solidFill>
                <a:latin typeface="UTM HelvetIns" panose="02040603050506020204" pitchFamily="18" charset="0"/>
                <a:cs typeface="Times New Roman" panose="02020603050405020304" pitchFamily="18" charset="0"/>
              </a:rPr>
              <a:t>ƯỚN</a:t>
            </a:r>
            <a:r>
              <a:rPr lang="en-US" sz="2000">
                <a:solidFill>
                  <a:srgbClr val="3DC3EC"/>
                </a:solidFill>
                <a:latin typeface="UTM HelvetIns" panose="02040603050506020204" pitchFamily="18" charset="0"/>
                <a:cs typeface="Times New Roman" panose="02020603050405020304" pitchFamily="18" charset="0"/>
              </a:rPr>
              <a:t>G DẪN</a:t>
            </a:r>
            <a:endParaRPr lang="vi-VN" sz="2000">
              <a:solidFill>
                <a:srgbClr val="3DC3EC"/>
              </a:solidFill>
              <a:latin typeface="SVN-SAF" panose="0204060305050602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58E80BFE-0838-4017-924D-387037210AD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969574" y="933771"/>
            <a:ext cx="4696670" cy="4259949"/>
          </a:xfrm>
          <a:prstGeom prst="rect">
            <a:avLst/>
          </a:prstGeom>
        </p:spPr>
      </p:pic>
      <p:sp>
        <p:nvSpPr>
          <p:cNvPr id="11" name="Rectangle 10">
            <a:extLst>
              <a:ext uri="{FF2B5EF4-FFF2-40B4-BE49-F238E27FC236}">
                <a16:creationId xmlns:a16="http://schemas.microsoft.com/office/drawing/2014/main" id="{F1601CD5-B904-45CB-BB46-E8FBCF46AC3C}"/>
              </a:ext>
            </a:extLst>
          </p:cNvPr>
          <p:cNvSpPr/>
          <p:nvPr/>
        </p:nvSpPr>
        <p:spPr>
          <a:xfrm>
            <a:off x="581290" y="2348551"/>
            <a:ext cx="6304701" cy="449034"/>
          </a:xfrm>
          <a:prstGeom prst="rect">
            <a:avLst/>
          </a:prstGeom>
        </p:spPr>
        <p:txBody>
          <a:bodyPr wrap="square">
            <a:spAutoFit/>
          </a:bodyPr>
          <a:lstStyle/>
          <a:p>
            <a:pPr algn="just" defTabSz="342900">
              <a:lnSpc>
                <a:spcPct val="150000"/>
              </a:lnSpc>
            </a:pPr>
            <a:r>
              <a:rPr lang="vi-VN">
                <a:solidFill>
                  <a:srgbClr val="FF3399"/>
                </a:solidFill>
                <a:latin typeface="UTM Avo" panose="02040603050506020204" pitchFamily="18" charset="0"/>
                <a:cs typeface="Times New Roman" panose="02020603050405020304" pitchFamily="18" charset="0"/>
              </a:rPr>
              <a:t>Bước </a:t>
            </a:r>
            <a:r>
              <a:rPr lang="en-US">
                <a:solidFill>
                  <a:srgbClr val="FF3399"/>
                </a:solidFill>
                <a:latin typeface="UTM Avo" panose="02040603050506020204" pitchFamily="18" charset="0"/>
                <a:cs typeface="Times New Roman" panose="02020603050405020304" pitchFamily="18" charset="0"/>
              </a:rPr>
              <a:t>2</a:t>
            </a:r>
            <a:r>
              <a:rPr lang="vi-VN">
                <a:solidFill>
                  <a:srgbClr val="FF3399"/>
                </a:solidFill>
                <a:latin typeface="UTM Avo" panose="02040603050506020204" pitchFamily="18" charset="0"/>
                <a:cs typeface="Times New Roman" panose="02020603050405020304" pitchFamily="18" charset="0"/>
              </a:rPr>
              <a:t>:</a:t>
            </a:r>
            <a:r>
              <a:rPr lang="vi-VN">
                <a:latin typeface="UTM Avo" panose="02040603050506020204" pitchFamily="18" charset="0"/>
                <a:cs typeface="Times New Roman" panose="02020603050405020304" pitchFamily="18" charset="0"/>
              </a:rPr>
              <a:t> Nháy chuột vào </a:t>
            </a:r>
            <a:r>
              <a:rPr lang="vi-VN">
                <a:solidFill>
                  <a:srgbClr val="3DC3EC"/>
                </a:solidFill>
                <a:latin typeface="UTM Avo" panose="02040603050506020204" pitchFamily="18" charset="0"/>
                <a:cs typeface="Times New Roman" panose="02020603050405020304" pitchFamily="18" charset="0"/>
              </a:rPr>
              <a:t>Power</a:t>
            </a:r>
            <a:r>
              <a:rPr lang="vi-VN">
                <a:latin typeface="UTM Avo" panose="02040603050506020204" pitchFamily="18" charset="0"/>
                <a:cs typeface="Times New Roman" panose="02020603050405020304" pitchFamily="18" charset="0"/>
              </a:rPr>
              <a:t>. </a:t>
            </a:r>
          </a:p>
        </p:txBody>
      </p:sp>
      <p:sp>
        <p:nvSpPr>
          <p:cNvPr id="12" name="Rectangle 11">
            <a:extLst>
              <a:ext uri="{FF2B5EF4-FFF2-40B4-BE49-F238E27FC236}">
                <a16:creationId xmlns:a16="http://schemas.microsoft.com/office/drawing/2014/main" id="{79D2824F-5A47-4776-BFD8-2CED661977EB}"/>
              </a:ext>
            </a:extLst>
          </p:cNvPr>
          <p:cNvSpPr/>
          <p:nvPr/>
        </p:nvSpPr>
        <p:spPr>
          <a:xfrm>
            <a:off x="581289" y="2852837"/>
            <a:ext cx="6304701" cy="449034"/>
          </a:xfrm>
          <a:prstGeom prst="rect">
            <a:avLst/>
          </a:prstGeom>
        </p:spPr>
        <p:txBody>
          <a:bodyPr wrap="square">
            <a:spAutoFit/>
          </a:bodyPr>
          <a:lstStyle/>
          <a:p>
            <a:pPr algn="just" defTabSz="342900">
              <a:lnSpc>
                <a:spcPct val="150000"/>
              </a:lnSpc>
            </a:pPr>
            <a:r>
              <a:rPr lang="vi-VN">
                <a:solidFill>
                  <a:srgbClr val="FF3399"/>
                </a:solidFill>
                <a:latin typeface="UTM Avo" panose="02040603050506020204" pitchFamily="18" charset="0"/>
                <a:cs typeface="Times New Roman" panose="02020603050405020304" pitchFamily="18" charset="0"/>
              </a:rPr>
              <a:t>Bước </a:t>
            </a:r>
            <a:r>
              <a:rPr lang="en-US">
                <a:solidFill>
                  <a:srgbClr val="FF3399"/>
                </a:solidFill>
                <a:latin typeface="UTM Avo" panose="02040603050506020204" pitchFamily="18" charset="0"/>
                <a:cs typeface="Times New Roman" panose="02020603050405020304" pitchFamily="18" charset="0"/>
              </a:rPr>
              <a:t>3</a:t>
            </a:r>
            <a:r>
              <a:rPr lang="vi-VN">
                <a:solidFill>
                  <a:srgbClr val="FF3399"/>
                </a:solidFill>
                <a:latin typeface="UTM Avo" panose="02040603050506020204" pitchFamily="18" charset="0"/>
                <a:cs typeface="Times New Roman" panose="02020603050405020304" pitchFamily="18" charset="0"/>
              </a:rPr>
              <a:t>:</a:t>
            </a:r>
            <a:r>
              <a:rPr lang="vi-VN">
                <a:latin typeface="UTM Avo" panose="02040603050506020204" pitchFamily="18" charset="0"/>
                <a:cs typeface="Times New Roman" panose="02020603050405020304" pitchFamily="18" charset="0"/>
              </a:rPr>
              <a:t> Nháy chuột vào </a:t>
            </a:r>
            <a:r>
              <a:rPr lang="en-US">
                <a:solidFill>
                  <a:srgbClr val="3DC3EC"/>
                </a:solidFill>
                <a:latin typeface="UTM Avo" panose="02040603050506020204" pitchFamily="18" charset="0"/>
                <a:cs typeface="Times New Roman" panose="02020603050405020304" pitchFamily="18" charset="0"/>
              </a:rPr>
              <a:t>Shut down </a:t>
            </a:r>
            <a:r>
              <a:rPr lang="en-US">
                <a:latin typeface="UTM Avo" panose="02040603050506020204" pitchFamily="18" charset="0"/>
                <a:cs typeface="Times New Roman" panose="02020603050405020304" pitchFamily="18" charset="0"/>
              </a:rPr>
              <a:t>để tắt máy</a:t>
            </a:r>
            <a:r>
              <a:rPr lang="vi-VN">
                <a:latin typeface="UTM Avo" panose="02040603050506020204" pitchFamily="18" charset="0"/>
                <a:cs typeface="Times New Roman" panose="02020603050405020304" pitchFamily="18" charset="0"/>
              </a:rPr>
              <a:t>. </a:t>
            </a:r>
          </a:p>
        </p:txBody>
      </p:sp>
      <p:sp>
        <p:nvSpPr>
          <p:cNvPr id="13" name="Rectangle 12">
            <a:extLst>
              <a:ext uri="{FF2B5EF4-FFF2-40B4-BE49-F238E27FC236}">
                <a16:creationId xmlns:a16="http://schemas.microsoft.com/office/drawing/2014/main" id="{24291B12-97F2-4A9A-BC76-900C14D3DB61}"/>
              </a:ext>
            </a:extLst>
          </p:cNvPr>
          <p:cNvSpPr/>
          <p:nvPr/>
        </p:nvSpPr>
        <p:spPr>
          <a:xfrm>
            <a:off x="608704" y="3357123"/>
            <a:ext cx="6304701" cy="449034"/>
          </a:xfrm>
          <a:prstGeom prst="rect">
            <a:avLst/>
          </a:prstGeom>
        </p:spPr>
        <p:txBody>
          <a:bodyPr wrap="square">
            <a:spAutoFit/>
          </a:bodyPr>
          <a:lstStyle/>
          <a:p>
            <a:pPr algn="just" defTabSz="342900">
              <a:lnSpc>
                <a:spcPct val="150000"/>
              </a:lnSpc>
            </a:pPr>
            <a:r>
              <a:rPr lang="vi-VN">
                <a:solidFill>
                  <a:srgbClr val="FF3399"/>
                </a:solidFill>
                <a:latin typeface="UTM Avo" panose="02040603050506020204" pitchFamily="18" charset="0"/>
                <a:cs typeface="Times New Roman" panose="02020603050405020304" pitchFamily="18" charset="0"/>
              </a:rPr>
              <a:t>Bước </a:t>
            </a:r>
            <a:r>
              <a:rPr lang="en-US">
                <a:solidFill>
                  <a:srgbClr val="FF3399"/>
                </a:solidFill>
                <a:latin typeface="UTM Avo" panose="02040603050506020204" pitchFamily="18" charset="0"/>
                <a:cs typeface="Times New Roman" panose="02020603050405020304" pitchFamily="18" charset="0"/>
              </a:rPr>
              <a:t>4</a:t>
            </a:r>
            <a:r>
              <a:rPr lang="vi-VN">
                <a:solidFill>
                  <a:srgbClr val="FF3399"/>
                </a:solidFill>
                <a:latin typeface="UTM Avo" panose="02040603050506020204" pitchFamily="18" charset="0"/>
                <a:cs typeface="Times New Roman" panose="02020603050405020304" pitchFamily="18" charset="0"/>
              </a:rPr>
              <a:t>:</a:t>
            </a:r>
            <a:r>
              <a:rPr lang="vi-VN">
                <a:latin typeface="UTM Avo" panose="02040603050506020204" pitchFamily="18" charset="0"/>
                <a:cs typeface="Times New Roman" panose="02020603050405020304" pitchFamily="18" charset="0"/>
              </a:rPr>
              <a:t> Nhấn nút công tắc để tắt màn hình.</a:t>
            </a:r>
          </a:p>
        </p:txBody>
      </p:sp>
      <p:pic>
        <p:nvPicPr>
          <p:cNvPr id="15" name="Picture 14">
            <a:extLst>
              <a:ext uri="{FF2B5EF4-FFF2-40B4-BE49-F238E27FC236}">
                <a16:creationId xmlns:a16="http://schemas.microsoft.com/office/drawing/2014/main" id="{53CEBBEC-3782-4067-BBEC-A01B3CB676E8}"/>
              </a:ext>
            </a:extLst>
          </p:cNvPr>
          <p:cNvPicPr>
            <a:picLocks noChangeAspect="1"/>
          </p:cNvPicPr>
          <p:nvPr/>
        </p:nvPicPr>
        <p:blipFill>
          <a:blip r:embed="rId3"/>
          <a:stretch>
            <a:fillRect/>
          </a:stretch>
        </p:blipFill>
        <p:spPr>
          <a:xfrm>
            <a:off x="4056312" y="1497489"/>
            <a:ext cx="422382" cy="369584"/>
          </a:xfrm>
          <a:prstGeom prst="rect">
            <a:avLst/>
          </a:prstGeom>
        </p:spPr>
      </p:pic>
    </p:spTree>
    <p:extLst>
      <p:ext uri="{BB962C8B-B14F-4D97-AF65-F5344CB8AC3E}">
        <p14:creationId xmlns:p14="http://schemas.microsoft.com/office/powerpoint/2010/main" val="187757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53" presetClass="entr" presetSubtype="16"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1000"/>
                                        <p:tgtEl>
                                          <p:spTgt spid="13"/>
                                        </p:tgtEl>
                                      </p:cBhvr>
                                    </p:animEffect>
                                    <p:anim calcmode="lin" valueType="num">
                                      <p:cBhvr>
                                        <p:cTn id="45" dur="1000" fill="hold"/>
                                        <p:tgtEl>
                                          <p:spTgt spid="13"/>
                                        </p:tgtEl>
                                        <p:attrNameLst>
                                          <p:attrName>ppt_x</p:attrName>
                                        </p:attrNameLst>
                                      </p:cBhvr>
                                      <p:tavLst>
                                        <p:tav tm="0">
                                          <p:val>
                                            <p:strVal val="#ppt_x"/>
                                          </p:val>
                                        </p:tav>
                                        <p:tav tm="100000">
                                          <p:val>
                                            <p:strVal val="#ppt_x"/>
                                          </p:val>
                                        </p:tav>
                                      </p:tavLst>
                                    </p:anim>
                                    <p:anim calcmode="lin" valueType="num">
                                      <p:cBhvr>
                                        <p:cTn id="4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1" grpId="0"/>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667E6B-F8B1-48F7-90B2-9316AF7D37A1}"/>
              </a:ext>
            </a:extLst>
          </p:cNvPr>
          <p:cNvSpPr/>
          <p:nvPr/>
        </p:nvSpPr>
        <p:spPr>
          <a:xfrm>
            <a:off x="778328" y="439460"/>
            <a:ext cx="10386527" cy="5979077"/>
          </a:xfrm>
          <a:prstGeom prst="rect">
            <a:avLst/>
          </a:prstGeom>
          <a:solidFill>
            <a:srgbClr val="F3E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DF0D776-10E0-4022-A30D-AC3D10C31174}"/>
              </a:ext>
            </a:extLst>
          </p:cNvPr>
          <p:cNvPicPr>
            <a:picLocks noChangeAspect="1"/>
          </p:cNvPicPr>
          <p:nvPr/>
        </p:nvPicPr>
        <p:blipFill>
          <a:blip r:embed="rId2"/>
          <a:stretch>
            <a:fillRect/>
          </a:stretch>
        </p:blipFill>
        <p:spPr>
          <a:xfrm>
            <a:off x="2059813" y="3428999"/>
            <a:ext cx="4210358" cy="2909455"/>
          </a:xfrm>
          <a:prstGeom prst="rect">
            <a:avLst/>
          </a:prstGeom>
        </p:spPr>
      </p:pic>
      <p:sp>
        <p:nvSpPr>
          <p:cNvPr id="9" name="Rectangle 8">
            <a:extLst>
              <a:ext uri="{FF2B5EF4-FFF2-40B4-BE49-F238E27FC236}">
                <a16:creationId xmlns:a16="http://schemas.microsoft.com/office/drawing/2014/main" id="{4D91C029-8D59-4A4E-A809-AD286F7BDF25}"/>
              </a:ext>
            </a:extLst>
          </p:cNvPr>
          <p:cNvSpPr/>
          <p:nvPr/>
        </p:nvSpPr>
        <p:spPr>
          <a:xfrm>
            <a:off x="849086" y="561342"/>
            <a:ext cx="10245012" cy="2796984"/>
          </a:xfrm>
          <a:prstGeom prst="rect">
            <a:avLst/>
          </a:prstGeom>
        </p:spPr>
        <p:txBody>
          <a:bodyPr wrap="square">
            <a:spAutoFit/>
          </a:bodyPr>
          <a:lstStyle/>
          <a:p>
            <a:pPr algn="just" defTabSz="342900">
              <a:lnSpc>
                <a:spcPct val="150000"/>
              </a:lnSpc>
            </a:pPr>
            <a:r>
              <a:rPr lang="vi-VN" sz="2000" b="1">
                <a:latin typeface="UTM Avo" panose="02040603050506020204" pitchFamily="18" charset="0"/>
                <a:cs typeface="Times New Roman" panose="02020603050405020304" pitchFamily="18" charset="0"/>
              </a:rPr>
              <a:t>MỘT SỐ LƯU Ý KHI LÀM VIỆC VỚI MÁY TÍNH</a:t>
            </a:r>
            <a:r>
              <a:rPr lang="vi-VN" sz="2000">
                <a:latin typeface="UTM Avo" panose="02040603050506020204" pitchFamily="18" charset="0"/>
                <a:cs typeface="Times New Roman" panose="02020603050405020304" pitchFamily="18" charset="0"/>
              </a:rPr>
              <a:t>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latin typeface="UTM Avo" panose="02040603050506020204" pitchFamily="18" charset="0"/>
                <a:cs typeface="Times New Roman" panose="02020603050405020304" pitchFamily="18" charset="0"/>
              </a:rPr>
              <a:t>- Không nhận công tắc trên thân máy để</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tắt máy tính.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Không ngắt điện khi máy tính đang hoạt động.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Trước khi tắt máy tính cần đóng các</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phần mềm đang mở.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latin typeface="UTM Avo" panose="02040603050506020204" pitchFamily="18" charset="0"/>
                <a:cs typeface="Times New Roman" panose="02020603050405020304" pitchFamily="18" charset="0"/>
              </a:rPr>
              <a:t>- Không tự ý xoá các biểu tượng trên màn hình nền.</a:t>
            </a:r>
          </a:p>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Không di chuyển màn hình, thân máy khi máy tính để bàn đang hoạt động.</a:t>
            </a:r>
          </a:p>
        </p:txBody>
      </p:sp>
      <p:pic>
        <p:nvPicPr>
          <p:cNvPr id="11" name="Picture 10" descr="A picture containing toy, doll, vector graphics&#10;&#10;Description automatically generated">
            <a:extLst>
              <a:ext uri="{FF2B5EF4-FFF2-40B4-BE49-F238E27FC236}">
                <a16:creationId xmlns:a16="http://schemas.microsoft.com/office/drawing/2014/main" id="{1FA1F7DE-4D84-4EFF-AFBF-096146B5A1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3018" y="3232803"/>
            <a:ext cx="3625197" cy="3625197"/>
          </a:xfrm>
          <a:prstGeom prst="rect">
            <a:avLst/>
          </a:prstGeom>
        </p:spPr>
      </p:pic>
    </p:spTree>
    <p:extLst>
      <p:ext uri="{BB962C8B-B14F-4D97-AF65-F5344CB8AC3E}">
        <p14:creationId xmlns:p14="http://schemas.microsoft.com/office/powerpoint/2010/main" val="3128879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2A6422E-1239-424D-A9AC-7C016DFA5003}"/>
              </a:ext>
            </a:extLst>
          </p:cNvPr>
          <p:cNvGrpSpPr/>
          <p:nvPr/>
        </p:nvGrpSpPr>
        <p:grpSpPr>
          <a:xfrm>
            <a:off x="556071" y="344228"/>
            <a:ext cx="4134561" cy="2508169"/>
            <a:chOff x="301091" y="301982"/>
            <a:chExt cx="4134561" cy="2508169"/>
          </a:xfrm>
        </p:grpSpPr>
        <p:pic>
          <p:nvPicPr>
            <p:cNvPr id="6" name="Picture 5">
              <a:extLst>
                <a:ext uri="{FF2B5EF4-FFF2-40B4-BE49-F238E27FC236}">
                  <a16:creationId xmlns:a16="http://schemas.microsoft.com/office/drawing/2014/main" id="{A4BD8349-BD85-4613-9513-E9EC2902C2B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1091" y="301982"/>
              <a:ext cx="4134561" cy="2508169"/>
            </a:xfrm>
            <a:prstGeom prst="rect">
              <a:avLst/>
            </a:prstGeom>
          </p:spPr>
        </p:pic>
        <p:pic>
          <p:nvPicPr>
            <p:cNvPr id="8" name="Picture 7">
              <a:extLst>
                <a:ext uri="{FF2B5EF4-FFF2-40B4-BE49-F238E27FC236}">
                  <a16:creationId xmlns:a16="http://schemas.microsoft.com/office/drawing/2014/main" id="{FD433534-521B-4282-B898-22AB8B0BD9F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6620" y="498387"/>
              <a:ext cx="1158339" cy="914479"/>
            </a:xfrm>
            <a:prstGeom prst="rect">
              <a:avLst/>
            </a:prstGeom>
          </p:spPr>
        </p:pic>
      </p:grpSp>
      <p:grpSp>
        <p:nvGrpSpPr>
          <p:cNvPr id="12" name="Group 11">
            <a:extLst>
              <a:ext uri="{FF2B5EF4-FFF2-40B4-BE49-F238E27FC236}">
                <a16:creationId xmlns:a16="http://schemas.microsoft.com/office/drawing/2014/main" id="{356A26C7-1147-42FC-AADF-4ABDE0CAC4CB}"/>
              </a:ext>
            </a:extLst>
          </p:cNvPr>
          <p:cNvGrpSpPr/>
          <p:nvPr/>
        </p:nvGrpSpPr>
        <p:grpSpPr>
          <a:xfrm>
            <a:off x="857250" y="2524836"/>
            <a:ext cx="9366616" cy="3371423"/>
            <a:chOff x="1768766" y="4552258"/>
            <a:chExt cx="7300588" cy="2237383"/>
          </a:xfrm>
        </p:grpSpPr>
        <p:sp>
          <p:nvSpPr>
            <p:cNvPr id="10" name="Speech Bubble: Rectangle with Corners Rounded 9">
              <a:extLst>
                <a:ext uri="{FF2B5EF4-FFF2-40B4-BE49-F238E27FC236}">
                  <a16:creationId xmlns:a16="http://schemas.microsoft.com/office/drawing/2014/main" id="{87463E55-27CE-4F53-84D3-A2D16AD8D959}"/>
                </a:ext>
              </a:extLst>
            </p:cNvPr>
            <p:cNvSpPr/>
            <p:nvPr/>
          </p:nvSpPr>
          <p:spPr>
            <a:xfrm>
              <a:off x="1768766" y="4644318"/>
              <a:ext cx="7212563" cy="2145323"/>
            </a:xfrm>
            <a:prstGeom prst="wedgeRoundRectCallout">
              <a:avLst>
                <a:gd name="adj1" fmla="val 32336"/>
                <a:gd name="adj2" fmla="val 1422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peech Bubble: Rectangle with Corners Rounded 10">
              <a:extLst>
                <a:ext uri="{FF2B5EF4-FFF2-40B4-BE49-F238E27FC236}">
                  <a16:creationId xmlns:a16="http://schemas.microsoft.com/office/drawing/2014/main" id="{A6C8193F-D622-4D36-935C-6910A39E3518}"/>
                </a:ext>
              </a:extLst>
            </p:cNvPr>
            <p:cNvSpPr/>
            <p:nvPr/>
          </p:nvSpPr>
          <p:spPr>
            <a:xfrm>
              <a:off x="1856791" y="4552258"/>
              <a:ext cx="7212563" cy="2145323"/>
            </a:xfrm>
            <a:prstGeom prst="wedgeRoundRectCallout">
              <a:avLst>
                <a:gd name="adj1" fmla="val 54828"/>
                <a:gd name="adj2" fmla="val -1068"/>
                <a:gd name="adj3" fmla="val 16667"/>
              </a:avLst>
            </a:prstGeom>
            <a:solidFill>
              <a:schemeClr val="bg1"/>
            </a:solidFill>
            <a:ln w="19050">
              <a:solidFill>
                <a:srgbClr val="0000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FBFE8E40-0C04-41D1-A809-0C5B1905F92A}"/>
              </a:ext>
            </a:extLst>
          </p:cNvPr>
          <p:cNvSpPr/>
          <p:nvPr/>
        </p:nvSpPr>
        <p:spPr>
          <a:xfrm>
            <a:off x="1165510" y="2524836"/>
            <a:ext cx="8945420" cy="3323987"/>
          </a:xfrm>
          <a:prstGeom prst="rect">
            <a:avLst/>
          </a:prstGeom>
        </p:spPr>
        <p:txBody>
          <a:bodyPr wrap="square">
            <a:spAutoFit/>
          </a:bodyPr>
          <a:lstStyle/>
          <a:p>
            <a:pPr indent="342900" algn="just" defTabSz="342900">
              <a:lnSpc>
                <a:spcPct val="150000"/>
              </a:lnSpc>
            </a:pPr>
            <a:r>
              <a:rPr lang="vi-VN" sz="2800">
                <a:latin typeface="UTM Avo" panose="02040603050506020204" pitchFamily="18" charset="0"/>
                <a:cs typeface="Times New Roman" panose="02020603050405020304" pitchFamily="18" charset="0"/>
              </a:rPr>
              <a:t>Hôm nay, Khoa và các bạn có buổi học đầu tiên với máy tính. Cả lớp rất háo hức vì được sử dụng máy tính. Khoa có một thắc mắc muốn hỏi thầy giáo về cách cầm chuột, cách gõ phím và tư thế ngồi trước máy tính thế nào là đúng và khoa học? Chúng ta cùng tìm hiểu cùng bạn Khoa nhé.</a:t>
            </a:r>
          </a:p>
        </p:txBody>
      </p:sp>
      <p:sp>
        <p:nvSpPr>
          <p:cNvPr id="20" name="Rectangle 19">
            <a:extLst>
              <a:ext uri="{FF2B5EF4-FFF2-40B4-BE49-F238E27FC236}">
                <a16:creationId xmlns:a16="http://schemas.microsoft.com/office/drawing/2014/main" id="{BEF1B6C6-026F-4FB9-8D32-25D1F67CD14F}"/>
              </a:ext>
            </a:extLst>
          </p:cNvPr>
          <p:cNvSpPr/>
          <p:nvPr/>
        </p:nvSpPr>
        <p:spPr>
          <a:xfrm>
            <a:off x="1225832" y="1142864"/>
            <a:ext cx="4151384" cy="1015663"/>
          </a:xfrm>
          <a:prstGeom prst="rect">
            <a:avLst/>
          </a:prstGeom>
        </p:spPr>
        <p:txBody>
          <a:bodyPr wrap="square">
            <a:spAutoFit/>
          </a:bodyPr>
          <a:lstStyle/>
          <a:p>
            <a:pPr defTabSz="342900">
              <a:lnSpc>
                <a:spcPct val="150000"/>
              </a:lnSpc>
            </a:pPr>
            <a:r>
              <a:rPr lang="en-US" sz="4000" b="1">
                <a:solidFill>
                  <a:srgbClr val="0998D7"/>
                </a:solidFill>
                <a:latin typeface="SVN-SAF" panose="02040603050506020204" pitchFamily="18" charset="0"/>
                <a:cs typeface="Times New Roman" panose="02020603050405020304" pitchFamily="18" charset="0"/>
              </a:rPr>
              <a:t>KHỞI ĐỘNG</a:t>
            </a:r>
            <a:endParaRPr lang="vi-VN" sz="4000" b="1">
              <a:solidFill>
                <a:srgbClr val="0998D7"/>
              </a:solidFill>
              <a:latin typeface="SVN-SAF"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1C2A6B08-FE37-4400-8D20-98F9E6C6CAA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184" b="91379" l="9605" r="89831">
                        <a14:foregroundMark x1="44068" y1="7471" x2="44068" y2="7471"/>
                        <a14:foregroundMark x1="41808" y1="46264" x2="41808" y2="46264"/>
                        <a14:foregroundMark x1="41808" y1="45690" x2="42373" y2="64655"/>
                        <a14:foregroundMark x1="42373" y1="64655" x2="35028" y2="75862"/>
                        <a14:foregroundMark x1="58192" y1="39368" x2="58192" y2="39368"/>
                        <a14:foregroundMark x1="46328" y1="37069" x2="46328" y2="37069"/>
                        <a14:foregroundMark x1="66667" y1="90230" x2="66667" y2="90230"/>
                        <a14:foregroundMark x1="65537" y1="91092" x2="65537" y2="91092"/>
                        <a14:foregroundMark x1="33898" y1="91379" x2="33898" y2="91379"/>
                      </a14:backgroundRemoval>
                    </a14:imgEffect>
                  </a14:imgLayer>
                </a14:imgProps>
              </a:ext>
            </a:extLst>
          </a:blip>
          <a:stretch>
            <a:fillRect/>
          </a:stretch>
        </p:blipFill>
        <p:spPr>
          <a:xfrm>
            <a:off x="10223866" y="3567770"/>
            <a:ext cx="1605245" cy="3156075"/>
          </a:xfrm>
          <a:prstGeom prst="rect">
            <a:avLst/>
          </a:prstGeom>
        </p:spPr>
      </p:pic>
    </p:spTree>
    <p:extLst>
      <p:ext uri="{BB962C8B-B14F-4D97-AF65-F5344CB8AC3E}">
        <p14:creationId xmlns:p14="http://schemas.microsoft.com/office/powerpoint/2010/main" val="3090429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1" nodeType="withEffect">
                                  <p:stCondLst>
                                    <p:cond delay="0"/>
                                  </p:stCondLst>
                                  <p:iterate type="lt">
                                    <p:tmPct val="0"/>
                                  </p:iterate>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34" presetClass="emph" presetSubtype="0" fill="hold" grpId="0" nodeType="afterEffect">
                                  <p:stCondLst>
                                    <p:cond delay="0"/>
                                  </p:stCondLst>
                                  <p:iterate type="lt">
                                    <p:tmPct val="10000"/>
                                  </p:iterate>
                                  <p:childTnLst>
                                    <p:animMotion origin="layout" path="M 2.91667E-6 2.96296E-6 L 2.91667E-6 -0.07223 " pathEditMode="relative" rAng="0" ptsTypes="AA">
                                      <p:cBhvr>
                                        <p:cTn id="13" dur="250" accel="50000" decel="50000" autoRev="1" fill="hold">
                                          <p:stCondLst>
                                            <p:cond delay="0"/>
                                          </p:stCondLst>
                                        </p:cTn>
                                        <p:tgtEl>
                                          <p:spTgt spid="20"/>
                                        </p:tgtEl>
                                        <p:attrNameLst>
                                          <p:attrName>ppt_x</p:attrName>
                                          <p:attrName>ppt_y</p:attrName>
                                        </p:attrNameLst>
                                      </p:cBhvr>
                                      <p:rCtr x="0" y="-3611"/>
                                    </p:animMotion>
                                    <p:animRot by="1500000">
                                      <p:cBhvr>
                                        <p:cTn id="14" dur="125" fill="hold">
                                          <p:stCondLst>
                                            <p:cond delay="0"/>
                                          </p:stCondLst>
                                        </p:cTn>
                                        <p:tgtEl>
                                          <p:spTgt spid="20"/>
                                        </p:tgtEl>
                                        <p:attrNameLst>
                                          <p:attrName>r</p:attrName>
                                        </p:attrNameLst>
                                      </p:cBhvr>
                                    </p:animRot>
                                    <p:animRot by="-1500000">
                                      <p:cBhvr>
                                        <p:cTn id="15" dur="125" fill="hold">
                                          <p:stCondLst>
                                            <p:cond delay="125"/>
                                          </p:stCondLst>
                                        </p:cTn>
                                        <p:tgtEl>
                                          <p:spTgt spid="20"/>
                                        </p:tgtEl>
                                        <p:attrNameLst>
                                          <p:attrName>r</p:attrName>
                                        </p:attrNameLst>
                                      </p:cBhvr>
                                    </p:animRot>
                                    <p:animRot by="-1500000">
                                      <p:cBhvr>
                                        <p:cTn id="16" dur="125" fill="hold">
                                          <p:stCondLst>
                                            <p:cond delay="250"/>
                                          </p:stCondLst>
                                        </p:cTn>
                                        <p:tgtEl>
                                          <p:spTgt spid="20"/>
                                        </p:tgtEl>
                                        <p:attrNameLst>
                                          <p:attrName>r</p:attrName>
                                        </p:attrNameLst>
                                      </p:cBhvr>
                                    </p:animRot>
                                    <p:animRot by="1500000">
                                      <p:cBhvr>
                                        <p:cTn id="17" dur="125" fill="hold">
                                          <p:stCondLst>
                                            <p:cond delay="375"/>
                                          </p:stCondLst>
                                        </p:cTn>
                                        <p:tgtEl>
                                          <p:spTgt spid="20"/>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P spid="20"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371924" y="467376"/>
            <a:ext cx="3761537" cy="1014929"/>
            <a:chOff x="371924" y="467376"/>
            <a:chExt cx="3761537" cy="1014929"/>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1924" y="467376"/>
              <a:ext cx="1280271" cy="1014929"/>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LUYỆN TẬP</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8" name="Rectangle 7">
            <a:extLst>
              <a:ext uri="{FF2B5EF4-FFF2-40B4-BE49-F238E27FC236}">
                <a16:creationId xmlns:a16="http://schemas.microsoft.com/office/drawing/2014/main" id="{ECB7D36B-B1AE-4BF0-8A2D-25E99CAF3FA0}"/>
              </a:ext>
            </a:extLst>
          </p:cNvPr>
          <p:cNvSpPr/>
          <p:nvPr/>
        </p:nvSpPr>
        <p:spPr>
          <a:xfrm>
            <a:off x="1652195" y="1425059"/>
            <a:ext cx="9751340" cy="493148"/>
          </a:xfrm>
          <a:prstGeom prst="rect">
            <a:avLst/>
          </a:prstGeom>
        </p:spPr>
        <p:txBody>
          <a:bodyPr wrap="square">
            <a:spAutoFit/>
          </a:bodyPr>
          <a:lstStyle/>
          <a:p>
            <a:pPr defTabSz="342900">
              <a:lnSpc>
                <a:spcPct val="150000"/>
              </a:lnSpc>
            </a:pPr>
            <a:r>
              <a:rPr lang="en-US"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Thao tác nào đúng khi tắt máy tính?</a:t>
            </a:r>
          </a:p>
        </p:txBody>
      </p:sp>
      <p:sp>
        <p:nvSpPr>
          <p:cNvPr id="9" name="Rectangle 8">
            <a:extLst>
              <a:ext uri="{FF2B5EF4-FFF2-40B4-BE49-F238E27FC236}">
                <a16:creationId xmlns:a16="http://schemas.microsoft.com/office/drawing/2014/main" id="{64D4AC19-04E7-42DD-8D9E-C14E08221752}"/>
              </a:ext>
            </a:extLst>
          </p:cNvPr>
          <p:cNvSpPr/>
          <p:nvPr/>
        </p:nvSpPr>
        <p:spPr>
          <a:xfrm>
            <a:off x="2029833" y="1918207"/>
            <a:ext cx="8505049"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A.</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Rút phích cắm điện.</a:t>
            </a:r>
          </a:p>
        </p:txBody>
      </p:sp>
      <p:sp>
        <p:nvSpPr>
          <p:cNvPr id="10" name="Rectangle 9">
            <a:extLst>
              <a:ext uri="{FF2B5EF4-FFF2-40B4-BE49-F238E27FC236}">
                <a16:creationId xmlns:a16="http://schemas.microsoft.com/office/drawing/2014/main" id="{22A734E4-2093-4333-9279-33750DACE0B2}"/>
              </a:ext>
            </a:extLst>
          </p:cNvPr>
          <p:cNvSpPr/>
          <p:nvPr/>
        </p:nvSpPr>
        <p:spPr>
          <a:xfrm>
            <a:off x="2029833" y="2400274"/>
            <a:ext cx="7310526"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B. </a:t>
            </a:r>
            <a:r>
              <a:rPr lang="vi-VN" sz="2000">
                <a:latin typeface="UTM Avo" panose="02040603050506020204" pitchFamily="18" charset="0"/>
                <a:cs typeface="Times New Roman" panose="02020603050405020304" pitchFamily="18" charset="0"/>
              </a:rPr>
              <a:t>Nhấn công tắc trên thân máy tính</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5151CCD1-4DB5-4BF7-A6FD-E07347AC69A6}"/>
              </a:ext>
            </a:extLst>
          </p:cNvPr>
          <p:cNvSpPr/>
          <p:nvPr/>
        </p:nvSpPr>
        <p:spPr>
          <a:xfrm>
            <a:off x="1652195" y="3631277"/>
            <a:ext cx="9863530" cy="950325"/>
          </a:xfrm>
          <a:prstGeom prst="rect">
            <a:avLst/>
          </a:prstGeom>
        </p:spPr>
        <p:txBody>
          <a:bodyPr wrap="square">
            <a:spAutoFit/>
          </a:bodyPr>
          <a:lstStyle/>
          <a:p>
            <a:pPr defTabSz="342900">
              <a:lnSpc>
                <a:spcPct val="150000"/>
              </a:lnSpc>
            </a:pPr>
            <a:r>
              <a:rPr lang="en-US" sz="2000" b="1">
                <a:latin typeface="UTM Avo" panose="02040603050506020204" pitchFamily="18" charset="0"/>
                <a:cs typeface="Times New Roman" panose="02020603050405020304" pitchFamily="18" charset="0"/>
              </a:rPr>
              <a:t>2. </a:t>
            </a:r>
            <a:r>
              <a:rPr lang="vi-VN" sz="2000">
                <a:latin typeface="UTM Avo" panose="02040603050506020204" pitchFamily="18" charset="0"/>
                <a:cs typeface="Times New Roman" panose="02020603050405020304" pitchFamily="18" charset="0"/>
              </a:rPr>
              <a:t>Em sử dụng thao tác nào để di chuyển biểu tượng </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từ vị trí này</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sang vị trí khác trên màn hình?</a:t>
            </a:r>
          </a:p>
        </p:txBody>
      </p:sp>
      <p:pic>
        <p:nvPicPr>
          <p:cNvPr id="17" name="Picture 16">
            <a:extLst>
              <a:ext uri="{FF2B5EF4-FFF2-40B4-BE49-F238E27FC236}">
                <a16:creationId xmlns:a16="http://schemas.microsoft.com/office/drawing/2014/main" id="{13A0A675-DE92-4096-B850-F1EDB7490476}"/>
              </a:ext>
            </a:extLst>
          </p:cNvPr>
          <p:cNvPicPr>
            <a:picLocks noChangeAspect="1"/>
          </p:cNvPicPr>
          <p:nvPr/>
        </p:nvPicPr>
        <p:blipFill>
          <a:blip r:embed="rId3"/>
          <a:stretch>
            <a:fillRect/>
          </a:stretch>
        </p:blipFill>
        <p:spPr>
          <a:xfrm>
            <a:off x="8380156" y="3460896"/>
            <a:ext cx="960203" cy="876376"/>
          </a:xfrm>
          <a:prstGeom prst="rect">
            <a:avLst/>
          </a:prstGeom>
        </p:spPr>
      </p:pic>
      <p:sp>
        <p:nvSpPr>
          <p:cNvPr id="18" name="Rectangle 17">
            <a:extLst>
              <a:ext uri="{FF2B5EF4-FFF2-40B4-BE49-F238E27FC236}">
                <a16:creationId xmlns:a16="http://schemas.microsoft.com/office/drawing/2014/main" id="{2CB02F40-B2EE-430B-89EF-099B38B56698}"/>
              </a:ext>
            </a:extLst>
          </p:cNvPr>
          <p:cNvSpPr/>
          <p:nvPr/>
        </p:nvSpPr>
        <p:spPr>
          <a:xfrm>
            <a:off x="2029833" y="2891555"/>
            <a:ext cx="9619242"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C. </a:t>
            </a:r>
            <a:r>
              <a:rPr lang="vi-VN" sz="2000">
                <a:latin typeface="UTM Avo" panose="02040603050506020204" pitchFamily="18" charset="0"/>
                <a:cs typeface="Times New Roman" panose="02020603050405020304" pitchFamily="18" charset="0"/>
              </a:rPr>
              <a:t>Đóng các phần mềm đang mở và chọn </a:t>
            </a:r>
            <a:r>
              <a:rPr lang="vi-VN" sz="2000">
                <a:solidFill>
                  <a:srgbClr val="3DC3EC"/>
                </a:solidFill>
                <a:latin typeface="UTM Avo" panose="02040603050506020204" pitchFamily="18" charset="0"/>
                <a:cs typeface="Times New Roman" panose="02020603050405020304" pitchFamily="18" charset="0"/>
              </a:rPr>
              <a:t>Start</a:t>
            </a:r>
            <a:r>
              <a:rPr lang="en-US" sz="2000">
                <a:latin typeface="UTM Avo" panose="02040603050506020204" pitchFamily="18" charset="0"/>
                <a:cs typeface="Times New Roman" panose="02020603050405020304" pitchFamily="18" charset="0"/>
              </a:rPr>
              <a:t>\ </a:t>
            </a:r>
            <a:r>
              <a:rPr lang="vi-VN" sz="2000">
                <a:solidFill>
                  <a:srgbClr val="3DC3EC"/>
                </a:solidFill>
                <a:latin typeface="UTM Avo" panose="02040603050506020204" pitchFamily="18" charset="0"/>
                <a:cs typeface="Times New Roman" panose="02020603050405020304" pitchFamily="18" charset="0"/>
              </a:rPr>
              <a:t>Power</a:t>
            </a:r>
            <a:r>
              <a:rPr lang="en-US" sz="2000">
                <a:latin typeface="UTM Avo" panose="02040603050506020204" pitchFamily="18" charset="0"/>
                <a:cs typeface="Times New Roman" panose="02020603050405020304" pitchFamily="18" charset="0"/>
              </a:rPr>
              <a:t>\ </a:t>
            </a:r>
            <a:r>
              <a:rPr lang="vi-VN" sz="2000">
                <a:solidFill>
                  <a:srgbClr val="3DC3EC"/>
                </a:solidFill>
                <a:latin typeface="UTM Avo" panose="02040603050506020204" pitchFamily="18" charset="0"/>
                <a:cs typeface="Times New Roman" panose="02020603050405020304" pitchFamily="18" charset="0"/>
              </a:rPr>
              <a:t>Shut down</a:t>
            </a:r>
            <a:r>
              <a:rPr lang="vi-VN" sz="2000">
                <a:latin typeface="UTM Avo" panose="02040603050506020204" pitchFamily="18" charset="0"/>
                <a:cs typeface="Times New Roman" panose="02020603050405020304" pitchFamily="18" charset="0"/>
              </a:rPr>
              <a:t>.</a:t>
            </a:r>
          </a:p>
        </p:txBody>
      </p:sp>
      <p:sp>
        <p:nvSpPr>
          <p:cNvPr id="19" name="Rectangle 18">
            <a:extLst>
              <a:ext uri="{FF2B5EF4-FFF2-40B4-BE49-F238E27FC236}">
                <a16:creationId xmlns:a16="http://schemas.microsoft.com/office/drawing/2014/main" id="{2F8B4AC3-CF3D-43C6-ADE7-B0857F36941F}"/>
              </a:ext>
            </a:extLst>
          </p:cNvPr>
          <p:cNvSpPr/>
          <p:nvPr/>
        </p:nvSpPr>
        <p:spPr>
          <a:xfrm>
            <a:off x="2029832" y="4606155"/>
            <a:ext cx="2523118"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A.</a:t>
            </a:r>
            <a:r>
              <a:rPr lang="en-US" sz="2000">
                <a:latin typeface="UTM Avo" panose="02040603050506020204" pitchFamily="18" charset="0"/>
                <a:cs typeface="Times New Roman" panose="02020603050405020304" pitchFamily="18" charset="0"/>
              </a:rPr>
              <a:t> Nháy chuột</a:t>
            </a:r>
            <a:endParaRPr lang="vi-VN" sz="2000">
              <a:latin typeface="UTM Avo" panose="020406030505060202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8D2466AE-AF25-4D36-B874-006327C9D091}"/>
              </a:ext>
            </a:extLst>
          </p:cNvPr>
          <p:cNvSpPr/>
          <p:nvPr/>
        </p:nvSpPr>
        <p:spPr>
          <a:xfrm>
            <a:off x="8516357" y="4606155"/>
            <a:ext cx="2523118"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C.</a:t>
            </a:r>
            <a:r>
              <a:rPr lang="en-US" sz="2000">
                <a:latin typeface="UTM Avo" panose="02040603050506020204" pitchFamily="18" charset="0"/>
                <a:cs typeface="Times New Roman" panose="02020603050405020304" pitchFamily="18" charset="0"/>
              </a:rPr>
              <a:t> Kéo thả chuột</a:t>
            </a:r>
            <a:endParaRPr lang="vi-VN" sz="2000">
              <a:latin typeface="UTM Avo" panose="020406030505060202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82FEB721-85D4-434D-A2C6-0F2E4C03FBBF}"/>
              </a:ext>
            </a:extLst>
          </p:cNvPr>
          <p:cNvSpPr/>
          <p:nvPr/>
        </p:nvSpPr>
        <p:spPr>
          <a:xfrm>
            <a:off x="5273094" y="4606155"/>
            <a:ext cx="2523118"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B.</a:t>
            </a:r>
            <a:r>
              <a:rPr lang="en-US" sz="2000">
                <a:latin typeface="UTM Avo" panose="02040603050506020204" pitchFamily="18" charset="0"/>
                <a:cs typeface="Times New Roman" panose="02020603050405020304" pitchFamily="18" charset="0"/>
              </a:rPr>
              <a:t> Nháy đúp chuột</a:t>
            </a:r>
            <a:endParaRPr lang="vi-VN" sz="2000">
              <a:latin typeface="UTM Avo" panose="020406030505060202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376AB137-0387-4900-B10F-16F5931B7B42}"/>
              </a:ext>
            </a:extLst>
          </p:cNvPr>
          <p:cNvSpPr/>
          <p:nvPr/>
        </p:nvSpPr>
        <p:spPr>
          <a:xfrm>
            <a:off x="1652194" y="5315302"/>
            <a:ext cx="10101655" cy="493148"/>
          </a:xfrm>
          <a:prstGeom prst="rect">
            <a:avLst/>
          </a:prstGeom>
        </p:spPr>
        <p:txBody>
          <a:bodyPr wrap="square">
            <a:spAutoFit/>
          </a:bodyPr>
          <a:lstStyle/>
          <a:p>
            <a:pPr defTabSz="342900">
              <a:lnSpc>
                <a:spcPct val="150000"/>
              </a:lnSpc>
            </a:pPr>
            <a:r>
              <a:rPr lang="en-US" sz="2000" b="1">
                <a:latin typeface="UTM Avo" panose="02040603050506020204" pitchFamily="18" charset="0"/>
                <a:cs typeface="Times New Roman" panose="02020603050405020304" pitchFamily="18" charset="0"/>
              </a:rPr>
              <a:t>3. </a:t>
            </a:r>
            <a:r>
              <a:rPr lang="vi-VN" sz="2000">
                <a:latin typeface="UTM Avo" panose="02040603050506020204" pitchFamily="18" charset="0"/>
                <a:cs typeface="Times New Roman" panose="02020603050405020304" pitchFamily="18" charset="0"/>
              </a:rPr>
              <a:t>Em </a:t>
            </a:r>
            <a:r>
              <a:rPr lang="en-US" sz="2000">
                <a:latin typeface="UTM Avo" panose="02040603050506020204" pitchFamily="18" charset="0"/>
                <a:cs typeface="Times New Roman" panose="02020603050405020304" pitchFamily="18" charset="0"/>
              </a:rPr>
              <a:t>hãy </a:t>
            </a:r>
            <a:r>
              <a:rPr lang="vi-VN" sz="2000">
                <a:latin typeface="UTM Avo" panose="02040603050506020204" pitchFamily="18" charset="0"/>
                <a:cs typeface="Times New Roman" panose="02020603050405020304" pitchFamily="18" charset="0"/>
              </a:rPr>
              <a:t>di chuyển biểu tượng </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sang </a:t>
            </a:r>
            <a:r>
              <a:rPr lang="en-US" sz="2000">
                <a:latin typeface="UTM Avo" panose="02040603050506020204" pitchFamily="18" charset="0"/>
                <a:cs typeface="Times New Roman" panose="02020603050405020304" pitchFamily="18" charset="0"/>
              </a:rPr>
              <a:t>một </a:t>
            </a:r>
            <a:r>
              <a:rPr lang="vi-VN" sz="2000">
                <a:latin typeface="UTM Avo" panose="02040603050506020204" pitchFamily="18" charset="0"/>
                <a:cs typeface="Times New Roman" panose="02020603050405020304" pitchFamily="18" charset="0"/>
              </a:rPr>
              <a:t>vị trí khác trên màn hình</a:t>
            </a:r>
            <a:r>
              <a:rPr lang="en-US" sz="2000">
                <a:latin typeface="UTM Avo" panose="02040603050506020204" pitchFamily="18" charset="0"/>
                <a:cs typeface="Times New Roman" panose="02020603050405020304" pitchFamily="18" charset="0"/>
              </a:rPr>
              <a:t> nền.</a:t>
            </a:r>
            <a:endParaRPr lang="vi-VN" sz="2000">
              <a:latin typeface="UTM Avo" panose="020406030505060202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id="{109DA52F-5A27-47D9-A80F-8C00ED536DB6}"/>
              </a:ext>
            </a:extLst>
          </p:cNvPr>
          <p:cNvPicPr>
            <a:picLocks noChangeAspect="1"/>
          </p:cNvPicPr>
          <p:nvPr/>
        </p:nvPicPr>
        <p:blipFill>
          <a:blip r:embed="rId3"/>
          <a:stretch>
            <a:fillRect/>
          </a:stretch>
        </p:blipFill>
        <p:spPr>
          <a:xfrm>
            <a:off x="5754630" y="5182498"/>
            <a:ext cx="960203" cy="876376"/>
          </a:xfrm>
          <a:prstGeom prst="rect">
            <a:avLst/>
          </a:prstGeom>
        </p:spPr>
      </p:pic>
      <p:pic>
        <p:nvPicPr>
          <p:cNvPr id="7" name="Picture 6" descr="Graphical user interface&#10;&#10;Description automatically generated with low confidence">
            <a:extLst>
              <a:ext uri="{FF2B5EF4-FFF2-40B4-BE49-F238E27FC236}">
                <a16:creationId xmlns:a16="http://schemas.microsoft.com/office/drawing/2014/main" id="{D2DEE445-EAF7-4E71-BD74-58005E5BBF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8490" y="565630"/>
            <a:ext cx="3123738" cy="2233327"/>
          </a:xfrm>
          <a:prstGeom prst="rect">
            <a:avLst/>
          </a:prstGeom>
        </p:spPr>
      </p:pic>
      <p:sp>
        <p:nvSpPr>
          <p:cNvPr id="24" name="Oval 23">
            <a:extLst>
              <a:ext uri="{FF2B5EF4-FFF2-40B4-BE49-F238E27FC236}">
                <a16:creationId xmlns:a16="http://schemas.microsoft.com/office/drawing/2014/main" id="{C7844AE8-7425-44AD-9D7F-DCBBD3CEAA52}"/>
              </a:ext>
            </a:extLst>
          </p:cNvPr>
          <p:cNvSpPr/>
          <p:nvPr/>
        </p:nvSpPr>
        <p:spPr>
          <a:xfrm>
            <a:off x="2019026" y="2973965"/>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5" name="Oval 24">
            <a:extLst>
              <a:ext uri="{FF2B5EF4-FFF2-40B4-BE49-F238E27FC236}">
                <a16:creationId xmlns:a16="http://schemas.microsoft.com/office/drawing/2014/main" id="{2467C439-F2D5-42F7-8E26-5328C99C49F1}"/>
              </a:ext>
            </a:extLst>
          </p:cNvPr>
          <p:cNvSpPr/>
          <p:nvPr/>
        </p:nvSpPr>
        <p:spPr>
          <a:xfrm>
            <a:off x="8495574" y="4686498"/>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3371365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anim calcmode="lin" valueType="num">
                                      <p:cBhvr>
                                        <p:cTn id="35" dur="1000" fill="hold"/>
                                        <p:tgtEl>
                                          <p:spTgt spid="22"/>
                                        </p:tgtEl>
                                        <p:attrNameLst>
                                          <p:attrName>ppt_x</p:attrName>
                                        </p:attrNameLst>
                                      </p:cBhvr>
                                      <p:tavLst>
                                        <p:tav tm="0">
                                          <p:val>
                                            <p:strVal val="#ppt_x"/>
                                          </p:val>
                                        </p:tav>
                                        <p:tav tm="100000">
                                          <p:val>
                                            <p:strVal val="#ppt_x"/>
                                          </p:val>
                                        </p:tav>
                                      </p:tavLst>
                                    </p:anim>
                                    <p:anim calcmode="lin" valueType="num">
                                      <p:cBhvr>
                                        <p:cTn id="36" dur="1000" fill="hold"/>
                                        <p:tgtEl>
                                          <p:spTgt spid="22"/>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1000"/>
                                        <p:tgtEl>
                                          <p:spTgt spid="23"/>
                                        </p:tgtEl>
                                      </p:cBhvr>
                                    </p:animEffect>
                                    <p:anim calcmode="lin" valueType="num">
                                      <p:cBhvr>
                                        <p:cTn id="40" dur="1000" fill="hold"/>
                                        <p:tgtEl>
                                          <p:spTgt spid="23"/>
                                        </p:tgtEl>
                                        <p:attrNameLst>
                                          <p:attrName>ppt_x</p:attrName>
                                        </p:attrNameLst>
                                      </p:cBhvr>
                                      <p:tavLst>
                                        <p:tav tm="0">
                                          <p:val>
                                            <p:strVal val="#ppt_x"/>
                                          </p:val>
                                        </p:tav>
                                        <p:tav tm="100000">
                                          <p:val>
                                            <p:strVal val="#ppt_x"/>
                                          </p:val>
                                        </p:tav>
                                      </p:tavLst>
                                    </p:anim>
                                    <p:anim calcmode="lin" valueType="num">
                                      <p:cBhvr>
                                        <p:cTn id="4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P spid="20" grpId="0"/>
      <p:bldP spid="21" grpId="0"/>
      <p:bldP spid="22" grpId="0"/>
      <p:bldP spid="24" grpId="0" animBg="1"/>
      <p:bldP spid="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371924" y="384240"/>
            <a:ext cx="3761537" cy="1181202"/>
            <a:chOff x="371924" y="384240"/>
            <a:chExt cx="3761537" cy="1181202"/>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2"/>
            <a:stretch>
              <a:fillRect/>
            </a:stretch>
          </p:blipFill>
          <p:spPr>
            <a:xfrm>
              <a:off x="371924" y="384240"/>
              <a:ext cx="1280271" cy="1181202"/>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VẬN DỤNG</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5" name="Rectangle 4">
            <a:extLst>
              <a:ext uri="{FF2B5EF4-FFF2-40B4-BE49-F238E27FC236}">
                <a16:creationId xmlns:a16="http://schemas.microsoft.com/office/drawing/2014/main" id="{B3047003-BDC1-441F-A0E1-7728E4169670}"/>
              </a:ext>
            </a:extLst>
          </p:cNvPr>
          <p:cNvSpPr/>
          <p:nvPr/>
        </p:nvSpPr>
        <p:spPr>
          <a:xfrm>
            <a:off x="1652195" y="1425059"/>
            <a:ext cx="9751340" cy="950325"/>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Hãy nháy nút phải chuột vào biểu tượng </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trên màn hình nền, xem bảng chọn được mở ra, nháy chuột ra màn hình nền để đóng bảng chọn.</a:t>
            </a:r>
          </a:p>
        </p:txBody>
      </p:sp>
      <p:sp>
        <p:nvSpPr>
          <p:cNvPr id="7" name="Rectangle 6">
            <a:extLst>
              <a:ext uri="{FF2B5EF4-FFF2-40B4-BE49-F238E27FC236}">
                <a16:creationId xmlns:a16="http://schemas.microsoft.com/office/drawing/2014/main" id="{8C875063-5E58-402C-B578-B01DBE6398A5}"/>
              </a:ext>
            </a:extLst>
          </p:cNvPr>
          <p:cNvSpPr/>
          <p:nvPr/>
        </p:nvSpPr>
        <p:spPr>
          <a:xfrm>
            <a:off x="1652194" y="2504136"/>
            <a:ext cx="9987355" cy="493148"/>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2. </a:t>
            </a:r>
            <a:r>
              <a:rPr lang="vi-VN" sz="2000">
                <a:latin typeface="UTM Avo" panose="02040603050506020204" pitchFamily="18" charset="0"/>
                <a:cs typeface="Times New Roman" panose="02020603050405020304" pitchFamily="18" charset="0"/>
              </a:rPr>
              <a:t>Em hãy luyện tập tư thế ngồi và cầm chuột đúng cách khi sử dụng máy tính.</a:t>
            </a:r>
          </a:p>
        </p:txBody>
      </p:sp>
      <p:pic>
        <p:nvPicPr>
          <p:cNvPr id="10" name="Picture 9">
            <a:extLst>
              <a:ext uri="{FF2B5EF4-FFF2-40B4-BE49-F238E27FC236}">
                <a16:creationId xmlns:a16="http://schemas.microsoft.com/office/drawing/2014/main" id="{771F1D93-47CF-4C27-87A6-6019934E63BD}"/>
              </a:ext>
            </a:extLst>
          </p:cNvPr>
          <p:cNvPicPr>
            <a:picLocks noChangeAspect="1"/>
          </p:cNvPicPr>
          <p:nvPr/>
        </p:nvPicPr>
        <p:blipFill>
          <a:blip r:embed="rId3"/>
          <a:stretch>
            <a:fillRect/>
          </a:stretch>
        </p:blipFill>
        <p:spPr>
          <a:xfrm>
            <a:off x="7315515" y="1016224"/>
            <a:ext cx="876376" cy="883997"/>
          </a:xfrm>
          <a:prstGeom prst="rect">
            <a:avLst/>
          </a:prstGeom>
        </p:spPr>
      </p:pic>
      <p:pic>
        <p:nvPicPr>
          <p:cNvPr id="11" name="Picture 10" descr="A toy figurine on a table&#10;&#10;Description automatically generated with low confidence">
            <a:extLst>
              <a:ext uri="{FF2B5EF4-FFF2-40B4-BE49-F238E27FC236}">
                <a16:creationId xmlns:a16="http://schemas.microsoft.com/office/drawing/2014/main" id="{426BD880-986F-440C-9377-D5D1C474A1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2233" b="10363"/>
          <a:stretch/>
        </p:blipFill>
        <p:spPr>
          <a:xfrm>
            <a:off x="7753703" y="3126036"/>
            <a:ext cx="3724276" cy="3347232"/>
          </a:xfrm>
          <a:prstGeom prst="rect">
            <a:avLst/>
          </a:prstGeom>
        </p:spPr>
      </p:pic>
    </p:spTree>
    <p:extLst>
      <p:ext uri="{BB962C8B-B14F-4D97-AF65-F5344CB8AC3E}">
        <p14:creationId xmlns:p14="http://schemas.microsoft.com/office/powerpoint/2010/main" val="584276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a16="http://schemas.microsoft.com/office/drawing/2014/main"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a16="http://schemas.microsoft.com/office/drawing/2014/main"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a16="http://schemas.microsoft.com/office/drawing/2014/main"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a16="http://schemas.microsoft.com/office/drawing/2014/main"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a16="http://schemas.microsoft.com/office/drawing/2014/main"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a16="http://schemas.microsoft.com/office/drawing/2014/main"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a16="http://schemas.microsoft.com/office/drawing/2014/main"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a16="http://schemas.microsoft.com/office/drawing/2014/main"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a16="http://schemas.microsoft.com/office/drawing/2014/main"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a16="http://schemas.microsoft.com/office/drawing/2014/main"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a16="http://schemas.microsoft.com/office/drawing/2014/main"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a16="http://schemas.microsoft.com/office/drawing/2014/main"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a16="http://schemas.microsoft.com/office/drawing/2014/main"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a16="http://schemas.microsoft.com/office/drawing/2014/main"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a16="http://schemas.microsoft.com/office/drawing/2014/main"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a16="http://schemas.microsoft.com/office/drawing/2014/main"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a16="http://schemas.microsoft.com/office/drawing/2014/main"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a16="http://schemas.microsoft.com/office/drawing/2014/main"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a16="http://schemas.microsoft.com/office/drawing/2014/main"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a16="http://schemas.microsoft.com/office/drawing/2014/main"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a16="http://schemas.microsoft.com/office/drawing/2014/main"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a16="http://schemas.microsoft.com/office/drawing/2014/main"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a16="http://schemas.microsoft.com/office/drawing/2014/main"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a16="http://schemas.microsoft.com/office/drawing/2014/main"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a16="http://schemas.microsoft.com/office/drawing/2014/main"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a16="http://schemas.microsoft.com/office/drawing/2014/main"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a16="http://schemas.microsoft.com/office/drawing/2014/main"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a16="http://schemas.microsoft.com/office/drawing/2014/main"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a16="http://schemas.microsoft.com/office/drawing/2014/main"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a16="http://schemas.microsoft.com/office/drawing/2014/main"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a16="http://schemas.microsoft.com/office/drawing/2014/main"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a16="http://schemas.microsoft.com/office/drawing/2014/main"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a16="http://schemas.microsoft.com/office/drawing/2014/main"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a16="http://schemas.microsoft.com/office/drawing/2014/main"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a16="http://schemas.microsoft.com/office/drawing/2014/main"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a16="http://schemas.microsoft.com/office/drawing/2014/main"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a16="http://schemas.microsoft.com/office/drawing/2014/main"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a16="http://schemas.microsoft.com/office/drawing/2014/main"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a16="http://schemas.microsoft.com/office/drawing/2014/main"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a16="http://schemas.microsoft.com/office/drawing/2014/main"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a16="http://schemas.microsoft.com/office/drawing/2014/main"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a16="http://schemas.microsoft.com/office/drawing/2014/main"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a16="http://schemas.microsoft.com/office/drawing/2014/main"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a16="http://schemas.microsoft.com/office/drawing/2014/main"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a16="http://schemas.microsoft.com/office/drawing/2014/main"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a16="http://schemas.microsoft.com/office/drawing/2014/main"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a16="http://schemas.microsoft.com/office/drawing/2014/main"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a16="http://schemas.microsoft.com/office/drawing/2014/main"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a16="http://schemas.microsoft.com/office/drawing/2014/main"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a16="http://schemas.microsoft.com/office/drawing/2014/main"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a16="http://schemas.microsoft.com/office/drawing/2014/main"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a16="http://schemas.microsoft.com/office/drawing/2014/main"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a16="http://schemas.microsoft.com/office/drawing/2014/main"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a16="http://schemas.microsoft.com/office/drawing/2014/main"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a16="http://schemas.microsoft.com/office/drawing/2014/main" id="{24C4C1C4-43C3-40EE-887E-6B37C3452A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687" y="4174670"/>
            <a:ext cx="4084635" cy="2041582"/>
          </a:xfrm>
          <a:prstGeom prst="rect">
            <a:avLst/>
          </a:prstGeom>
        </p:spPr>
      </p:pic>
      <p:pic>
        <p:nvPicPr>
          <p:cNvPr id="84" name="图片 6">
            <a:extLst>
              <a:ext uri="{FF2B5EF4-FFF2-40B4-BE49-F238E27FC236}">
                <a16:creationId xmlns:a16="http://schemas.microsoft.com/office/drawing/2014/main" id="{D55673E8-2FB0-4E85-B254-56C877C27F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863874" y="-342891"/>
            <a:ext cx="2162083" cy="2588323"/>
          </a:xfrm>
          <a:prstGeom prst="rect">
            <a:avLst/>
          </a:prstGeom>
        </p:spPr>
      </p:pic>
      <p:pic>
        <p:nvPicPr>
          <p:cNvPr id="80" name="Picture 79">
            <a:extLst>
              <a:ext uri="{FF2B5EF4-FFF2-40B4-BE49-F238E27FC236}">
                <a16:creationId xmlns:a16="http://schemas.microsoft.com/office/drawing/2014/main" id="{ACCBC54D-D611-4230-8038-232D5025CCA4}"/>
              </a:ext>
            </a:extLst>
          </p:cNvPr>
          <p:cNvPicPr>
            <a:picLocks noChangeAspect="1"/>
          </p:cNvPicPr>
          <p:nvPr/>
        </p:nvPicPr>
        <p:blipFill>
          <a:blip r:embed="rId6"/>
          <a:stretch>
            <a:fillRect/>
          </a:stretch>
        </p:blipFill>
        <p:spPr>
          <a:xfrm>
            <a:off x="132402" y="2491800"/>
            <a:ext cx="589731" cy="520622"/>
          </a:xfrm>
          <a:prstGeom prst="rect">
            <a:avLst/>
          </a:prstGeom>
        </p:spPr>
      </p:pic>
    </p:spTree>
    <p:extLst>
      <p:ext uri="{BB962C8B-B14F-4D97-AF65-F5344CB8AC3E}">
        <p14:creationId xmlns:p14="http://schemas.microsoft.com/office/powerpoint/2010/main" val="2176942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anim calcmode="lin" valueType="num">
                                      <p:cBhvr>
                                        <p:cTn id="8" dur="1000" fill="hold"/>
                                        <p:tgtEl>
                                          <p:spTgt spid="84"/>
                                        </p:tgtEl>
                                        <p:attrNameLst>
                                          <p:attrName>ppt_x</p:attrName>
                                        </p:attrNameLst>
                                      </p:cBhvr>
                                      <p:tavLst>
                                        <p:tav tm="0">
                                          <p:val>
                                            <p:strVal val="#ppt_x"/>
                                          </p:val>
                                        </p:tav>
                                        <p:tav tm="100000">
                                          <p:val>
                                            <p:strVal val="#ppt_x"/>
                                          </p:val>
                                        </p:tav>
                                      </p:tavLst>
                                    </p:anim>
                                    <p:anim calcmode="lin" valueType="num">
                                      <p:cBhvr>
                                        <p:cTn id="9"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10EB54-4731-4DD5-8421-518086FEA3E2}"/>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1. </a:t>
            </a:r>
            <a:r>
              <a:rPr lang="vi-VN" sz="2800" b="1">
                <a:solidFill>
                  <a:srgbClr val="F03C69"/>
                </a:solidFill>
                <a:latin typeface="SVN-SAF" panose="02040603050506020204" pitchFamily="18" charset="0"/>
                <a:cs typeface="Times New Roman" panose="02020603050405020304" pitchFamily="18" charset="0"/>
              </a:rPr>
              <a:t>TƯ THẾ NGỒI KHI SỬ DỤNG MÁY TÍNH</a:t>
            </a:r>
            <a:endParaRPr lang="vi-VN" sz="2800" b="1">
              <a:solidFill>
                <a:srgbClr val="F03C69"/>
              </a:solidFill>
              <a:cs typeface="Times New Roman" panose="02020603050405020304" pitchFamily="18" charset="0"/>
            </a:endParaRPr>
          </a:p>
        </p:txBody>
      </p:sp>
      <p:grpSp>
        <p:nvGrpSpPr>
          <p:cNvPr id="3" name="Group 2">
            <a:extLst>
              <a:ext uri="{FF2B5EF4-FFF2-40B4-BE49-F238E27FC236}">
                <a16:creationId xmlns:a16="http://schemas.microsoft.com/office/drawing/2014/main" id="{E4887A39-7735-4207-A78B-68076D1A4286}"/>
              </a:ext>
            </a:extLst>
          </p:cNvPr>
          <p:cNvGrpSpPr/>
          <p:nvPr/>
        </p:nvGrpSpPr>
        <p:grpSpPr>
          <a:xfrm>
            <a:off x="604133" y="968721"/>
            <a:ext cx="11078351" cy="5364629"/>
            <a:chOff x="512219" y="900102"/>
            <a:chExt cx="11078351" cy="5364629"/>
          </a:xfrm>
        </p:grpSpPr>
        <p:sp>
          <p:nvSpPr>
            <p:cNvPr id="13" name="Rectangle 12">
              <a:extLst>
                <a:ext uri="{FF2B5EF4-FFF2-40B4-BE49-F238E27FC236}">
                  <a16:creationId xmlns:a16="http://schemas.microsoft.com/office/drawing/2014/main" id="{FAB2ABA5-E39F-453B-A1F6-A8A302CF76CF}"/>
                </a:ext>
              </a:extLst>
            </p:cNvPr>
            <p:cNvSpPr/>
            <p:nvPr/>
          </p:nvSpPr>
          <p:spPr>
            <a:xfrm>
              <a:off x="3379791" y="1086631"/>
              <a:ext cx="7173355" cy="738664"/>
            </a:xfrm>
            <a:prstGeom prst="rect">
              <a:avLst/>
            </a:prstGeom>
          </p:spPr>
          <p:txBody>
            <a:bodyPr wrap="square">
              <a:spAutoFit/>
            </a:bodyPr>
            <a:lstStyle/>
            <a:p>
              <a:pPr defTabSz="342900">
                <a:lnSpc>
                  <a:spcPct val="150000"/>
                </a:lnSpc>
              </a:pPr>
              <a:r>
                <a:rPr lang="vi-VN" sz="2800" b="1">
                  <a:solidFill>
                    <a:schemeClr val="accent3">
                      <a:lumMod val="75000"/>
                    </a:schemeClr>
                  </a:solidFill>
                  <a:latin typeface="SVN-Androgyne" panose="02040603050506020204" pitchFamily="18" charset="0"/>
                  <a:cs typeface="Times New Roman" panose="02020603050405020304" pitchFamily="18" charset="0"/>
                </a:rPr>
                <a:t>Tìm hiểu về tư thế ngồi khi sử dụng máy tính</a:t>
              </a:r>
            </a:p>
          </p:txBody>
        </p:sp>
        <p:sp>
          <p:nvSpPr>
            <p:cNvPr id="2" name="Rectangle: Rounded Corners 1">
              <a:extLst>
                <a:ext uri="{FF2B5EF4-FFF2-40B4-BE49-F238E27FC236}">
                  <a16:creationId xmlns:a16="http://schemas.microsoft.com/office/drawing/2014/main" id="{16B29C23-1986-4FCE-AE04-4E2E5FEDFBCC}"/>
                </a:ext>
              </a:extLst>
            </p:cNvPr>
            <p:cNvSpPr/>
            <p:nvPr/>
          </p:nvSpPr>
          <p:spPr>
            <a:xfrm>
              <a:off x="512219" y="1021436"/>
              <a:ext cx="10962947" cy="5243295"/>
            </a:xfrm>
            <a:prstGeom prst="roundRect">
              <a:avLst>
                <a:gd name="adj" fmla="val 3938"/>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0DA43EF-4FDA-4CA6-88C0-2BCCF27C1E7C}"/>
                </a:ext>
              </a:extLst>
            </p:cNvPr>
            <p:cNvSpPr/>
            <p:nvPr/>
          </p:nvSpPr>
          <p:spPr>
            <a:xfrm>
              <a:off x="522612" y="1807237"/>
              <a:ext cx="11067958" cy="738664"/>
            </a:xfrm>
            <a:prstGeom prst="rect">
              <a:avLst/>
            </a:prstGeom>
          </p:spPr>
          <p:txBody>
            <a:bodyPr wrap="square">
              <a:spAutoFit/>
            </a:bodyPr>
            <a:lstStyle/>
            <a:p>
              <a:pPr defTabSz="342900">
                <a:lnSpc>
                  <a:spcPct val="150000"/>
                </a:lnSpc>
              </a:pPr>
              <a:r>
                <a:rPr lang="vi-VN" sz="2800">
                  <a:latin typeface="UTM Avo" panose="02040603050506020204" pitchFamily="18" charset="0"/>
                  <a:cs typeface="Times New Roman" panose="02020603050405020304" pitchFamily="18" charset="0"/>
                </a:rPr>
                <a:t>Tư thế ngồi khi sử dụng máy tính của bạn nào sau đây chưa đúng? Vì sao?</a:t>
              </a:r>
            </a:p>
          </p:txBody>
        </p:sp>
        <p:grpSp>
          <p:nvGrpSpPr>
            <p:cNvPr id="15" name="Group 14">
              <a:extLst>
                <a:ext uri="{FF2B5EF4-FFF2-40B4-BE49-F238E27FC236}">
                  <a16:creationId xmlns:a16="http://schemas.microsoft.com/office/drawing/2014/main" id="{9F981BEB-8658-4DB9-970A-DFF9F966A571}"/>
                </a:ext>
              </a:extLst>
            </p:cNvPr>
            <p:cNvGrpSpPr/>
            <p:nvPr/>
          </p:nvGrpSpPr>
          <p:grpSpPr>
            <a:xfrm>
              <a:off x="522612" y="900102"/>
              <a:ext cx="2898644" cy="880803"/>
              <a:chOff x="522612" y="900102"/>
              <a:chExt cx="2898644" cy="880803"/>
            </a:xfrm>
          </p:grpSpPr>
          <p:grpSp>
            <p:nvGrpSpPr>
              <p:cNvPr id="16" name="Group 15">
                <a:extLst>
                  <a:ext uri="{FF2B5EF4-FFF2-40B4-BE49-F238E27FC236}">
                    <a16:creationId xmlns:a16="http://schemas.microsoft.com/office/drawing/2014/main" id="{C0485714-67DE-444C-AB85-04CC1EF99EEE}"/>
                  </a:ext>
                </a:extLst>
              </p:cNvPr>
              <p:cNvGrpSpPr/>
              <p:nvPr/>
            </p:nvGrpSpPr>
            <p:grpSpPr>
              <a:xfrm>
                <a:off x="522612" y="1095583"/>
                <a:ext cx="2372989" cy="661656"/>
                <a:chOff x="5906375" y="1404722"/>
                <a:chExt cx="2372989" cy="661656"/>
              </a:xfrm>
            </p:grpSpPr>
            <p:sp>
              <p:nvSpPr>
                <p:cNvPr id="21" name="Rectangle: Top Corners Rounded 20">
                  <a:extLst>
                    <a:ext uri="{FF2B5EF4-FFF2-40B4-BE49-F238E27FC236}">
                      <a16:creationId xmlns:a16="http://schemas.microsoft.com/office/drawing/2014/main" id="{195ABAE6-A846-409B-85E5-4CD6FF370697}"/>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22" name="Rectangle 21">
                  <a:extLst>
                    <a:ext uri="{FF2B5EF4-FFF2-40B4-BE49-F238E27FC236}">
                      <a16:creationId xmlns:a16="http://schemas.microsoft.com/office/drawing/2014/main" id="{22D5722D-C4D9-4D78-80B8-7026BEF70276}"/>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5CFE52EF-B45D-41EF-AD98-6772D8E16074}"/>
                  </a:ext>
                </a:extLst>
              </p:cNvPr>
              <p:cNvGrpSpPr/>
              <p:nvPr/>
            </p:nvGrpSpPr>
            <p:grpSpPr>
              <a:xfrm rot="20419193">
                <a:off x="2468303" y="900102"/>
                <a:ext cx="952953" cy="880803"/>
                <a:chOff x="8974078" y="279854"/>
                <a:chExt cx="3397172" cy="3224225"/>
              </a:xfrm>
            </p:grpSpPr>
            <p:pic>
              <p:nvPicPr>
                <p:cNvPr id="19" name="Picture 5">
                  <a:extLst>
                    <a:ext uri="{FF2B5EF4-FFF2-40B4-BE49-F238E27FC236}">
                      <a16:creationId xmlns:a16="http://schemas.microsoft.com/office/drawing/2014/main" id="{1F1A57E2-D857-4D89-A4EF-C44572F6907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974078" y="279854"/>
                  <a:ext cx="3397172" cy="3224225"/>
                </a:xfrm>
                <a:prstGeom prst="rect">
                  <a:avLst/>
                </a:prstGeom>
              </p:spPr>
            </p:pic>
            <p:pic>
              <p:nvPicPr>
                <p:cNvPr id="20" name="Picture 6">
                  <a:extLst>
                    <a:ext uri="{FF2B5EF4-FFF2-40B4-BE49-F238E27FC236}">
                      <a16:creationId xmlns:a16="http://schemas.microsoft.com/office/drawing/2014/main" id="{987D6516-EAFE-4645-8413-365F09D829A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9264793" y="565916"/>
                  <a:ext cx="2916628" cy="2768146"/>
                </a:xfrm>
                <a:prstGeom prst="rect">
                  <a:avLst/>
                </a:prstGeom>
              </p:spPr>
            </p:pic>
          </p:grpSp>
          <p:sp>
            <p:nvSpPr>
              <p:cNvPr id="18" name="Rectangle 17">
                <a:extLst>
                  <a:ext uri="{FF2B5EF4-FFF2-40B4-BE49-F238E27FC236}">
                    <a16:creationId xmlns:a16="http://schemas.microsoft.com/office/drawing/2014/main" id="{4F4984E6-5DDB-4389-BA4B-99FF68DE7565}"/>
                  </a:ext>
                </a:extLst>
              </p:cNvPr>
              <p:cNvSpPr/>
              <p:nvPr/>
            </p:nvSpPr>
            <p:spPr>
              <a:xfrm>
                <a:off x="2792351"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1</a:t>
                </a:r>
                <a:endParaRPr lang="vi-VN" sz="2800" b="1">
                  <a:solidFill>
                    <a:schemeClr val="bg1"/>
                  </a:solidFill>
                  <a:latin typeface="UTM Avo" panose="02040603050506020204" pitchFamily="18" charset="0"/>
                  <a:cs typeface="Times New Roman" panose="02020603050405020304" pitchFamily="18" charset="0"/>
                </a:endParaRPr>
              </a:p>
            </p:txBody>
          </p:sp>
        </p:grpSp>
      </p:grpSp>
      <p:pic>
        <p:nvPicPr>
          <p:cNvPr id="5" name="Picture 4">
            <a:extLst>
              <a:ext uri="{FF2B5EF4-FFF2-40B4-BE49-F238E27FC236}">
                <a16:creationId xmlns:a16="http://schemas.microsoft.com/office/drawing/2014/main" id="{D0FE1FD9-657B-4C7F-892E-33FF212EA75C}"/>
              </a:ext>
            </a:extLst>
          </p:cNvPr>
          <p:cNvPicPr>
            <a:picLocks noChangeAspect="1"/>
          </p:cNvPicPr>
          <p:nvPr/>
        </p:nvPicPr>
        <p:blipFill>
          <a:blip r:embed="rId8"/>
          <a:stretch>
            <a:fillRect/>
          </a:stretch>
        </p:blipFill>
        <p:spPr>
          <a:xfrm>
            <a:off x="907543" y="2645698"/>
            <a:ext cx="10265228" cy="2857398"/>
          </a:xfrm>
          <a:prstGeom prst="rect">
            <a:avLst/>
          </a:prstGeom>
        </p:spPr>
      </p:pic>
      <p:sp>
        <p:nvSpPr>
          <p:cNvPr id="25" name="Rectangle 24">
            <a:extLst>
              <a:ext uri="{FF2B5EF4-FFF2-40B4-BE49-F238E27FC236}">
                <a16:creationId xmlns:a16="http://schemas.microsoft.com/office/drawing/2014/main" id="{32A609B0-A583-40E5-A6C4-2B8D6219BAC4}"/>
              </a:ext>
            </a:extLst>
          </p:cNvPr>
          <p:cNvSpPr/>
          <p:nvPr/>
        </p:nvSpPr>
        <p:spPr>
          <a:xfrm>
            <a:off x="2249146" y="5503096"/>
            <a:ext cx="686912" cy="567848"/>
          </a:xfrm>
          <a:prstGeom prst="rect">
            <a:avLst/>
          </a:prstGeom>
        </p:spPr>
        <p:txBody>
          <a:bodyPr wrap="square">
            <a:spAutoFit/>
          </a:bodyPr>
          <a:lstStyle/>
          <a:p>
            <a:pPr defTabSz="342900">
              <a:lnSpc>
                <a:spcPct val="150000"/>
              </a:lnSpc>
            </a:pPr>
            <a:r>
              <a:rPr lang="en-US" sz="2400">
                <a:latin typeface="UTM Avo" panose="02040603050506020204" pitchFamily="18" charset="0"/>
                <a:cs typeface="Times New Roman" panose="02020603050405020304" pitchFamily="18" charset="0"/>
              </a:rPr>
              <a:t>a)</a:t>
            </a:r>
            <a:endParaRPr lang="vi-VN" sz="2400">
              <a:latin typeface="UTM Avo" panose="020406030505060202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98415A08-93F8-4B37-9C1B-5DB07B242145}"/>
              </a:ext>
            </a:extLst>
          </p:cNvPr>
          <p:cNvSpPr/>
          <p:nvPr/>
        </p:nvSpPr>
        <p:spPr>
          <a:xfrm>
            <a:off x="5854619" y="5503096"/>
            <a:ext cx="686912" cy="567848"/>
          </a:xfrm>
          <a:prstGeom prst="rect">
            <a:avLst/>
          </a:prstGeom>
        </p:spPr>
        <p:txBody>
          <a:bodyPr wrap="square">
            <a:spAutoFit/>
          </a:bodyPr>
          <a:lstStyle/>
          <a:p>
            <a:pPr defTabSz="342900">
              <a:lnSpc>
                <a:spcPct val="150000"/>
              </a:lnSpc>
            </a:pPr>
            <a:r>
              <a:rPr lang="en-US" sz="2400">
                <a:latin typeface="UTM Avo" panose="02040603050506020204" pitchFamily="18" charset="0"/>
                <a:cs typeface="Times New Roman" panose="02020603050405020304" pitchFamily="18" charset="0"/>
              </a:rPr>
              <a:t>b)</a:t>
            </a:r>
            <a:endParaRPr lang="vi-VN" sz="2400">
              <a:latin typeface="UTM Avo" panose="02040603050506020204" pitchFamily="18" charset="0"/>
              <a:cs typeface="Times New Roman" panose="02020603050405020304" pitchFamily="18" charset="0"/>
            </a:endParaRPr>
          </a:p>
        </p:txBody>
      </p:sp>
      <p:sp>
        <p:nvSpPr>
          <p:cNvPr id="28" name="Rectangle 27">
            <a:extLst>
              <a:ext uri="{FF2B5EF4-FFF2-40B4-BE49-F238E27FC236}">
                <a16:creationId xmlns:a16="http://schemas.microsoft.com/office/drawing/2014/main" id="{36211BAD-7B85-4D38-B80F-2D3F36554F89}"/>
              </a:ext>
            </a:extLst>
          </p:cNvPr>
          <p:cNvSpPr/>
          <p:nvPr/>
        </p:nvSpPr>
        <p:spPr>
          <a:xfrm>
            <a:off x="9439482" y="5503096"/>
            <a:ext cx="686912" cy="567848"/>
          </a:xfrm>
          <a:prstGeom prst="rect">
            <a:avLst/>
          </a:prstGeom>
        </p:spPr>
        <p:txBody>
          <a:bodyPr wrap="square">
            <a:spAutoFit/>
          </a:bodyPr>
          <a:lstStyle/>
          <a:p>
            <a:pPr defTabSz="342900">
              <a:lnSpc>
                <a:spcPct val="150000"/>
              </a:lnSpc>
            </a:pPr>
            <a:r>
              <a:rPr lang="en-US" sz="2400">
                <a:latin typeface="UTM Avo" panose="02040603050506020204" pitchFamily="18" charset="0"/>
                <a:cs typeface="Times New Roman" panose="02020603050405020304" pitchFamily="18" charset="0"/>
              </a:rPr>
              <a:t>c)</a:t>
            </a:r>
            <a:endParaRPr lang="vi-VN" sz="2400">
              <a:latin typeface="UTM Avo" panose="02040603050506020204" pitchFamily="18" charset="0"/>
              <a:cs typeface="Times New Roman" panose="02020603050405020304" pitchFamily="18" charset="0"/>
            </a:endParaRPr>
          </a:p>
        </p:txBody>
      </p:sp>
      <p:pic>
        <p:nvPicPr>
          <p:cNvPr id="29" name="Picture 4" descr="Káº¿t quáº£ hÃ¬nh áº£nh cho right icon">
            <a:extLst>
              <a:ext uri="{FF2B5EF4-FFF2-40B4-BE49-F238E27FC236}">
                <a16:creationId xmlns:a16="http://schemas.microsoft.com/office/drawing/2014/main" id="{BA426B50-E965-41AF-BCB4-AFA7506C822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06680" y="5013584"/>
            <a:ext cx="686912" cy="68691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wrong icon">
            <a:extLst>
              <a:ext uri="{FF2B5EF4-FFF2-40B4-BE49-F238E27FC236}">
                <a16:creationId xmlns:a16="http://schemas.microsoft.com/office/drawing/2014/main" id="{7378B4B5-D8E1-4674-B498-92E5F4FAC17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58382" y="5013584"/>
            <a:ext cx="686912" cy="68691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wrong icon">
            <a:extLst>
              <a:ext uri="{FF2B5EF4-FFF2-40B4-BE49-F238E27FC236}">
                <a16:creationId xmlns:a16="http://schemas.microsoft.com/office/drawing/2014/main" id="{52C0D306-F300-41CF-B622-7CEB7721DF0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95746" y="4986288"/>
            <a:ext cx="686912" cy="686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669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2" name="Am-thanh-tra-loi-sai-www_nhacchuongvui_com.wav"/>
                                        </p:tgtEl>
                                      </p:cMediaNode>
                                    </p:audio>
                                  </p:sub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25" grpId="0"/>
      <p:bldP spid="26" grpId="0"/>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033021-2B4C-46C5-9494-9EEC60EAAD60}"/>
              </a:ext>
            </a:extLst>
          </p:cNvPr>
          <p:cNvPicPr>
            <a:picLocks noChangeAspect="1"/>
          </p:cNvPicPr>
          <p:nvPr/>
        </p:nvPicPr>
        <p:blipFill>
          <a:blip r:embed="rId2"/>
          <a:stretch>
            <a:fillRect/>
          </a:stretch>
        </p:blipFill>
        <p:spPr>
          <a:xfrm>
            <a:off x="7385204" y="109184"/>
            <a:ext cx="4806796" cy="4449714"/>
          </a:xfrm>
          <a:prstGeom prst="rect">
            <a:avLst/>
          </a:prstGeom>
        </p:spPr>
      </p:pic>
      <p:sp>
        <p:nvSpPr>
          <p:cNvPr id="4" name="Rectangle 3">
            <a:extLst>
              <a:ext uri="{FF2B5EF4-FFF2-40B4-BE49-F238E27FC236}">
                <a16:creationId xmlns:a16="http://schemas.microsoft.com/office/drawing/2014/main" id="{7DD56F67-39EF-4684-8E3C-168A2FFFE799}"/>
              </a:ext>
            </a:extLst>
          </p:cNvPr>
          <p:cNvSpPr/>
          <p:nvPr/>
        </p:nvSpPr>
        <p:spPr>
          <a:xfrm>
            <a:off x="182414" y="139768"/>
            <a:ext cx="7229617" cy="5325882"/>
          </a:xfrm>
          <a:prstGeom prst="rect">
            <a:avLst/>
          </a:prstGeom>
        </p:spPr>
        <p:txBody>
          <a:bodyPr wrap="square">
            <a:spAutoFit/>
          </a:bodyPr>
          <a:lstStyle/>
          <a:p>
            <a:pPr indent="342900" algn="just" defTabSz="342900">
              <a:lnSpc>
                <a:spcPct val="130000"/>
              </a:lnSpc>
            </a:pPr>
            <a:r>
              <a:rPr lang="vi-VN" sz="2400">
                <a:latin typeface="UTM Avo" panose="02040603050506020204" pitchFamily="18" charset="0"/>
                <a:cs typeface="Times New Roman" panose="02020603050405020304" pitchFamily="18" charset="0"/>
              </a:rPr>
              <a:t>Khi sử dụng máy tính, em ngồi</a:t>
            </a:r>
            <a:r>
              <a:rPr lang="en-US" sz="2400">
                <a:latin typeface="UTM Avo" panose="02040603050506020204" pitchFamily="18" charset="0"/>
                <a:cs typeface="Times New Roman" panose="02020603050405020304" pitchFamily="18" charset="0"/>
              </a:rPr>
              <a:t> </a:t>
            </a:r>
            <a:r>
              <a:rPr lang="vi-VN" sz="2400">
                <a:latin typeface="UTM Avo" panose="02040603050506020204" pitchFamily="18" charset="0"/>
                <a:cs typeface="Times New Roman" panose="02020603050405020304" pitchFamily="18" charset="0"/>
              </a:rPr>
              <a:t>thẳng lưng, tư thế thoải mái. Mắt hướng ngang tầm màn hình và cách xa màn hình khoảng 50 – 80 cm. Tay đặt ngang tầm với bàn phím. Hai chân để trên mặt sàn.</a:t>
            </a:r>
          </a:p>
          <a:p>
            <a:pPr indent="342900" algn="just" defTabSz="342900">
              <a:lnSpc>
                <a:spcPct val="130000"/>
              </a:lnSpc>
            </a:pPr>
            <a:r>
              <a:rPr lang="vi-VN" sz="2400">
                <a:latin typeface="UTM Avo" panose="02040603050506020204" pitchFamily="18" charset="0"/>
                <a:cs typeface="Times New Roman" panose="02020603050405020304" pitchFamily="18" charset="0"/>
              </a:rPr>
              <a:t>Ngồi đúng tư thể giúp em tránh được</a:t>
            </a:r>
            <a:r>
              <a:rPr lang="en-US" sz="2400">
                <a:latin typeface="UTM Avo" panose="02040603050506020204" pitchFamily="18" charset="0"/>
                <a:cs typeface="Times New Roman" panose="02020603050405020304" pitchFamily="18" charset="0"/>
              </a:rPr>
              <a:t> </a:t>
            </a:r>
            <a:r>
              <a:rPr lang="vi-VN" sz="2400">
                <a:latin typeface="UTM Avo" panose="02040603050506020204" pitchFamily="18" charset="0"/>
                <a:cs typeface="Times New Roman" panose="02020603050405020304" pitchFamily="18" charset="0"/>
              </a:rPr>
              <a:t>các bệnh về cột sống và mắt.</a:t>
            </a:r>
          </a:p>
          <a:p>
            <a:pPr indent="342900" algn="just" defTabSz="342900">
              <a:lnSpc>
                <a:spcPct val="130000"/>
              </a:lnSpc>
            </a:pPr>
            <a:r>
              <a:rPr lang="vi-VN" sz="2400">
                <a:latin typeface="UTM Avo" panose="02040603050506020204" pitchFamily="18" charset="0"/>
                <a:cs typeface="Times New Roman" panose="02020603050405020304" pitchFamily="18" charset="0"/>
              </a:rPr>
              <a:t>Em không nên sử dụng máy tính trong thời gian dài, nên dừng lại, nghỉ ngơi và</a:t>
            </a:r>
            <a:r>
              <a:rPr lang="en-US" sz="2400">
                <a:latin typeface="UTM Avo" panose="02040603050506020204" pitchFamily="18" charset="0"/>
                <a:cs typeface="Times New Roman" panose="02020603050405020304" pitchFamily="18" charset="0"/>
              </a:rPr>
              <a:t> </a:t>
            </a:r>
            <a:r>
              <a:rPr lang="vi-VN" sz="2400">
                <a:latin typeface="UTM Avo" panose="02040603050506020204" pitchFamily="18" charset="0"/>
                <a:cs typeface="Times New Roman" panose="02020603050405020304" pitchFamily="18" charset="0"/>
              </a:rPr>
              <a:t>thư giãn sau khoảng 30 phút sử dụng máy tính. </a:t>
            </a:r>
            <a:endParaRPr lang="en-US" sz="2400">
              <a:latin typeface="UTM Avo" panose="02040603050506020204" pitchFamily="18" charset="0"/>
              <a:cs typeface="Times New Roman" panose="02020603050405020304" pitchFamily="18" charset="0"/>
            </a:endParaRPr>
          </a:p>
          <a:p>
            <a:pPr indent="342900" algn="just" defTabSz="342900">
              <a:lnSpc>
                <a:spcPct val="130000"/>
              </a:lnSpc>
            </a:pPr>
            <a:r>
              <a:rPr lang="vi-VN" sz="2400">
                <a:latin typeface="UTM Avo" panose="02040603050506020204" pitchFamily="18" charset="0"/>
                <a:cs typeface="Times New Roman" panose="02020603050405020304" pitchFamily="18" charset="0"/>
              </a:rPr>
              <a:t>Đặt máy tính ở vị trí sao cho ánh sáng không trực tiếp chiếu vào màn hình hoặc mắt</a:t>
            </a:r>
            <a:r>
              <a:rPr lang="en-US" sz="2400">
                <a:latin typeface="UTM Avo" panose="02040603050506020204" pitchFamily="18" charset="0"/>
                <a:cs typeface="Times New Roman" panose="02020603050405020304" pitchFamily="18" charset="0"/>
              </a:rPr>
              <a:t>.</a:t>
            </a:r>
            <a:endParaRPr lang="vi-VN" sz="2400">
              <a:latin typeface="UTM Avo"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F3763520-7864-47E2-AAE8-2064D4C9A923}"/>
              </a:ext>
            </a:extLst>
          </p:cNvPr>
          <p:cNvSpPr/>
          <p:nvPr/>
        </p:nvSpPr>
        <p:spPr>
          <a:xfrm>
            <a:off x="7548511" y="4531237"/>
            <a:ext cx="4122518" cy="579967"/>
          </a:xfrm>
          <a:prstGeom prst="rect">
            <a:avLst/>
          </a:prstGeom>
        </p:spPr>
        <p:txBody>
          <a:bodyPr wrap="square">
            <a:spAutoFit/>
          </a:bodyPr>
          <a:lstStyle/>
          <a:p>
            <a:pPr algn="ctr" defTabSz="342900">
              <a:lnSpc>
                <a:spcPct val="150000"/>
              </a:lnSpc>
            </a:pPr>
            <a:r>
              <a:rPr lang="vi-VN" sz="2400" b="1">
                <a:latin typeface="UTM Avo" panose="02040603050506020204" pitchFamily="18" charset="0"/>
                <a:cs typeface="Times New Roman" panose="02020603050405020304" pitchFamily="18" charset="0"/>
              </a:rPr>
              <a:t>Hình 19. </a:t>
            </a:r>
            <a:r>
              <a:rPr lang="vi-VN" sz="2400">
                <a:latin typeface="UTM Avo" panose="02040603050506020204" pitchFamily="18" charset="0"/>
                <a:cs typeface="Times New Roman" panose="02020603050405020304" pitchFamily="18" charset="0"/>
              </a:rPr>
              <a:t>Tư thế ngồi đúng</a:t>
            </a:r>
          </a:p>
        </p:txBody>
      </p:sp>
      <p:grpSp>
        <p:nvGrpSpPr>
          <p:cNvPr id="5" name="Group 4">
            <a:extLst>
              <a:ext uri="{FF2B5EF4-FFF2-40B4-BE49-F238E27FC236}">
                <a16:creationId xmlns:a16="http://schemas.microsoft.com/office/drawing/2014/main" id="{32B31F05-7237-49A0-8A17-C463BEC90138}"/>
              </a:ext>
            </a:extLst>
          </p:cNvPr>
          <p:cNvGrpSpPr/>
          <p:nvPr/>
        </p:nvGrpSpPr>
        <p:grpSpPr>
          <a:xfrm>
            <a:off x="-40951" y="5280115"/>
            <a:ext cx="12232952" cy="1549103"/>
            <a:chOff x="999769" y="703880"/>
            <a:chExt cx="8449668" cy="1549103"/>
          </a:xfrm>
        </p:grpSpPr>
        <p:grpSp>
          <p:nvGrpSpPr>
            <p:cNvPr id="6" name="Group 5">
              <a:extLst>
                <a:ext uri="{FF2B5EF4-FFF2-40B4-BE49-F238E27FC236}">
                  <a16:creationId xmlns:a16="http://schemas.microsoft.com/office/drawing/2014/main" id="{0875EFCF-8972-463A-A11A-3B1FE4A20DF8}"/>
                </a:ext>
              </a:extLst>
            </p:cNvPr>
            <p:cNvGrpSpPr/>
            <p:nvPr/>
          </p:nvGrpSpPr>
          <p:grpSpPr>
            <a:xfrm>
              <a:off x="999769" y="703880"/>
              <a:ext cx="8449668" cy="1476983"/>
              <a:chOff x="999769" y="703880"/>
              <a:chExt cx="8449668" cy="1476983"/>
            </a:xfrm>
          </p:grpSpPr>
          <p:grpSp>
            <p:nvGrpSpPr>
              <p:cNvPr id="9" name="Group 8">
                <a:extLst>
                  <a:ext uri="{FF2B5EF4-FFF2-40B4-BE49-F238E27FC236}">
                    <a16:creationId xmlns:a16="http://schemas.microsoft.com/office/drawing/2014/main" id="{316DBA87-8B0F-463E-897E-57A2E8735788}"/>
                  </a:ext>
                </a:extLst>
              </p:cNvPr>
              <p:cNvGrpSpPr/>
              <p:nvPr/>
            </p:nvGrpSpPr>
            <p:grpSpPr>
              <a:xfrm>
                <a:off x="1395702" y="911578"/>
                <a:ext cx="8053735" cy="1269285"/>
                <a:chOff x="2096523" y="934090"/>
                <a:chExt cx="7245490" cy="1872544"/>
              </a:xfrm>
            </p:grpSpPr>
            <p:sp>
              <p:nvSpPr>
                <p:cNvPr id="11" name="Rectangle: Rounded Corners 10">
                  <a:extLst>
                    <a:ext uri="{FF2B5EF4-FFF2-40B4-BE49-F238E27FC236}">
                      <a16:creationId xmlns:a16="http://schemas.microsoft.com/office/drawing/2014/main" id="{9BC7D4F2-7BF1-4199-91DA-4FF5A3B89D35}"/>
                    </a:ext>
                  </a:extLst>
                </p:cNvPr>
                <p:cNvSpPr/>
                <p:nvPr/>
              </p:nvSpPr>
              <p:spPr>
                <a:xfrm>
                  <a:off x="2659224" y="1054359"/>
                  <a:ext cx="6682789" cy="1752275"/>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000059F8-256F-4BAA-B218-55E314827429}"/>
                    </a:ext>
                  </a:extLst>
                </p:cNvPr>
                <p:cNvSpPr/>
                <p:nvPr/>
              </p:nvSpPr>
              <p:spPr>
                <a:xfrm>
                  <a:off x="2096523" y="934090"/>
                  <a:ext cx="7158989" cy="1752275"/>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5E683B94-81E1-4CDB-AF8B-EA1C8FA6D5A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99769" y="703880"/>
                <a:ext cx="998307" cy="1107037"/>
              </a:xfrm>
              <a:prstGeom prst="rect">
                <a:avLst/>
              </a:prstGeom>
            </p:spPr>
          </p:pic>
        </p:grpSp>
        <p:sp>
          <p:nvSpPr>
            <p:cNvPr id="8" name="Rectangle 7">
              <a:extLst>
                <a:ext uri="{FF2B5EF4-FFF2-40B4-BE49-F238E27FC236}">
                  <a16:creationId xmlns:a16="http://schemas.microsoft.com/office/drawing/2014/main" id="{F95604D8-5C0D-42DE-A279-4250619BB665}"/>
                </a:ext>
              </a:extLst>
            </p:cNvPr>
            <p:cNvSpPr/>
            <p:nvPr/>
          </p:nvSpPr>
          <p:spPr>
            <a:xfrm>
              <a:off x="1829343" y="867988"/>
              <a:ext cx="7620094" cy="1384995"/>
            </a:xfrm>
            <a:prstGeom prst="rect">
              <a:avLst/>
            </a:prstGeom>
          </p:spPr>
          <p:txBody>
            <a:bodyPr wrap="square">
              <a:spAutoFit/>
            </a:bodyPr>
            <a:lstStyle/>
            <a:p>
              <a:pPr algn="ctr" defTabSz="342900">
                <a:lnSpc>
                  <a:spcPct val="150000"/>
                </a:lnSpc>
              </a:pPr>
              <a:r>
                <a:rPr lang="vi-VN" sz="2800" b="1">
                  <a:solidFill>
                    <a:srgbClr val="F03C69"/>
                  </a:solidFill>
                  <a:latin typeface="UTM Avo" panose="02040603050506020204" pitchFamily="18" charset="0"/>
                  <a:cs typeface="Times New Roman" panose="02020603050405020304" pitchFamily="18" charset="0"/>
                </a:rPr>
                <a:t>Khi sử dụng máy tính cần ngồi đúng tư thế và giữ đúng</a:t>
              </a:r>
              <a:r>
                <a:rPr lang="en-US" sz="2800" b="1">
                  <a:solidFill>
                    <a:srgbClr val="F03C69"/>
                  </a:solidFill>
                  <a:latin typeface="UTM Avo" panose="02040603050506020204" pitchFamily="18" charset="0"/>
                  <a:cs typeface="Times New Roman" panose="02020603050405020304" pitchFamily="18" charset="0"/>
                </a:rPr>
                <a:t> </a:t>
              </a:r>
              <a:r>
                <a:rPr lang="vi-VN" sz="2800" b="1">
                  <a:solidFill>
                    <a:srgbClr val="F03C69"/>
                  </a:solidFill>
                  <a:latin typeface="UTM Avo" panose="02040603050506020204" pitchFamily="18" charset="0"/>
                  <a:cs typeface="Times New Roman" panose="02020603050405020304" pitchFamily="18" charset="0"/>
                </a:rPr>
                <a:t>khoảng cách để bảo vệ sức khoẻ.</a:t>
              </a:r>
            </a:p>
          </p:txBody>
        </p:sp>
      </p:grpSp>
    </p:spTree>
    <p:extLst>
      <p:ext uri="{BB962C8B-B14F-4D97-AF65-F5344CB8AC3E}">
        <p14:creationId xmlns:p14="http://schemas.microsoft.com/office/powerpoint/2010/main" val="3691372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1+#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033021-2B4C-46C5-9494-9EEC60EAAD60}"/>
              </a:ext>
            </a:extLst>
          </p:cNvPr>
          <p:cNvPicPr>
            <a:picLocks noChangeAspect="1"/>
          </p:cNvPicPr>
          <p:nvPr/>
        </p:nvPicPr>
        <p:blipFill>
          <a:blip r:embed="rId2"/>
          <a:stretch>
            <a:fillRect/>
          </a:stretch>
        </p:blipFill>
        <p:spPr>
          <a:xfrm>
            <a:off x="1681090" y="81523"/>
            <a:ext cx="9291710" cy="6776477"/>
          </a:xfrm>
          <a:prstGeom prst="rect">
            <a:avLst/>
          </a:prstGeom>
        </p:spPr>
      </p:pic>
    </p:spTree>
    <p:extLst>
      <p:ext uri="{BB962C8B-B14F-4D97-AF65-F5344CB8AC3E}">
        <p14:creationId xmlns:p14="http://schemas.microsoft.com/office/powerpoint/2010/main" val="2066241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2C4231-EEA8-41CB-BCA6-CBCD7D8379B8}"/>
              </a:ext>
            </a:extLst>
          </p:cNvPr>
          <p:cNvPicPr>
            <a:picLocks noChangeAspect="1"/>
          </p:cNvPicPr>
          <p:nvPr/>
        </p:nvPicPr>
        <p:blipFill>
          <a:blip r:embed="rId2"/>
          <a:stretch>
            <a:fillRect/>
          </a:stretch>
        </p:blipFill>
        <p:spPr>
          <a:xfrm>
            <a:off x="474474" y="580893"/>
            <a:ext cx="983065" cy="967824"/>
          </a:xfrm>
          <a:prstGeom prst="rect">
            <a:avLst/>
          </a:prstGeom>
        </p:spPr>
      </p:pic>
      <p:sp>
        <p:nvSpPr>
          <p:cNvPr id="19" name="Rectangle 18">
            <a:extLst>
              <a:ext uri="{FF2B5EF4-FFF2-40B4-BE49-F238E27FC236}">
                <a16:creationId xmlns:a16="http://schemas.microsoft.com/office/drawing/2014/main" id="{585EE7A9-4B14-435F-A4D5-4C903EF8792A}"/>
              </a:ext>
            </a:extLst>
          </p:cNvPr>
          <p:cNvSpPr/>
          <p:nvPr/>
        </p:nvSpPr>
        <p:spPr>
          <a:xfrm>
            <a:off x="1480371" y="663340"/>
            <a:ext cx="9770221" cy="1384995"/>
          </a:xfrm>
          <a:prstGeom prst="rect">
            <a:avLst/>
          </a:prstGeom>
        </p:spPr>
        <p:txBody>
          <a:bodyPr wrap="square">
            <a:spAutoFit/>
          </a:bodyPr>
          <a:lstStyle/>
          <a:p>
            <a:pPr defTabSz="342900">
              <a:lnSpc>
                <a:spcPct val="150000"/>
              </a:lnSpc>
            </a:pPr>
            <a:r>
              <a:rPr lang="en-US" sz="2800" b="1">
                <a:latin typeface="UTM Avo" panose="02040603050506020204" pitchFamily="18" charset="0"/>
                <a:cs typeface="Times New Roman" panose="02020603050405020304" pitchFamily="18" charset="0"/>
              </a:rPr>
              <a:t>1. </a:t>
            </a:r>
            <a:r>
              <a:rPr lang="vi-VN" sz="2800">
                <a:latin typeface="UTM Avo" panose="02040603050506020204" pitchFamily="18" charset="0"/>
                <a:cs typeface="Times New Roman" panose="02020603050405020304" pitchFamily="18" charset="0"/>
              </a:rPr>
              <a:t>Tư thế ngồi khi sử dụng máy tính đúng sẽ giúp em tránh nguy cơ</a:t>
            </a:r>
            <a:r>
              <a:rPr lang="en-US" sz="2800">
                <a:latin typeface="UTM Avo" panose="02040603050506020204" pitchFamily="18" charset="0"/>
                <a:cs typeface="Times New Roman" panose="02020603050405020304" pitchFamily="18" charset="0"/>
              </a:rPr>
              <a:t> </a:t>
            </a:r>
            <a:r>
              <a:rPr lang="vi-VN" sz="2800">
                <a:latin typeface="UTM Avo" panose="02040603050506020204" pitchFamily="18" charset="0"/>
                <a:cs typeface="Times New Roman" panose="02020603050405020304" pitchFamily="18" charset="0"/>
              </a:rPr>
              <a:t>mắc những bệnh nào sau đây?</a:t>
            </a:r>
          </a:p>
        </p:txBody>
      </p:sp>
      <p:sp>
        <p:nvSpPr>
          <p:cNvPr id="20" name="Rectangle 19">
            <a:extLst>
              <a:ext uri="{FF2B5EF4-FFF2-40B4-BE49-F238E27FC236}">
                <a16:creationId xmlns:a16="http://schemas.microsoft.com/office/drawing/2014/main" id="{260C4F05-09A2-4466-A8BE-50DB2F7242BF}"/>
              </a:ext>
            </a:extLst>
          </p:cNvPr>
          <p:cNvSpPr/>
          <p:nvPr/>
        </p:nvSpPr>
        <p:spPr>
          <a:xfrm>
            <a:off x="1830658" y="1943045"/>
            <a:ext cx="2618452" cy="579967"/>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A. </a:t>
            </a:r>
            <a:r>
              <a:rPr lang="en-US" sz="2400">
                <a:latin typeface="UTM Avo" panose="02040603050506020204" pitchFamily="18" charset="0"/>
                <a:cs typeface="Times New Roman" panose="02020603050405020304" pitchFamily="18" charset="0"/>
              </a:rPr>
              <a:t>Vẹo cột sống.</a:t>
            </a:r>
            <a:endParaRPr lang="vi-VN" sz="2400">
              <a:latin typeface="UTM Avo" panose="020406030505060202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649A88C5-580E-4FCB-8596-0B5586FEDB0A}"/>
              </a:ext>
            </a:extLst>
          </p:cNvPr>
          <p:cNvSpPr/>
          <p:nvPr/>
        </p:nvSpPr>
        <p:spPr>
          <a:xfrm>
            <a:off x="6785007" y="1943045"/>
            <a:ext cx="2073702" cy="579967"/>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C. </a:t>
            </a:r>
            <a:r>
              <a:rPr lang="en-US" sz="2400">
                <a:latin typeface="UTM Avo" panose="02040603050506020204" pitchFamily="18" charset="0"/>
                <a:cs typeface="Times New Roman" panose="02020603050405020304" pitchFamily="18" charset="0"/>
              </a:rPr>
              <a:t>Cận thị</a:t>
            </a:r>
            <a:r>
              <a:rPr lang="vi-VN" sz="2400">
                <a:latin typeface="UTM Avo" panose="02040603050506020204" pitchFamily="18" charset="0"/>
                <a:cs typeface="Times New Roman" panose="02020603050405020304" pitchFamily="18" charset="0"/>
              </a:rPr>
              <a:t>.</a:t>
            </a:r>
          </a:p>
        </p:txBody>
      </p:sp>
      <p:sp>
        <p:nvSpPr>
          <p:cNvPr id="23" name="Rectangle 22">
            <a:extLst>
              <a:ext uri="{FF2B5EF4-FFF2-40B4-BE49-F238E27FC236}">
                <a16:creationId xmlns:a16="http://schemas.microsoft.com/office/drawing/2014/main" id="{D63FC3E4-252A-4084-88CD-5C1621ED5CAA}"/>
              </a:ext>
            </a:extLst>
          </p:cNvPr>
          <p:cNvSpPr/>
          <p:nvPr/>
        </p:nvSpPr>
        <p:spPr>
          <a:xfrm>
            <a:off x="4580208" y="1943047"/>
            <a:ext cx="2073702" cy="579967"/>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B. </a:t>
            </a:r>
            <a:r>
              <a:rPr lang="en-US" sz="2400">
                <a:latin typeface="UTM Avo" panose="02040603050506020204" pitchFamily="18" charset="0"/>
                <a:cs typeface="Times New Roman" panose="02020603050405020304" pitchFamily="18" charset="0"/>
              </a:rPr>
              <a:t>Đau tai.</a:t>
            </a:r>
            <a:endParaRPr lang="vi-VN" sz="2400">
              <a:latin typeface="UTM Avo" panose="02040603050506020204" pitchFamily="18" charset="0"/>
              <a:cs typeface="Times New Roman" panose="02020603050405020304" pitchFamily="18" charset="0"/>
            </a:endParaRPr>
          </a:p>
        </p:txBody>
      </p:sp>
      <p:sp>
        <p:nvSpPr>
          <p:cNvPr id="24" name="Oval 23">
            <a:extLst>
              <a:ext uri="{FF2B5EF4-FFF2-40B4-BE49-F238E27FC236}">
                <a16:creationId xmlns:a16="http://schemas.microsoft.com/office/drawing/2014/main" id="{33E54C6D-A7D8-42F2-9CB3-48477A9DB787}"/>
              </a:ext>
            </a:extLst>
          </p:cNvPr>
          <p:cNvSpPr/>
          <p:nvPr/>
        </p:nvSpPr>
        <p:spPr>
          <a:xfrm>
            <a:off x="1807180" y="2094359"/>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5" name="Rectangle 24">
            <a:extLst>
              <a:ext uri="{FF2B5EF4-FFF2-40B4-BE49-F238E27FC236}">
                <a16:creationId xmlns:a16="http://schemas.microsoft.com/office/drawing/2014/main" id="{B561796C-571A-4B85-9649-662304527DDB}"/>
              </a:ext>
            </a:extLst>
          </p:cNvPr>
          <p:cNvSpPr/>
          <p:nvPr/>
        </p:nvSpPr>
        <p:spPr>
          <a:xfrm>
            <a:off x="8989807" y="1943046"/>
            <a:ext cx="2073702" cy="579967"/>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D. </a:t>
            </a:r>
            <a:r>
              <a:rPr lang="en-US" sz="2400">
                <a:latin typeface="UTM Avo" panose="02040603050506020204" pitchFamily="18" charset="0"/>
                <a:cs typeface="Times New Roman" panose="02020603050405020304" pitchFamily="18" charset="0"/>
              </a:rPr>
              <a:t>Đau chân</a:t>
            </a:r>
            <a:r>
              <a:rPr lang="vi-VN" sz="2400">
                <a:latin typeface="UTM Avo" panose="02040603050506020204" pitchFamily="18" charset="0"/>
                <a:cs typeface="Times New Roman" panose="02020603050405020304" pitchFamily="18" charset="0"/>
              </a:rPr>
              <a:t>.</a:t>
            </a:r>
          </a:p>
        </p:txBody>
      </p:sp>
      <p:sp>
        <p:nvSpPr>
          <p:cNvPr id="26" name="Rectangle 25">
            <a:extLst>
              <a:ext uri="{FF2B5EF4-FFF2-40B4-BE49-F238E27FC236}">
                <a16:creationId xmlns:a16="http://schemas.microsoft.com/office/drawing/2014/main" id="{6D8EED2D-0027-4B45-B5FE-478DAF9FE239}"/>
              </a:ext>
            </a:extLst>
          </p:cNvPr>
          <p:cNvSpPr/>
          <p:nvPr/>
        </p:nvSpPr>
        <p:spPr>
          <a:xfrm>
            <a:off x="1486819" y="2699042"/>
            <a:ext cx="9770221" cy="661207"/>
          </a:xfrm>
          <a:prstGeom prst="rect">
            <a:avLst/>
          </a:prstGeom>
        </p:spPr>
        <p:txBody>
          <a:bodyPr wrap="square">
            <a:spAutoFit/>
          </a:bodyPr>
          <a:lstStyle/>
          <a:p>
            <a:pPr defTabSz="342900">
              <a:lnSpc>
                <a:spcPct val="150000"/>
              </a:lnSpc>
            </a:pPr>
            <a:r>
              <a:rPr lang="en-US" sz="2800" b="1">
                <a:latin typeface="UTM Avo" panose="02040603050506020204" pitchFamily="18" charset="0"/>
                <a:cs typeface="Times New Roman" panose="02020603050405020304" pitchFamily="18" charset="0"/>
              </a:rPr>
              <a:t>2. </a:t>
            </a:r>
            <a:r>
              <a:rPr lang="vi-VN" sz="2800">
                <a:latin typeface="UTM Avo" panose="02040603050506020204" pitchFamily="18" charset="0"/>
                <a:cs typeface="Times New Roman" panose="02020603050405020304" pitchFamily="18" charset="0"/>
              </a:rPr>
              <a:t>Tư thế nào sau đây là đúng khi sử dụng máy tính?</a:t>
            </a:r>
          </a:p>
        </p:txBody>
      </p:sp>
      <p:pic>
        <p:nvPicPr>
          <p:cNvPr id="27" name="Picture 26">
            <a:extLst>
              <a:ext uri="{FF2B5EF4-FFF2-40B4-BE49-F238E27FC236}">
                <a16:creationId xmlns:a16="http://schemas.microsoft.com/office/drawing/2014/main" id="{AC392793-D2C7-4D96-8DE9-7694684D982B}"/>
              </a:ext>
            </a:extLst>
          </p:cNvPr>
          <p:cNvPicPr>
            <a:picLocks noChangeAspect="1"/>
          </p:cNvPicPr>
          <p:nvPr/>
        </p:nvPicPr>
        <p:blipFill>
          <a:blip r:embed="rId3"/>
          <a:stretch>
            <a:fillRect/>
          </a:stretch>
        </p:blipFill>
        <p:spPr>
          <a:xfrm>
            <a:off x="2197695" y="3428338"/>
            <a:ext cx="8354868" cy="1664808"/>
          </a:xfrm>
          <a:prstGeom prst="rect">
            <a:avLst/>
          </a:prstGeom>
        </p:spPr>
      </p:pic>
      <p:sp>
        <p:nvSpPr>
          <p:cNvPr id="28" name="Rectangle 27">
            <a:extLst>
              <a:ext uri="{FF2B5EF4-FFF2-40B4-BE49-F238E27FC236}">
                <a16:creationId xmlns:a16="http://schemas.microsoft.com/office/drawing/2014/main" id="{AD2837B1-4A2D-4872-BD39-754A879EDEA2}"/>
              </a:ext>
            </a:extLst>
          </p:cNvPr>
          <p:cNvSpPr/>
          <p:nvPr/>
        </p:nvSpPr>
        <p:spPr>
          <a:xfrm>
            <a:off x="3139884" y="5022922"/>
            <a:ext cx="617408"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A.</a:t>
            </a:r>
            <a:endParaRPr lang="vi-VN" sz="2200">
              <a:latin typeface="UTM Avo" panose="02040603050506020204" pitchFamily="18" charset="0"/>
              <a:cs typeface="Times New Roman" panose="02020603050405020304" pitchFamily="18" charset="0"/>
            </a:endParaRPr>
          </a:p>
        </p:txBody>
      </p:sp>
      <p:sp>
        <p:nvSpPr>
          <p:cNvPr id="29" name="Rectangle 28">
            <a:extLst>
              <a:ext uri="{FF2B5EF4-FFF2-40B4-BE49-F238E27FC236}">
                <a16:creationId xmlns:a16="http://schemas.microsoft.com/office/drawing/2014/main" id="{71B68705-B6B9-4E98-B86C-61BA85E768D1}"/>
              </a:ext>
            </a:extLst>
          </p:cNvPr>
          <p:cNvSpPr/>
          <p:nvPr/>
        </p:nvSpPr>
        <p:spPr>
          <a:xfrm>
            <a:off x="7670065" y="5022923"/>
            <a:ext cx="617408"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C.</a:t>
            </a:r>
            <a:endParaRPr lang="vi-VN" sz="2200">
              <a:latin typeface="UTM Avo" panose="02040603050506020204" pitchFamily="18" charset="0"/>
              <a:cs typeface="Times New Roman" panose="02020603050405020304" pitchFamily="18" charset="0"/>
            </a:endParaRPr>
          </a:p>
        </p:txBody>
      </p:sp>
      <p:sp>
        <p:nvSpPr>
          <p:cNvPr id="30" name="Rectangle 29">
            <a:extLst>
              <a:ext uri="{FF2B5EF4-FFF2-40B4-BE49-F238E27FC236}">
                <a16:creationId xmlns:a16="http://schemas.microsoft.com/office/drawing/2014/main" id="{4FD88A45-6818-4A60-A770-6862B6307AC1}"/>
              </a:ext>
            </a:extLst>
          </p:cNvPr>
          <p:cNvSpPr/>
          <p:nvPr/>
        </p:nvSpPr>
        <p:spPr>
          <a:xfrm>
            <a:off x="5404974" y="5017745"/>
            <a:ext cx="617408"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B.</a:t>
            </a:r>
            <a:endParaRPr lang="vi-VN" sz="2200">
              <a:latin typeface="UTM Avo" panose="02040603050506020204" pitchFamily="18" charset="0"/>
              <a:cs typeface="Times New Roman" panose="02020603050405020304" pitchFamily="18" charset="0"/>
            </a:endParaRPr>
          </a:p>
        </p:txBody>
      </p:sp>
      <p:sp>
        <p:nvSpPr>
          <p:cNvPr id="31" name="Rectangle 30">
            <a:extLst>
              <a:ext uri="{FF2B5EF4-FFF2-40B4-BE49-F238E27FC236}">
                <a16:creationId xmlns:a16="http://schemas.microsoft.com/office/drawing/2014/main" id="{27D4BBD8-2F8A-447E-B03E-CC591829F995}"/>
              </a:ext>
            </a:extLst>
          </p:cNvPr>
          <p:cNvSpPr/>
          <p:nvPr/>
        </p:nvSpPr>
        <p:spPr>
          <a:xfrm>
            <a:off x="9935155" y="5017744"/>
            <a:ext cx="617408"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D.</a:t>
            </a:r>
            <a:endParaRPr lang="vi-VN" sz="2200">
              <a:latin typeface="UTM Avo" panose="02040603050506020204" pitchFamily="18" charset="0"/>
              <a:cs typeface="Times New Roman" panose="02020603050405020304" pitchFamily="18" charset="0"/>
            </a:endParaRPr>
          </a:p>
        </p:txBody>
      </p:sp>
      <p:sp>
        <p:nvSpPr>
          <p:cNvPr id="32" name="Oval 31">
            <a:extLst>
              <a:ext uri="{FF2B5EF4-FFF2-40B4-BE49-F238E27FC236}">
                <a16:creationId xmlns:a16="http://schemas.microsoft.com/office/drawing/2014/main" id="{73695DFF-B8CB-4E61-8E1E-E7C6418382C3}"/>
              </a:ext>
            </a:extLst>
          </p:cNvPr>
          <p:cNvSpPr/>
          <p:nvPr/>
        </p:nvSpPr>
        <p:spPr>
          <a:xfrm>
            <a:off x="7674754" y="5107359"/>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 name="Oval 15">
            <a:extLst>
              <a:ext uri="{FF2B5EF4-FFF2-40B4-BE49-F238E27FC236}">
                <a16:creationId xmlns:a16="http://schemas.microsoft.com/office/drawing/2014/main" id="{33E54C6D-A7D8-42F2-9CB3-48477A9DB787}"/>
              </a:ext>
            </a:extLst>
          </p:cNvPr>
          <p:cNvSpPr/>
          <p:nvPr/>
        </p:nvSpPr>
        <p:spPr>
          <a:xfrm>
            <a:off x="6785007" y="2079404"/>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793382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500"/>
                                        <p:tgtEl>
                                          <p:spTgt spid="2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fade">
                                      <p:cBhvr>
                                        <p:cTn id="50" dur="500"/>
                                        <p:tgtEl>
                                          <p:spTgt spid="30"/>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fade">
                                      <p:cBhvr>
                                        <p:cTn id="53" dur="500"/>
                                        <p:tgtEl>
                                          <p:spTgt spid="31"/>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fade">
                                      <p:cBhvr>
                                        <p:cTn id="5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2" grpId="0"/>
      <p:bldP spid="23" grpId="0"/>
      <p:bldP spid="24" grpId="0" animBg="1"/>
      <p:bldP spid="25" grpId="0"/>
      <p:bldP spid="26" grpId="0"/>
      <p:bldP spid="28" grpId="0"/>
      <p:bldP spid="29" grpId="0"/>
      <p:bldP spid="30" grpId="0"/>
      <p:bldP spid="31" grpId="0"/>
      <p:bldP spid="32"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9CEAD2-7F67-44D0-8C05-C025C33F2B9E}"/>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2. CHUỘT MÁY TÍNH</a:t>
            </a:r>
            <a:endParaRPr lang="vi-VN" sz="2800" b="1">
              <a:solidFill>
                <a:srgbClr val="F03C69"/>
              </a:solidFill>
              <a:cs typeface="Times New Roman" panose="02020603050405020304" pitchFamily="18" charset="0"/>
            </a:endParaRPr>
          </a:p>
        </p:txBody>
      </p:sp>
      <p:grpSp>
        <p:nvGrpSpPr>
          <p:cNvPr id="3" name="Group 2">
            <a:extLst>
              <a:ext uri="{FF2B5EF4-FFF2-40B4-BE49-F238E27FC236}">
                <a16:creationId xmlns:a16="http://schemas.microsoft.com/office/drawing/2014/main" id="{B6B46150-747C-44D3-8ADD-3C9183BFEC10}"/>
              </a:ext>
            </a:extLst>
          </p:cNvPr>
          <p:cNvGrpSpPr/>
          <p:nvPr/>
        </p:nvGrpSpPr>
        <p:grpSpPr>
          <a:xfrm>
            <a:off x="614526" y="922508"/>
            <a:ext cx="10962947" cy="4892981"/>
            <a:chOff x="522612" y="856883"/>
            <a:chExt cx="10962947" cy="4575978"/>
          </a:xfrm>
        </p:grpSpPr>
        <p:sp>
          <p:nvSpPr>
            <p:cNvPr id="4" name="Rectangle 3">
              <a:extLst>
                <a:ext uri="{FF2B5EF4-FFF2-40B4-BE49-F238E27FC236}">
                  <a16:creationId xmlns:a16="http://schemas.microsoft.com/office/drawing/2014/main" id="{779E57AC-B41F-4EBA-9A3C-3FA14918A914}"/>
                </a:ext>
              </a:extLst>
            </p:cNvPr>
            <p:cNvSpPr/>
            <p:nvPr/>
          </p:nvSpPr>
          <p:spPr>
            <a:xfrm>
              <a:off x="3379791" y="856883"/>
              <a:ext cx="7173355" cy="642676"/>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Tìm hiểu về chuột máy tính</a:t>
              </a:r>
              <a:endParaRPr lang="vi-VN" sz="2800" b="1">
                <a:solidFill>
                  <a:srgbClr val="7FC354"/>
                </a:solidFill>
                <a:latin typeface="SVN-Androgyne" panose="020406030505060202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275D43A7-8584-4C1E-93BA-C7DC7533867F}"/>
                </a:ext>
              </a:extLst>
            </p:cNvPr>
            <p:cNvSpPr/>
            <p:nvPr/>
          </p:nvSpPr>
          <p:spPr>
            <a:xfrm>
              <a:off x="522612" y="866114"/>
              <a:ext cx="10962947" cy="4566747"/>
            </a:xfrm>
            <a:prstGeom prst="roundRect">
              <a:avLst>
                <a:gd name="adj" fmla="val 5722"/>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B678708-28DD-4966-9FB7-B41AB3EFB5FE}"/>
                </a:ext>
              </a:extLst>
            </p:cNvPr>
            <p:cNvSpPr/>
            <p:nvPr/>
          </p:nvSpPr>
          <p:spPr>
            <a:xfrm>
              <a:off x="586875" y="1509948"/>
              <a:ext cx="10798978" cy="1222825"/>
            </a:xfrm>
            <a:prstGeom prst="rect">
              <a:avLst/>
            </a:prstGeom>
          </p:spPr>
          <p:txBody>
            <a:bodyPr wrap="square">
              <a:spAutoFit/>
            </a:bodyPr>
            <a:lstStyle/>
            <a:p>
              <a:pPr algn="just" defTabSz="342900">
                <a:lnSpc>
                  <a:spcPct val="150000"/>
                </a:lnSpc>
              </a:pPr>
              <a:r>
                <a:rPr lang="vi-VN" sz="2800">
                  <a:latin typeface="UTM Avo" panose="02040603050506020204" pitchFamily="18" charset="0"/>
                  <a:cs typeface="Times New Roman" panose="02020603050405020304" pitchFamily="18" charset="0"/>
                </a:rPr>
                <a:t>Em hãy quan sát Hình 20 và ghép các cụm từ </a:t>
              </a:r>
              <a:r>
                <a:rPr lang="vi-VN" sz="2800" b="1">
                  <a:latin typeface="UTM Avo" panose="02040603050506020204" pitchFamily="18" charset="0"/>
                  <a:cs typeface="Times New Roman" panose="02020603050405020304" pitchFamily="18" charset="0"/>
                </a:rPr>
                <a:t>nút trái</a:t>
              </a:r>
              <a:r>
                <a:rPr lang="vi-VN" sz="2800">
                  <a:latin typeface="UTM Avo" panose="02040603050506020204" pitchFamily="18" charset="0"/>
                  <a:cs typeface="Times New Roman" panose="02020603050405020304" pitchFamily="18" charset="0"/>
                </a:rPr>
                <a:t>, </a:t>
              </a:r>
              <a:r>
                <a:rPr lang="vi-VN" sz="2800" b="1">
                  <a:latin typeface="UTM Avo" panose="02040603050506020204" pitchFamily="18" charset="0"/>
                  <a:cs typeface="Times New Roman" panose="02020603050405020304" pitchFamily="18" charset="0"/>
                </a:rPr>
                <a:t>nút phải</a:t>
              </a:r>
              <a:r>
                <a:rPr lang="vi-VN" sz="2800">
                  <a:latin typeface="UTM Avo" panose="02040603050506020204" pitchFamily="18" charset="0"/>
                  <a:cs typeface="Times New Roman" panose="02020603050405020304" pitchFamily="18" charset="0"/>
                </a:rPr>
                <a:t>, </a:t>
              </a:r>
              <a:r>
                <a:rPr lang="vi-VN" sz="2800" b="1">
                  <a:latin typeface="UTM Avo" panose="02040603050506020204" pitchFamily="18" charset="0"/>
                  <a:cs typeface="Times New Roman" panose="02020603050405020304" pitchFamily="18" charset="0"/>
                </a:rPr>
                <a:t>nút cuộn </a:t>
              </a:r>
              <a:r>
                <a:rPr lang="vi-VN" sz="2800">
                  <a:latin typeface="UTM Avo" panose="02040603050506020204" pitchFamily="18" charset="0"/>
                  <a:cs typeface="Times New Roman" panose="02020603050405020304" pitchFamily="18" charset="0"/>
                </a:rPr>
                <a:t>tương ứng với các bộ phận được đánh số của chuột máy tính.</a:t>
              </a:r>
            </a:p>
          </p:txBody>
        </p:sp>
        <p:grpSp>
          <p:nvGrpSpPr>
            <p:cNvPr id="7" name="Group 6">
              <a:extLst>
                <a:ext uri="{FF2B5EF4-FFF2-40B4-BE49-F238E27FC236}">
                  <a16:creationId xmlns:a16="http://schemas.microsoft.com/office/drawing/2014/main" id="{E6A72B9F-FEFB-4C8E-AE4E-72BFC344F1EA}"/>
                </a:ext>
              </a:extLst>
            </p:cNvPr>
            <p:cNvGrpSpPr/>
            <p:nvPr/>
          </p:nvGrpSpPr>
          <p:grpSpPr>
            <a:xfrm>
              <a:off x="522612" y="900102"/>
              <a:ext cx="2898644" cy="880803"/>
              <a:chOff x="522612" y="900102"/>
              <a:chExt cx="2898644" cy="880803"/>
            </a:xfrm>
          </p:grpSpPr>
          <p:grpSp>
            <p:nvGrpSpPr>
              <p:cNvPr id="9" name="Group 8">
                <a:extLst>
                  <a:ext uri="{FF2B5EF4-FFF2-40B4-BE49-F238E27FC236}">
                    <a16:creationId xmlns:a16="http://schemas.microsoft.com/office/drawing/2014/main" id="{0CF6394F-7878-4454-ADC1-7BA17A242C5D}"/>
                  </a:ext>
                </a:extLst>
              </p:cNvPr>
              <p:cNvGrpSpPr/>
              <p:nvPr/>
            </p:nvGrpSpPr>
            <p:grpSpPr>
              <a:xfrm>
                <a:off x="522612" y="1095583"/>
                <a:ext cx="2372989" cy="661656"/>
                <a:chOff x="5906375" y="1404722"/>
                <a:chExt cx="2372989" cy="661656"/>
              </a:xfrm>
            </p:grpSpPr>
            <p:sp>
              <p:nvSpPr>
                <p:cNvPr id="14" name="Rectangle: Top Corners Rounded 13">
                  <a:extLst>
                    <a:ext uri="{FF2B5EF4-FFF2-40B4-BE49-F238E27FC236}">
                      <a16:creationId xmlns:a16="http://schemas.microsoft.com/office/drawing/2014/main" id="{1B035D7B-D848-41AA-8444-D698D85C6601}"/>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15" name="Rectangle 14">
                  <a:extLst>
                    <a:ext uri="{FF2B5EF4-FFF2-40B4-BE49-F238E27FC236}">
                      <a16:creationId xmlns:a16="http://schemas.microsoft.com/office/drawing/2014/main" id="{55C2BBA2-90D1-4647-BE5A-40CF0AA3029D}"/>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10" name="Group 9">
                <a:extLst>
                  <a:ext uri="{FF2B5EF4-FFF2-40B4-BE49-F238E27FC236}">
                    <a16:creationId xmlns:a16="http://schemas.microsoft.com/office/drawing/2014/main" id="{29C26FE0-D2CB-466D-917A-B836B1DE503A}"/>
                  </a:ext>
                </a:extLst>
              </p:cNvPr>
              <p:cNvGrpSpPr/>
              <p:nvPr/>
            </p:nvGrpSpPr>
            <p:grpSpPr>
              <a:xfrm rot="20419193">
                <a:off x="2468303" y="900102"/>
                <a:ext cx="952953" cy="880803"/>
                <a:chOff x="8974078" y="279854"/>
                <a:chExt cx="3397172" cy="3224225"/>
              </a:xfrm>
            </p:grpSpPr>
            <p:pic>
              <p:nvPicPr>
                <p:cNvPr id="12" name="Picture 5">
                  <a:extLst>
                    <a:ext uri="{FF2B5EF4-FFF2-40B4-BE49-F238E27FC236}">
                      <a16:creationId xmlns:a16="http://schemas.microsoft.com/office/drawing/2014/main" id="{EBED9A27-3011-4F73-9732-FA489139AF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974078" y="279854"/>
                  <a:ext cx="3397172" cy="3224225"/>
                </a:xfrm>
                <a:prstGeom prst="rect">
                  <a:avLst/>
                </a:prstGeom>
              </p:spPr>
            </p:pic>
            <p:pic>
              <p:nvPicPr>
                <p:cNvPr id="13" name="Picture 6">
                  <a:extLst>
                    <a:ext uri="{FF2B5EF4-FFF2-40B4-BE49-F238E27FC236}">
                      <a16:creationId xmlns:a16="http://schemas.microsoft.com/office/drawing/2014/main" id="{C67AE980-D4AF-4533-B07D-A9E05365001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9264793" y="565916"/>
                  <a:ext cx="2916628" cy="2768146"/>
                </a:xfrm>
                <a:prstGeom prst="rect">
                  <a:avLst/>
                </a:prstGeom>
              </p:spPr>
            </p:pic>
          </p:grpSp>
          <p:sp>
            <p:nvSpPr>
              <p:cNvPr id="11" name="Rectangle 10">
                <a:extLst>
                  <a:ext uri="{FF2B5EF4-FFF2-40B4-BE49-F238E27FC236}">
                    <a16:creationId xmlns:a16="http://schemas.microsoft.com/office/drawing/2014/main" id="{D52FB17F-4C70-41AD-83E8-A57A0BED47F6}"/>
                  </a:ext>
                </a:extLst>
              </p:cNvPr>
              <p:cNvSpPr/>
              <p:nvPr/>
            </p:nvSpPr>
            <p:spPr>
              <a:xfrm>
                <a:off x="2792351"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2</a:t>
                </a:r>
                <a:endParaRPr lang="vi-VN" sz="2800" b="1">
                  <a:solidFill>
                    <a:schemeClr val="bg1"/>
                  </a:solidFill>
                  <a:latin typeface="UTM Avo" panose="02040603050506020204" pitchFamily="18" charset="0"/>
                  <a:cs typeface="Times New Roman" panose="02020603050405020304" pitchFamily="18" charset="0"/>
                </a:endParaRPr>
              </a:p>
            </p:txBody>
          </p:sp>
        </p:grpSp>
      </p:grpSp>
      <p:sp>
        <p:nvSpPr>
          <p:cNvPr id="16" name="Rectangle 15">
            <a:extLst>
              <a:ext uri="{FF2B5EF4-FFF2-40B4-BE49-F238E27FC236}">
                <a16:creationId xmlns:a16="http://schemas.microsoft.com/office/drawing/2014/main" id="{891DAD61-1AEC-4619-8343-9F19A8621F4D}"/>
              </a:ext>
            </a:extLst>
          </p:cNvPr>
          <p:cNvSpPr/>
          <p:nvPr/>
        </p:nvSpPr>
        <p:spPr>
          <a:xfrm>
            <a:off x="1135954" y="5883729"/>
            <a:ext cx="9509106" cy="738664"/>
          </a:xfrm>
          <a:prstGeom prst="rect">
            <a:avLst/>
          </a:prstGeom>
        </p:spPr>
        <p:txBody>
          <a:bodyPr wrap="square">
            <a:spAutoFit/>
          </a:bodyPr>
          <a:lstStyle/>
          <a:p>
            <a:pPr algn="just" defTabSz="342900">
              <a:lnSpc>
                <a:spcPct val="150000"/>
              </a:lnSpc>
            </a:pPr>
            <a:r>
              <a:rPr lang="en-US" sz="2800" b="1" i="1">
                <a:latin typeface="UTM Avo" panose="02040603050506020204" pitchFamily="18" charset="0"/>
                <a:cs typeface="Times New Roman" panose="02020603050405020304" pitchFamily="18" charset="0"/>
              </a:rPr>
              <a:t>		</a:t>
            </a:r>
            <a:r>
              <a:rPr lang="vi-VN" sz="2800" b="1" i="1">
                <a:latin typeface="UTM Avo" panose="02040603050506020204" pitchFamily="18" charset="0"/>
                <a:cs typeface="Times New Roman" panose="02020603050405020304" pitchFamily="18" charset="0"/>
              </a:rPr>
              <a:t>Chuột thường có nút trái, nút phải và nút cuộn</a:t>
            </a:r>
            <a:r>
              <a:rPr lang="en-US" sz="2800" b="1" i="1">
                <a:latin typeface="UTM Avo" panose="02040603050506020204" pitchFamily="18" charset="0"/>
                <a:cs typeface="Times New Roman" panose="02020603050405020304" pitchFamily="18" charset="0"/>
              </a:rPr>
              <a:t>.</a:t>
            </a:r>
            <a:endParaRPr lang="vi-VN" sz="2800" b="1" i="1">
              <a:latin typeface="UTM Avo" panose="020406030505060202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C729697E-8B81-4267-80D6-C87A4F9ABABB}"/>
              </a:ext>
            </a:extLst>
          </p:cNvPr>
          <p:cNvPicPr>
            <a:picLocks noChangeAspect="1"/>
          </p:cNvPicPr>
          <p:nvPr/>
        </p:nvPicPr>
        <p:blipFill>
          <a:blip r:embed="rId6"/>
          <a:stretch>
            <a:fillRect/>
          </a:stretch>
        </p:blipFill>
        <p:spPr>
          <a:xfrm>
            <a:off x="1103831" y="5760212"/>
            <a:ext cx="734513" cy="653278"/>
          </a:xfrm>
          <a:prstGeom prst="rect">
            <a:avLst/>
          </a:prstGeom>
        </p:spPr>
      </p:pic>
      <p:pic>
        <p:nvPicPr>
          <p:cNvPr id="18" name="Picture 17">
            <a:extLst>
              <a:ext uri="{FF2B5EF4-FFF2-40B4-BE49-F238E27FC236}">
                <a16:creationId xmlns:a16="http://schemas.microsoft.com/office/drawing/2014/main" id="{CD018D28-0C36-4996-83CB-0BBD07D8A6FD}"/>
              </a:ext>
            </a:extLst>
          </p:cNvPr>
          <p:cNvPicPr>
            <a:picLocks noChangeAspect="1"/>
          </p:cNvPicPr>
          <p:nvPr/>
        </p:nvPicPr>
        <p:blipFill>
          <a:blip r:embed="rId7"/>
          <a:stretch>
            <a:fillRect/>
          </a:stretch>
        </p:blipFill>
        <p:spPr>
          <a:xfrm>
            <a:off x="4422960" y="2891052"/>
            <a:ext cx="3346077" cy="2504066"/>
          </a:xfrm>
          <a:prstGeom prst="rect">
            <a:avLst/>
          </a:prstGeom>
        </p:spPr>
      </p:pic>
      <p:sp>
        <p:nvSpPr>
          <p:cNvPr id="21" name="Rectangle 20">
            <a:extLst>
              <a:ext uri="{FF2B5EF4-FFF2-40B4-BE49-F238E27FC236}">
                <a16:creationId xmlns:a16="http://schemas.microsoft.com/office/drawing/2014/main" id="{FD4E84EF-814C-455A-86DB-84D33FC6C786}"/>
              </a:ext>
            </a:extLst>
          </p:cNvPr>
          <p:cNvSpPr/>
          <p:nvPr/>
        </p:nvSpPr>
        <p:spPr>
          <a:xfrm>
            <a:off x="3191514" y="3278375"/>
            <a:ext cx="1502838" cy="661207"/>
          </a:xfrm>
          <a:prstGeom prst="rect">
            <a:avLst/>
          </a:prstGeom>
        </p:spPr>
        <p:txBody>
          <a:bodyPr wrap="square">
            <a:spAutoFit/>
          </a:bodyPr>
          <a:lstStyle/>
          <a:p>
            <a:pPr algn="just" defTabSz="342900">
              <a:lnSpc>
                <a:spcPct val="150000"/>
              </a:lnSpc>
            </a:pPr>
            <a:r>
              <a:rPr lang="vi-VN" sz="2800" b="1">
                <a:solidFill>
                  <a:srgbClr val="0000FF"/>
                </a:solidFill>
                <a:latin typeface="UTM Avo" panose="02040603050506020204" pitchFamily="18" charset="0"/>
                <a:cs typeface="Times New Roman" panose="02020603050405020304" pitchFamily="18" charset="0"/>
              </a:rPr>
              <a:t>nút trái</a:t>
            </a:r>
            <a:endParaRPr lang="vi-VN" sz="2800">
              <a:solidFill>
                <a:srgbClr val="0000FF"/>
              </a:solidFill>
              <a:latin typeface="UTM Avo" panose="020406030505060202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04902E72-B341-48DD-827C-F702D4BA3390}"/>
              </a:ext>
            </a:extLst>
          </p:cNvPr>
          <p:cNvSpPr/>
          <p:nvPr/>
        </p:nvSpPr>
        <p:spPr>
          <a:xfrm>
            <a:off x="7699587" y="3278375"/>
            <a:ext cx="1754624" cy="661207"/>
          </a:xfrm>
          <a:prstGeom prst="rect">
            <a:avLst/>
          </a:prstGeom>
        </p:spPr>
        <p:txBody>
          <a:bodyPr wrap="square">
            <a:spAutoFit/>
          </a:bodyPr>
          <a:lstStyle/>
          <a:p>
            <a:pPr algn="just" defTabSz="342900">
              <a:lnSpc>
                <a:spcPct val="150000"/>
              </a:lnSpc>
            </a:pPr>
            <a:r>
              <a:rPr lang="vi-VN" sz="2800" b="1">
                <a:solidFill>
                  <a:srgbClr val="0000FF"/>
                </a:solidFill>
                <a:latin typeface="UTM Avo" panose="02040603050506020204" pitchFamily="18" charset="0"/>
                <a:cs typeface="Times New Roman" panose="02020603050405020304" pitchFamily="18" charset="0"/>
              </a:rPr>
              <a:t>nút </a:t>
            </a:r>
            <a:r>
              <a:rPr lang="en-US" sz="2800" b="1">
                <a:solidFill>
                  <a:srgbClr val="0000FF"/>
                </a:solidFill>
                <a:latin typeface="UTM Avo" panose="02040603050506020204" pitchFamily="18" charset="0"/>
                <a:cs typeface="Times New Roman" panose="02020603050405020304" pitchFamily="18" charset="0"/>
              </a:rPr>
              <a:t>phải</a:t>
            </a:r>
            <a:endParaRPr lang="vi-VN" sz="2800">
              <a:solidFill>
                <a:srgbClr val="0000FF"/>
              </a:solidFill>
              <a:latin typeface="UTM Avo" panose="02040603050506020204" pitchFamily="18" charset="0"/>
              <a:cs typeface="Times New Roman" panose="02020603050405020304" pitchFamily="18" charset="0"/>
            </a:endParaRPr>
          </a:p>
        </p:txBody>
      </p:sp>
      <p:sp>
        <p:nvSpPr>
          <p:cNvPr id="24" name="Rectangle 23">
            <a:extLst>
              <a:ext uri="{FF2B5EF4-FFF2-40B4-BE49-F238E27FC236}">
                <a16:creationId xmlns:a16="http://schemas.microsoft.com/office/drawing/2014/main" id="{FCC29C78-ED89-437E-B130-BB2994C37B30}"/>
              </a:ext>
            </a:extLst>
          </p:cNvPr>
          <p:cNvSpPr/>
          <p:nvPr/>
        </p:nvSpPr>
        <p:spPr>
          <a:xfrm>
            <a:off x="2950616" y="4085210"/>
            <a:ext cx="1725166" cy="661207"/>
          </a:xfrm>
          <a:prstGeom prst="rect">
            <a:avLst/>
          </a:prstGeom>
        </p:spPr>
        <p:txBody>
          <a:bodyPr wrap="square">
            <a:spAutoFit/>
          </a:bodyPr>
          <a:lstStyle/>
          <a:p>
            <a:pPr algn="just" defTabSz="342900">
              <a:lnSpc>
                <a:spcPct val="150000"/>
              </a:lnSpc>
            </a:pPr>
            <a:r>
              <a:rPr lang="vi-VN" sz="2800" b="1">
                <a:solidFill>
                  <a:srgbClr val="0000FF"/>
                </a:solidFill>
                <a:latin typeface="UTM Avo" panose="02040603050506020204" pitchFamily="18" charset="0"/>
                <a:cs typeface="Times New Roman" panose="02020603050405020304" pitchFamily="18" charset="0"/>
              </a:rPr>
              <a:t>nút </a:t>
            </a:r>
            <a:r>
              <a:rPr lang="en-US" sz="2800" b="1">
                <a:solidFill>
                  <a:srgbClr val="0000FF"/>
                </a:solidFill>
                <a:latin typeface="UTM Avo" panose="02040603050506020204" pitchFamily="18" charset="0"/>
                <a:cs typeface="Times New Roman" panose="02020603050405020304" pitchFamily="18" charset="0"/>
              </a:rPr>
              <a:t>cuộn</a:t>
            </a:r>
            <a:endParaRPr lang="vi-VN" sz="2800">
              <a:solidFill>
                <a:srgbClr val="0000FF"/>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248472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500" fill="hold"/>
                                        <p:tgtEl>
                                          <p:spTgt spid="23"/>
                                        </p:tgtEl>
                                        <p:attrNameLst>
                                          <p:attrName>ppt_w</p:attrName>
                                        </p:attrNameLst>
                                      </p:cBhvr>
                                      <p:tavLst>
                                        <p:tav tm="0">
                                          <p:val>
                                            <p:fltVal val="0"/>
                                          </p:val>
                                        </p:tav>
                                        <p:tav tm="100000">
                                          <p:val>
                                            <p:strVal val="#ppt_w"/>
                                          </p:val>
                                        </p:tav>
                                      </p:tavLst>
                                    </p:anim>
                                    <p:anim calcmode="lin" valueType="num">
                                      <p:cBhvr>
                                        <p:cTn id="35" dur="500" fill="hold"/>
                                        <p:tgtEl>
                                          <p:spTgt spid="23"/>
                                        </p:tgtEl>
                                        <p:attrNameLst>
                                          <p:attrName>ppt_h</p:attrName>
                                        </p:attrNameLst>
                                      </p:cBhvr>
                                      <p:tavLst>
                                        <p:tav tm="0">
                                          <p:val>
                                            <p:fltVal val="0"/>
                                          </p:val>
                                        </p:tav>
                                        <p:tav tm="100000">
                                          <p:val>
                                            <p:strVal val="#ppt_h"/>
                                          </p:val>
                                        </p:tav>
                                      </p:tavLst>
                                    </p:anim>
                                    <p:animEffect transition="in" filter="fade">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p:cTn id="41" dur="500" fill="hold"/>
                                        <p:tgtEl>
                                          <p:spTgt spid="24"/>
                                        </p:tgtEl>
                                        <p:attrNameLst>
                                          <p:attrName>ppt_w</p:attrName>
                                        </p:attrNameLst>
                                      </p:cBhvr>
                                      <p:tavLst>
                                        <p:tav tm="0">
                                          <p:val>
                                            <p:fltVal val="0"/>
                                          </p:val>
                                        </p:tav>
                                        <p:tav tm="100000">
                                          <p:val>
                                            <p:strVal val="#ppt_w"/>
                                          </p:val>
                                        </p:tav>
                                      </p:tavLst>
                                    </p:anim>
                                    <p:anim calcmode="lin" valueType="num">
                                      <p:cBhvr>
                                        <p:cTn id="42" dur="500" fill="hold"/>
                                        <p:tgtEl>
                                          <p:spTgt spid="24"/>
                                        </p:tgtEl>
                                        <p:attrNameLst>
                                          <p:attrName>ppt_h</p:attrName>
                                        </p:attrNameLst>
                                      </p:cBhvr>
                                      <p:tavLst>
                                        <p:tav tm="0">
                                          <p:val>
                                            <p:fltVal val="0"/>
                                          </p:val>
                                        </p:tav>
                                        <p:tav tm="100000">
                                          <p:val>
                                            <p:strVal val="#ppt_h"/>
                                          </p:val>
                                        </p:tav>
                                      </p:tavLst>
                                    </p:anim>
                                    <p:animEffect transition="in" filter="fade">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randombar(horizontal)">
                                      <p:cBhvr>
                                        <p:cTn id="48" dur="500"/>
                                        <p:tgtEl>
                                          <p:spTgt spid="17"/>
                                        </p:tgtEl>
                                      </p:cBhvr>
                                    </p:animEffect>
                                  </p:childTnLst>
                                </p:cTn>
                              </p:par>
                            </p:childTnLst>
                          </p:cTn>
                        </p:par>
                        <p:par>
                          <p:cTn id="49" fill="hold">
                            <p:stCondLst>
                              <p:cond delay="500"/>
                            </p:stCondLst>
                            <p:childTnLst>
                              <p:par>
                                <p:cTn id="50" presetID="14" presetClass="entr" presetSubtype="10" fill="hold" grpId="0" nodeType="after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randombar(horizontal)">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6" grpId="0"/>
      <p:bldP spid="21" grpId="0"/>
      <p:bldP spid="23"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52EFF5B-6EA6-4F84-A78E-5912EDB33712}"/>
              </a:ext>
            </a:extLst>
          </p:cNvPr>
          <p:cNvSpPr/>
          <p:nvPr/>
        </p:nvSpPr>
        <p:spPr>
          <a:xfrm>
            <a:off x="739709" y="516881"/>
            <a:ext cx="6232592" cy="3323987"/>
          </a:xfrm>
          <a:prstGeom prst="rect">
            <a:avLst/>
          </a:prstGeom>
        </p:spPr>
        <p:txBody>
          <a:bodyPr wrap="square">
            <a:spAutoFit/>
          </a:bodyPr>
          <a:lstStyle/>
          <a:p>
            <a:pPr algn="just" defTabSz="342900">
              <a:lnSpc>
                <a:spcPct val="150000"/>
              </a:lnSpc>
            </a:pPr>
            <a:r>
              <a:rPr lang="en-US" sz="2800">
                <a:latin typeface="UTM Avo" panose="02040603050506020204" pitchFamily="18" charset="0"/>
                <a:cs typeface="Times New Roman" panose="02020603050405020304" pitchFamily="18" charset="0"/>
              </a:rPr>
              <a:t>		</a:t>
            </a:r>
            <a:r>
              <a:rPr lang="en-US" sz="2800" b="1">
                <a:solidFill>
                  <a:srgbClr val="FFC000"/>
                </a:solidFill>
                <a:latin typeface="UTM Avo" panose="02040603050506020204" pitchFamily="18" charset="0"/>
                <a:cs typeface="Times New Roman" panose="02020603050405020304" pitchFamily="18" charset="0"/>
              </a:rPr>
              <a:t>Cách cầm chuột</a:t>
            </a:r>
            <a:r>
              <a:rPr lang="en-US" sz="2800">
                <a:latin typeface="UTM Avo" panose="02040603050506020204" pitchFamily="18" charset="0"/>
                <a:cs typeface="Times New Roman" panose="02020603050405020304" pitchFamily="18" charset="0"/>
              </a:rPr>
              <a:t>: Cầm chuột bằng tay phải, ngón trỏ đặt vào nút </a:t>
            </a:r>
            <a:r>
              <a:rPr lang="en-US" sz="2800" smtClean="0">
                <a:latin typeface="UTM Avo" panose="02040603050506020204" pitchFamily="18" charset="0"/>
                <a:cs typeface="Times New Roman" panose="02020603050405020304" pitchFamily="18" charset="0"/>
              </a:rPr>
              <a:t>trái </a:t>
            </a:r>
            <a:r>
              <a:rPr lang="en-US" sz="2800">
                <a:latin typeface="UTM Avo" panose="02040603050506020204" pitchFamily="18" charset="0"/>
                <a:cs typeface="Times New Roman" panose="02020603050405020304" pitchFamily="18" charset="0"/>
              </a:rPr>
              <a:t>chuột, ngón giữa đặt vào nút phải chuột, ngón cái và các ngón còn lại giữ hai bên thân chuột. </a:t>
            </a:r>
          </a:p>
        </p:txBody>
      </p:sp>
      <p:pic>
        <p:nvPicPr>
          <p:cNvPr id="6" name="Picture 5">
            <a:extLst>
              <a:ext uri="{FF2B5EF4-FFF2-40B4-BE49-F238E27FC236}">
                <a16:creationId xmlns:a16="http://schemas.microsoft.com/office/drawing/2014/main" id="{67F43321-C9C2-4092-AFBF-50BEE7E6EA9F}"/>
              </a:ext>
            </a:extLst>
          </p:cNvPr>
          <p:cNvPicPr>
            <a:picLocks noChangeAspect="1"/>
          </p:cNvPicPr>
          <p:nvPr/>
        </p:nvPicPr>
        <p:blipFill>
          <a:blip r:embed="rId2"/>
          <a:stretch>
            <a:fillRect/>
          </a:stretch>
        </p:blipFill>
        <p:spPr>
          <a:xfrm>
            <a:off x="675568" y="505306"/>
            <a:ext cx="734513" cy="653278"/>
          </a:xfrm>
          <a:prstGeom prst="rect">
            <a:avLst/>
          </a:prstGeom>
        </p:spPr>
      </p:pic>
      <p:pic>
        <p:nvPicPr>
          <p:cNvPr id="7" name="Picture 6">
            <a:extLst>
              <a:ext uri="{FF2B5EF4-FFF2-40B4-BE49-F238E27FC236}">
                <a16:creationId xmlns:a16="http://schemas.microsoft.com/office/drawing/2014/main" id="{15DD5063-123E-4439-9AD4-FF3C35343369}"/>
              </a:ext>
            </a:extLst>
          </p:cNvPr>
          <p:cNvPicPr>
            <a:picLocks noChangeAspect="1"/>
          </p:cNvPicPr>
          <p:nvPr/>
        </p:nvPicPr>
        <p:blipFill>
          <a:blip r:embed="rId3"/>
          <a:stretch>
            <a:fillRect/>
          </a:stretch>
        </p:blipFill>
        <p:spPr>
          <a:xfrm>
            <a:off x="675568" y="3849188"/>
            <a:ext cx="3910080" cy="2783781"/>
          </a:xfrm>
          <a:prstGeom prst="rect">
            <a:avLst/>
          </a:prstGeom>
        </p:spPr>
      </p:pic>
      <p:sp>
        <p:nvSpPr>
          <p:cNvPr id="8" name="Rectangle 7">
            <a:extLst>
              <a:ext uri="{FF2B5EF4-FFF2-40B4-BE49-F238E27FC236}">
                <a16:creationId xmlns:a16="http://schemas.microsoft.com/office/drawing/2014/main" id="{8030B01D-58AC-486D-A419-25927972071D}"/>
              </a:ext>
            </a:extLst>
          </p:cNvPr>
          <p:cNvSpPr/>
          <p:nvPr/>
        </p:nvSpPr>
        <p:spPr>
          <a:xfrm>
            <a:off x="5247409" y="4123084"/>
            <a:ext cx="6073470" cy="1953868"/>
          </a:xfrm>
          <a:prstGeom prst="rect">
            <a:avLst/>
          </a:prstGeom>
        </p:spPr>
        <p:txBody>
          <a:bodyPr wrap="square">
            <a:spAutoFit/>
          </a:bodyPr>
          <a:lstStyle/>
          <a:p>
            <a:pPr algn="just" defTabSz="342900">
              <a:lnSpc>
                <a:spcPct val="150000"/>
              </a:lnSpc>
            </a:pPr>
            <a:r>
              <a:rPr lang="vi-VN" sz="2800" b="1">
                <a:solidFill>
                  <a:srgbClr val="FFC000"/>
                </a:solidFill>
                <a:latin typeface="UTM Avo" panose="02040603050506020204" pitchFamily="18" charset="0"/>
                <a:cs typeface="Times New Roman" panose="02020603050405020304" pitchFamily="18" charset="0"/>
              </a:rPr>
              <a:t>Các thao tác cơ bản với chuột</a:t>
            </a:r>
            <a:r>
              <a:rPr lang="en-US" sz="2800">
                <a:latin typeface="UTM Avo" panose="02040603050506020204" pitchFamily="18" charset="0"/>
                <a:cs typeface="Times New Roman" panose="02020603050405020304" pitchFamily="18" charset="0"/>
              </a:rPr>
              <a:t>: Thao tác với chuột chính là thao tác để điều khiển con trỏ chuột trên màn hình. </a:t>
            </a:r>
          </a:p>
        </p:txBody>
      </p:sp>
      <p:pic>
        <p:nvPicPr>
          <p:cNvPr id="9" name="Picture 8">
            <a:extLst>
              <a:ext uri="{FF2B5EF4-FFF2-40B4-BE49-F238E27FC236}">
                <a16:creationId xmlns:a16="http://schemas.microsoft.com/office/drawing/2014/main" id="{C10568C7-3645-44BA-B6C9-4801F96CF0BA}"/>
              </a:ext>
            </a:extLst>
          </p:cNvPr>
          <p:cNvPicPr>
            <a:picLocks noChangeAspect="1"/>
          </p:cNvPicPr>
          <p:nvPr/>
        </p:nvPicPr>
        <p:blipFill>
          <a:blip r:embed="rId4"/>
          <a:stretch>
            <a:fillRect/>
          </a:stretch>
        </p:blipFill>
        <p:spPr>
          <a:xfrm>
            <a:off x="7356143" y="101702"/>
            <a:ext cx="4517409" cy="3919473"/>
          </a:xfrm>
          <a:prstGeom prst="rect">
            <a:avLst/>
          </a:prstGeom>
        </p:spPr>
      </p:pic>
    </p:spTree>
    <p:extLst>
      <p:ext uri="{BB962C8B-B14F-4D97-AF65-F5344CB8AC3E}">
        <p14:creationId xmlns:p14="http://schemas.microsoft.com/office/powerpoint/2010/main" val="2566521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03B6414-ED8E-469F-97DF-60788F1AF2D2}"/>
              </a:ext>
            </a:extLst>
          </p:cNvPr>
          <p:cNvSpPr/>
          <p:nvPr/>
        </p:nvSpPr>
        <p:spPr>
          <a:xfrm>
            <a:off x="236540" y="88332"/>
            <a:ext cx="11691603" cy="4164217"/>
          </a:xfrm>
          <a:prstGeom prst="rect">
            <a:avLst/>
          </a:prstGeom>
        </p:spPr>
        <p:txBody>
          <a:bodyPr wrap="square">
            <a:spAutoFit/>
          </a:bodyPr>
          <a:lstStyle/>
          <a:p>
            <a:pPr algn="just" defTabSz="342900">
              <a:lnSpc>
                <a:spcPct val="135000"/>
              </a:lnSpc>
            </a:pPr>
            <a:r>
              <a:rPr lang="en-US" sz="2800">
                <a:latin typeface="UTM Avo" panose="02040603050506020204" pitchFamily="18" charset="0"/>
                <a:cs typeface="Times New Roman" panose="02020603050405020304" pitchFamily="18" charset="0"/>
              </a:rPr>
              <a:t>Các thao tác với chuột gồm có: </a:t>
            </a:r>
          </a:p>
          <a:p>
            <a:pPr algn="just" defTabSz="342900">
              <a:lnSpc>
                <a:spcPct val="135000"/>
              </a:lnSpc>
            </a:pPr>
            <a:r>
              <a:rPr lang="vi-VN" sz="2800">
                <a:latin typeface="UTM Avo" panose="02040603050506020204" pitchFamily="18" charset="0"/>
                <a:cs typeface="Times New Roman" panose="02020603050405020304" pitchFamily="18" charset="0"/>
              </a:rPr>
              <a:t>- </a:t>
            </a:r>
            <a:r>
              <a:rPr lang="vi-VN" sz="2800">
                <a:solidFill>
                  <a:srgbClr val="00B0F0"/>
                </a:solidFill>
                <a:latin typeface="UTM Avo" panose="02040603050506020204" pitchFamily="18" charset="0"/>
                <a:cs typeface="Times New Roman" panose="02020603050405020304" pitchFamily="18" charset="0"/>
              </a:rPr>
              <a:t>Di chuyển chuột</a:t>
            </a:r>
            <a:r>
              <a:rPr lang="vi-VN" sz="2800">
                <a:latin typeface="UTM Avo" panose="02040603050506020204" pitchFamily="18" charset="0"/>
                <a:cs typeface="Times New Roman" panose="02020603050405020304" pitchFamily="18" charset="0"/>
              </a:rPr>
              <a:t>: Thay đổi vị trí của chuột đến vị</a:t>
            </a:r>
            <a:r>
              <a:rPr lang="en-US" sz="2800">
                <a:latin typeface="UTM Avo" panose="02040603050506020204" pitchFamily="18" charset="0"/>
                <a:cs typeface="Times New Roman" panose="02020603050405020304" pitchFamily="18" charset="0"/>
              </a:rPr>
              <a:t> </a:t>
            </a:r>
            <a:r>
              <a:rPr lang="vi-VN" sz="2800">
                <a:latin typeface="UTM Avo" panose="02040603050506020204" pitchFamily="18" charset="0"/>
                <a:cs typeface="Times New Roman" panose="02020603050405020304" pitchFamily="18" charset="0"/>
              </a:rPr>
              <a:t>trí khác. </a:t>
            </a:r>
            <a:endParaRPr lang="en-US" sz="2800">
              <a:latin typeface="UTM Avo" panose="02040603050506020204" pitchFamily="18" charset="0"/>
              <a:cs typeface="Times New Roman" panose="02020603050405020304" pitchFamily="18" charset="0"/>
            </a:endParaRPr>
          </a:p>
          <a:p>
            <a:pPr algn="just" defTabSz="342900">
              <a:lnSpc>
                <a:spcPct val="135000"/>
              </a:lnSpc>
            </a:pPr>
            <a:r>
              <a:rPr lang="vi-VN" sz="2800">
                <a:latin typeface="UTM Avo" panose="02040603050506020204" pitchFamily="18" charset="0"/>
                <a:cs typeface="Times New Roman" panose="02020603050405020304" pitchFamily="18" charset="0"/>
              </a:rPr>
              <a:t>- </a:t>
            </a:r>
            <a:r>
              <a:rPr lang="vi-VN" sz="2800">
                <a:solidFill>
                  <a:srgbClr val="00B0F0"/>
                </a:solidFill>
                <a:latin typeface="UTM Avo" panose="02040603050506020204" pitchFamily="18" charset="0"/>
                <a:cs typeface="Times New Roman" panose="02020603050405020304" pitchFamily="18" charset="0"/>
              </a:rPr>
              <a:t>Nháy chuột</a:t>
            </a:r>
            <a:r>
              <a:rPr lang="vi-VN" sz="2800">
                <a:latin typeface="UTM Avo" panose="02040603050506020204" pitchFamily="18" charset="0"/>
                <a:cs typeface="Times New Roman" panose="02020603050405020304" pitchFamily="18" charset="0"/>
              </a:rPr>
              <a:t>: Dùng ngón trỏ nhấn nút trái chuột</a:t>
            </a:r>
            <a:r>
              <a:rPr lang="en-US" sz="2800">
                <a:latin typeface="UTM Avo" panose="02040603050506020204" pitchFamily="18" charset="0"/>
                <a:cs typeface="Times New Roman" panose="02020603050405020304" pitchFamily="18" charset="0"/>
              </a:rPr>
              <a:t> </a:t>
            </a:r>
            <a:r>
              <a:rPr lang="vi-VN" sz="2800">
                <a:latin typeface="UTM Avo" panose="02040603050506020204" pitchFamily="18" charset="0"/>
                <a:cs typeface="Times New Roman" panose="02020603050405020304" pitchFamily="18" charset="0"/>
              </a:rPr>
              <a:t>một lần. </a:t>
            </a:r>
            <a:endParaRPr lang="en-US" sz="2800">
              <a:latin typeface="UTM Avo" panose="02040603050506020204" pitchFamily="18" charset="0"/>
              <a:cs typeface="Times New Roman" panose="02020603050405020304" pitchFamily="18" charset="0"/>
            </a:endParaRPr>
          </a:p>
          <a:p>
            <a:pPr algn="just" defTabSz="342900">
              <a:lnSpc>
                <a:spcPct val="135000"/>
              </a:lnSpc>
            </a:pPr>
            <a:r>
              <a:rPr lang="en-US" sz="2800">
                <a:latin typeface="UTM Avo" panose="02040603050506020204" pitchFamily="18" charset="0"/>
                <a:cs typeface="Times New Roman" panose="02020603050405020304" pitchFamily="18" charset="0"/>
              </a:rPr>
              <a:t>- </a:t>
            </a:r>
            <a:r>
              <a:rPr lang="vi-VN" sz="2800">
                <a:solidFill>
                  <a:srgbClr val="00B0F0"/>
                </a:solidFill>
                <a:latin typeface="UTM Avo" panose="02040603050506020204" pitchFamily="18" charset="0"/>
                <a:cs typeface="Times New Roman" panose="02020603050405020304" pitchFamily="18" charset="0"/>
              </a:rPr>
              <a:t>Nháy nút phải chuột</a:t>
            </a:r>
            <a:r>
              <a:rPr lang="vi-VN" sz="2800">
                <a:latin typeface="UTM Avo" panose="02040603050506020204" pitchFamily="18" charset="0"/>
                <a:cs typeface="Times New Roman" panose="02020603050405020304" pitchFamily="18" charset="0"/>
              </a:rPr>
              <a:t>: Dùng ngón giữa nhấn nút phải chuột một lần. </a:t>
            </a:r>
            <a:endParaRPr lang="en-US" sz="2800">
              <a:latin typeface="UTM Avo" panose="02040603050506020204" pitchFamily="18" charset="0"/>
              <a:cs typeface="Times New Roman" panose="02020603050405020304" pitchFamily="18" charset="0"/>
            </a:endParaRPr>
          </a:p>
          <a:p>
            <a:pPr algn="just" defTabSz="342900">
              <a:lnSpc>
                <a:spcPct val="135000"/>
              </a:lnSpc>
            </a:pPr>
            <a:r>
              <a:rPr lang="en-US" sz="2800">
                <a:latin typeface="UTM Avo" panose="02040603050506020204" pitchFamily="18" charset="0"/>
                <a:cs typeface="Times New Roman" panose="02020603050405020304" pitchFamily="18" charset="0"/>
              </a:rPr>
              <a:t>- </a:t>
            </a:r>
            <a:r>
              <a:rPr lang="vi-VN" sz="2800">
                <a:solidFill>
                  <a:srgbClr val="00B0F0"/>
                </a:solidFill>
                <a:latin typeface="UTM Avo" panose="02040603050506020204" pitchFamily="18" charset="0"/>
                <a:cs typeface="Times New Roman" panose="02020603050405020304" pitchFamily="18" charset="0"/>
              </a:rPr>
              <a:t>Nháy đúp chuột</a:t>
            </a:r>
            <a:r>
              <a:rPr lang="vi-VN" sz="2800">
                <a:latin typeface="UTM Avo" panose="02040603050506020204" pitchFamily="18" charset="0"/>
                <a:cs typeface="Times New Roman" panose="02020603050405020304" pitchFamily="18" charset="0"/>
              </a:rPr>
              <a:t>: Dùng ngón trỏ nhấn nút trải chuột nhanh hai lần liên tiếp. </a:t>
            </a:r>
            <a:endParaRPr lang="en-US" sz="2800">
              <a:latin typeface="UTM Avo" panose="02040603050506020204" pitchFamily="18" charset="0"/>
              <a:cs typeface="Times New Roman" panose="02020603050405020304" pitchFamily="18" charset="0"/>
            </a:endParaRPr>
          </a:p>
          <a:p>
            <a:pPr algn="just" defTabSz="342900">
              <a:lnSpc>
                <a:spcPct val="135000"/>
              </a:lnSpc>
            </a:pPr>
            <a:r>
              <a:rPr lang="en-US" sz="2800">
                <a:latin typeface="UTM Avo" panose="02040603050506020204" pitchFamily="18" charset="0"/>
                <a:cs typeface="Times New Roman" panose="02020603050405020304" pitchFamily="18" charset="0"/>
              </a:rPr>
              <a:t>- </a:t>
            </a:r>
            <a:r>
              <a:rPr lang="vi-VN" sz="2800">
                <a:solidFill>
                  <a:srgbClr val="00B0F0"/>
                </a:solidFill>
                <a:latin typeface="UTM Avo" panose="02040603050506020204" pitchFamily="18" charset="0"/>
                <a:cs typeface="Times New Roman" panose="02020603050405020304" pitchFamily="18" charset="0"/>
              </a:rPr>
              <a:t>Kéo thả chuột</a:t>
            </a:r>
            <a:r>
              <a:rPr lang="vi-VN" sz="2800">
                <a:latin typeface="UTM Avo" panose="02040603050506020204" pitchFamily="18" charset="0"/>
                <a:cs typeface="Times New Roman" panose="02020603050405020304" pitchFamily="18" charset="0"/>
              </a:rPr>
              <a:t>: Nhấn giữ nút trái chuột, di chuyển Con trỏ chuột đến vị trí mới thì thả ngón tay.</a:t>
            </a:r>
          </a:p>
        </p:txBody>
      </p:sp>
      <p:pic>
        <p:nvPicPr>
          <p:cNvPr id="3" name="Picture 2">
            <a:extLst>
              <a:ext uri="{FF2B5EF4-FFF2-40B4-BE49-F238E27FC236}">
                <a16:creationId xmlns:a16="http://schemas.microsoft.com/office/drawing/2014/main" id="{95E08F11-E82C-4853-8D0E-607FA1A3785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93646" y="3630304"/>
            <a:ext cx="9034508" cy="3136975"/>
          </a:xfrm>
          <a:prstGeom prst="rect">
            <a:avLst/>
          </a:prstGeom>
        </p:spPr>
      </p:pic>
    </p:spTree>
    <p:extLst>
      <p:ext uri="{BB962C8B-B14F-4D97-AF65-F5344CB8AC3E}">
        <p14:creationId xmlns:p14="http://schemas.microsoft.com/office/powerpoint/2010/main" val="3272416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6|21.8|32.7|2.7|1.5|1.1"/>
</p:tagLst>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5692</TotalTime>
  <Words>1303</Words>
  <Application>Microsoft Office PowerPoint</Application>
  <PresentationFormat>Widescreen</PresentationFormat>
  <Paragraphs>113</Paragraphs>
  <Slides>22</Slides>
  <Notes>2</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22</vt:i4>
      </vt:variant>
    </vt:vector>
  </HeadingPairs>
  <TitlesOfParts>
    <vt:vector size="36" baseType="lpstr">
      <vt:lpstr>微软雅黑</vt:lpstr>
      <vt:lpstr>Arial</vt:lpstr>
      <vt:lpstr>Calibri</vt:lpstr>
      <vt:lpstr>等线</vt:lpstr>
      <vt:lpstr>iCiel Cadena</vt:lpstr>
      <vt:lpstr>Segoe Print</vt:lpstr>
      <vt:lpstr>SVN-Androgyne</vt:lpstr>
      <vt:lpstr>SVN-SAF</vt:lpstr>
      <vt:lpstr>Times New Roman</vt:lpstr>
      <vt:lpstr>UTM Avo</vt:lpstr>
      <vt:lpstr>UTM Bienvenue</vt:lpstr>
      <vt:lpstr>UTM HelvetIns</vt:lpstr>
      <vt:lpstr>方正黑体_GBK</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Dell7470 i7</cp:lastModifiedBy>
  <cp:revision>198</cp:revision>
  <dcterms:created xsi:type="dcterms:W3CDTF">2021-11-14T08:33:55Z</dcterms:created>
  <dcterms:modified xsi:type="dcterms:W3CDTF">2023-10-17T03:20:24Z</dcterms:modified>
</cp:coreProperties>
</file>