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83" r:id="rId3"/>
  </p:sldMasterIdLst>
  <p:notesMasterIdLst>
    <p:notesMasterId r:id="rId37"/>
  </p:notesMasterIdLst>
  <p:sldIdLst>
    <p:sldId id="378" r:id="rId4"/>
    <p:sldId id="326" r:id="rId5"/>
    <p:sldId id="403" r:id="rId6"/>
    <p:sldId id="425" r:id="rId7"/>
    <p:sldId id="387" r:id="rId8"/>
    <p:sldId id="388" r:id="rId9"/>
    <p:sldId id="380" r:id="rId10"/>
    <p:sldId id="379" r:id="rId11"/>
    <p:sldId id="389" r:id="rId12"/>
    <p:sldId id="404" r:id="rId13"/>
    <p:sldId id="405" r:id="rId14"/>
    <p:sldId id="406" r:id="rId15"/>
    <p:sldId id="422" r:id="rId16"/>
    <p:sldId id="423" r:id="rId17"/>
    <p:sldId id="424" r:id="rId18"/>
    <p:sldId id="373" r:id="rId19"/>
    <p:sldId id="397" r:id="rId20"/>
    <p:sldId id="408" r:id="rId21"/>
    <p:sldId id="409" r:id="rId22"/>
    <p:sldId id="411" r:id="rId23"/>
    <p:sldId id="410" r:id="rId24"/>
    <p:sldId id="412" r:id="rId25"/>
    <p:sldId id="413" r:id="rId26"/>
    <p:sldId id="414" r:id="rId27"/>
    <p:sldId id="415" r:id="rId28"/>
    <p:sldId id="401" r:id="rId29"/>
    <p:sldId id="416" r:id="rId30"/>
    <p:sldId id="418" r:id="rId31"/>
    <p:sldId id="417" r:id="rId32"/>
    <p:sldId id="419" r:id="rId33"/>
    <p:sldId id="420" r:id="rId34"/>
    <p:sldId id="421" r:id="rId35"/>
    <p:sldId id="4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5C193-92C9-4C44-9298-16A66DB159C8}"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0F1E1-DDA9-4B8E-A12E-BE3A4FECCF78}" type="slidenum">
              <a:rPr lang="en-US" smtClean="0"/>
              <a:t>‹#›</a:t>
            </a:fld>
            <a:endParaRPr lang="en-US"/>
          </a:p>
        </p:txBody>
      </p:sp>
    </p:spTree>
    <p:extLst>
      <p:ext uri="{BB962C8B-B14F-4D97-AF65-F5344CB8AC3E}">
        <p14:creationId xmlns:p14="http://schemas.microsoft.com/office/powerpoint/2010/main" val="297522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370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5548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5639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7847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852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630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048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8637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9985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262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8450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3150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493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335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DBFEAD-F944-46AA-8A11-C3626C964C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1743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DBFEAD-F944-46AA-8A11-C3626C964C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369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DBFEAD-F944-46AA-8A11-C3626C964C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6601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62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AAA666-8B71-4593-9E7C-6B27FA0934D5}" type="datetimeFigureOut">
              <a:rPr lang="zh-CN" altLang="en-US"/>
              <a:pPr>
                <a:defRPr/>
              </a:pPr>
              <a:t>2023/10/10</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71321ADE-6C70-478D-AF10-ECD509C7094F}" type="slidenum">
              <a:rPr lang="zh-CN" altLang="en-US"/>
              <a:pPr>
                <a:defRPr/>
              </a:pPr>
              <a:t>‹#›</a:t>
            </a:fld>
            <a:endParaRPr lang="zh-CN" altLang="en-US"/>
          </a:p>
        </p:txBody>
      </p:sp>
    </p:spTree>
    <p:extLst>
      <p:ext uri="{BB962C8B-B14F-4D97-AF65-F5344CB8AC3E}">
        <p14:creationId xmlns:p14="http://schemas.microsoft.com/office/powerpoint/2010/main" val="287662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3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27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1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41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196312" y="222142"/>
            <a:ext cx="11799376" cy="6374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968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66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56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6525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3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5016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1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0633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3BA4E24-E647-42BB-BCF6-100202554B4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5400000">
            <a:off x="2666999" y="-2666999"/>
            <a:ext cx="6858000" cy="12191998"/>
          </a:xfrm>
          <a:prstGeom prst="rect">
            <a:avLst/>
          </a:prstGeom>
        </p:spPr>
      </p:pic>
      <p:sp>
        <p:nvSpPr>
          <p:cNvPr id="3" name="矩形 2">
            <a:extLst>
              <a:ext uri="{FF2B5EF4-FFF2-40B4-BE49-F238E27FC236}">
                <a16:creationId xmlns:a16="http://schemas.microsoft.com/office/drawing/2014/main" id="{5B0888AF-9003-45B9-81D2-EFB1D7E6532E}"/>
              </a:ext>
            </a:extLst>
          </p:cNvPr>
          <p:cNvSpPr/>
          <p:nvPr userDrawn="1"/>
        </p:nvSpPr>
        <p:spPr>
          <a:xfrm>
            <a:off x="298601" y="261381"/>
            <a:ext cx="11594797" cy="6335237"/>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460521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088284" rtl="0" eaLnBrk="1" latinLnBrk="0" hangingPunct="1">
        <a:spcBef>
          <a:spcPct val="0"/>
        </a:spcBef>
        <a:buNone/>
        <a:defRPr sz="5199" kern="1200">
          <a:solidFill>
            <a:schemeClr val="tx1"/>
          </a:solidFill>
          <a:latin typeface="+mj-lt"/>
          <a:ea typeface="+mj-ea"/>
          <a:cs typeface="+mj-cs"/>
        </a:defRPr>
      </a:lvl1pPr>
    </p:titleStyle>
    <p:bodyStyle>
      <a:lvl1pPr marL="408106" indent="-408106" algn="l" defTabSz="1088284"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231" indent="-340089" algn="l" defTabSz="1088284"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355" indent="-272071" algn="l" defTabSz="1088284"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49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639"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781"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23"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66"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0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284" rtl="0" eaLnBrk="1" latinLnBrk="0" hangingPunct="1">
        <a:defRPr sz="2100" kern="1200">
          <a:solidFill>
            <a:schemeClr val="tx1"/>
          </a:solidFill>
          <a:latin typeface="+mn-lt"/>
          <a:ea typeface="+mn-ea"/>
          <a:cs typeface="+mn-cs"/>
        </a:defRPr>
      </a:lvl1pPr>
      <a:lvl2pPr marL="544142" algn="l" defTabSz="1088284" rtl="0" eaLnBrk="1" latinLnBrk="0" hangingPunct="1">
        <a:defRPr sz="2100" kern="1200">
          <a:solidFill>
            <a:schemeClr val="tx1"/>
          </a:solidFill>
          <a:latin typeface="+mn-lt"/>
          <a:ea typeface="+mn-ea"/>
          <a:cs typeface="+mn-cs"/>
        </a:defRPr>
      </a:lvl2pPr>
      <a:lvl3pPr marL="1088284" algn="l" defTabSz="1088284" rtl="0" eaLnBrk="1" latinLnBrk="0" hangingPunct="1">
        <a:defRPr sz="2100" kern="1200">
          <a:solidFill>
            <a:schemeClr val="tx1"/>
          </a:solidFill>
          <a:latin typeface="+mn-lt"/>
          <a:ea typeface="+mn-ea"/>
          <a:cs typeface="+mn-cs"/>
        </a:defRPr>
      </a:lvl3pPr>
      <a:lvl4pPr marL="1632426"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34DD42E-11C0-411E-A1DA-71557E534A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spTree>
    <p:extLst>
      <p:ext uri="{BB962C8B-B14F-4D97-AF65-F5344CB8AC3E}">
        <p14:creationId xmlns:p14="http://schemas.microsoft.com/office/powerpoint/2010/main" val="2574243541"/>
      </p:ext>
    </p:extLst>
  </p:cSld>
  <p:clrMap bg1="lt1" tx1="dk1" bg2="lt2" tx2="dk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3BA4E24-E647-42BB-BCF6-100202554B4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5400000">
            <a:off x="2666999" y="-2667001"/>
            <a:ext cx="6858000" cy="12192002"/>
          </a:xfrm>
          <a:prstGeom prst="rect">
            <a:avLst/>
          </a:prstGeom>
        </p:spPr>
      </p:pic>
      <p:sp>
        <p:nvSpPr>
          <p:cNvPr id="3" name="矩形 2">
            <a:extLst>
              <a:ext uri="{FF2B5EF4-FFF2-40B4-BE49-F238E27FC236}">
                <a16:creationId xmlns:a16="http://schemas.microsoft.com/office/drawing/2014/main" id="{5B0888AF-9003-45B9-81D2-EFB1D7E6532E}"/>
              </a:ext>
            </a:extLst>
          </p:cNvPr>
          <p:cNvSpPr/>
          <p:nvPr userDrawn="1"/>
        </p:nvSpPr>
        <p:spPr>
          <a:xfrm>
            <a:off x="298601" y="261381"/>
            <a:ext cx="11594797" cy="6335237"/>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4491583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ctr" defTabSz="1088284" rtl="0" eaLnBrk="1" latinLnBrk="0" hangingPunct="1">
        <a:spcBef>
          <a:spcPct val="0"/>
        </a:spcBef>
        <a:buNone/>
        <a:defRPr sz="5199" kern="1200">
          <a:solidFill>
            <a:schemeClr val="tx1"/>
          </a:solidFill>
          <a:latin typeface="+mj-lt"/>
          <a:ea typeface="+mj-ea"/>
          <a:cs typeface="+mj-cs"/>
        </a:defRPr>
      </a:lvl1pPr>
    </p:titleStyle>
    <p:bodyStyle>
      <a:lvl1pPr marL="408106" indent="-408106" algn="l" defTabSz="1088284"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231" indent="-340089" algn="l" defTabSz="1088284"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355" indent="-272071" algn="l" defTabSz="1088284"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49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639"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781"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23"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66"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0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284" rtl="0" eaLnBrk="1" latinLnBrk="0" hangingPunct="1">
        <a:defRPr sz="2100" kern="1200">
          <a:solidFill>
            <a:schemeClr val="tx1"/>
          </a:solidFill>
          <a:latin typeface="+mn-lt"/>
          <a:ea typeface="+mn-ea"/>
          <a:cs typeface="+mn-cs"/>
        </a:defRPr>
      </a:lvl1pPr>
      <a:lvl2pPr marL="544142" algn="l" defTabSz="1088284" rtl="0" eaLnBrk="1" latinLnBrk="0" hangingPunct="1">
        <a:defRPr sz="2100" kern="1200">
          <a:solidFill>
            <a:schemeClr val="tx1"/>
          </a:solidFill>
          <a:latin typeface="+mn-lt"/>
          <a:ea typeface="+mn-ea"/>
          <a:cs typeface="+mn-cs"/>
        </a:defRPr>
      </a:lvl2pPr>
      <a:lvl3pPr marL="1088284" algn="l" defTabSz="1088284" rtl="0" eaLnBrk="1" latinLnBrk="0" hangingPunct="1">
        <a:defRPr sz="2100" kern="1200">
          <a:solidFill>
            <a:schemeClr val="tx1"/>
          </a:solidFill>
          <a:latin typeface="+mn-lt"/>
          <a:ea typeface="+mn-ea"/>
          <a:cs typeface="+mn-cs"/>
        </a:defRPr>
      </a:lvl3pPr>
      <a:lvl4pPr marL="1632426"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1.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5931"/>
          <a:stretch/>
        </p:blipFill>
        <p:spPr>
          <a:xfrm flipV="1">
            <a:off x="392464" y="343267"/>
            <a:ext cx="11456942" cy="6185909"/>
          </a:xfrm>
          <a:prstGeom prst="rect">
            <a:avLst/>
          </a:prstGeom>
        </p:spPr>
      </p:pic>
      <p:grpSp>
        <p:nvGrpSpPr>
          <p:cNvPr id="10" name="组合 9">
            <a:extLst>
              <a:ext uri="{FF2B5EF4-FFF2-40B4-BE49-F238E27FC236}">
                <a16:creationId xmlns:a16="http://schemas.microsoft.com/office/drawing/2014/main" id="{DA63829C-9592-4948-A730-DA52E52E983B}"/>
              </a:ext>
            </a:extLst>
          </p:cNvPr>
          <p:cNvGrpSpPr/>
          <p:nvPr/>
        </p:nvGrpSpPr>
        <p:grpSpPr>
          <a:xfrm>
            <a:off x="224515" y="193940"/>
            <a:ext cx="11742970" cy="6470119"/>
            <a:chOff x="298562" y="333450"/>
            <a:chExt cx="11745688" cy="6471617"/>
          </a:xfrm>
        </p:grpSpPr>
        <p:sp>
          <p:nvSpPr>
            <p:cNvPr id="9" name="矩形 8">
              <a:extLst>
                <a:ext uri="{FF2B5EF4-FFF2-40B4-BE49-F238E27FC236}">
                  <a16:creationId xmlns:a16="http://schemas.microsoft.com/office/drawing/2014/main" id="{C2A056D6-543C-4AC9-B432-4049588CC9CC}"/>
                </a:ext>
              </a:extLst>
            </p:cNvPr>
            <p:cNvSpPr/>
            <p:nvPr/>
          </p:nvSpPr>
          <p:spPr>
            <a:xfrm>
              <a:off x="450962" y="468363"/>
              <a:ext cx="11593288" cy="633670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zh-CN" altLang="en-US" sz="2100">
                <a:solidFill>
                  <a:prstClr val="white"/>
                </a:solidFill>
                <a:latin typeface="Calibri"/>
                <a:ea typeface="宋体" panose="02010600030101010101" pitchFamily="2" charset="-122"/>
              </a:endParaRPr>
            </a:p>
          </p:txBody>
        </p:sp>
        <p:sp>
          <p:nvSpPr>
            <p:cNvPr id="16" name="矩形 15">
              <a:extLst>
                <a:ext uri="{FF2B5EF4-FFF2-40B4-BE49-F238E27FC236}">
                  <a16:creationId xmlns:a16="http://schemas.microsoft.com/office/drawing/2014/main" id="{C9705317-84EC-410E-9BB9-1BA1B9527555}"/>
                </a:ext>
              </a:extLst>
            </p:cNvPr>
            <p:cNvSpPr/>
            <p:nvPr/>
          </p:nvSpPr>
          <p:spPr>
            <a:xfrm>
              <a:off x="298562" y="333450"/>
              <a:ext cx="11593288" cy="6336704"/>
            </a:xfrm>
            <a:prstGeom prst="rect">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zh-CN" altLang="en-US" sz="2100">
                <a:solidFill>
                  <a:prstClr val="white"/>
                </a:solidFill>
                <a:latin typeface="Calibri"/>
                <a:ea typeface="宋体" panose="02010600030101010101" pitchFamily="2" charset="-122"/>
              </a:endParaRPr>
            </a:p>
          </p:txBody>
        </p:sp>
      </p:grpSp>
      <p:pic>
        <p:nvPicPr>
          <p:cNvPr id="12" name="图片 11">
            <a:extLst>
              <a:ext uri="{FF2B5EF4-FFF2-40B4-BE49-F238E27FC236}">
                <a16:creationId xmlns:a16="http://schemas.microsoft.com/office/drawing/2014/main" id="{8FBD3990-6A28-40A7-A22E-7C01DD580E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58801" y="193940"/>
            <a:ext cx="1367835" cy="1609218"/>
          </a:xfrm>
          <a:prstGeom prst="rect">
            <a:avLst/>
          </a:prstGeom>
        </p:spPr>
      </p:pic>
      <p:pic>
        <p:nvPicPr>
          <p:cNvPr id="13" name="图片 12">
            <a:extLst>
              <a:ext uri="{FF2B5EF4-FFF2-40B4-BE49-F238E27FC236}">
                <a16:creationId xmlns:a16="http://schemas.microsoft.com/office/drawing/2014/main" id="{B78F3D14-87BF-430F-AA02-0F90BF9F2F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10980176" y="5665280"/>
            <a:ext cx="987309" cy="863896"/>
          </a:xfrm>
          <a:prstGeom prst="rect">
            <a:avLst/>
          </a:prstGeom>
        </p:spPr>
      </p:pic>
      <p:pic>
        <p:nvPicPr>
          <p:cNvPr id="2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879" y="-20601"/>
            <a:ext cx="7116608" cy="7116608"/>
          </a:xfrm>
          <a:prstGeom prst="rect">
            <a:avLst/>
          </a:prstGeom>
        </p:spPr>
      </p:pic>
      <p:pic>
        <p:nvPicPr>
          <p:cNvPr id="5" name="Picture 4">
            <a:extLst>
              <a:ext uri="{FF2B5EF4-FFF2-40B4-BE49-F238E27FC236}">
                <a16:creationId xmlns:a16="http://schemas.microsoft.com/office/drawing/2014/main" id="{0D407C8A-CEDE-D1CA-0048-F5B22D985F6C}"/>
              </a:ext>
            </a:extLst>
          </p:cNvPr>
          <p:cNvPicPr>
            <a:picLocks noChangeAspect="1"/>
          </p:cNvPicPr>
          <p:nvPr/>
        </p:nvPicPr>
        <p:blipFill>
          <a:blip r:embed="rId7"/>
          <a:stretch>
            <a:fillRect/>
          </a:stretch>
        </p:blipFill>
        <p:spPr>
          <a:xfrm>
            <a:off x="7344717" y="468645"/>
            <a:ext cx="2584928" cy="859611"/>
          </a:xfrm>
          <a:prstGeom prst="rect">
            <a:avLst/>
          </a:prstGeom>
        </p:spPr>
      </p:pic>
      <p:pic>
        <p:nvPicPr>
          <p:cNvPr id="6" name="Picture 5">
            <a:extLst>
              <a:ext uri="{FF2B5EF4-FFF2-40B4-BE49-F238E27FC236}">
                <a16:creationId xmlns:a16="http://schemas.microsoft.com/office/drawing/2014/main" id="{029A51A0-8EE9-05C1-9EF8-7A2543A84FE5}"/>
              </a:ext>
            </a:extLst>
          </p:cNvPr>
          <p:cNvPicPr>
            <a:picLocks noChangeAspect="1"/>
          </p:cNvPicPr>
          <p:nvPr/>
        </p:nvPicPr>
        <p:blipFill>
          <a:blip r:embed="rId8"/>
          <a:stretch>
            <a:fillRect/>
          </a:stretch>
        </p:blipFill>
        <p:spPr>
          <a:xfrm>
            <a:off x="5205378" y="1233416"/>
            <a:ext cx="6986622" cy="3987130"/>
          </a:xfrm>
          <a:prstGeom prst="rect">
            <a:avLst/>
          </a:prstGeom>
        </p:spPr>
      </p:pic>
      <p:sp>
        <p:nvSpPr>
          <p:cNvPr id="7" name="TextBox 6">
            <a:extLst>
              <a:ext uri="{FF2B5EF4-FFF2-40B4-BE49-F238E27FC236}">
                <a16:creationId xmlns:a16="http://schemas.microsoft.com/office/drawing/2014/main" id="{E5D5B32A-9DB1-E90E-2460-60EDDFF3AC89}"/>
              </a:ext>
            </a:extLst>
          </p:cNvPr>
          <p:cNvSpPr txBox="1"/>
          <p:nvPr/>
        </p:nvSpPr>
        <p:spPr>
          <a:xfrm>
            <a:off x="7931889" y="4763387"/>
            <a:ext cx="2615609" cy="830997"/>
          </a:xfrm>
          <a:prstGeom prst="rect">
            <a:avLst/>
          </a:prstGeom>
          <a:noFill/>
        </p:spPr>
        <p:txBody>
          <a:bodyPr wrap="square" rtlCol="0">
            <a:spAutoFit/>
          </a:bodyPr>
          <a:lstStyle/>
          <a:p>
            <a:r>
              <a:rPr lang="en-US" sz="4800" b="1" dirty="0">
                <a:solidFill>
                  <a:srgbClr val="FFFF00"/>
                </a:solidFill>
              </a:rPr>
              <a:t>(</a:t>
            </a:r>
            <a:r>
              <a:rPr lang="en-US" sz="4800" b="1" dirty="0" err="1">
                <a:solidFill>
                  <a:srgbClr val="FFFF00"/>
                </a:solidFill>
              </a:rPr>
              <a:t>Tiết</a:t>
            </a:r>
            <a:r>
              <a:rPr lang="en-US" sz="4800" b="1" dirty="0">
                <a:solidFill>
                  <a:srgbClr val="FFFF00"/>
                </a:solidFill>
              </a:rPr>
              <a:t> 2)</a:t>
            </a:r>
          </a:p>
        </p:txBody>
      </p:sp>
    </p:spTree>
    <p:extLst>
      <p:ext uri="{BB962C8B-B14F-4D97-AF65-F5344CB8AC3E}">
        <p14:creationId xmlns:p14="http://schemas.microsoft.com/office/powerpoint/2010/main" val="13119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6"/>
          <p:cNvSpPr/>
          <p:nvPr/>
        </p:nvSpPr>
        <p:spPr>
          <a:xfrm>
            <a:off x="5889550" y="1285874"/>
            <a:ext cx="5759307" cy="1181101"/>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8284"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endParaRPr>
          </a:p>
        </p:txBody>
      </p:sp>
      <p:sp>
        <p:nvSpPr>
          <p:cNvPr id="4" name="Rectangle 3"/>
          <p:cNvSpPr/>
          <p:nvPr/>
        </p:nvSpPr>
        <p:spPr>
          <a:xfrm>
            <a:off x="5780647" y="1523916"/>
            <a:ext cx="6091415" cy="707886"/>
          </a:xfrm>
          <a:prstGeom prst="rect">
            <a:avLst/>
          </a:prstGeom>
        </p:spPr>
        <p:txBody>
          <a:bodyPr>
            <a:spAutoFit/>
          </a:bodyPr>
          <a:lstStyle/>
          <a:p>
            <a:pPr lvl="0" algn="ctr" defTabSz="1088284">
              <a:defRPr/>
            </a:pPr>
            <a:r>
              <a:rPr lang="en-US" altLang="en-US" sz="4000" b="1" dirty="0" err="1">
                <a:solidFill>
                  <a:srgbClr val="002060"/>
                </a:solidFill>
                <a:latin typeface="Arial" panose="020B0604020202020204" pitchFamily="34" charset="0"/>
                <a:cs typeface="Arial" panose="020B0604020202020204" pitchFamily="34" charset="0"/>
              </a:rPr>
              <a:t>Khói</a:t>
            </a:r>
            <a:r>
              <a:rPr lang="en-US" altLang="en-US" sz="4000" b="1" dirty="0">
                <a:solidFill>
                  <a:srgbClr val="002060"/>
                </a:solidFill>
                <a:latin typeface="Arial" panose="020B0604020202020204" pitchFamily="34" charset="0"/>
                <a:cs typeface="Arial" panose="020B0604020202020204" pitchFamily="34" charset="0"/>
              </a:rPr>
              <a:t> do </a:t>
            </a:r>
            <a:r>
              <a:rPr lang="en-US" altLang="en-US" sz="4000" b="1" dirty="0" err="1">
                <a:solidFill>
                  <a:srgbClr val="002060"/>
                </a:solidFill>
                <a:latin typeface="Arial" panose="020B0604020202020204" pitchFamily="34" charset="0"/>
                <a:cs typeface="Arial" panose="020B0604020202020204" pitchFamily="34" charset="0"/>
              </a:rPr>
              <a:t>cháy</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rừng</a:t>
            </a:r>
            <a:endParaRPr kumimoji="0" lang="zh-CN" altLang="en-US" sz="40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487" y="1856684"/>
            <a:ext cx="6269116" cy="5001316"/>
          </a:xfrm>
          <a:prstGeom prst="rect">
            <a:avLst/>
          </a:prstGeom>
        </p:spPr>
      </p:pic>
      <p:pic>
        <p:nvPicPr>
          <p:cNvPr id="5" name="Picture 4">
            <a:extLst>
              <a:ext uri="{FF2B5EF4-FFF2-40B4-BE49-F238E27FC236}">
                <a16:creationId xmlns:a16="http://schemas.microsoft.com/office/drawing/2014/main" id="{73849B7B-89B6-A7AC-F4F2-AE62539CB7C1}"/>
              </a:ext>
            </a:extLst>
          </p:cNvPr>
          <p:cNvPicPr>
            <a:picLocks noChangeAspect="1"/>
          </p:cNvPicPr>
          <p:nvPr/>
        </p:nvPicPr>
        <p:blipFill>
          <a:blip r:embed="rId3"/>
          <a:stretch>
            <a:fillRect/>
          </a:stretch>
        </p:blipFill>
        <p:spPr>
          <a:xfrm>
            <a:off x="661987" y="1790700"/>
            <a:ext cx="4866198"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4578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6"/>
          <p:cNvSpPr/>
          <p:nvPr/>
        </p:nvSpPr>
        <p:spPr>
          <a:xfrm>
            <a:off x="5889550" y="1285874"/>
            <a:ext cx="5759307" cy="1181101"/>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8284"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endParaRPr>
          </a:p>
        </p:txBody>
      </p:sp>
      <p:sp>
        <p:nvSpPr>
          <p:cNvPr id="4" name="Rectangle 3"/>
          <p:cNvSpPr/>
          <p:nvPr/>
        </p:nvSpPr>
        <p:spPr>
          <a:xfrm>
            <a:off x="5780647" y="1523916"/>
            <a:ext cx="6091415" cy="769441"/>
          </a:xfrm>
          <a:prstGeom prst="rect">
            <a:avLst/>
          </a:prstGeom>
        </p:spPr>
        <p:txBody>
          <a:bodyPr>
            <a:spAutoFit/>
          </a:bodyPr>
          <a:lstStyle/>
          <a:p>
            <a:pPr marL="0" marR="0" lvl="0" indent="0" algn="ctr" defTabSz="1088284"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Khói</a:t>
            </a:r>
            <a:r>
              <a:rPr kumimoji="0" lang="en-US" altLang="en-US" sz="44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bụ</a:t>
            </a:r>
            <a:r>
              <a:rPr lang="en-US" altLang="en-US" sz="4400" b="1" dirty="0" err="1">
                <a:solidFill>
                  <a:srgbClr val="002060"/>
                </a:solidFill>
                <a:latin typeface="Arial" panose="020B0604020202020204" pitchFamily="34" charset="0"/>
                <a:cs typeface="Arial" panose="020B0604020202020204" pitchFamily="34" charset="0"/>
              </a:rPr>
              <a:t>i</a:t>
            </a:r>
            <a:r>
              <a:rPr lang="en-US" altLang="en-US" sz="4400" b="1" dirty="0">
                <a:solidFill>
                  <a:srgbClr val="002060"/>
                </a:solidFill>
                <a:latin typeface="Arial" panose="020B0604020202020204" pitchFamily="34" charset="0"/>
                <a:cs typeface="Arial" panose="020B0604020202020204" pitchFamily="34" charset="0"/>
              </a:rPr>
              <a:t> do ô </a:t>
            </a:r>
            <a:r>
              <a:rPr lang="en-US" altLang="en-US" sz="4400" b="1" dirty="0" err="1">
                <a:solidFill>
                  <a:srgbClr val="002060"/>
                </a:solidFill>
                <a:latin typeface="Arial" panose="020B0604020202020204" pitchFamily="34" charset="0"/>
                <a:cs typeface="Arial" panose="020B0604020202020204" pitchFamily="34" charset="0"/>
              </a:rPr>
              <a:t>tô</a:t>
            </a:r>
            <a:endParaRPr kumimoji="0" lang="zh-CN" altLang="en-US" sz="44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487" y="1856684"/>
            <a:ext cx="6269116" cy="5001316"/>
          </a:xfrm>
          <a:prstGeom prst="rect">
            <a:avLst/>
          </a:prstGeom>
        </p:spPr>
      </p:pic>
      <p:pic>
        <p:nvPicPr>
          <p:cNvPr id="6" name="Picture 5">
            <a:extLst>
              <a:ext uri="{FF2B5EF4-FFF2-40B4-BE49-F238E27FC236}">
                <a16:creationId xmlns:a16="http://schemas.microsoft.com/office/drawing/2014/main" id="{D674F25D-24F3-45B0-7C67-FBC83DC71F0F}"/>
              </a:ext>
            </a:extLst>
          </p:cNvPr>
          <p:cNvPicPr>
            <a:picLocks noChangeAspect="1"/>
          </p:cNvPicPr>
          <p:nvPr/>
        </p:nvPicPr>
        <p:blipFill>
          <a:blip r:embed="rId3"/>
          <a:stretch>
            <a:fillRect/>
          </a:stretch>
        </p:blipFill>
        <p:spPr>
          <a:xfrm>
            <a:off x="590549" y="1419225"/>
            <a:ext cx="4910927" cy="2433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9275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6"/>
          <p:cNvSpPr/>
          <p:nvPr/>
        </p:nvSpPr>
        <p:spPr>
          <a:xfrm>
            <a:off x="6562725" y="1285874"/>
            <a:ext cx="5086132" cy="1181101"/>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8284"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endParaRPr>
          </a:p>
        </p:txBody>
      </p:sp>
      <p:sp>
        <p:nvSpPr>
          <p:cNvPr id="4" name="Rectangle 3"/>
          <p:cNvSpPr/>
          <p:nvPr/>
        </p:nvSpPr>
        <p:spPr>
          <a:xfrm>
            <a:off x="6100585" y="1400091"/>
            <a:ext cx="6091415" cy="923330"/>
          </a:xfrm>
          <a:prstGeom prst="rect">
            <a:avLst/>
          </a:prstGeom>
        </p:spPr>
        <p:txBody>
          <a:bodyPr>
            <a:spAutoFit/>
          </a:bodyPr>
          <a:lstStyle/>
          <a:p>
            <a:pPr marL="0" marR="0" lvl="0" indent="0" algn="ctr" defTabSz="1088284" rtl="0" eaLnBrk="1" fontAlgn="auto" latinLnBrk="0" hangingPunct="1">
              <a:lnSpc>
                <a:spcPct val="100000"/>
              </a:lnSpc>
              <a:spcBef>
                <a:spcPts val="0"/>
              </a:spcBef>
              <a:spcAft>
                <a:spcPts val="0"/>
              </a:spcAft>
              <a:buClrTx/>
              <a:buSzTx/>
              <a:buFontTx/>
              <a:buNone/>
              <a:tabLst/>
              <a:defRPr/>
            </a:pPr>
            <a:r>
              <a:rPr lang="en-US" altLang="zh-CN" sz="5400" b="1" dirty="0" err="1">
                <a:solidFill>
                  <a:srgbClr val="002060"/>
                </a:solidFill>
                <a:latin typeface="Arial" panose="020B0604020202020204" pitchFamily="34" charset="0"/>
                <a:cs typeface="Arial" panose="020B0604020202020204" pitchFamily="34" charset="0"/>
              </a:rPr>
              <a:t>Rác</a:t>
            </a:r>
            <a:r>
              <a:rPr lang="en-US" altLang="zh-CN" sz="5400" b="1" dirty="0">
                <a:solidFill>
                  <a:srgbClr val="002060"/>
                </a:solidFill>
                <a:latin typeface="Arial" panose="020B0604020202020204" pitchFamily="34" charset="0"/>
                <a:cs typeface="Arial" panose="020B0604020202020204" pitchFamily="34" charset="0"/>
              </a:rPr>
              <a:t> </a:t>
            </a:r>
            <a:r>
              <a:rPr lang="en-US" altLang="zh-CN" sz="5400" b="1" dirty="0" err="1">
                <a:solidFill>
                  <a:srgbClr val="002060"/>
                </a:solidFill>
                <a:latin typeface="Arial" panose="020B0604020202020204" pitchFamily="34" charset="0"/>
                <a:cs typeface="Arial" panose="020B0604020202020204" pitchFamily="34" charset="0"/>
              </a:rPr>
              <a:t>thải</a:t>
            </a:r>
            <a:endParaRPr kumimoji="0" lang="zh-CN" altLang="en-US" sz="54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487" y="1856684"/>
            <a:ext cx="6269116" cy="5001316"/>
          </a:xfrm>
          <a:prstGeom prst="rect">
            <a:avLst/>
          </a:prstGeom>
        </p:spPr>
      </p:pic>
      <p:pic>
        <p:nvPicPr>
          <p:cNvPr id="5" name="Picture 4">
            <a:extLst>
              <a:ext uri="{FF2B5EF4-FFF2-40B4-BE49-F238E27FC236}">
                <a16:creationId xmlns:a16="http://schemas.microsoft.com/office/drawing/2014/main" id="{5F0F542B-0F75-C954-138B-81ACDB108506}"/>
              </a:ext>
            </a:extLst>
          </p:cNvPr>
          <p:cNvPicPr>
            <a:picLocks noChangeAspect="1"/>
          </p:cNvPicPr>
          <p:nvPr/>
        </p:nvPicPr>
        <p:blipFill>
          <a:blip r:embed="rId3"/>
          <a:stretch>
            <a:fillRect/>
          </a:stretch>
        </p:blipFill>
        <p:spPr>
          <a:xfrm>
            <a:off x="519112" y="1400175"/>
            <a:ext cx="5011043" cy="2466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4068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514351" y="1362075"/>
            <a:ext cx="8572500" cy="1581149"/>
          </a:xfrm>
          <a:custGeom>
            <a:avLst/>
            <a:gdLst>
              <a:gd name="connsiteX0" fmla="*/ 0 w 8572500"/>
              <a:gd name="connsiteY0" fmla="*/ 263530 h 1581149"/>
              <a:gd name="connsiteX1" fmla="*/ 263530 w 8572500"/>
              <a:gd name="connsiteY1" fmla="*/ 0 h 1581149"/>
              <a:gd name="connsiteX2" fmla="*/ 8308970 w 8572500"/>
              <a:gd name="connsiteY2" fmla="*/ 0 h 1581149"/>
              <a:gd name="connsiteX3" fmla="*/ 8572500 w 8572500"/>
              <a:gd name="connsiteY3" fmla="*/ 263530 h 1581149"/>
              <a:gd name="connsiteX4" fmla="*/ 8572500 w 8572500"/>
              <a:gd name="connsiteY4" fmla="*/ 1317619 h 1581149"/>
              <a:gd name="connsiteX5" fmla="*/ 8308970 w 8572500"/>
              <a:gd name="connsiteY5" fmla="*/ 1581149 h 1581149"/>
              <a:gd name="connsiteX6" fmla="*/ 263530 w 8572500"/>
              <a:gd name="connsiteY6" fmla="*/ 1581149 h 1581149"/>
              <a:gd name="connsiteX7" fmla="*/ 0 w 8572500"/>
              <a:gd name="connsiteY7" fmla="*/ 1317619 h 1581149"/>
              <a:gd name="connsiteX8" fmla="*/ 0 w 8572500"/>
              <a:gd name="connsiteY8" fmla="*/ 263530 h 158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00" h="1581149" fill="none" extrusionOk="0">
                <a:moveTo>
                  <a:pt x="0" y="263530"/>
                </a:moveTo>
                <a:cubicBezTo>
                  <a:pt x="-1006" y="135910"/>
                  <a:pt x="118452" y="8393"/>
                  <a:pt x="263530" y="0"/>
                </a:cubicBezTo>
                <a:cubicBezTo>
                  <a:pt x="1412482" y="-123866"/>
                  <a:pt x="6878268" y="81108"/>
                  <a:pt x="8308970" y="0"/>
                </a:cubicBezTo>
                <a:cubicBezTo>
                  <a:pt x="8460745" y="-9575"/>
                  <a:pt x="8553845" y="119525"/>
                  <a:pt x="8572500" y="263530"/>
                </a:cubicBezTo>
                <a:cubicBezTo>
                  <a:pt x="8609107" y="385818"/>
                  <a:pt x="8566562" y="851328"/>
                  <a:pt x="8572500" y="1317619"/>
                </a:cubicBezTo>
                <a:cubicBezTo>
                  <a:pt x="8575273" y="1455799"/>
                  <a:pt x="8465965" y="1601923"/>
                  <a:pt x="8308970" y="1581149"/>
                </a:cubicBezTo>
                <a:cubicBezTo>
                  <a:pt x="6345992" y="1563294"/>
                  <a:pt x="2618073" y="1471805"/>
                  <a:pt x="263530" y="1581149"/>
                </a:cubicBezTo>
                <a:cubicBezTo>
                  <a:pt x="127735" y="1556846"/>
                  <a:pt x="9735" y="1481341"/>
                  <a:pt x="0" y="1317619"/>
                </a:cubicBezTo>
                <a:cubicBezTo>
                  <a:pt x="-93694" y="1187350"/>
                  <a:pt x="-91884" y="419545"/>
                  <a:pt x="0" y="263530"/>
                </a:cubicBezTo>
                <a:close/>
              </a:path>
              <a:path w="8572500" h="1581149" stroke="0" extrusionOk="0">
                <a:moveTo>
                  <a:pt x="0" y="263530"/>
                </a:moveTo>
                <a:cubicBezTo>
                  <a:pt x="23255" y="119356"/>
                  <a:pt x="114486" y="6952"/>
                  <a:pt x="263530" y="0"/>
                </a:cubicBezTo>
                <a:cubicBezTo>
                  <a:pt x="3754481" y="96512"/>
                  <a:pt x="4605534" y="-165548"/>
                  <a:pt x="8308970" y="0"/>
                </a:cubicBezTo>
                <a:cubicBezTo>
                  <a:pt x="8456309" y="45"/>
                  <a:pt x="8593609" y="121433"/>
                  <a:pt x="8572500" y="263530"/>
                </a:cubicBezTo>
                <a:cubicBezTo>
                  <a:pt x="8626955" y="563376"/>
                  <a:pt x="8657752" y="857533"/>
                  <a:pt x="8572500" y="1317619"/>
                </a:cubicBezTo>
                <a:cubicBezTo>
                  <a:pt x="8576418" y="1442101"/>
                  <a:pt x="8464871" y="1576460"/>
                  <a:pt x="8308970" y="1581149"/>
                </a:cubicBezTo>
                <a:cubicBezTo>
                  <a:pt x="5093234" y="1742861"/>
                  <a:pt x="3934360" y="1724771"/>
                  <a:pt x="263530" y="1581149"/>
                </a:cubicBezTo>
                <a:cubicBezTo>
                  <a:pt x="137275" y="1570965"/>
                  <a:pt x="13059" y="1457551"/>
                  <a:pt x="0" y="1317619"/>
                </a:cubicBezTo>
                <a:cubicBezTo>
                  <a:pt x="26556" y="927863"/>
                  <a:pt x="67076" y="463187"/>
                  <a:pt x="0" y="263530"/>
                </a:cubicBezTo>
                <a:close/>
              </a:path>
            </a:pathLst>
          </a:custGeom>
          <a:solidFill>
            <a:srgbClr val="FFFF99"/>
          </a:solidFill>
          <a:ln w="38100">
            <a:solidFill>
              <a:srgbClr val="795C4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FF0000"/>
                </a:solidFill>
                <a:latin typeface="Calibri" panose="020F0502020204030204" pitchFamily="34" charset="0"/>
                <a:cs typeface="Calibri" panose="020F0502020204030204" pitchFamily="34" charset="0"/>
              </a:rPr>
              <a:t>Kể các hoạt động khác gây ô nhiễm không khí mà em biết.</a:t>
            </a:r>
            <a:endParaRPr kumimoji="0" lang="vi-VN"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grpSp>
        <p:nvGrpSpPr>
          <p:cNvPr id="4" name="Group 3"/>
          <p:cNvGrpSpPr/>
          <p:nvPr/>
        </p:nvGrpSpPr>
        <p:grpSpPr>
          <a:xfrm>
            <a:off x="1308388" y="3492211"/>
            <a:ext cx="7406318" cy="2241586"/>
            <a:chOff x="220394" y="27442"/>
            <a:chExt cx="4162483" cy="3094823"/>
          </a:xfrm>
          <a:solidFill>
            <a:srgbClr val="CCFFFF"/>
          </a:solidFill>
        </p:grpSpPr>
        <p:sp>
          <p:nvSpPr>
            <p:cNvPr id="5"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4" name="Hộp Văn bản 23"/>
            <p:cNvSpPr txBox="1"/>
            <p:nvPr/>
          </p:nvSpPr>
          <p:spPr>
            <a:xfrm>
              <a:off x="351954" y="531926"/>
              <a:ext cx="4007496" cy="2167135"/>
            </a:xfrm>
            <a:prstGeom prst="rect">
              <a:avLst/>
            </a:prstGeom>
            <a:noFill/>
          </p:spPr>
          <p:txBody>
            <a:bodyPr wrap="square" rtlCol="0">
              <a:spAutoFit/>
            </a:bodyPr>
            <a:lstStyle/>
            <a:p>
              <a:pPr algn="just"/>
              <a:r>
                <a:rPr lang="en-US" sz="3200" b="1" i="1" dirty="0">
                  <a:latin typeface="Times New Roman" panose="02020603050405020304" pitchFamily="18" charset="0"/>
                  <a:ea typeface="Calibri" panose="020F0502020204030204" pitchFamily="34" charset="0"/>
                  <a:cs typeface="Times New Roman" panose="02020603050405020304" pitchFamily="18" charset="0"/>
                </a:rPr>
                <a:t>Đ</a:t>
              </a:r>
              <a:r>
                <a:rPr lang="vi-VN" sz="3200" b="1" i="1" dirty="0">
                  <a:latin typeface="Times New Roman" panose="02020603050405020304" pitchFamily="18" charset="0"/>
                  <a:ea typeface="Calibri" panose="020F0502020204030204" pitchFamily="34" charset="0"/>
                  <a:cs typeface="Times New Roman" panose="02020603050405020304" pitchFamily="18" charset="0"/>
                </a:rPr>
                <a:t>i vệ sinh không đúng nơi quy định, đốt </a:t>
              </a:r>
              <a:r>
                <a:rPr lang="vi-VN" sz="3200" b="1" i="1" dirty="0" smtClean="0">
                  <a:latin typeface="Times New Roman" panose="02020603050405020304" pitchFamily="18" charset="0"/>
                  <a:ea typeface="Calibri" panose="020F0502020204030204" pitchFamily="34" charset="0"/>
                  <a:cs typeface="Times New Roman" panose="02020603050405020304" pitchFamily="18" charset="0"/>
                </a:rPr>
                <a:t>rác</a:t>
              </a:r>
              <a:r>
                <a:rPr lang="en-US" sz="3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latin typeface="Times New Roman" panose="02020603050405020304" pitchFamily="18" charset="0"/>
                  <a:ea typeface="Calibri" panose="020F0502020204030204" pitchFamily="34" charset="0"/>
                  <a:cs typeface="Times New Roman" panose="02020603050405020304" pitchFamily="18" charset="0"/>
                </a:rPr>
                <a:t>bừa</a:t>
              </a:r>
              <a:r>
                <a:rPr lang="en-US" sz="3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latin typeface="Times New Roman" panose="02020603050405020304" pitchFamily="18" charset="0"/>
                  <a:ea typeface="Calibri" panose="020F0502020204030204" pitchFamily="34" charset="0"/>
                  <a:cs typeface="Times New Roman" panose="02020603050405020304" pitchFamily="18" charset="0"/>
                </a:rPr>
                <a:t>bãi</a:t>
              </a:r>
              <a:r>
                <a:rPr lang="vi-VN" sz="3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latin typeface="Times New Roman" panose="02020603050405020304" pitchFamily="18" charset="0"/>
                  <a:ea typeface="Calibri" panose="020F0502020204030204" pitchFamily="34" charset="0"/>
                  <a:cs typeface="Times New Roman" panose="02020603050405020304" pitchFamily="18" charset="0"/>
                </a:rPr>
                <a:t>đốt vàng </a:t>
              </a:r>
              <a:r>
                <a:rPr lang="vi-VN" sz="3200" b="1" i="1" dirty="0" smtClean="0">
                  <a:latin typeface="Times New Roman" panose="02020603050405020304" pitchFamily="18" charset="0"/>
                  <a:ea typeface="Calibri" panose="020F0502020204030204" pitchFamily="34" charset="0"/>
                  <a:cs typeface="Times New Roman" panose="02020603050405020304" pitchFamily="18" charset="0"/>
                </a:rPr>
                <a:t>mã</a:t>
              </a:r>
              <a:r>
                <a:rPr lang="en-US" sz="3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latin typeface="Times New Roman" panose="02020603050405020304" pitchFamily="18" charset="0"/>
                  <a:ea typeface="Calibri" panose="020F0502020204030204" pitchFamily="34" charset="0"/>
                  <a:cs typeface="Times New Roman" panose="02020603050405020304" pitchFamily="18" charset="0"/>
                </a:rPr>
                <a:t>quá</a:t>
              </a:r>
              <a:r>
                <a:rPr lang="en-US" sz="3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latin typeface="Times New Roman" panose="02020603050405020304" pitchFamily="18" charset="0"/>
                  <a:ea typeface="Calibri" panose="020F0502020204030204" pitchFamily="34" charset="0"/>
                  <a:cs typeface="Times New Roman" panose="02020603050405020304" pitchFamily="18" charset="0"/>
                </a:rPr>
                <a:t>nhiều</a:t>
              </a:r>
              <a:r>
                <a:rPr lang="vi-VN" sz="3200" b="1" i="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200" i="1" dirty="0" smtClean="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núi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lửa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phun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trào,lốc</a:t>
              </a:r>
              <a:r>
                <a:rPr lang="en-US" sz="3200" b="1" i="1" dirty="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xoáy</a:t>
              </a:r>
              <a:r>
                <a:rPr lang="en-US" sz="3200" b="1" i="1" dirty="0" smtClean="0">
                  <a:latin typeface="Times New Roman" panose="02020603050405020304" pitchFamily="18" charset="0"/>
                  <a:cs typeface="Times New Roman" panose="02020603050405020304" pitchFamily="18" charset="0"/>
                </a:rPr>
                <a:t>…..</a:t>
              </a:r>
              <a:endParaRPr lang="en-US" sz="32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1140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18"/>
          <p:cNvPicPr>
            <a:picLocks noChangeAspect="1"/>
          </p:cNvPicPr>
          <p:nvPr/>
        </p:nvPicPr>
        <p:blipFill>
          <a:blip r:embed="rId3"/>
          <a:stretch>
            <a:fillRect/>
          </a:stretch>
        </p:blipFill>
        <p:spPr>
          <a:xfrm>
            <a:off x="0" y="2990850"/>
            <a:ext cx="5439454" cy="2733675"/>
          </a:xfrm>
          <a:prstGeom prst="rect">
            <a:avLst/>
          </a:prstGeom>
        </p:spPr>
      </p:pic>
      <p:sp>
        <p:nvSpPr>
          <p:cNvPr id="11" name="Rectangle: Rounded Corners 10"/>
          <p:cNvSpPr/>
          <p:nvPr/>
        </p:nvSpPr>
        <p:spPr>
          <a:xfrm>
            <a:off x="3676651" y="1581150"/>
            <a:ext cx="7572374" cy="1581149"/>
          </a:xfrm>
          <a:custGeom>
            <a:avLst/>
            <a:gdLst>
              <a:gd name="connsiteX0" fmla="*/ 0 w 7572374"/>
              <a:gd name="connsiteY0" fmla="*/ 263530 h 1581149"/>
              <a:gd name="connsiteX1" fmla="*/ 263530 w 7572374"/>
              <a:gd name="connsiteY1" fmla="*/ 0 h 1581149"/>
              <a:gd name="connsiteX2" fmla="*/ 7308844 w 7572374"/>
              <a:gd name="connsiteY2" fmla="*/ 0 h 1581149"/>
              <a:gd name="connsiteX3" fmla="*/ 7572374 w 7572374"/>
              <a:gd name="connsiteY3" fmla="*/ 263530 h 1581149"/>
              <a:gd name="connsiteX4" fmla="*/ 7572374 w 7572374"/>
              <a:gd name="connsiteY4" fmla="*/ 1317619 h 1581149"/>
              <a:gd name="connsiteX5" fmla="*/ 7308844 w 7572374"/>
              <a:gd name="connsiteY5" fmla="*/ 1581149 h 1581149"/>
              <a:gd name="connsiteX6" fmla="*/ 263530 w 7572374"/>
              <a:gd name="connsiteY6" fmla="*/ 1581149 h 1581149"/>
              <a:gd name="connsiteX7" fmla="*/ 0 w 7572374"/>
              <a:gd name="connsiteY7" fmla="*/ 1317619 h 1581149"/>
              <a:gd name="connsiteX8" fmla="*/ 0 w 7572374"/>
              <a:gd name="connsiteY8" fmla="*/ 263530 h 158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2374" h="1581149" fill="none" extrusionOk="0">
                <a:moveTo>
                  <a:pt x="0" y="263530"/>
                </a:moveTo>
                <a:cubicBezTo>
                  <a:pt x="-1006" y="135910"/>
                  <a:pt x="118452" y="8393"/>
                  <a:pt x="263530" y="0"/>
                </a:cubicBezTo>
                <a:cubicBezTo>
                  <a:pt x="3055701" y="-123866"/>
                  <a:pt x="6067303" y="81108"/>
                  <a:pt x="7308844" y="0"/>
                </a:cubicBezTo>
                <a:cubicBezTo>
                  <a:pt x="7460619" y="-9575"/>
                  <a:pt x="7553719" y="119525"/>
                  <a:pt x="7572374" y="263530"/>
                </a:cubicBezTo>
                <a:cubicBezTo>
                  <a:pt x="7608981" y="385818"/>
                  <a:pt x="7566436" y="851328"/>
                  <a:pt x="7572374" y="1317619"/>
                </a:cubicBezTo>
                <a:cubicBezTo>
                  <a:pt x="7575147" y="1455799"/>
                  <a:pt x="7465839" y="1601923"/>
                  <a:pt x="7308844" y="1581149"/>
                </a:cubicBezTo>
                <a:cubicBezTo>
                  <a:pt x="3924960" y="1563294"/>
                  <a:pt x="2784388" y="1471805"/>
                  <a:pt x="263530" y="1581149"/>
                </a:cubicBezTo>
                <a:cubicBezTo>
                  <a:pt x="127735" y="1556846"/>
                  <a:pt x="9735" y="1481341"/>
                  <a:pt x="0" y="1317619"/>
                </a:cubicBezTo>
                <a:cubicBezTo>
                  <a:pt x="-93694" y="1187350"/>
                  <a:pt x="-91884" y="419545"/>
                  <a:pt x="0" y="263530"/>
                </a:cubicBezTo>
                <a:close/>
              </a:path>
              <a:path w="7572374" h="1581149" stroke="0" extrusionOk="0">
                <a:moveTo>
                  <a:pt x="0" y="263530"/>
                </a:moveTo>
                <a:cubicBezTo>
                  <a:pt x="23255" y="119356"/>
                  <a:pt x="114486" y="6952"/>
                  <a:pt x="263530" y="0"/>
                </a:cubicBezTo>
                <a:cubicBezTo>
                  <a:pt x="3761951" y="96512"/>
                  <a:pt x="5999360" y="-165548"/>
                  <a:pt x="7308844" y="0"/>
                </a:cubicBezTo>
                <a:cubicBezTo>
                  <a:pt x="7456183" y="45"/>
                  <a:pt x="7593483" y="121433"/>
                  <a:pt x="7572374" y="263530"/>
                </a:cubicBezTo>
                <a:cubicBezTo>
                  <a:pt x="7626829" y="563376"/>
                  <a:pt x="7657626" y="857533"/>
                  <a:pt x="7572374" y="1317619"/>
                </a:cubicBezTo>
                <a:cubicBezTo>
                  <a:pt x="7576292" y="1442101"/>
                  <a:pt x="7464745" y="1576460"/>
                  <a:pt x="7308844" y="1581149"/>
                </a:cubicBezTo>
                <a:cubicBezTo>
                  <a:pt x="5268016" y="1742861"/>
                  <a:pt x="2046542" y="1724771"/>
                  <a:pt x="263530" y="1581149"/>
                </a:cubicBezTo>
                <a:cubicBezTo>
                  <a:pt x="137275" y="1570965"/>
                  <a:pt x="13059" y="1457551"/>
                  <a:pt x="0" y="1317619"/>
                </a:cubicBezTo>
                <a:cubicBezTo>
                  <a:pt x="26556" y="927863"/>
                  <a:pt x="67076" y="463187"/>
                  <a:pt x="0" y="263530"/>
                </a:cubicBezTo>
                <a:close/>
              </a:path>
            </a:pathLst>
          </a:custGeom>
          <a:solidFill>
            <a:srgbClr val="FFFF99"/>
          </a:solidFill>
          <a:ln w="38100">
            <a:solidFill>
              <a:srgbClr val="795C4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FF0000"/>
                </a:solidFill>
                <a:latin typeface="Calibri" panose="020F0502020204030204" pitchFamily="34" charset="0"/>
                <a:cs typeface="Calibri" panose="020F0502020204030204" pitchFamily="34" charset="0"/>
              </a:rPr>
              <a:t>Sống trong bầu không khí bị ô nhiễm chúng ta bị ảnh hưởng như thế nào?</a:t>
            </a:r>
            <a:endParaRPr kumimoji="0" lang="vi-VN"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7" name="Picture 16" descr="A cartoon of a planet with smoke coming out of i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9625" y="3306094"/>
            <a:ext cx="3293639" cy="3399506"/>
          </a:xfrm>
          <a:prstGeom prst="rect">
            <a:avLst/>
          </a:prstGeom>
        </p:spPr>
      </p:pic>
    </p:spTree>
    <p:extLst>
      <p:ext uri="{BB962C8B-B14F-4D97-AF65-F5344CB8AC3E}">
        <p14:creationId xmlns:p14="http://schemas.microsoft.com/office/powerpoint/2010/main" val="27840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 nhiễm không khí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85389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4238624" y="2181225"/>
            <a:ext cx="7286625" cy="4267200"/>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088284">
              <a:defRPr/>
            </a:pPr>
            <a:r>
              <a:rPr lang="vi-VN" altLang="zh-CN" sz="4000" b="1" dirty="0">
                <a:solidFill>
                  <a:srgbClr val="00747D"/>
                </a:solidFill>
                <a:latin typeface="Calibri" panose="020F0502020204030204" pitchFamily="34" charset="0"/>
                <a:ea typeface="黑体" panose="02010609060101010101" pitchFamily="49" charset="-122"/>
                <a:cs typeface="Calibri" panose="020F0502020204030204" pitchFamily="34" charset="0"/>
              </a:rPr>
              <a:t>Con người, động vật, thực vật sống trong môi trường không khí bị ô nhiễm sẽ bị nhiễm bệnh. Đặc biệt con người sẽ dễ bị nhiễm bệnh phổi hoặc ung thư phổi do hít phải khói bụi chứa các chất độc hại.</a:t>
            </a:r>
            <a:endParaRPr lang="zh-CN" altLang="en-US" sz="4000" b="1" dirty="0">
              <a:solidFill>
                <a:srgbClr val="00747D"/>
              </a:solidFill>
              <a:latin typeface="Calibri" panose="020F0502020204030204" pitchFamily="34" charset="0"/>
              <a:ea typeface="黑体" panose="02010609060101010101" pitchFamily="49" charset="-122"/>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7" y="2219325"/>
            <a:ext cx="4348449" cy="4348449"/>
          </a:xfrm>
          <a:prstGeom prst="rect">
            <a:avLst/>
          </a:prstGeom>
        </p:spPr>
      </p:pic>
      <p:pic>
        <p:nvPicPr>
          <p:cNvPr id="4" name="Picture 3">
            <a:extLst>
              <a:ext uri="{FF2B5EF4-FFF2-40B4-BE49-F238E27FC236}">
                <a16:creationId xmlns:a16="http://schemas.microsoft.com/office/drawing/2014/main" id="{4FB51417-5B13-05A8-0B43-9607DE3D3965}"/>
              </a:ext>
            </a:extLst>
          </p:cNvPr>
          <p:cNvPicPr>
            <a:picLocks noChangeAspect="1"/>
          </p:cNvPicPr>
          <p:nvPr/>
        </p:nvPicPr>
        <p:blipFill>
          <a:blip r:embed="rId4"/>
          <a:stretch>
            <a:fillRect/>
          </a:stretch>
        </p:blipFill>
        <p:spPr>
          <a:xfrm>
            <a:off x="1613183" y="0"/>
            <a:ext cx="8108383" cy="2658086"/>
          </a:xfrm>
          <a:prstGeom prst="rect">
            <a:avLst/>
          </a:prstGeom>
        </p:spPr>
      </p:pic>
    </p:spTree>
    <p:extLst>
      <p:ext uri="{BB962C8B-B14F-4D97-AF65-F5344CB8AC3E}">
        <p14:creationId xmlns:p14="http://schemas.microsoft.com/office/powerpoint/2010/main" val="308032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3982777" y="920252"/>
            <a:ext cx="810467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088284" eaLnBrk="1" hangingPunct="1">
              <a:defRPr/>
            </a:pPr>
            <a:r>
              <a:rPr lang="vi-VN" altLang="en-US" sz="72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 động 6: Nhận xét về môi trường không khí nơi em sống</a:t>
            </a:r>
            <a:endParaRPr lang="en-US" altLang="en-US" sz="72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85" y="2205147"/>
            <a:ext cx="4319480" cy="4319480"/>
          </a:xfrm>
          <a:prstGeom prst="rect">
            <a:avLst/>
          </a:prstGeom>
        </p:spPr>
      </p:pic>
    </p:spTree>
    <p:extLst>
      <p:ext uri="{BB962C8B-B14F-4D97-AF65-F5344CB8AC3E}">
        <p14:creationId xmlns:p14="http://schemas.microsoft.com/office/powerpoint/2010/main" val="323319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0"/>
                                        </p:tgtEl>
                                        <p:attrNameLst>
                                          <p:attrName>style.visibility</p:attrName>
                                        </p:attrNameLst>
                                      </p:cBhvr>
                                      <p:to>
                                        <p:strVal val="visible"/>
                                      </p:to>
                                    </p:set>
                                    <p:anim calcmode="discrete" valueType="clr">
                                      <p:cBhvr override="childStyle">
                                        <p:cTn id="12"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0"/>
                                        </p:tgtEl>
                                        <p:attrNameLst>
                                          <p:attrName>fillcolor</p:attrName>
                                        </p:attrNameLst>
                                      </p:cBhvr>
                                      <p:tavLst>
                                        <p:tav tm="0">
                                          <p:val>
                                            <p:clrVal>
                                              <a:schemeClr val="accent2"/>
                                            </p:clrVal>
                                          </p:val>
                                        </p:tav>
                                        <p:tav tm="50000">
                                          <p:val>
                                            <p:clrVal>
                                              <a:schemeClr val="hlink"/>
                                            </p:clrVal>
                                          </p:val>
                                        </p:tav>
                                      </p:tavLst>
                                    </p:anim>
                                    <p:set>
                                      <p:cBhvr>
                                        <p:cTn id="14" dur="80"/>
                                        <p:tgtEl>
                                          <p:spTgt spid="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637CE-B9EF-C176-A8B5-084FD674E229}"/>
              </a:ext>
            </a:extLst>
          </p:cNvPr>
          <p:cNvPicPr>
            <a:picLocks noChangeAspect="1"/>
          </p:cNvPicPr>
          <p:nvPr/>
        </p:nvPicPr>
        <p:blipFill>
          <a:blip r:embed="rId2"/>
          <a:stretch>
            <a:fillRect/>
          </a:stretch>
        </p:blipFill>
        <p:spPr>
          <a:xfrm>
            <a:off x="630530" y="2705100"/>
            <a:ext cx="4128528" cy="2929452"/>
          </a:xfrm>
          <a:prstGeom prst="rect">
            <a:avLst/>
          </a:prstGeom>
        </p:spPr>
      </p:pic>
      <p:sp>
        <p:nvSpPr>
          <p:cNvPr id="3" name="Google Shape;478;p45">
            <a:extLst>
              <a:ext uri="{FF2B5EF4-FFF2-40B4-BE49-F238E27FC236}">
                <a16:creationId xmlns:a16="http://schemas.microsoft.com/office/drawing/2014/main" id="{4B194DE3-316D-5F28-031A-C953B2A4C05B}"/>
              </a:ext>
            </a:extLst>
          </p:cNvPr>
          <p:cNvSpPr txBox="1">
            <a:spLocks/>
          </p:cNvSpPr>
          <p:nvPr/>
        </p:nvSpPr>
        <p:spPr>
          <a:xfrm>
            <a:off x="4295775" y="438150"/>
            <a:ext cx="7410450" cy="232235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28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Nhận xét về môi trường không khí nơi em sống: Nêu ra môi trường không khí nơi mình sống có trong lành không? Có bị ô nhiễm không?</a:t>
            </a:r>
          </a:p>
        </p:txBody>
      </p:sp>
      <p:sp>
        <p:nvSpPr>
          <p:cNvPr id="4" name="Google Shape;478;p45">
            <a:extLst>
              <a:ext uri="{FF2B5EF4-FFF2-40B4-BE49-F238E27FC236}">
                <a16:creationId xmlns:a16="http://schemas.microsoft.com/office/drawing/2014/main" id="{DD612C62-1E5D-58BB-515C-54F8855515EC}"/>
              </a:ext>
            </a:extLst>
          </p:cNvPr>
          <p:cNvSpPr txBox="1">
            <a:spLocks/>
          </p:cNvSpPr>
          <p:nvPr/>
        </p:nvSpPr>
        <p:spPr>
          <a:xfrm>
            <a:off x="5086350" y="3086099"/>
            <a:ext cx="6657975" cy="1493677"/>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28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Nếu môi trường không khí bị ô nhiễm thì nguyên nhân gây ô nhiễm là gì?</a:t>
            </a:r>
          </a:p>
        </p:txBody>
      </p:sp>
      <p:sp>
        <p:nvSpPr>
          <p:cNvPr id="5" name="Google Shape;478;p45">
            <a:extLst>
              <a:ext uri="{FF2B5EF4-FFF2-40B4-BE49-F238E27FC236}">
                <a16:creationId xmlns:a16="http://schemas.microsoft.com/office/drawing/2014/main" id="{43B3E888-BE0A-D995-271C-9F8F58A958FA}"/>
              </a:ext>
            </a:extLst>
          </p:cNvPr>
          <p:cNvSpPr txBox="1">
            <a:spLocks/>
          </p:cNvSpPr>
          <p:nvPr/>
        </p:nvSpPr>
        <p:spPr>
          <a:xfrm>
            <a:off x="5181600" y="4819649"/>
            <a:ext cx="6657975" cy="1493677"/>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28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Sống trong môi trường ô nhiễm không khí gây ra những tác hại gì?</a:t>
            </a:r>
          </a:p>
        </p:txBody>
      </p:sp>
    </p:spTree>
    <p:extLst>
      <p:ext uri="{BB962C8B-B14F-4D97-AF65-F5344CB8AC3E}">
        <p14:creationId xmlns:p14="http://schemas.microsoft.com/office/powerpoint/2010/main" val="1382938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66C90-ADEE-DD89-632A-7BF85014C1A3}"/>
              </a:ext>
            </a:extLst>
          </p:cNvPr>
          <p:cNvPicPr>
            <a:picLocks noChangeAspect="1"/>
          </p:cNvPicPr>
          <p:nvPr/>
        </p:nvPicPr>
        <p:blipFill>
          <a:blip r:embed="rId2"/>
          <a:stretch>
            <a:fillRect/>
          </a:stretch>
        </p:blipFill>
        <p:spPr>
          <a:xfrm>
            <a:off x="1487263" y="2710930"/>
            <a:ext cx="2635271" cy="3895801"/>
          </a:xfrm>
          <a:prstGeom prst="rect">
            <a:avLst/>
          </a:prstGeom>
        </p:spPr>
      </p:pic>
      <p:pic>
        <p:nvPicPr>
          <p:cNvPr id="3" name="Picture 2">
            <a:extLst>
              <a:ext uri="{FF2B5EF4-FFF2-40B4-BE49-F238E27FC236}">
                <a16:creationId xmlns:a16="http://schemas.microsoft.com/office/drawing/2014/main" id="{8576F819-1585-F1F2-2F27-7DE9A416C6FE}"/>
              </a:ext>
            </a:extLst>
          </p:cNvPr>
          <p:cNvPicPr>
            <a:picLocks noChangeAspect="1"/>
          </p:cNvPicPr>
          <p:nvPr/>
        </p:nvPicPr>
        <p:blipFill>
          <a:blip r:embed="rId3"/>
          <a:stretch>
            <a:fillRect/>
          </a:stretch>
        </p:blipFill>
        <p:spPr>
          <a:xfrm>
            <a:off x="3469821" y="1788842"/>
            <a:ext cx="7010400" cy="943704"/>
          </a:xfrm>
          <a:prstGeom prst="rect">
            <a:avLst/>
          </a:prstGeom>
        </p:spPr>
      </p:pic>
    </p:spTree>
    <p:extLst>
      <p:ext uri="{BB962C8B-B14F-4D97-AF65-F5344CB8AC3E}">
        <p14:creationId xmlns:p14="http://schemas.microsoft.com/office/powerpoint/2010/main" val="205877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C7B62E43-5543-4489-9167-4E74C2B61C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55" t="11160" r="18504" b="44751"/>
          <a:stretch/>
        </p:blipFill>
        <p:spPr>
          <a:xfrm>
            <a:off x="5660492" y="358922"/>
            <a:ext cx="5759307" cy="5759307"/>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37272" y="117399"/>
            <a:ext cx="1367835" cy="1609218"/>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11022004" y="2557644"/>
            <a:ext cx="987309" cy="863896"/>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5880026" y="5085348"/>
            <a:ext cx="1504397" cy="1316347"/>
          </a:xfrm>
          <a:prstGeom prst="rect">
            <a:avLst/>
          </a:prstGeom>
        </p:spPr>
      </p:pic>
      <p:pic>
        <p:nvPicPr>
          <p:cNvPr id="2" name="Picture 1">
            <a:extLst>
              <a:ext uri="{FF2B5EF4-FFF2-40B4-BE49-F238E27FC236}">
                <a16:creationId xmlns:a16="http://schemas.microsoft.com/office/drawing/2014/main" id="{9CFE3A3D-EA6D-DCF5-2BCC-AB5771ECD14F}"/>
              </a:ext>
            </a:extLst>
          </p:cNvPr>
          <p:cNvPicPr>
            <a:picLocks noChangeAspect="1"/>
          </p:cNvPicPr>
          <p:nvPr/>
        </p:nvPicPr>
        <p:blipFill>
          <a:blip r:embed="rId7"/>
          <a:stretch>
            <a:fillRect/>
          </a:stretch>
        </p:blipFill>
        <p:spPr>
          <a:xfrm>
            <a:off x="0" y="885365"/>
            <a:ext cx="7114649" cy="5895343"/>
          </a:xfrm>
          <a:prstGeom prst="rect">
            <a:avLst/>
          </a:prstGeom>
        </p:spPr>
      </p:pic>
    </p:spTree>
    <p:extLst>
      <p:ext uri="{BB962C8B-B14F-4D97-AF65-F5344CB8AC3E}">
        <p14:creationId xmlns:p14="http://schemas.microsoft.com/office/powerpoint/2010/main" val="182168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4332CAD7-8F9D-79D2-E194-C5391A9B63A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175855" y="1344958"/>
            <a:ext cx="8187469" cy="3256915"/>
          </a:xfrm>
          <a:prstGeom prst="rect">
            <a:avLst/>
          </a:prstGeom>
          <a:effectLst>
            <a:outerShdw blurRad="63500" sx="102000" sy="102000" algn="ctr" rotWithShape="0">
              <a:prstClr val="black">
                <a:alpha val="40000"/>
              </a:prstClr>
            </a:outerShdw>
          </a:effectLst>
        </p:spPr>
      </p:pic>
      <p:pic>
        <p:nvPicPr>
          <p:cNvPr id="3" name="图片 10">
            <a:extLst>
              <a:ext uri="{FF2B5EF4-FFF2-40B4-BE49-F238E27FC236}">
                <a16:creationId xmlns:a16="http://schemas.microsoft.com/office/drawing/2014/main" id="{996DC99C-08F8-A728-D310-8DE4DC31A311}"/>
              </a:ext>
            </a:extLst>
          </p:cNvPr>
          <p:cNvPicPr>
            <a:picLocks noChangeAspect="1"/>
          </p:cNvPicPr>
          <p:nvPr/>
        </p:nvPicPr>
        <p:blipFill>
          <a:blip r:embed="rId4"/>
          <a:stretch>
            <a:fillRect/>
          </a:stretch>
        </p:blipFill>
        <p:spPr>
          <a:xfrm flipH="1">
            <a:off x="836853" y="2189992"/>
            <a:ext cx="3230880" cy="4521704"/>
          </a:xfrm>
          <a:prstGeom prst="rect">
            <a:avLst/>
          </a:prstGeom>
        </p:spPr>
      </p:pic>
      <p:sp>
        <p:nvSpPr>
          <p:cNvPr id="4" name="TextBox 3">
            <a:extLst>
              <a:ext uri="{FF2B5EF4-FFF2-40B4-BE49-F238E27FC236}">
                <a16:creationId xmlns:a16="http://schemas.microsoft.com/office/drawing/2014/main" id="{22017B37-B54F-610A-BC36-40E23E9A82DC}"/>
              </a:ext>
            </a:extLst>
          </p:cNvPr>
          <p:cNvSpPr txBox="1"/>
          <p:nvPr/>
        </p:nvSpPr>
        <p:spPr>
          <a:xfrm>
            <a:off x="3234561" y="1632002"/>
            <a:ext cx="8033514" cy="2800767"/>
          </a:xfrm>
          <a:prstGeom prst="rect">
            <a:avLst/>
          </a:prstGeom>
          <a:noFill/>
        </p:spPr>
        <p:txBody>
          <a:bodyPr wrap="square">
            <a:spAutoFit/>
          </a:bodyPr>
          <a:lstStyle/>
          <a:p>
            <a:pPr lvl="0" algn="ctr"/>
            <a:r>
              <a:rPr lang="vi-VN" sz="4400" b="1" i="1">
                <a:solidFill>
                  <a:srgbClr val="FF0000"/>
                </a:solidFill>
                <a:cs typeface="Arial" panose="020B0604020202020204" pitchFamily="34" charset="0"/>
              </a:rPr>
              <a:t>Ở những nơi không khí bị ô nhiễm, những sinh vật sống ở dưới nước  có bị ảnh hưởng không?</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28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12B0F-43A0-7286-C0AA-76295EF9D5E8}"/>
              </a:ext>
            </a:extLst>
          </p:cNvPr>
          <p:cNvPicPr>
            <a:picLocks noChangeAspect="1"/>
          </p:cNvPicPr>
          <p:nvPr/>
        </p:nvPicPr>
        <p:blipFill>
          <a:blip r:embed="rId3"/>
          <a:stretch>
            <a:fillRect/>
          </a:stretch>
        </p:blipFill>
        <p:spPr>
          <a:xfrm>
            <a:off x="397451" y="2174567"/>
            <a:ext cx="11392099" cy="2619501"/>
          </a:xfrm>
          <a:prstGeom prst="rect">
            <a:avLst/>
          </a:prstGeom>
        </p:spPr>
      </p:pic>
    </p:spTree>
    <p:extLst>
      <p:ext uri="{BB962C8B-B14F-4D97-AF65-F5344CB8AC3E}">
        <p14:creationId xmlns:p14="http://schemas.microsoft.com/office/powerpoint/2010/main" val="247739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885826" y="549347"/>
            <a:ext cx="10439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088284" eaLnBrk="1" hangingPunct="1">
              <a:defRPr/>
            </a:pPr>
            <a:r>
              <a:rPr lang="vi-VN" altLang="en-US" sz="4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 động 7: Tìm hiểu sự cần thiết phải bảo vệ môi trường không khí và một số việc cần làm để bảo vệ môi trường không khí.</a:t>
            </a:r>
            <a:endParaRPr kumimoji="0" lang="en-US"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5"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9523" y="3164199"/>
            <a:ext cx="3923764" cy="3923764"/>
          </a:xfrm>
          <a:prstGeom prst="rect">
            <a:avLst/>
          </a:prstGeom>
        </p:spPr>
      </p:pic>
      <p:pic>
        <p:nvPicPr>
          <p:cNvPr id="56"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36693" y="3141035"/>
            <a:ext cx="3912480" cy="3912480"/>
          </a:xfrm>
          <a:prstGeom prst="rect">
            <a:avLst/>
          </a:prstGeom>
        </p:spPr>
      </p:pic>
      <p:pic>
        <p:nvPicPr>
          <p:cNvPr id="58" name="图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2191" y="3572983"/>
            <a:ext cx="3311601" cy="3421976"/>
          </a:xfrm>
          <a:prstGeom prst="rect">
            <a:avLst/>
          </a:prstGeom>
        </p:spPr>
      </p:pic>
    </p:spTree>
    <p:extLst>
      <p:ext uri="{BB962C8B-B14F-4D97-AF65-F5344CB8AC3E}">
        <p14:creationId xmlns:p14="http://schemas.microsoft.com/office/powerpoint/2010/main" val="276256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
                                        </p:tgtEl>
                                        <p:attrNameLst>
                                          <p:attrName>fillcolor</p:attrName>
                                        </p:attrNameLst>
                                      </p:cBhvr>
                                      <p:tavLst>
                                        <p:tav tm="0">
                                          <p:val>
                                            <p:clrVal>
                                              <a:schemeClr val="accent2"/>
                                            </p:clrVal>
                                          </p:val>
                                        </p:tav>
                                        <p:tav tm="50000">
                                          <p:val>
                                            <p:clrVal>
                                              <a:schemeClr val="hlink"/>
                                            </p:clrVal>
                                          </p:val>
                                        </p:tav>
                                      </p:tavLst>
                                    </p:anim>
                                    <p:set>
                                      <p:cBhvr>
                                        <p:cTn id="9" dur="8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2B3AC-5D45-0891-DE4C-8BA649305A4A}"/>
              </a:ext>
            </a:extLst>
          </p:cNvPr>
          <p:cNvPicPr>
            <a:picLocks noChangeAspect="1"/>
          </p:cNvPicPr>
          <p:nvPr/>
        </p:nvPicPr>
        <p:blipFill>
          <a:blip r:embed="rId3"/>
          <a:stretch>
            <a:fillRect/>
          </a:stretch>
        </p:blipFill>
        <p:spPr>
          <a:xfrm>
            <a:off x="442913" y="385762"/>
            <a:ext cx="1004888" cy="970533"/>
          </a:xfrm>
          <a:prstGeom prst="rect">
            <a:avLst/>
          </a:prstGeom>
        </p:spPr>
      </p:pic>
      <p:sp>
        <p:nvSpPr>
          <p:cNvPr id="6" name="TextBox 5">
            <a:extLst>
              <a:ext uri="{FF2B5EF4-FFF2-40B4-BE49-F238E27FC236}">
                <a16:creationId xmlns:a16="http://schemas.microsoft.com/office/drawing/2014/main" id="{319CE48C-E821-4FA9-650D-9444EA340AB8}"/>
              </a:ext>
            </a:extLst>
          </p:cNvPr>
          <p:cNvSpPr txBox="1"/>
          <p:nvPr/>
        </p:nvSpPr>
        <p:spPr>
          <a:xfrm>
            <a:off x="1419224" y="542925"/>
            <a:ext cx="10677526" cy="646331"/>
          </a:xfrm>
          <a:prstGeom prst="rect">
            <a:avLst/>
          </a:prstGeom>
          <a:noFill/>
        </p:spPr>
        <p:txBody>
          <a:bodyPr wrap="square" rtlCol="0">
            <a:spAutoFit/>
          </a:bodyPr>
          <a:lstStyle/>
          <a:p>
            <a:r>
              <a:rPr lang="en-US" sz="3600" b="1" dirty="0" err="1">
                <a:solidFill>
                  <a:schemeClr val="bg1"/>
                </a:solidFill>
              </a:rPr>
              <a:t>Vì</a:t>
            </a:r>
            <a:r>
              <a:rPr lang="en-US" sz="3600" b="1" dirty="0">
                <a:solidFill>
                  <a:schemeClr val="bg1"/>
                </a:solidFill>
              </a:rPr>
              <a:t> </a:t>
            </a:r>
            <a:r>
              <a:rPr lang="en-US" sz="3600" b="1" dirty="0" err="1">
                <a:solidFill>
                  <a:schemeClr val="bg1"/>
                </a:solidFill>
              </a:rPr>
              <a:t>sao</a:t>
            </a:r>
            <a:r>
              <a:rPr lang="en-US" sz="3600" b="1" dirty="0">
                <a:solidFill>
                  <a:schemeClr val="bg1"/>
                </a:solidFill>
              </a:rPr>
              <a:t> </a:t>
            </a:r>
            <a:r>
              <a:rPr lang="en-US" sz="3600" b="1" dirty="0" err="1">
                <a:solidFill>
                  <a:schemeClr val="bg1"/>
                </a:solidFill>
              </a:rPr>
              <a:t>chúng</a:t>
            </a:r>
            <a:r>
              <a:rPr lang="en-US" sz="3600" b="1" dirty="0">
                <a:solidFill>
                  <a:schemeClr val="bg1"/>
                </a:solidFill>
              </a:rPr>
              <a:t> ta </a:t>
            </a:r>
            <a:r>
              <a:rPr lang="en-US" sz="3600" b="1" dirty="0" err="1">
                <a:solidFill>
                  <a:schemeClr val="bg1"/>
                </a:solidFill>
              </a:rPr>
              <a:t>cần</a:t>
            </a:r>
            <a:r>
              <a:rPr lang="en-US" sz="3600" b="1" dirty="0">
                <a:solidFill>
                  <a:schemeClr val="bg1"/>
                </a:solidFill>
              </a:rPr>
              <a:t> </a:t>
            </a:r>
            <a:r>
              <a:rPr lang="en-US" sz="3600" b="1" dirty="0" err="1">
                <a:solidFill>
                  <a:schemeClr val="bg1"/>
                </a:solidFill>
              </a:rPr>
              <a:t>phải</a:t>
            </a:r>
            <a:r>
              <a:rPr lang="en-US" sz="3600" b="1" dirty="0">
                <a:solidFill>
                  <a:schemeClr val="bg1"/>
                </a:solidFill>
              </a:rPr>
              <a:t> </a:t>
            </a:r>
            <a:r>
              <a:rPr lang="en-US" sz="3600" b="1" dirty="0" err="1">
                <a:solidFill>
                  <a:schemeClr val="bg1"/>
                </a:solidFill>
              </a:rPr>
              <a:t>bảo</a:t>
            </a:r>
            <a:r>
              <a:rPr lang="en-US" sz="3600" b="1" dirty="0">
                <a:solidFill>
                  <a:schemeClr val="bg1"/>
                </a:solidFill>
              </a:rPr>
              <a:t> </a:t>
            </a:r>
            <a:r>
              <a:rPr lang="en-US" sz="3600" b="1" dirty="0" err="1">
                <a:solidFill>
                  <a:schemeClr val="bg1"/>
                </a:solidFill>
              </a:rPr>
              <a:t>vệ</a:t>
            </a:r>
            <a:r>
              <a:rPr lang="en-US" sz="3600" b="1" dirty="0">
                <a:solidFill>
                  <a:schemeClr val="bg1"/>
                </a:solidFill>
              </a:rPr>
              <a:t> </a:t>
            </a:r>
            <a:r>
              <a:rPr lang="en-US" sz="3600" b="1" dirty="0" err="1">
                <a:solidFill>
                  <a:schemeClr val="bg1"/>
                </a:solidFill>
              </a:rPr>
              <a:t>môi</a:t>
            </a:r>
            <a:r>
              <a:rPr lang="en-US" sz="3600" b="1" dirty="0">
                <a:solidFill>
                  <a:schemeClr val="bg1"/>
                </a:solidFill>
              </a:rPr>
              <a:t> </a:t>
            </a:r>
            <a:r>
              <a:rPr lang="en-US" sz="3600" b="1" dirty="0" err="1">
                <a:solidFill>
                  <a:schemeClr val="bg1"/>
                </a:solidFill>
              </a:rPr>
              <a:t>trường</a:t>
            </a:r>
            <a:r>
              <a:rPr lang="en-US" sz="3600" b="1" dirty="0">
                <a:solidFill>
                  <a:schemeClr val="bg1"/>
                </a:solidFill>
              </a:rPr>
              <a:t> </a:t>
            </a:r>
            <a:r>
              <a:rPr lang="en-US" sz="3600" b="1" dirty="0" err="1">
                <a:solidFill>
                  <a:schemeClr val="bg1"/>
                </a:solidFill>
              </a:rPr>
              <a:t>không</a:t>
            </a:r>
            <a:r>
              <a:rPr lang="en-US" sz="3600" b="1" dirty="0">
                <a:solidFill>
                  <a:schemeClr val="bg1"/>
                </a:solidFill>
              </a:rPr>
              <a:t> </a:t>
            </a:r>
            <a:r>
              <a:rPr lang="en-US" sz="3600" b="1" dirty="0" err="1">
                <a:solidFill>
                  <a:schemeClr val="bg1"/>
                </a:solidFill>
              </a:rPr>
              <a:t>khí</a:t>
            </a:r>
            <a:r>
              <a:rPr lang="en-US" sz="3600" b="1" dirty="0">
                <a:solidFill>
                  <a:schemeClr val="bg1"/>
                </a:solidFill>
              </a:rPr>
              <a:t>?</a:t>
            </a:r>
          </a:p>
        </p:txBody>
      </p:sp>
      <p:pic>
        <p:nvPicPr>
          <p:cNvPr id="8" name="Picture 7">
            <a:extLst>
              <a:ext uri="{FF2B5EF4-FFF2-40B4-BE49-F238E27FC236}">
                <a16:creationId xmlns:a16="http://schemas.microsoft.com/office/drawing/2014/main" id="{E93FD54C-A247-6F19-E79E-05C39531E51F}"/>
              </a:ext>
            </a:extLst>
          </p:cNvPr>
          <p:cNvPicPr>
            <a:picLocks noChangeAspect="1"/>
          </p:cNvPicPr>
          <p:nvPr/>
        </p:nvPicPr>
        <p:blipFill>
          <a:blip r:embed="rId4"/>
          <a:stretch>
            <a:fillRect/>
          </a:stretch>
        </p:blipFill>
        <p:spPr>
          <a:xfrm>
            <a:off x="923924" y="1816935"/>
            <a:ext cx="10448925" cy="2909366"/>
          </a:xfrm>
          <a:prstGeom prst="rect">
            <a:avLst/>
          </a:prstGeom>
        </p:spPr>
      </p:pic>
    </p:spTree>
    <p:extLst>
      <p:ext uri="{BB962C8B-B14F-4D97-AF65-F5344CB8AC3E}">
        <p14:creationId xmlns:p14="http://schemas.microsoft.com/office/powerpoint/2010/main" val="1842133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52242B-82C3-F120-6069-F3AA20C346FB}"/>
              </a:ext>
            </a:extLst>
          </p:cNvPr>
          <p:cNvSpPr txBox="1"/>
          <p:nvPr/>
        </p:nvSpPr>
        <p:spPr>
          <a:xfrm>
            <a:off x="1352550" y="390525"/>
            <a:ext cx="10315575" cy="646331"/>
          </a:xfrm>
          <a:prstGeom prst="rect">
            <a:avLst/>
          </a:prstGeom>
          <a:noFill/>
        </p:spPr>
        <p:txBody>
          <a:bodyPr wrap="square" rtlCol="0">
            <a:spAutoFit/>
          </a:bodyPr>
          <a:lstStyle/>
          <a:p>
            <a:r>
              <a:rPr lang="en-US" sz="3600" b="1" i="1" dirty="0" err="1">
                <a:solidFill>
                  <a:schemeClr val="bg1"/>
                </a:solidFill>
                <a:effectLst/>
                <a:ea typeface="Times New Roman" panose="02020603050405020304" pitchFamily="18" charset="0"/>
              </a:rPr>
              <a:t>Chúng</a:t>
            </a:r>
            <a:r>
              <a:rPr lang="en-US" sz="3600" b="1" i="1" dirty="0">
                <a:solidFill>
                  <a:schemeClr val="bg1"/>
                </a:solidFill>
                <a:effectLst/>
                <a:ea typeface="Times New Roman" panose="02020603050405020304" pitchFamily="18" charset="0"/>
              </a:rPr>
              <a:t> ta </a:t>
            </a:r>
            <a:r>
              <a:rPr lang="en-US" sz="3600" b="1" i="1" dirty="0" err="1">
                <a:solidFill>
                  <a:schemeClr val="bg1"/>
                </a:solidFill>
                <a:effectLst/>
                <a:ea typeface="Times New Roman" panose="02020603050405020304" pitchFamily="18" charset="0"/>
              </a:rPr>
              <a:t>cần</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phải</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bảo</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vệ</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môi</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trường</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không</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khí</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vì</a:t>
            </a:r>
            <a:r>
              <a:rPr lang="en-US" sz="3600" b="1" i="1" dirty="0">
                <a:solidFill>
                  <a:schemeClr val="bg1"/>
                </a:solidFill>
                <a:effectLst/>
                <a:ea typeface="Times New Roman" panose="02020603050405020304" pitchFamily="18" charset="0"/>
              </a:rPr>
              <a:t>: </a:t>
            </a:r>
            <a:endParaRPr lang="en-US" sz="3600" b="1" dirty="0">
              <a:solidFill>
                <a:schemeClr val="bg1"/>
              </a:solidFill>
              <a:effectLst/>
              <a:ea typeface="Times New Roman" panose="02020603050405020304" pitchFamily="18" charset="0"/>
            </a:endParaRPr>
          </a:p>
        </p:txBody>
      </p:sp>
      <p:sp>
        <p:nvSpPr>
          <p:cNvPr id="3" name="圆角矩形 5">
            <a:extLst>
              <a:ext uri="{FF2B5EF4-FFF2-40B4-BE49-F238E27FC236}">
                <a16:creationId xmlns:a16="http://schemas.microsoft.com/office/drawing/2014/main" id="{D46D07F8-03D9-0C19-8325-3A833E1FBAFB}"/>
              </a:ext>
            </a:extLst>
          </p:cNvPr>
          <p:cNvSpPr/>
          <p:nvPr/>
        </p:nvSpPr>
        <p:spPr>
          <a:xfrm>
            <a:off x="1164717" y="1302653"/>
            <a:ext cx="9829800" cy="125957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Không khí có vai trò quan trọng đối với sự sống của con người, động vật, thực vật.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4" name="圆角矩形 5">
            <a:extLst>
              <a:ext uri="{FF2B5EF4-FFF2-40B4-BE49-F238E27FC236}">
                <a16:creationId xmlns:a16="http://schemas.microsoft.com/office/drawing/2014/main" id="{BCC07DD2-B0B7-CB24-B23A-E543337DF758}"/>
              </a:ext>
            </a:extLst>
          </p:cNvPr>
          <p:cNvSpPr/>
          <p:nvPr/>
        </p:nvSpPr>
        <p:spPr>
          <a:xfrm>
            <a:off x="1126617" y="2960003"/>
            <a:ext cx="9829800" cy="135482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Không khí bị ô nhiễm gây hại cho sức khỏe của con nguòi, động vật, thực vật.</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5" name="圆角矩形 5">
            <a:extLst>
              <a:ext uri="{FF2B5EF4-FFF2-40B4-BE49-F238E27FC236}">
                <a16:creationId xmlns:a16="http://schemas.microsoft.com/office/drawing/2014/main" id="{40E09BA2-84C5-9F05-90C0-4F846B249969}"/>
              </a:ext>
            </a:extLst>
          </p:cNvPr>
          <p:cNvSpPr/>
          <p:nvPr/>
        </p:nvSpPr>
        <p:spPr>
          <a:xfrm>
            <a:off x="1202817" y="4693553"/>
            <a:ext cx="9829800" cy="157199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Nếu được sống trong môi trường không khí trong sạch, tuổi thọ của cong người sẽ cao hơn.</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29244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52242B-82C3-F120-6069-F3AA20C346FB}"/>
              </a:ext>
            </a:extLst>
          </p:cNvPr>
          <p:cNvSpPr txBox="1"/>
          <p:nvPr/>
        </p:nvSpPr>
        <p:spPr>
          <a:xfrm>
            <a:off x="809626" y="619125"/>
            <a:ext cx="10801350" cy="584775"/>
          </a:xfrm>
          <a:prstGeom prst="rect">
            <a:avLst/>
          </a:prstGeom>
          <a:noFill/>
        </p:spPr>
        <p:txBody>
          <a:bodyPr wrap="square" rtlCol="0">
            <a:spAutoFit/>
          </a:bodyPr>
          <a:lstStyle/>
          <a:p>
            <a:pPr lvl="0"/>
            <a:r>
              <a:rPr lang="en-US" sz="3200" b="1" i="1" dirty="0" err="1">
                <a:solidFill>
                  <a:prstClr val="white"/>
                </a:solidFill>
                <a:latin typeface="Calibri"/>
                <a:ea typeface="Times New Roman" panose="02020603050405020304" pitchFamily="18" charset="0"/>
              </a:rPr>
              <a:t>Nêu</a:t>
            </a:r>
            <a:r>
              <a:rPr lang="en-US" sz="3200" b="1" i="1" dirty="0">
                <a:solidFill>
                  <a:prstClr val="white"/>
                </a:solidFill>
                <a:latin typeface="Calibri"/>
                <a:ea typeface="Times New Roman" panose="02020603050405020304" pitchFamily="18" charset="0"/>
              </a:rPr>
              <a:t> </a:t>
            </a:r>
            <a:r>
              <a:rPr lang="en-US" sz="3200" b="1" i="1" dirty="0" err="1">
                <a:solidFill>
                  <a:prstClr val="white"/>
                </a:solidFill>
                <a:latin typeface="Calibri"/>
                <a:ea typeface="Times New Roman" panose="02020603050405020304" pitchFamily="18" charset="0"/>
              </a:rPr>
              <a:t>những</a:t>
            </a:r>
            <a:r>
              <a:rPr lang="en-US" sz="3200" b="1" i="1" dirty="0">
                <a:solidFill>
                  <a:prstClr val="white"/>
                </a:solidFill>
                <a:latin typeface="Calibri"/>
                <a:ea typeface="Times New Roman" panose="02020603050405020304" pitchFamily="18" charset="0"/>
              </a:rPr>
              <a:t> </a:t>
            </a:r>
            <a:r>
              <a:rPr lang="en-US" sz="3200" b="1" i="1" dirty="0" err="1">
                <a:solidFill>
                  <a:prstClr val="white"/>
                </a:solidFill>
                <a:latin typeface="Calibri"/>
                <a:ea typeface="Times New Roman" panose="02020603050405020304" pitchFamily="18" charset="0"/>
              </a:rPr>
              <a:t>việc</a:t>
            </a:r>
            <a:r>
              <a:rPr lang="en-US" sz="3200" b="1" i="1" dirty="0">
                <a:solidFill>
                  <a:prstClr val="white"/>
                </a:solidFill>
                <a:latin typeface="Calibri"/>
                <a:ea typeface="Times New Roman" panose="02020603050405020304" pitchFamily="18" charset="0"/>
              </a:rPr>
              <a:t> </a:t>
            </a:r>
            <a:r>
              <a:rPr lang="en-US" sz="3200" b="1" i="1" dirty="0" err="1">
                <a:solidFill>
                  <a:prstClr val="white"/>
                </a:solidFill>
                <a:latin typeface="Calibri"/>
                <a:ea typeface="Times New Roman" panose="02020603050405020304" pitchFamily="18" charset="0"/>
              </a:rPr>
              <a:t>làm</a:t>
            </a:r>
            <a:r>
              <a:rPr lang="en-US" sz="3200" b="1" i="1" dirty="0">
                <a:solidFill>
                  <a:prstClr val="white"/>
                </a:solidFill>
                <a:latin typeface="Calibri"/>
                <a:ea typeface="Times New Roman" panose="02020603050405020304" pitchFamily="18" charset="0"/>
              </a:rPr>
              <a:t> </a:t>
            </a:r>
            <a:r>
              <a:rPr lang="en-US" sz="3200" b="1" i="1" dirty="0" err="1">
                <a:solidFill>
                  <a:prstClr val="white"/>
                </a:solidFill>
                <a:latin typeface="Calibri"/>
                <a:ea typeface="Times New Roman" panose="02020603050405020304" pitchFamily="18" charset="0"/>
              </a:rPr>
              <a:t>phù</a:t>
            </a:r>
            <a:r>
              <a:rPr lang="en-US" sz="3200" b="1" i="1" dirty="0">
                <a:solidFill>
                  <a:prstClr val="white"/>
                </a:solidFill>
                <a:latin typeface="Calibri"/>
                <a:ea typeface="Times New Roman" panose="02020603050405020304" pitchFamily="18" charset="0"/>
              </a:rPr>
              <a:t> </a:t>
            </a:r>
            <a:r>
              <a:rPr lang="en-US" sz="3200" b="1" i="1" dirty="0" err="1">
                <a:solidFill>
                  <a:prstClr val="white"/>
                </a:solidFill>
                <a:latin typeface="Calibri"/>
                <a:ea typeface="Times New Roman" panose="02020603050405020304" pitchFamily="18" charset="0"/>
              </a:rPr>
              <a:t>hợp</a:t>
            </a:r>
            <a:r>
              <a:rPr lang="en-US" sz="3200" b="1" i="1" dirty="0">
                <a:solidFill>
                  <a:prstClr val="white"/>
                </a:solidFill>
                <a:latin typeface="Calibri"/>
                <a:ea typeface="Times New Roman" panose="02020603050405020304" pitchFamily="18" charset="0"/>
              </a:rPr>
              <a:t> </a:t>
            </a:r>
            <a:r>
              <a:rPr lang="vi-VN" sz="3200" b="1" i="1" dirty="0">
                <a:solidFill>
                  <a:prstClr val="white"/>
                </a:solidFill>
                <a:latin typeface="Calibri"/>
                <a:ea typeface="Times New Roman" panose="02020603050405020304" pitchFamily="18" charset="0"/>
              </a:rPr>
              <a:t>để bảo vệ môi trường không khí?</a:t>
            </a:r>
            <a:endParaRPr kumimoji="0" lang="en-US" sz="3200" b="1" i="0" u="none" strike="noStrike" kern="1200" cap="none" spc="0" normalizeH="0" baseline="0" noProof="0" dirty="0">
              <a:ln>
                <a:noFill/>
              </a:ln>
              <a:solidFill>
                <a:prstClr val="white"/>
              </a:solidFill>
              <a:effectLst/>
              <a:uLnTx/>
              <a:uFillTx/>
              <a:latin typeface="Calibri"/>
              <a:ea typeface="Times New Roman" panose="02020603050405020304" pitchFamily="18" charset="0"/>
            </a:endParaRPr>
          </a:p>
        </p:txBody>
      </p:sp>
      <p:pic>
        <p:nvPicPr>
          <p:cNvPr id="7" name="Picture 6">
            <a:extLst>
              <a:ext uri="{FF2B5EF4-FFF2-40B4-BE49-F238E27FC236}">
                <a16:creationId xmlns:a16="http://schemas.microsoft.com/office/drawing/2014/main" id="{DAD0D412-80CA-5BC1-A712-EA243F59AA8D}"/>
              </a:ext>
            </a:extLst>
          </p:cNvPr>
          <p:cNvPicPr>
            <a:picLocks noChangeAspect="1"/>
          </p:cNvPicPr>
          <p:nvPr/>
        </p:nvPicPr>
        <p:blipFill>
          <a:blip r:embed="rId2"/>
          <a:stretch>
            <a:fillRect/>
          </a:stretch>
        </p:blipFill>
        <p:spPr>
          <a:xfrm>
            <a:off x="3124200" y="1304167"/>
            <a:ext cx="6172200" cy="5006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204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EN PHA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5" y="1588"/>
            <a:ext cx="12187592" cy="6854825"/>
          </a:xfrm>
          <a:prstGeom prst="rect">
            <a:avLst/>
          </a:prstGeom>
        </p:spPr>
      </p:pic>
    </p:spTree>
    <p:extLst>
      <p:ext uri="{BB962C8B-B14F-4D97-AF65-F5344CB8AC3E}">
        <p14:creationId xmlns:p14="http://schemas.microsoft.com/office/powerpoint/2010/main" val="172430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121" y="448453"/>
            <a:ext cx="5742074" cy="5742074"/>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37272" y="117399"/>
            <a:ext cx="1367835" cy="1609218"/>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5180949" y="862721"/>
            <a:ext cx="987309" cy="863896"/>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9859130" y="5444758"/>
            <a:ext cx="1504397" cy="1316347"/>
          </a:xfrm>
          <a:prstGeom prst="rect">
            <a:avLst/>
          </a:prstGeom>
        </p:spPr>
      </p:pic>
      <p:pic>
        <p:nvPicPr>
          <p:cNvPr id="8"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246558" y="5281510"/>
            <a:ext cx="1504397" cy="1316347"/>
          </a:xfrm>
          <a:prstGeom prst="rect">
            <a:avLst/>
          </a:prstGeom>
        </p:spPr>
      </p:pic>
      <p:pic>
        <p:nvPicPr>
          <p:cNvPr id="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12334" t="71383" r="75068" b="21269"/>
          <a:stretch/>
        </p:blipFill>
        <p:spPr>
          <a:xfrm>
            <a:off x="9746472" y="384794"/>
            <a:ext cx="864857" cy="756750"/>
          </a:xfrm>
          <a:prstGeom prst="rect">
            <a:avLst/>
          </a:prstGeom>
        </p:spPr>
      </p:pic>
      <p:pic>
        <p:nvPicPr>
          <p:cNvPr id="10"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12334" t="71383" r="75068" b="21269"/>
          <a:stretch/>
        </p:blipFill>
        <p:spPr>
          <a:xfrm>
            <a:off x="4847649" y="5012810"/>
            <a:ext cx="869754" cy="761035"/>
          </a:xfrm>
          <a:prstGeom prst="rect">
            <a:avLst/>
          </a:prstGeom>
        </p:spPr>
      </p:pic>
      <p:pic>
        <p:nvPicPr>
          <p:cNvPr id="2" name="Picture 1">
            <a:extLst>
              <a:ext uri="{FF2B5EF4-FFF2-40B4-BE49-F238E27FC236}">
                <a16:creationId xmlns:a16="http://schemas.microsoft.com/office/drawing/2014/main" id="{7CD410FF-CC1B-174A-1B91-0766AE4EE529}"/>
              </a:ext>
            </a:extLst>
          </p:cNvPr>
          <p:cNvPicPr>
            <a:picLocks noChangeAspect="1"/>
          </p:cNvPicPr>
          <p:nvPr/>
        </p:nvPicPr>
        <p:blipFill>
          <a:blip r:embed="rId9"/>
          <a:stretch>
            <a:fillRect/>
          </a:stretch>
        </p:blipFill>
        <p:spPr>
          <a:xfrm>
            <a:off x="-228917" y="962657"/>
            <a:ext cx="7315834" cy="5895343"/>
          </a:xfrm>
          <a:prstGeom prst="rect">
            <a:avLst/>
          </a:prstGeom>
        </p:spPr>
      </p:pic>
    </p:spTree>
    <p:extLst>
      <p:ext uri="{BB962C8B-B14F-4D97-AF65-F5344CB8AC3E}">
        <p14:creationId xmlns:p14="http://schemas.microsoft.com/office/powerpoint/2010/main" val="238337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914401" y="720797"/>
            <a:ext cx="104394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088284" eaLnBrk="1" hangingPunct="1">
              <a:defRPr/>
            </a:pPr>
            <a:r>
              <a:rPr lang="vi-VN" altLang="en-US" sz="5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 động 8: Liên hệ những hoạt động bảo vệ môi trường không khí ở địa phương</a:t>
            </a:r>
            <a:endParaRPr kumimoji="0" lang="en-US"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5"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9523" y="3164199"/>
            <a:ext cx="3923764" cy="3923764"/>
          </a:xfrm>
          <a:prstGeom prst="rect">
            <a:avLst/>
          </a:prstGeom>
        </p:spPr>
      </p:pic>
      <p:pic>
        <p:nvPicPr>
          <p:cNvPr id="56"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36693" y="3141035"/>
            <a:ext cx="3912480" cy="3912480"/>
          </a:xfrm>
          <a:prstGeom prst="rect">
            <a:avLst/>
          </a:prstGeom>
        </p:spPr>
      </p:pic>
      <p:pic>
        <p:nvPicPr>
          <p:cNvPr id="58" name="图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2191" y="3572983"/>
            <a:ext cx="3311601" cy="3421976"/>
          </a:xfrm>
          <a:prstGeom prst="rect">
            <a:avLst/>
          </a:prstGeom>
        </p:spPr>
      </p:pic>
    </p:spTree>
    <p:extLst>
      <p:ext uri="{BB962C8B-B14F-4D97-AF65-F5344CB8AC3E}">
        <p14:creationId xmlns:p14="http://schemas.microsoft.com/office/powerpoint/2010/main" val="226927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
                                        </p:tgtEl>
                                        <p:attrNameLst>
                                          <p:attrName>fillcolor</p:attrName>
                                        </p:attrNameLst>
                                      </p:cBhvr>
                                      <p:tavLst>
                                        <p:tav tm="0">
                                          <p:val>
                                            <p:clrVal>
                                              <a:schemeClr val="accent2"/>
                                            </p:clrVal>
                                          </p:val>
                                        </p:tav>
                                        <p:tav tm="50000">
                                          <p:val>
                                            <p:clrVal>
                                              <a:schemeClr val="hlink"/>
                                            </p:clrVal>
                                          </p:val>
                                        </p:tav>
                                      </p:tavLst>
                                    </p:anim>
                                    <p:set>
                                      <p:cBhvr>
                                        <p:cTn id="9" dur="8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7166FE4B-E5C0-2D80-C071-1E97C91F561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175855" y="1344958"/>
            <a:ext cx="8187469" cy="3256915"/>
          </a:xfrm>
          <a:prstGeom prst="rect">
            <a:avLst/>
          </a:prstGeom>
          <a:effectLst>
            <a:outerShdw blurRad="63500" sx="102000" sy="102000" algn="ctr" rotWithShape="0">
              <a:prstClr val="black">
                <a:alpha val="40000"/>
              </a:prstClr>
            </a:outerShdw>
          </a:effectLst>
        </p:spPr>
      </p:pic>
      <p:pic>
        <p:nvPicPr>
          <p:cNvPr id="3" name="图片 10">
            <a:extLst>
              <a:ext uri="{FF2B5EF4-FFF2-40B4-BE49-F238E27FC236}">
                <a16:creationId xmlns:a16="http://schemas.microsoft.com/office/drawing/2014/main" id="{48AF033D-C17C-F69E-5918-6FCE0A68542C}"/>
              </a:ext>
            </a:extLst>
          </p:cNvPr>
          <p:cNvPicPr>
            <a:picLocks noChangeAspect="1"/>
          </p:cNvPicPr>
          <p:nvPr/>
        </p:nvPicPr>
        <p:blipFill>
          <a:blip r:embed="rId4"/>
          <a:stretch>
            <a:fillRect/>
          </a:stretch>
        </p:blipFill>
        <p:spPr>
          <a:xfrm flipH="1">
            <a:off x="836853" y="2189992"/>
            <a:ext cx="3230880" cy="4521704"/>
          </a:xfrm>
          <a:prstGeom prst="rect">
            <a:avLst/>
          </a:prstGeom>
        </p:spPr>
      </p:pic>
      <p:sp>
        <p:nvSpPr>
          <p:cNvPr id="4" name="TextBox 3">
            <a:extLst>
              <a:ext uri="{FF2B5EF4-FFF2-40B4-BE49-F238E27FC236}">
                <a16:creationId xmlns:a16="http://schemas.microsoft.com/office/drawing/2014/main" id="{A63290BE-BE5E-18FA-9998-579C99BCD0C2}"/>
              </a:ext>
            </a:extLst>
          </p:cNvPr>
          <p:cNvSpPr txBox="1"/>
          <p:nvPr/>
        </p:nvSpPr>
        <p:spPr>
          <a:xfrm>
            <a:off x="3234561" y="1632002"/>
            <a:ext cx="8033514" cy="2800767"/>
          </a:xfrm>
          <a:prstGeom prst="rect">
            <a:avLst/>
          </a:prstGeom>
          <a:noFill/>
        </p:spPr>
        <p:txBody>
          <a:bodyPr wrap="square">
            <a:spAutoFit/>
          </a:bodyPr>
          <a:lstStyle/>
          <a:p>
            <a:pPr lvl="0" algn="ctr"/>
            <a:r>
              <a:rPr lang="en-US" sz="4400" b="1" i="1" dirty="0">
                <a:solidFill>
                  <a:srgbClr val="FF0000"/>
                </a:solidFill>
                <a:latin typeface="Cambria" panose="02040503050406030204" pitchFamily="18" charset="0"/>
                <a:ea typeface="Cambria" panose="02040503050406030204" pitchFamily="18" charset="0"/>
                <a:cs typeface="Arial" panose="020B0604020202020204" pitchFamily="34" charset="0"/>
              </a:rPr>
              <a:t>1. </a:t>
            </a:r>
            <a:r>
              <a:rPr lang="vi-VN" sz="4400" b="1" i="1" dirty="0">
                <a:solidFill>
                  <a:srgbClr val="FF0000"/>
                </a:solidFill>
                <a:latin typeface="Cambria" panose="02040503050406030204" pitchFamily="18" charset="0"/>
                <a:ea typeface="Cambria" panose="02040503050406030204" pitchFamily="18" charset="0"/>
                <a:cs typeface="Arial" panose="020B0604020202020204" pitchFamily="34" charset="0"/>
              </a:rPr>
              <a:t>Em, gia đình và địa phương nơi em sống đã có những hoạt động gì để bảo vệ môi trường không khí?</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311426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3"/>
          <p:cNvPicPr>
            <a:picLocks noChangeAspect="1"/>
          </p:cNvPicPr>
          <p:nvPr/>
        </p:nvPicPr>
        <p:blipFill rotWithShape="1">
          <a:blip r:embed="rId5">
            <a:extLst>
              <a:ext uri="{28A0092B-C50C-407E-A947-70E740481C1C}">
                <a14:useLocalDpi xmlns:a14="http://schemas.microsoft.com/office/drawing/2010/main" val="0"/>
              </a:ext>
            </a:extLst>
          </a:blip>
          <a:srcRect t="24370"/>
          <a:stretch/>
        </p:blipFill>
        <p:spPr>
          <a:xfrm>
            <a:off x="1896175" y="-289356"/>
            <a:ext cx="7868927" cy="532779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32210" r="6166" b="42002"/>
          <a:stretch/>
        </p:blipFill>
        <p:spPr>
          <a:xfrm>
            <a:off x="1048377" y="5045949"/>
            <a:ext cx="9213927" cy="253218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 t="58559" r="56409"/>
          <a:stretch/>
        </p:blipFill>
        <p:spPr>
          <a:xfrm flipH="1">
            <a:off x="-477184" y="3843496"/>
            <a:ext cx="3718727" cy="353534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58559" r="6044"/>
          <a:stretch/>
        </p:blipFill>
        <p:spPr>
          <a:xfrm>
            <a:off x="-866670" y="4762920"/>
            <a:ext cx="8015459" cy="3535344"/>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 t="58559" r="56409"/>
          <a:stretch/>
        </p:blipFill>
        <p:spPr>
          <a:xfrm rot="19533115" flipH="1">
            <a:off x="10552748" y="2712575"/>
            <a:ext cx="3718727" cy="3535344"/>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5334" t="58559" r="6044"/>
          <a:stretch/>
        </p:blipFill>
        <p:spPr>
          <a:xfrm>
            <a:off x="8197166" y="4211762"/>
            <a:ext cx="4952639" cy="4221145"/>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5637" t="54255" r="32538"/>
          <a:stretch/>
        </p:blipFill>
        <p:spPr>
          <a:xfrm>
            <a:off x="2817677" y="3527092"/>
            <a:ext cx="3735234" cy="3579302"/>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31360" t="5637" r="33278" b="52847"/>
          <a:stretch/>
        </p:blipFill>
        <p:spPr>
          <a:xfrm>
            <a:off x="8258085" y="2774171"/>
            <a:ext cx="3964983" cy="3103291"/>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r="69575" b="53162"/>
          <a:stretch/>
        </p:blipFill>
        <p:spPr>
          <a:xfrm>
            <a:off x="-562223" y="2488626"/>
            <a:ext cx="3464606" cy="3555642"/>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67382" t="52222"/>
          <a:stretch/>
        </p:blipFill>
        <p:spPr>
          <a:xfrm>
            <a:off x="5442578" y="3348681"/>
            <a:ext cx="3962447" cy="3869385"/>
          </a:xfrm>
          <a:prstGeom prst="rect">
            <a:avLst/>
          </a:prstGeom>
        </p:spPr>
      </p:pic>
      <p:pic>
        <p:nvPicPr>
          <p:cNvPr id="2" name="Hãy cùng biệt đội siêu nhân giải cứu trái đất thân yêu của chúng ta khỏi lũ yêu quái kia bằng cách trả lời đúng những câu hỏi của chúng. Có như thế nguồn nước mới quay trở lại với chúng ta.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2717" y="-471567"/>
            <a:ext cx="487363" cy="487363"/>
          </a:xfrm>
          <a:prstGeom prst="rect">
            <a:avLst/>
          </a:prstGeom>
        </p:spPr>
      </p:pic>
      <p:pic>
        <p:nvPicPr>
          <p:cNvPr id="3" name="Picture 2">
            <a:extLst>
              <a:ext uri="{FF2B5EF4-FFF2-40B4-BE49-F238E27FC236}">
                <a16:creationId xmlns:a16="http://schemas.microsoft.com/office/drawing/2014/main" id="{226F0290-F54D-D27D-9D5F-311EA45A7A3F}"/>
              </a:ext>
            </a:extLst>
          </p:cNvPr>
          <p:cNvPicPr>
            <a:picLocks noChangeAspect="1"/>
          </p:cNvPicPr>
          <p:nvPr/>
        </p:nvPicPr>
        <p:blipFill>
          <a:blip r:embed="rId12"/>
          <a:stretch>
            <a:fillRect/>
          </a:stretch>
        </p:blipFill>
        <p:spPr>
          <a:xfrm>
            <a:off x="2882118" y="682269"/>
            <a:ext cx="5236918" cy="2962913"/>
          </a:xfrm>
          <a:prstGeom prst="rect">
            <a:avLst/>
          </a:prstGeom>
        </p:spPr>
      </p:pic>
    </p:spTree>
    <p:extLst>
      <p:ext uri="{BB962C8B-B14F-4D97-AF65-F5344CB8AC3E}">
        <p14:creationId xmlns:p14="http://schemas.microsoft.com/office/powerpoint/2010/main" val="196134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par>
                                <p:cTn id="12" presetID="45" presetClass="entr" presetSubtype="0" fill="hold"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anim calcmode="lin" valueType="num">
                                      <p:cBhvr>
                                        <p:cTn id="15" dur="2000" fill="hold"/>
                                        <p:tgtEl>
                                          <p:spTgt spid="17"/>
                                        </p:tgtEl>
                                        <p:attrNameLst>
                                          <p:attrName>ppt_w</p:attrName>
                                        </p:attrNameLst>
                                      </p:cBhvr>
                                      <p:tavLst>
                                        <p:tav tm="0" fmla="#ppt_w*sin(2.5*pi*$)">
                                          <p:val>
                                            <p:fltVal val="0"/>
                                          </p:val>
                                        </p:tav>
                                        <p:tav tm="100000">
                                          <p:val>
                                            <p:fltVal val="1"/>
                                          </p:val>
                                        </p:tav>
                                      </p:tavLst>
                                    </p:anim>
                                    <p:anim calcmode="lin" valueType="num">
                                      <p:cBhvr>
                                        <p:cTn id="16" dur="2000" fill="hold"/>
                                        <p:tgtEl>
                                          <p:spTgt spid="17"/>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anim calcmode="lin" valueType="num">
                                      <p:cBhvr>
                                        <p:cTn id="20" dur="2000" fill="hold"/>
                                        <p:tgtEl>
                                          <p:spTgt spid="13"/>
                                        </p:tgtEl>
                                        <p:attrNameLst>
                                          <p:attrName>ppt_w</p:attrName>
                                        </p:attrNameLst>
                                      </p:cBhvr>
                                      <p:tavLst>
                                        <p:tav tm="0" fmla="#ppt_w*sin(2.5*pi*$)">
                                          <p:val>
                                            <p:fltVal val="0"/>
                                          </p:val>
                                        </p:tav>
                                        <p:tav tm="100000">
                                          <p:val>
                                            <p:fltVal val="1"/>
                                          </p:val>
                                        </p:tav>
                                      </p:tavLst>
                                    </p:anim>
                                    <p:anim calcmode="lin" valueType="num">
                                      <p:cBhvr>
                                        <p:cTn id="21" dur="2000" fill="hold"/>
                                        <p:tgtEl>
                                          <p:spTgt spid="13"/>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anim calcmode="lin" valueType="num">
                                      <p:cBhvr>
                                        <p:cTn id="25" dur="2000" fill="hold"/>
                                        <p:tgtEl>
                                          <p:spTgt spid="12"/>
                                        </p:tgtEl>
                                        <p:attrNameLst>
                                          <p:attrName>ppt_w</p:attrName>
                                        </p:attrNameLst>
                                      </p:cBhvr>
                                      <p:tavLst>
                                        <p:tav tm="0" fmla="#ppt_w*sin(2.5*pi*$)">
                                          <p:val>
                                            <p:fltVal val="0"/>
                                          </p:val>
                                        </p:tav>
                                        <p:tav tm="100000">
                                          <p:val>
                                            <p:fltVal val="1"/>
                                          </p:val>
                                        </p:tav>
                                      </p:tavLst>
                                    </p:anim>
                                    <p:anim calcmode="lin" valueType="num">
                                      <p:cBhvr>
                                        <p:cTn id="26" dur="2000" fill="hold"/>
                                        <p:tgtEl>
                                          <p:spTgt spid="12"/>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000"/>
                                        <p:tgtEl>
                                          <p:spTgt spid="16"/>
                                        </p:tgtEl>
                                      </p:cBhvr>
                                    </p:animEffect>
                                    <p:anim calcmode="lin" valueType="num">
                                      <p:cBhvr>
                                        <p:cTn id="30" dur="2000" fill="hold"/>
                                        <p:tgtEl>
                                          <p:spTgt spid="16"/>
                                        </p:tgtEl>
                                        <p:attrNameLst>
                                          <p:attrName>ppt_w</p:attrName>
                                        </p:attrNameLst>
                                      </p:cBhvr>
                                      <p:tavLst>
                                        <p:tav tm="0" fmla="#ppt_w*sin(2.5*pi*$)">
                                          <p:val>
                                            <p:fltVal val="0"/>
                                          </p:val>
                                        </p:tav>
                                        <p:tav tm="100000">
                                          <p:val>
                                            <p:fltVal val="1"/>
                                          </p:val>
                                        </p:tav>
                                      </p:tavLst>
                                    </p:anim>
                                    <p:anim calcmode="lin" valueType="num">
                                      <p:cBhvr>
                                        <p:cTn id="3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59743-0425-E8A5-16C8-2AF73656F355}"/>
              </a:ext>
            </a:extLst>
          </p:cNvPr>
          <p:cNvSpPr txBox="1"/>
          <p:nvPr/>
        </p:nvSpPr>
        <p:spPr>
          <a:xfrm>
            <a:off x="904875" y="504825"/>
            <a:ext cx="10525125" cy="5078313"/>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2. </a:t>
            </a:r>
            <a:r>
              <a:rPr lang="vi-VN" sz="3600" b="1" i="0" dirty="0">
                <a:solidFill>
                  <a:schemeClr val="bg1"/>
                </a:solidFill>
                <a:effectLst/>
                <a:latin typeface="Cambria" panose="02040503050406030204" pitchFamily="18" charset="0"/>
                <a:ea typeface="Cambria" panose="02040503050406030204" pitchFamily="18" charset="0"/>
              </a:rPr>
              <a:t>Chọn một trong những chủ để sau để vận động những người xung quanh tham gia bảo vệ môi trường không khí:</a:t>
            </a:r>
          </a:p>
          <a:p>
            <a:pPr marL="571500" indent="-571500" algn="l">
              <a:buFont typeface="Arial" panose="020B0604020202020204" pitchFamily="34" charset="0"/>
              <a:buChar char="•"/>
            </a:pPr>
            <a:r>
              <a:rPr lang="vi-VN" sz="3600" b="1" i="1" dirty="0">
                <a:solidFill>
                  <a:schemeClr val="bg1"/>
                </a:solidFill>
                <a:effectLst/>
                <a:latin typeface="Cambria" panose="02040503050406030204" pitchFamily="18" charset="0"/>
                <a:ea typeface="Cambria" panose="02040503050406030204" pitchFamily="18" charset="0"/>
              </a:rPr>
              <a:t>Tăng cường đi bộ, đi xe đạp, sử dụng phương tiện giao thông công cộng.</a:t>
            </a:r>
          </a:p>
          <a:p>
            <a:pPr marL="571500" indent="-571500" algn="l">
              <a:buFont typeface="Arial" panose="020B0604020202020204" pitchFamily="34" charset="0"/>
              <a:buChar char="•"/>
            </a:pPr>
            <a:r>
              <a:rPr lang="vi-VN" sz="3600" b="1" i="1" dirty="0">
                <a:solidFill>
                  <a:schemeClr val="bg1"/>
                </a:solidFill>
                <a:effectLst/>
                <a:latin typeface="Cambria" panose="02040503050406030204" pitchFamily="18" charset="0"/>
                <a:ea typeface="Cambria" panose="02040503050406030204" pitchFamily="18" charset="0"/>
              </a:rPr>
              <a:t>Tham gia bảo vệ rừng và trồng cây xanh.</a:t>
            </a:r>
          </a:p>
          <a:p>
            <a:pPr marL="571500" indent="-571500" algn="l">
              <a:buFont typeface="Arial" panose="020B0604020202020204" pitchFamily="34" charset="0"/>
              <a:buChar char="•"/>
            </a:pPr>
            <a:r>
              <a:rPr lang="vi-VN" sz="3600" b="1" i="1" dirty="0">
                <a:solidFill>
                  <a:schemeClr val="bg1"/>
                </a:solidFill>
                <a:effectLst/>
                <a:latin typeface="Cambria" panose="02040503050406030204" pitchFamily="18" charset="0"/>
                <a:ea typeface="Cambria" panose="02040503050406030204" pitchFamily="18" charset="0"/>
              </a:rPr>
              <a:t>Tham gia phong trào vệ sinh nơi ở và nơi công cộng.</a:t>
            </a:r>
          </a:p>
          <a:p>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823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F1DC57-6DD4-06E6-51C3-F181FA9119D5}"/>
              </a:ext>
            </a:extLst>
          </p:cNvPr>
          <p:cNvGrpSpPr/>
          <p:nvPr/>
        </p:nvGrpSpPr>
        <p:grpSpPr>
          <a:xfrm>
            <a:off x="228600" y="2438399"/>
            <a:ext cx="4362449" cy="2545379"/>
            <a:chOff x="4514850" y="4512503"/>
            <a:chExt cx="3788443" cy="2067405"/>
          </a:xfrm>
        </p:grpSpPr>
        <p:pic>
          <p:nvPicPr>
            <p:cNvPr id="3" name="Picture 2" descr="A picture containing toy, doll&#10;&#10;Description automatically generated">
              <a:extLst>
                <a:ext uri="{FF2B5EF4-FFF2-40B4-BE49-F238E27FC236}">
                  <a16:creationId xmlns:a16="http://schemas.microsoft.com/office/drawing/2014/main" id="{3A134764-617C-E76E-C172-91FC3329E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50" y="4512503"/>
              <a:ext cx="3240873" cy="1643728"/>
            </a:xfrm>
            <a:prstGeom prst="rect">
              <a:avLst/>
            </a:prstGeom>
          </p:spPr>
        </p:pic>
        <p:sp>
          <p:nvSpPr>
            <p:cNvPr id="4" name="TextBox 3">
              <a:extLst>
                <a:ext uri="{FF2B5EF4-FFF2-40B4-BE49-F238E27FC236}">
                  <a16:creationId xmlns:a16="http://schemas.microsoft.com/office/drawing/2014/main" id="{F9D3CB30-4485-C8F5-5ADE-87DD52D6AA85}"/>
                </a:ext>
              </a:extLst>
            </p:cNvPr>
            <p:cNvSpPr txBox="1"/>
            <p:nvPr/>
          </p:nvSpPr>
          <p:spPr>
            <a:xfrm>
              <a:off x="5026693" y="6154939"/>
              <a:ext cx="3276600" cy="424969"/>
            </a:xfrm>
            <a:prstGeom prst="rect">
              <a:avLst/>
            </a:prstGeom>
            <a:noFill/>
          </p:spPr>
          <p:txBody>
            <a:bodyPr wrap="square" rtlCol="0">
              <a:spAutoFit/>
            </a:bodyPr>
            <a:lstStyle/>
            <a:p>
              <a:r>
                <a:rPr lang="en-US" sz="2800" b="1" dirty="0" err="1">
                  <a:solidFill>
                    <a:srgbClr val="FFFF00"/>
                  </a:solidFill>
                </a:rPr>
                <a:t>Thảo</a:t>
              </a:r>
              <a:r>
                <a:rPr lang="en-US" sz="2800" b="1" dirty="0">
                  <a:solidFill>
                    <a:srgbClr val="FFFF00"/>
                  </a:solidFill>
                </a:rPr>
                <a:t> </a:t>
              </a:r>
              <a:r>
                <a:rPr lang="en-US" sz="2800" b="1" dirty="0" err="1">
                  <a:solidFill>
                    <a:srgbClr val="FFFF00"/>
                  </a:solidFill>
                </a:rPr>
                <a:t>luận</a:t>
              </a:r>
              <a:r>
                <a:rPr lang="en-US" sz="2800" b="1" dirty="0">
                  <a:solidFill>
                    <a:srgbClr val="FFFF00"/>
                  </a:solidFill>
                </a:rPr>
                <a:t> </a:t>
              </a:r>
              <a:r>
                <a:rPr lang="en-US" sz="2800" b="1" dirty="0" err="1" smtClean="0">
                  <a:solidFill>
                    <a:srgbClr val="FFFF00"/>
                  </a:solidFill>
                </a:rPr>
                <a:t>nhóm</a:t>
              </a:r>
              <a:r>
                <a:rPr lang="en-US" sz="2800" b="1" dirty="0" smtClean="0">
                  <a:solidFill>
                    <a:srgbClr val="FFFF00"/>
                  </a:solidFill>
                </a:rPr>
                <a:t> 4</a:t>
              </a:r>
              <a:endParaRPr lang="en-US" sz="2800" b="1" dirty="0">
                <a:solidFill>
                  <a:srgbClr val="FFFF00"/>
                </a:solidFill>
              </a:endParaRPr>
            </a:p>
          </p:txBody>
        </p:sp>
      </p:grpSp>
      <p:sp>
        <p:nvSpPr>
          <p:cNvPr id="5" name="圆角矩形 5">
            <a:extLst>
              <a:ext uri="{FF2B5EF4-FFF2-40B4-BE49-F238E27FC236}">
                <a16:creationId xmlns:a16="http://schemas.microsoft.com/office/drawing/2014/main" id="{050CD9B8-17A3-5FE9-FF12-54EA405504D6}"/>
              </a:ext>
            </a:extLst>
          </p:cNvPr>
          <p:cNvSpPr/>
          <p:nvPr/>
        </p:nvSpPr>
        <p:spPr>
          <a:xfrm>
            <a:off x="4086224" y="407302"/>
            <a:ext cx="7648575" cy="2259697"/>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altLang="zh-CN"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Mỗi</a:t>
            </a:r>
            <a:r>
              <a:rPr lang="en-US"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altLang="zh-CN"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nhóm</a:t>
            </a:r>
            <a:r>
              <a:rPr lang="en-US"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chọn một trong những chủ đề SGK nêu ra (hoặc chủ đề khác nếu có) để vận động những người xung quanh tham gia bảo vệ môi trường không khí. </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6" name="圆角矩形 5">
            <a:extLst>
              <a:ext uri="{FF2B5EF4-FFF2-40B4-BE49-F238E27FC236}">
                <a16:creationId xmlns:a16="http://schemas.microsoft.com/office/drawing/2014/main" id="{2F796006-12DF-1407-62BC-F15E57EBC178}"/>
              </a:ext>
            </a:extLst>
          </p:cNvPr>
          <p:cNvSpPr/>
          <p:nvPr/>
        </p:nvSpPr>
        <p:spPr>
          <a:xfrm>
            <a:off x="4086224" y="2899929"/>
            <a:ext cx="7648575" cy="356234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Đưa ra kế hoạch (thời gian, địa điểm), cách thức thực hiện (viết khẩu hiệu, áp phích, tổ chức vận động trực tiếp theo nhóm,...), nội dung vận động (mời những người xung quanh cùng thực hiện vệ sinh nơi ở và nơi công cộng, cùng tham gia trồng cây xanh,...).</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156111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42"/>
          <p:cNvSpPr>
            <a:spLocks noChangeArrowheads="1"/>
          </p:cNvSpPr>
          <p:nvPr/>
        </p:nvSpPr>
        <p:spPr bwMode="auto">
          <a:xfrm>
            <a:off x="9551585" y="765321"/>
            <a:ext cx="2026296" cy="5399350"/>
          </a:xfrm>
          <a:prstGeom prst="rect">
            <a:avLst/>
          </a:prstGeom>
          <a:solidFill>
            <a:srgbClr val="F5DF7F"/>
          </a:solidFill>
          <a:ln>
            <a:noFill/>
          </a:ln>
        </p:spPr>
        <p:txBody>
          <a:bodyPr lIns="121884" tIns="60942" rIns="121884" bIns="60942"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1088284" eaLnBrk="1" hangingPunct="1"/>
            <a:endParaRPr lang="zh-CN" altLang="zh-CN" sz="2400">
              <a:solidFill>
                <a:prstClr val="black">
                  <a:lumMod val="75000"/>
                  <a:lumOff val="25000"/>
                </a:prstClr>
              </a:solidFill>
              <a:latin typeface="微软雅黑" pitchFamily="34" charset="-122"/>
              <a:ea typeface="微软雅黑" pitchFamily="34" charset="-122"/>
              <a:sym typeface="方正兰亭黑_GBK" pitchFamily="2" charset="-122"/>
            </a:endParaRPr>
          </a:p>
        </p:txBody>
      </p:sp>
      <p:sp>
        <p:nvSpPr>
          <p:cNvPr id="19" name="矩形 37"/>
          <p:cNvSpPr>
            <a:spLocks noChangeArrowheads="1"/>
          </p:cNvSpPr>
          <p:nvPr/>
        </p:nvSpPr>
        <p:spPr bwMode="auto">
          <a:xfrm>
            <a:off x="563206" y="765321"/>
            <a:ext cx="8866170" cy="5399350"/>
          </a:xfrm>
          <a:prstGeom prst="rect">
            <a:avLst/>
          </a:prstGeom>
          <a:solidFill>
            <a:schemeClr val="bg1"/>
          </a:solidFill>
          <a:ln>
            <a:noFill/>
          </a:ln>
        </p:spPr>
        <p:txBody>
          <a:bodyPr lIns="121884" tIns="60942" rIns="121884" bIns="60942"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defTabSz="1088284" eaLnBrk="1" hangingPunct="1">
              <a:lnSpc>
                <a:spcPct val="100000"/>
              </a:lnSpc>
              <a:spcBef>
                <a:spcPct val="0"/>
              </a:spcBef>
              <a:buNone/>
            </a:pPr>
            <a:endParaRPr lang="zh-CN" altLang="zh-CN" sz="2400">
              <a:solidFill>
                <a:prstClr val="black">
                  <a:lumMod val="75000"/>
                  <a:lumOff val="25000"/>
                </a:prstClr>
              </a:solidFill>
              <a:latin typeface="黑体" panose="02010609060101010101" pitchFamily="49" charset="-122"/>
              <a:ea typeface="黑体" panose="02010609060101010101" pitchFamily="49" charset="-122"/>
              <a:sym typeface="方正兰亭黑_GBK" pitchFamily="2" charset="-122"/>
            </a:endParaRPr>
          </a:p>
        </p:txBody>
      </p:sp>
      <p:sp>
        <p:nvSpPr>
          <p:cNvPr id="2" name="Rectangle 1"/>
          <p:cNvSpPr/>
          <p:nvPr/>
        </p:nvSpPr>
        <p:spPr>
          <a:xfrm>
            <a:off x="784798" y="957197"/>
            <a:ext cx="8422986" cy="5016758"/>
          </a:xfrm>
          <a:prstGeom prst="rect">
            <a:avLst/>
          </a:prstGeom>
        </p:spPr>
        <p:txBody>
          <a:bodyPr wrap="square">
            <a:spAutoFit/>
          </a:bodyPr>
          <a:lstStyle/>
          <a:p>
            <a:pPr algn="just" defTabSz="1088284"/>
            <a:r>
              <a:rPr lang="vi-VN" sz="3200" b="1" dirty="0">
                <a:solidFill>
                  <a:srgbClr val="002060"/>
                </a:solidFill>
                <a:cs typeface="Arial" panose="020B0604020202020204" pitchFamily="34" charset="0"/>
              </a:rPr>
              <a:t>• Khói, bụi thải ra từ các nhà máy, các phương tiện giao thông công trình xây dựng, khi bốc lên từ những bãi rác; sông, ao, hồ bị ô nhiễm,... là những nguyên nhân gây ô nhiễm không khí.</a:t>
            </a:r>
          </a:p>
          <a:p>
            <a:pPr algn="just" defTabSz="1088284"/>
            <a:r>
              <a:rPr lang="vi-VN" sz="3200" b="1" dirty="0">
                <a:solidFill>
                  <a:srgbClr val="002060"/>
                </a:solidFill>
                <a:cs typeface="Arial" panose="020B0604020202020204" pitchFamily="34" charset="0"/>
              </a:rPr>
              <a:t>• Để bảo vệ môi trường không khí, chúng ta cần: trồng nhiều cây xanh, tăng cường sử dụng phương tiện giao thông công cộng, vệ sinh nơi ở và nơi sinh hoạt chung, ...</a:t>
            </a:r>
          </a:p>
        </p:txBody>
      </p:sp>
      <p:pic>
        <p:nvPicPr>
          <p:cNvPr id="3" name="Picture 2">
            <a:extLst>
              <a:ext uri="{FF2B5EF4-FFF2-40B4-BE49-F238E27FC236}">
                <a16:creationId xmlns:a16="http://schemas.microsoft.com/office/drawing/2014/main" id="{D37DB8AE-8FBF-1009-5A5C-76FEB0378BFF}"/>
              </a:ext>
            </a:extLst>
          </p:cNvPr>
          <p:cNvPicPr>
            <a:picLocks noChangeAspect="1"/>
          </p:cNvPicPr>
          <p:nvPr/>
        </p:nvPicPr>
        <p:blipFill>
          <a:blip r:embed="rId3"/>
          <a:stretch>
            <a:fillRect/>
          </a:stretch>
        </p:blipFill>
        <p:spPr>
          <a:xfrm>
            <a:off x="9181110" y="-438151"/>
            <a:ext cx="2439389" cy="7435661"/>
          </a:xfrm>
          <a:prstGeom prst="rect">
            <a:avLst/>
          </a:prstGeom>
        </p:spPr>
      </p:pic>
    </p:spTree>
    <p:extLst>
      <p:ext uri="{BB962C8B-B14F-4D97-AF65-F5344CB8AC3E}">
        <p14:creationId xmlns:p14="http://schemas.microsoft.com/office/powerpoint/2010/main" val="2860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60000" fill="hold" grpId="0" nodeType="after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p:cTn id="7" dur="500" fill="hold"/>
                                            <p:tgtEl>
                                              <p:spTgt spid="19"/>
                                            </p:tgtEl>
                                            <p:attrNameLst>
                                              <p:attrName>ppt_x</p:attrName>
                                            </p:attrNameLst>
                                          </p:cBhvr>
                                          <p:tavLst>
                                            <p:tav tm="0">
                                              <p:val>
                                                <p:strVal val="1+#ppt_w/2"/>
                                              </p:val>
                                            </p:tav>
                                            <p:tav tm="100000">
                                              <p:val>
                                                <p:strVal val="#ppt_x"/>
                                              </p:val>
                                            </p:tav>
                                          </p:tavLst>
                                        </p:anim>
                                        <p:anim calcmode="lin" valueType="num" p14:bounceEnd="40000">
                                          <p:cBhvr>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60000" fill="hold" grpId="0" nodeType="afterEffect" p14:presetBounceEnd="40000">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14:bounceEnd="40000">
                                          <p:cBhvr>
                                            <p:cTn id="12" dur="500" fill="hold"/>
                                            <p:tgtEl>
                                              <p:spTgt spid="18"/>
                                            </p:tgtEl>
                                            <p:attrNameLst>
                                              <p:attrName>ppt_x</p:attrName>
                                            </p:attrNameLst>
                                          </p:cBhvr>
                                          <p:tavLst>
                                            <p:tav tm="0">
                                              <p:val>
                                                <p:strVal val="1+#ppt_w/2"/>
                                              </p:val>
                                            </p:tav>
                                            <p:tav tm="100000">
                                              <p:val>
                                                <p:strVal val="#ppt_x"/>
                                              </p:val>
                                            </p:tav>
                                          </p:tavLst>
                                        </p:anim>
                                        <p:anim calcmode="lin" valueType="num" p14:bounceEnd="40000">
                                          <p:cBhvr>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circle(in)">
                                          <p:cBhvr>
                                            <p:cTn id="18" dur="20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circle(in)">
                                          <p:cBhvr>
                                            <p:cTn id="23"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autoUpdateAnimBg="0"/>
          <p:bldP spid="19" grpId="0" bldLvl="0" animBg="1" autoUpdateAnimBg="0"/>
          <p:bldP spid="2"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6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1+#ppt_w/2"/>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6000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ppt_x</p:attrName>
                                            </p:attrNameLst>
                                          </p:cBhvr>
                                          <p:tavLst>
                                            <p:tav tm="0">
                                              <p:val>
                                                <p:strVal val="1+#ppt_w/2"/>
                                              </p:val>
                                            </p:tav>
                                            <p:tav tm="100000">
                                              <p:val>
                                                <p:strVal val="#ppt_x"/>
                                              </p:val>
                                            </p:tav>
                                          </p:tavLst>
                                        </p:anim>
                                        <p:anim calcmode="lin" valueType="num">
                                          <p:cBhvr>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circle(in)">
                                          <p:cBhvr>
                                            <p:cTn id="18" dur="20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circle(in)">
                                          <p:cBhvr>
                                            <p:cTn id="23"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autoUpdateAnimBg="0"/>
          <p:bldP spid="19" grpId="0" bldLvl="0" animBg="1" autoUpdateAnimBg="0"/>
          <p:bldP spid="2" grpId="0" build="p"/>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5931"/>
          <a:stretch/>
        </p:blipFill>
        <p:spPr>
          <a:xfrm rot="10800000" flipH="1" flipV="1">
            <a:off x="336693" y="405364"/>
            <a:ext cx="11590605" cy="6185909"/>
          </a:xfrm>
          <a:prstGeom prst="rect">
            <a:avLst/>
          </a:prstGeom>
        </p:spPr>
      </p:pic>
      <p:pic>
        <p:nvPicPr>
          <p:cNvPr id="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0113" y="189390"/>
            <a:ext cx="6552117" cy="6263246"/>
          </a:xfrm>
          <a:prstGeom prst="rect">
            <a:avLst/>
          </a:prstGeom>
        </p:spPr>
      </p:pic>
      <p:pic>
        <p:nvPicPr>
          <p:cNvPr id="5" name="Picture 4">
            <a:extLst>
              <a:ext uri="{FF2B5EF4-FFF2-40B4-BE49-F238E27FC236}">
                <a16:creationId xmlns:a16="http://schemas.microsoft.com/office/drawing/2014/main" id="{79240EB4-BE90-B365-5AAA-9BBB298CB8C6}"/>
              </a:ext>
            </a:extLst>
          </p:cNvPr>
          <p:cNvPicPr>
            <a:picLocks noChangeAspect="1"/>
          </p:cNvPicPr>
          <p:nvPr/>
        </p:nvPicPr>
        <p:blipFill>
          <a:blip r:embed="rId4"/>
          <a:stretch>
            <a:fillRect/>
          </a:stretch>
        </p:blipFill>
        <p:spPr>
          <a:xfrm>
            <a:off x="270696" y="247650"/>
            <a:ext cx="5707007" cy="6858000"/>
          </a:xfrm>
          <a:prstGeom prst="rect">
            <a:avLst/>
          </a:prstGeom>
        </p:spPr>
      </p:pic>
    </p:spTree>
    <p:extLst>
      <p:ext uri="{BB962C8B-B14F-4D97-AF65-F5344CB8AC3E}">
        <p14:creationId xmlns:p14="http://schemas.microsoft.com/office/powerpoint/2010/main" val="342472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 co bao ve trai đấ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137" y="385763"/>
            <a:ext cx="11246406" cy="5943600"/>
          </a:xfrm>
          <a:prstGeom prst="rect">
            <a:avLst/>
          </a:prstGeom>
        </p:spPr>
      </p:pic>
    </p:spTree>
    <p:extLst>
      <p:ext uri="{BB962C8B-B14F-4D97-AF65-F5344CB8AC3E}">
        <p14:creationId xmlns:p14="http://schemas.microsoft.com/office/powerpoint/2010/main" val="83662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5931"/>
          <a:stretch/>
        </p:blipFill>
        <p:spPr>
          <a:xfrm flipV="1">
            <a:off x="392464" y="343267"/>
            <a:ext cx="11456942" cy="6185909"/>
          </a:xfrm>
          <a:prstGeom prst="rect">
            <a:avLst/>
          </a:prstGeom>
        </p:spPr>
      </p:pic>
      <p:grpSp>
        <p:nvGrpSpPr>
          <p:cNvPr id="10" name="组合 9">
            <a:extLst>
              <a:ext uri="{FF2B5EF4-FFF2-40B4-BE49-F238E27FC236}">
                <a16:creationId xmlns:a16="http://schemas.microsoft.com/office/drawing/2014/main" id="{DA63829C-9592-4948-A730-DA52E52E983B}"/>
              </a:ext>
            </a:extLst>
          </p:cNvPr>
          <p:cNvGrpSpPr/>
          <p:nvPr/>
        </p:nvGrpSpPr>
        <p:grpSpPr>
          <a:xfrm>
            <a:off x="224515" y="193940"/>
            <a:ext cx="11742970" cy="6470119"/>
            <a:chOff x="298562" y="333450"/>
            <a:chExt cx="11745688" cy="6471617"/>
          </a:xfrm>
        </p:grpSpPr>
        <p:sp>
          <p:nvSpPr>
            <p:cNvPr id="9" name="矩形 8">
              <a:extLst>
                <a:ext uri="{FF2B5EF4-FFF2-40B4-BE49-F238E27FC236}">
                  <a16:creationId xmlns:a16="http://schemas.microsoft.com/office/drawing/2014/main" id="{C2A056D6-543C-4AC9-B432-4049588CC9CC}"/>
                </a:ext>
              </a:extLst>
            </p:cNvPr>
            <p:cNvSpPr/>
            <p:nvPr/>
          </p:nvSpPr>
          <p:spPr>
            <a:xfrm>
              <a:off x="450962" y="468363"/>
              <a:ext cx="11593288" cy="633670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zh-CN" altLang="en-US" sz="2100">
                <a:solidFill>
                  <a:prstClr val="white"/>
                </a:solidFill>
                <a:latin typeface="Calibri"/>
                <a:ea typeface="宋体" panose="02010600030101010101" pitchFamily="2" charset="-122"/>
              </a:endParaRPr>
            </a:p>
          </p:txBody>
        </p:sp>
        <p:sp>
          <p:nvSpPr>
            <p:cNvPr id="16" name="矩形 15">
              <a:extLst>
                <a:ext uri="{FF2B5EF4-FFF2-40B4-BE49-F238E27FC236}">
                  <a16:creationId xmlns:a16="http://schemas.microsoft.com/office/drawing/2014/main" id="{C9705317-84EC-410E-9BB9-1BA1B9527555}"/>
                </a:ext>
              </a:extLst>
            </p:cNvPr>
            <p:cNvSpPr/>
            <p:nvPr/>
          </p:nvSpPr>
          <p:spPr>
            <a:xfrm>
              <a:off x="298562" y="333450"/>
              <a:ext cx="11593288" cy="6336704"/>
            </a:xfrm>
            <a:prstGeom prst="rect">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zh-CN" altLang="en-US" sz="2100">
                <a:solidFill>
                  <a:prstClr val="white"/>
                </a:solidFill>
                <a:latin typeface="Calibri"/>
                <a:ea typeface="宋体" panose="02010600030101010101" pitchFamily="2" charset="-122"/>
              </a:endParaRPr>
            </a:p>
          </p:txBody>
        </p:sp>
      </p:grpSp>
      <p:pic>
        <p:nvPicPr>
          <p:cNvPr id="12" name="图片 11">
            <a:extLst>
              <a:ext uri="{FF2B5EF4-FFF2-40B4-BE49-F238E27FC236}">
                <a16:creationId xmlns:a16="http://schemas.microsoft.com/office/drawing/2014/main" id="{8FBD3990-6A28-40A7-A22E-7C01DD580E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58801" y="193940"/>
            <a:ext cx="1367835" cy="1609218"/>
          </a:xfrm>
          <a:prstGeom prst="rect">
            <a:avLst/>
          </a:prstGeom>
        </p:spPr>
      </p:pic>
      <p:pic>
        <p:nvPicPr>
          <p:cNvPr id="13" name="图片 12">
            <a:extLst>
              <a:ext uri="{FF2B5EF4-FFF2-40B4-BE49-F238E27FC236}">
                <a16:creationId xmlns:a16="http://schemas.microsoft.com/office/drawing/2014/main" id="{B78F3D14-87BF-430F-AA02-0F90BF9F2F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10980176" y="5665280"/>
            <a:ext cx="987309" cy="863896"/>
          </a:xfrm>
          <a:prstGeom prst="rect">
            <a:avLst/>
          </a:prstGeom>
        </p:spPr>
      </p:pic>
      <p:pic>
        <p:nvPicPr>
          <p:cNvPr id="2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879" y="-20601"/>
            <a:ext cx="7116608" cy="7116608"/>
          </a:xfrm>
          <a:prstGeom prst="rect">
            <a:avLst/>
          </a:prstGeom>
        </p:spPr>
      </p:pic>
      <p:grpSp>
        <p:nvGrpSpPr>
          <p:cNvPr id="3" name="Group 2"/>
          <p:cNvGrpSpPr/>
          <p:nvPr/>
        </p:nvGrpSpPr>
        <p:grpSpPr>
          <a:xfrm>
            <a:off x="5016130" y="1709861"/>
            <a:ext cx="6735625" cy="3467891"/>
            <a:chOff x="5015086" y="1741666"/>
            <a:chExt cx="6737184" cy="3468694"/>
          </a:xfrm>
        </p:grpSpPr>
        <p:sp>
          <p:nvSpPr>
            <p:cNvPr id="11" name="TextBox 10"/>
            <p:cNvSpPr txBox="1"/>
            <p:nvPr/>
          </p:nvSpPr>
          <p:spPr>
            <a:xfrm>
              <a:off x="5087094" y="1794040"/>
              <a:ext cx="6665176" cy="3416320"/>
            </a:xfrm>
            <a:prstGeom prst="rect">
              <a:avLst/>
            </a:prstGeom>
            <a:noFill/>
          </p:spPr>
          <p:txBody>
            <a:bodyPr wrap="square" rtlCol="0">
              <a:spAutoFit/>
            </a:bodyPr>
            <a:lstStyle/>
            <a:p>
              <a:pPr algn="ctr" defTabSz="1088284"/>
              <a:r>
                <a:rPr lang="en-US" sz="7199" b="1" dirty="0">
                  <a:solidFill>
                    <a:prstClr val="black"/>
                  </a:solidFill>
                  <a:effectLst>
                    <a:outerShdw blurRad="38100" dist="38100" dir="2700000" algn="tl">
                      <a:srgbClr val="000000">
                        <a:alpha val="43137"/>
                      </a:srgbClr>
                    </a:outerShdw>
                  </a:effectLst>
                  <a:latin typeface="UTM American Sans" panose="02040603050506020204" pitchFamily="18" charset="0"/>
                </a:rPr>
                <a:t>BẢO VỆ</a:t>
              </a:r>
            </a:p>
            <a:p>
              <a:pPr algn="ctr" defTabSz="1088284"/>
              <a:r>
                <a:rPr lang="en-US" sz="7199" b="1" dirty="0">
                  <a:solidFill>
                    <a:prstClr val="black"/>
                  </a:solidFill>
                  <a:effectLst>
                    <a:outerShdw blurRad="38100" dist="38100" dir="2700000" algn="tl">
                      <a:srgbClr val="000000">
                        <a:alpha val="43137"/>
                      </a:srgbClr>
                    </a:outerShdw>
                  </a:effectLst>
                  <a:latin typeface="UTM American Sans" panose="02040603050506020204" pitchFamily="18" charset="0"/>
                </a:rPr>
                <a:t>BẦU KHÔNG KHÍ</a:t>
              </a:r>
            </a:p>
            <a:p>
              <a:pPr algn="ctr" defTabSz="1088284"/>
              <a:r>
                <a:rPr lang="en-US" sz="7199" b="1" dirty="0">
                  <a:solidFill>
                    <a:prstClr val="black"/>
                  </a:solidFill>
                  <a:effectLst>
                    <a:outerShdw blurRad="38100" dist="38100" dir="2700000" algn="tl">
                      <a:srgbClr val="000000">
                        <a:alpha val="43137"/>
                      </a:srgbClr>
                    </a:outerShdw>
                  </a:effectLst>
                  <a:latin typeface="UTM American Sans" panose="02040603050506020204" pitchFamily="18" charset="0"/>
                </a:rPr>
                <a:t>TRONG SẠCH</a:t>
              </a:r>
            </a:p>
          </p:txBody>
        </p:sp>
        <p:sp>
          <p:nvSpPr>
            <p:cNvPr id="14" name="TextBox 13"/>
            <p:cNvSpPr txBox="1"/>
            <p:nvPr/>
          </p:nvSpPr>
          <p:spPr>
            <a:xfrm>
              <a:off x="5015086" y="1741666"/>
              <a:ext cx="6665176" cy="3416320"/>
            </a:xfrm>
            <a:prstGeom prst="rect">
              <a:avLst/>
            </a:prstGeom>
            <a:noFill/>
          </p:spPr>
          <p:txBody>
            <a:bodyPr wrap="square" rtlCol="0">
              <a:spAutoFit/>
            </a:bodyPr>
            <a:lstStyle/>
            <a:p>
              <a:pPr algn="ctr" defTabSz="1088284"/>
              <a:r>
                <a:rPr lang="en-US" sz="7199" b="1" dirty="0">
                  <a:solidFill>
                    <a:srgbClr val="A8E0E6"/>
                  </a:solidFill>
                  <a:latin typeface="UTM American Sans" panose="02040603050506020204" pitchFamily="18" charset="0"/>
                </a:rPr>
                <a:t>BẢO VỆ</a:t>
              </a:r>
            </a:p>
            <a:p>
              <a:pPr algn="ctr" defTabSz="1088284"/>
              <a:r>
                <a:rPr lang="en-US" sz="7199" b="1" dirty="0">
                  <a:solidFill>
                    <a:srgbClr val="A8E0E6"/>
                  </a:solidFill>
                  <a:latin typeface="UTM American Sans" panose="02040603050506020204" pitchFamily="18" charset="0"/>
                </a:rPr>
                <a:t>BẦU KHÔNG KHÍ</a:t>
              </a:r>
            </a:p>
            <a:p>
              <a:pPr algn="ctr" defTabSz="1088284"/>
              <a:r>
                <a:rPr lang="en-US" sz="7199" b="1" dirty="0">
                  <a:solidFill>
                    <a:srgbClr val="A8E0E6"/>
                  </a:solidFill>
                  <a:latin typeface="UTM American Sans" panose="02040603050506020204" pitchFamily="18" charset="0"/>
                </a:rPr>
                <a:t>TRONG SẠCH</a:t>
              </a:r>
            </a:p>
          </p:txBody>
        </p:sp>
      </p:grpSp>
      <p:pic>
        <p:nvPicPr>
          <p:cNvPr id="5" name="Picture 4">
            <a:extLst>
              <a:ext uri="{FF2B5EF4-FFF2-40B4-BE49-F238E27FC236}">
                <a16:creationId xmlns:a16="http://schemas.microsoft.com/office/drawing/2014/main" id="{5284C4C3-11A7-58F8-B41E-F7EDE6B0921E}"/>
              </a:ext>
            </a:extLst>
          </p:cNvPr>
          <p:cNvPicPr>
            <a:picLocks noChangeAspect="1"/>
          </p:cNvPicPr>
          <p:nvPr/>
        </p:nvPicPr>
        <p:blipFill>
          <a:blip r:embed="rId7"/>
          <a:stretch>
            <a:fillRect/>
          </a:stretch>
        </p:blipFill>
        <p:spPr>
          <a:xfrm>
            <a:off x="7206494" y="840784"/>
            <a:ext cx="2584928" cy="859611"/>
          </a:xfrm>
          <a:prstGeom prst="rect">
            <a:avLst/>
          </a:prstGeom>
        </p:spPr>
      </p:pic>
      <p:pic>
        <p:nvPicPr>
          <p:cNvPr id="7" name="Picture 6">
            <a:extLst>
              <a:ext uri="{FF2B5EF4-FFF2-40B4-BE49-F238E27FC236}">
                <a16:creationId xmlns:a16="http://schemas.microsoft.com/office/drawing/2014/main" id="{6A3E4111-CD32-2A28-7374-37E6F3474D28}"/>
              </a:ext>
            </a:extLst>
          </p:cNvPr>
          <p:cNvPicPr>
            <a:picLocks noChangeAspect="1"/>
          </p:cNvPicPr>
          <p:nvPr/>
        </p:nvPicPr>
        <p:blipFill>
          <a:blip r:embed="rId8"/>
          <a:stretch>
            <a:fillRect/>
          </a:stretch>
        </p:blipFill>
        <p:spPr>
          <a:xfrm>
            <a:off x="4584392" y="1659128"/>
            <a:ext cx="1938696" cy="1072989"/>
          </a:xfrm>
          <a:prstGeom prst="rect">
            <a:avLst/>
          </a:prstGeom>
        </p:spPr>
      </p:pic>
    </p:spTree>
    <p:extLst>
      <p:ext uri="{BB962C8B-B14F-4D97-AF65-F5344CB8AC3E}">
        <p14:creationId xmlns:p14="http://schemas.microsoft.com/office/powerpoint/2010/main" val="3900264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121" y="448453"/>
            <a:ext cx="5742074" cy="5742074"/>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37272" y="117399"/>
            <a:ext cx="1367835" cy="1609218"/>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5180949" y="862721"/>
            <a:ext cx="987309" cy="863896"/>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9859130" y="5444758"/>
            <a:ext cx="1504397" cy="1316347"/>
          </a:xfrm>
          <a:prstGeom prst="rect">
            <a:avLst/>
          </a:prstGeom>
        </p:spPr>
      </p:pic>
      <p:pic>
        <p:nvPicPr>
          <p:cNvPr id="8"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246558" y="5281510"/>
            <a:ext cx="1504397" cy="1316347"/>
          </a:xfrm>
          <a:prstGeom prst="rect">
            <a:avLst/>
          </a:prstGeom>
        </p:spPr>
      </p:pic>
      <p:pic>
        <p:nvPicPr>
          <p:cNvPr id="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12334" t="71383" r="75068" b="21269"/>
          <a:stretch/>
        </p:blipFill>
        <p:spPr>
          <a:xfrm>
            <a:off x="9746472" y="384794"/>
            <a:ext cx="864857" cy="756750"/>
          </a:xfrm>
          <a:prstGeom prst="rect">
            <a:avLst/>
          </a:prstGeom>
        </p:spPr>
      </p:pic>
      <p:pic>
        <p:nvPicPr>
          <p:cNvPr id="10"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12334" t="71383" r="75068" b="21269"/>
          <a:stretch/>
        </p:blipFill>
        <p:spPr>
          <a:xfrm>
            <a:off x="4847649" y="5012810"/>
            <a:ext cx="869754" cy="761035"/>
          </a:xfrm>
          <a:prstGeom prst="rect">
            <a:avLst/>
          </a:prstGeom>
        </p:spPr>
      </p:pic>
      <p:pic>
        <p:nvPicPr>
          <p:cNvPr id="2" name="Picture 1">
            <a:extLst>
              <a:ext uri="{FF2B5EF4-FFF2-40B4-BE49-F238E27FC236}">
                <a16:creationId xmlns:a16="http://schemas.microsoft.com/office/drawing/2014/main" id="{4FFBA43A-7EA6-5DDE-AACB-501DCA72D5A5}"/>
              </a:ext>
            </a:extLst>
          </p:cNvPr>
          <p:cNvPicPr>
            <a:picLocks noChangeAspect="1"/>
          </p:cNvPicPr>
          <p:nvPr/>
        </p:nvPicPr>
        <p:blipFill>
          <a:blip r:embed="rId9"/>
          <a:stretch>
            <a:fillRect/>
          </a:stretch>
        </p:blipFill>
        <p:spPr>
          <a:xfrm>
            <a:off x="322405" y="1129028"/>
            <a:ext cx="6956139" cy="5895343"/>
          </a:xfrm>
          <a:prstGeom prst="rect">
            <a:avLst/>
          </a:prstGeom>
        </p:spPr>
      </p:pic>
    </p:spTree>
    <p:extLst>
      <p:ext uri="{BB962C8B-B14F-4D97-AF65-F5344CB8AC3E}">
        <p14:creationId xmlns:p14="http://schemas.microsoft.com/office/powerpoint/2010/main" val="423590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885826" y="549347"/>
            <a:ext cx="10439400" cy="341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088284" eaLnBrk="1" hangingPunct="1">
              <a:defRPr/>
            </a:pP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động</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5: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Tìm</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hiểu</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nguyên</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nhân</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gây</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ô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nhiễm</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không</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khí</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p:txBody>
      </p:sp>
      <p:pic>
        <p:nvPicPr>
          <p:cNvPr id="55"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9523" y="3164199"/>
            <a:ext cx="3923764" cy="3923764"/>
          </a:xfrm>
          <a:prstGeom prst="rect">
            <a:avLst/>
          </a:prstGeom>
        </p:spPr>
      </p:pic>
      <p:pic>
        <p:nvPicPr>
          <p:cNvPr id="56"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36693" y="3141035"/>
            <a:ext cx="3912480" cy="3912480"/>
          </a:xfrm>
          <a:prstGeom prst="rect">
            <a:avLst/>
          </a:prstGeom>
        </p:spPr>
      </p:pic>
      <p:pic>
        <p:nvPicPr>
          <p:cNvPr id="58" name="图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2191" y="3572983"/>
            <a:ext cx="3311601" cy="3421976"/>
          </a:xfrm>
          <a:prstGeom prst="rect">
            <a:avLst/>
          </a:prstGeom>
        </p:spPr>
      </p:pic>
    </p:spTree>
    <p:extLst>
      <p:ext uri="{BB962C8B-B14F-4D97-AF65-F5344CB8AC3E}">
        <p14:creationId xmlns:p14="http://schemas.microsoft.com/office/powerpoint/2010/main" val="272922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
                                        </p:tgtEl>
                                        <p:attrNameLst>
                                          <p:attrName>fillcolor</p:attrName>
                                        </p:attrNameLst>
                                      </p:cBhvr>
                                      <p:tavLst>
                                        <p:tav tm="0">
                                          <p:val>
                                            <p:clrVal>
                                              <a:schemeClr val="accent2"/>
                                            </p:clrVal>
                                          </p:val>
                                        </p:tav>
                                        <p:tav tm="50000">
                                          <p:val>
                                            <p:clrVal>
                                              <a:schemeClr val="hlink"/>
                                            </p:clrVal>
                                          </p:val>
                                        </p:tav>
                                      </p:tavLst>
                                    </p:anim>
                                    <p:set>
                                      <p:cBhvr>
                                        <p:cTn id="9" dur="8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E3F3EA-F463-7239-4701-C55F98B5D42F}"/>
              </a:ext>
            </a:extLst>
          </p:cNvPr>
          <p:cNvSpPr txBox="1"/>
          <p:nvPr/>
        </p:nvSpPr>
        <p:spPr>
          <a:xfrm>
            <a:off x="1181100" y="409575"/>
            <a:ext cx="9791700" cy="1077218"/>
          </a:xfrm>
          <a:prstGeom prst="rect">
            <a:avLst/>
          </a:prstGeom>
          <a:noFill/>
        </p:spPr>
        <p:txBody>
          <a:bodyPr wrap="square" rtlCol="0">
            <a:spAutoFit/>
          </a:bodyPr>
          <a:lstStyle/>
          <a:p>
            <a:pPr algn="ctr"/>
            <a:r>
              <a:rPr lang="en-US" sz="3200" b="1" dirty="0">
                <a:solidFill>
                  <a:schemeClr val="bg1"/>
                </a:solidFill>
                <a:latin typeface="+mj-lt"/>
                <a:ea typeface="Arial" panose="020B0604020202020204" pitchFamily="34" charset="0"/>
              </a:rPr>
              <a:t>1. </a:t>
            </a:r>
            <a:r>
              <a:rPr lang="en-US" sz="3200" b="1" dirty="0" err="1">
                <a:solidFill>
                  <a:schemeClr val="bg1"/>
                </a:solidFill>
                <a:latin typeface="+mj-lt"/>
                <a:ea typeface="Arial" panose="020B0604020202020204" pitchFamily="34" charset="0"/>
              </a:rPr>
              <a:t>Nêu</a:t>
            </a:r>
            <a:r>
              <a:rPr lang="en-US" sz="3200" b="1" dirty="0">
                <a:solidFill>
                  <a:schemeClr val="bg1"/>
                </a:solidFill>
                <a:latin typeface="+mj-lt"/>
                <a:ea typeface="Arial" panose="020B0604020202020204" pitchFamily="34" charset="0"/>
              </a:rPr>
              <a:t> </a:t>
            </a:r>
            <a:r>
              <a:rPr lang="en-US" sz="3200" b="1" dirty="0" err="1">
                <a:solidFill>
                  <a:schemeClr val="bg1"/>
                </a:solidFill>
                <a:latin typeface="+mj-lt"/>
                <a:ea typeface="Arial" panose="020B0604020202020204" pitchFamily="34" charset="0"/>
              </a:rPr>
              <a:t>n</a:t>
            </a:r>
            <a:r>
              <a:rPr lang="en-US" sz="3200" b="1" dirty="0" err="1">
                <a:solidFill>
                  <a:schemeClr val="bg1"/>
                </a:solidFill>
                <a:effectLst/>
                <a:latin typeface="+mj-lt"/>
                <a:ea typeface="Arial" panose="020B0604020202020204" pitchFamily="34" charset="0"/>
              </a:rPr>
              <a:t>guyên</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nhân</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làm</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cho</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không</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khí</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bị</a:t>
            </a:r>
            <a:r>
              <a:rPr lang="en-US" sz="3200" b="1" dirty="0">
                <a:solidFill>
                  <a:schemeClr val="bg1"/>
                </a:solidFill>
                <a:effectLst/>
                <a:latin typeface="+mj-lt"/>
                <a:ea typeface="Arial" panose="020B0604020202020204" pitchFamily="34" charset="0"/>
              </a:rPr>
              <a:t> ô </a:t>
            </a:r>
            <a:r>
              <a:rPr lang="en-US" sz="3200" b="1" dirty="0" err="1">
                <a:solidFill>
                  <a:schemeClr val="bg1"/>
                </a:solidFill>
                <a:effectLst/>
                <a:latin typeface="+mj-lt"/>
                <a:ea typeface="Arial" panose="020B0604020202020204" pitchFamily="34" charset="0"/>
              </a:rPr>
              <a:t>nhiễm</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trong</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các</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hình</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vừa</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quan</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sát</a:t>
            </a:r>
            <a:r>
              <a:rPr lang="en-US" sz="3200" b="1" dirty="0">
                <a:solidFill>
                  <a:schemeClr val="bg1"/>
                </a:solidFill>
                <a:effectLst/>
                <a:latin typeface="+mj-lt"/>
                <a:ea typeface="Arial" panose="020B0604020202020204" pitchFamily="34" charset="0"/>
              </a:rPr>
              <a:t>.</a:t>
            </a:r>
            <a:endParaRPr lang="en-US" sz="3200" b="1" dirty="0">
              <a:solidFill>
                <a:schemeClr val="bg1"/>
              </a:solidFill>
              <a:effectLst/>
              <a:latin typeface="+mj-lt"/>
              <a:ea typeface="Times New Roman" panose="02020603050405020304" pitchFamily="18" charset="0"/>
            </a:endParaRPr>
          </a:p>
        </p:txBody>
      </p:sp>
      <p:pic>
        <p:nvPicPr>
          <p:cNvPr id="4" name="Picture 3">
            <a:extLst>
              <a:ext uri="{FF2B5EF4-FFF2-40B4-BE49-F238E27FC236}">
                <a16:creationId xmlns:a16="http://schemas.microsoft.com/office/drawing/2014/main" id="{88583102-3096-8AD6-5205-7F60114EA817}"/>
              </a:ext>
            </a:extLst>
          </p:cNvPr>
          <p:cNvPicPr>
            <a:picLocks noChangeAspect="1"/>
          </p:cNvPicPr>
          <p:nvPr/>
        </p:nvPicPr>
        <p:blipFill>
          <a:blip r:embed="rId3"/>
          <a:stretch>
            <a:fillRect/>
          </a:stretch>
        </p:blipFill>
        <p:spPr>
          <a:xfrm>
            <a:off x="1428750" y="1714500"/>
            <a:ext cx="8915400" cy="4343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02611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6"/>
          <p:cNvSpPr/>
          <p:nvPr/>
        </p:nvSpPr>
        <p:spPr>
          <a:xfrm>
            <a:off x="5889550" y="1285874"/>
            <a:ext cx="5759307" cy="1181101"/>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284">
              <a:defRPr/>
            </a:pPr>
            <a:endParaRPr lang="zh-CN" altLang="en-US" sz="1600" dirty="0">
              <a:solidFill>
                <a:srgbClr val="002060"/>
              </a:solidFill>
              <a:latin typeface="黑体" panose="02010609060101010101" pitchFamily="49" charset="-122"/>
              <a:ea typeface="黑体" panose="02010609060101010101" pitchFamily="49" charset="-122"/>
            </a:endParaRPr>
          </a:p>
        </p:txBody>
      </p:sp>
      <p:sp>
        <p:nvSpPr>
          <p:cNvPr id="4" name="Rectangle 3"/>
          <p:cNvSpPr/>
          <p:nvPr/>
        </p:nvSpPr>
        <p:spPr>
          <a:xfrm>
            <a:off x="5780647" y="1523916"/>
            <a:ext cx="6091415" cy="646203"/>
          </a:xfrm>
          <a:prstGeom prst="rect">
            <a:avLst/>
          </a:prstGeom>
        </p:spPr>
        <p:txBody>
          <a:bodyPr>
            <a:spAutoFit/>
          </a:bodyPr>
          <a:lstStyle/>
          <a:p>
            <a:pPr algn="ctr" defTabSz="1088284">
              <a:defRPr/>
            </a:pPr>
            <a:r>
              <a:rPr lang="en-US" altLang="en-US" sz="3599" b="1" dirty="0" err="1" smtClean="0">
                <a:solidFill>
                  <a:srgbClr val="002060"/>
                </a:solidFill>
                <a:latin typeface="Arial" panose="020B0604020202020204" pitchFamily="34" charset="0"/>
                <a:cs typeface="Arial" panose="020B0604020202020204" pitchFamily="34" charset="0"/>
              </a:rPr>
              <a:t>Khí</a:t>
            </a:r>
            <a:r>
              <a:rPr lang="en-US" altLang="en-US" sz="3599" b="1" dirty="0" smtClean="0">
                <a:solidFill>
                  <a:srgbClr val="002060"/>
                </a:solidFill>
                <a:latin typeface="Arial" panose="020B0604020202020204" pitchFamily="34" charset="0"/>
                <a:cs typeface="Arial" panose="020B0604020202020204" pitchFamily="34" charset="0"/>
              </a:rPr>
              <a:t> </a:t>
            </a:r>
            <a:r>
              <a:rPr lang="en-US" altLang="en-US" sz="3599" b="1" dirty="0" err="1">
                <a:solidFill>
                  <a:srgbClr val="002060"/>
                </a:solidFill>
                <a:latin typeface="Arial" panose="020B0604020202020204" pitchFamily="34" charset="0"/>
                <a:cs typeface="Arial" panose="020B0604020202020204" pitchFamily="34" charset="0"/>
              </a:rPr>
              <a:t>thải</a:t>
            </a:r>
            <a:r>
              <a:rPr lang="en-US" altLang="en-US" sz="3599" b="1" dirty="0">
                <a:solidFill>
                  <a:srgbClr val="002060"/>
                </a:solidFill>
                <a:latin typeface="Arial" panose="020B0604020202020204" pitchFamily="34" charset="0"/>
                <a:cs typeface="Arial" panose="020B0604020202020204" pitchFamily="34" charset="0"/>
              </a:rPr>
              <a:t> </a:t>
            </a:r>
            <a:r>
              <a:rPr lang="en-US" altLang="en-US" sz="3599" b="1" dirty="0" err="1">
                <a:solidFill>
                  <a:srgbClr val="002060"/>
                </a:solidFill>
                <a:latin typeface="Arial" panose="020B0604020202020204" pitchFamily="34" charset="0"/>
                <a:cs typeface="Arial" panose="020B0604020202020204" pitchFamily="34" charset="0"/>
              </a:rPr>
              <a:t>từ</a:t>
            </a:r>
            <a:r>
              <a:rPr lang="en-US" altLang="en-US" sz="3599" b="1" dirty="0">
                <a:solidFill>
                  <a:srgbClr val="002060"/>
                </a:solidFill>
                <a:latin typeface="Arial" panose="020B0604020202020204" pitchFamily="34" charset="0"/>
                <a:cs typeface="Arial" panose="020B0604020202020204" pitchFamily="34" charset="0"/>
              </a:rPr>
              <a:t> </a:t>
            </a:r>
            <a:r>
              <a:rPr lang="en-US" altLang="en-US" sz="3599" b="1" dirty="0" err="1">
                <a:solidFill>
                  <a:srgbClr val="002060"/>
                </a:solidFill>
                <a:latin typeface="Arial" panose="020B0604020202020204" pitchFamily="34" charset="0"/>
                <a:cs typeface="Arial" panose="020B0604020202020204" pitchFamily="34" charset="0"/>
              </a:rPr>
              <a:t>các</a:t>
            </a:r>
            <a:r>
              <a:rPr lang="en-US" altLang="en-US" sz="3599" b="1" dirty="0">
                <a:solidFill>
                  <a:srgbClr val="002060"/>
                </a:solidFill>
                <a:latin typeface="Arial" panose="020B0604020202020204" pitchFamily="34" charset="0"/>
                <a:cs typeface="Arial" panose="020B0604020202020204" pitchFamily="34" charset="0"/>
              </a:rPr>
              <a:t> </a:t>
            </a:r>
            <a:r>
              <a:rPr lang="en-US" altLang="en-US" sz="3599" b="1" dirty="0" err="1">
                <a:solidFill>
                  <a:srgbClr val="002060"/>
                </a:solidFill>
                <a:latin typeface="Arial" panose="020B0604020202020204" pitchFamily="34" charset="0"/>
                <a:cs typeface="Arial" panose="020B0604020202020204" pitchFamily="34" charset="0"/>
              </a:rPr>
              <a:t>nhà</a:t>
            </a:r>
            <a:r>
              <a:rPr lang="en-US" altLang="en-US" sz="3599" b="1" dirty="0">
                <a:solidFill>
                  <a:srgbClr val="002060"/>
                </a:solidFill>
                <a:latin typeface="Arial" panose="020B0604020202020204" pitchFamily="34" charset="0"/>
                <a:cs typeface="Arial" panose="020B0604020202020204" pitchFamily="34" charset="0"/>
              </a:rPr>
              <a:t> </a:t>
            </a:r>
            <a:r>
              <a:rPr lang="en-US" altLang="en-US" sz="3599" b="1" dirty="0" err="1">
                <a:solidFill>
                  <a:srgbClr val="002060"/>
                </a:solidFill>
                <a:latin typeface="Arial" panose="020B0604020202020204" pitchFamily="34" charset="0"/>
                <a:cs typeface="Arial" panose="020B0604020202020204" pitchFamily="34" charset="0"/>
              </a:rPr>
              <a:t>máy</a:t>
            </a:r>
            <a:r>
              <a:rPr lang="en-US" altLang="en-US" sz="3599" b="1" dirty="0">
                <a:solidFill>
                  <a:srgbClr val="002060"/>
                </a:solidFill>
                <a:latin typeface="Arial" panose="020B0604020202020204" pitchFamily="34" charset="0"/>
                <a:cs typeface="Arial" panose="020B0604020202020204" pitchFamily="34" charset="0"/>
              </a:rPr>
              <a:t>.</a:t>
            </a:r>
            <a:endParaRPr lang="zh-CN" altLang="en-US" sz="3599" dirty="0">
              <a:solidFill>
                <a:srgbClr val="002060"/>
              </a:solidFill>
              <a:latin typeface="黑体" panose="02010609060101010101" pitchFamily="49" charset="-122"/>
              <a:ea typeface="黑体" panose="02010609060101010101" pitchFamily="49" charset="-122"/>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487" y="1856684"/>
            <a:ext cx="6269116" cy="5001316"/>
          </a:xfrm>
          <a:prstGeom prst="rect">
            <a:avLst/>
          </a:prstGeom>
        </p:spPr>
      </p:pic>
      <p:pic>
        <p:nvPicPr>
          <p:cNvPr id="6" name="Picture 5">
            <a:extLst>
              <a:ext uri="{FF2B5EF4-FFF2-40B4-BE49-F238E27FC236}">
                <a16:creationId xmlns:a16="http://schemas.microsoft.com/office/drawing/2014/main" id="{1AF4B120-395B-83F8-7943-0C64FA1BFFBD}"/>
              </a:ext>
            </a:extLst>
          </p:cNvPr>
          <p:cNvPicPr>
            <a:picLocks noChangeAspect="1"/>
          </p:cNvPicPr>
          <p:nvPr/>
        </p:nvPicPr>
        <p:blipFill>
          <a:blip r:embed="rId3"/>
          <a:stretch>
            <a:fillRect/>
          </a:stretch>
        </p:blipFill>
        <p:spPr>
          <a:xfrm>
            <a:off x="538162" y="2009775"/>
            <a:ext cx="5322402" cy="266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85548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千库网">
  <a:themeElements>
    <a:clrScheme name="自定义 81">
      <a:dk1>
        <a:sysClr val="windowText" lastClr="000000"/>
      </a:dk1>
      <a:lt1>
        <a:sysClr val="window" lastClr="FFFFFF"/>
      </a:lt1>
      <a:dk2>
        <a:srgbClr val="666666"/>
      </a:dk2>
      <a:lt2>
        <a:srgbClr val="D2D2D2"/>
      </a:lt2>
      <a:accent1>
        <a:srgbClr val="EF7768"/>
      </a:accent1>
      <a:accent2>
        <a:srgbClr val="C7C7C7"/>
      </a:accent2>
      <a:accent3>
        <a:srgbClr val="38B1BF"/>
      </a:accent3>
      <a:accent4>
        <a:srgbClr val="FF9933"/>
      </a:accent4>
      <a:accent5>
        <a:srgbClr val="7F7F7F"/>
      </a:accent5>
      <a:accent6>
        <a:srgbClr val="878787"/>
      </a:accent6>
      <a:hlink>
        <a:srgbClr val="006387"/>
      </a:hlink>
      <a:folHlink>
        <a:srgbClr val="8B8B8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库网">
  <a:themeElements>
    <a:clrScheme name="自定义 81">
      <a:dk1>
        <a:sysClr val="windowText" lastClr="000000"/>
      </a:dk1>
      <a:lt1>
        <a:sysClr val="window" lastClr="FFFFFF"/>
      </a:lt1>
      <a:dk2>
        <a:srgbClr val="666666"/>
      </a:dk2>
      <a:lt2>
        <a:srgbClr val="D2D2D2"/>
      </a:lt2>
      <a:accent1>
        <a:srgbClr val="EF7768"/>
      </a:accent1>
      <a:accent2>
        <a:srgbClr val="C7C7C7"/>
      </a:accent2>
      <a:accent3>
        <a:srgbClr val="38B1BF"/>
      </a:accent3>
      <a:accent4>
        <a:srgbClr val="FF9933"/>
      </a:accent4>
      <a:accent5>
        <a:srgbClr val="7F7F7F"/>
      </a:accent5>
      <a:accent6>
        <a:srgbClr val="878787"/>
      </a:accent6>
      <a:hlink>
        <a:srgbClr val="006387"/>
      </a:hlink>
      <a:folHlink>
        <a:srgbClr val="8B8B8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718</Words>
  <Application>Microsoft Office PowerPoint</Application>
  <PresentationFormat>Widescreen</PresentationFormat>
  <Paragraphs>57</Paragraphs>
  <Slides>33</Slides>
  <Notes>17</Notes>
  <HiddenSlides>0</HiddenSlides>
  <MMClips>4</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微软雅黑</vt:lpstr>
      <vt:lpstr>宋体</vt:lpstr>
      <vt:lpstr>Arial</vt:lpstr>
      <vt:lpstr>Calibri</vt:lpstr>
      <vt:lpstr>Cambria</vt:lpstr>
      <vt:lpstr>等线</vt:lpstr>
      <vt:lpstr>黑体</vt:lpstr>
      <vt:lpstr>Tahoma</vt:lpstr>
      <vt:lpstr>Times New Roman</vt:lpstr>
      <vt:lpstr>UTM American Sans</vt:lpstr>
      <vt:lpstr>方正兰亭黑_GBK</vt:lpstr>
      <vt:lpstr>千库网</vt:lpstr>
      <vt:lpstr>Office Theme</vt:lpstr>
      <vt:lpstr>1_千库网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cp:revision>
  <dcterms:created xsi:type="dcterms:W3CDTF">2023-09-15T14:37:58Z</dcterms:created>
  <dcterms:modified xsi:type="dcterms:W3CDTF">2023-10-10T08:23:42Z</dcterms:modified>
</cp:coreProperties>
</file>