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348" r:id="rId2"/>
    <p:sldId id="346" r:id="rId3"/>
    <p:sldId id="312" r:id="rId4"/>
    <p:sldId id="321" r:id="rId5"/>
    <p:sldId id="322" r:id="rId6"/>
    <p:sldId id="286" r:id="rId7"/>
    <p:sldId id="323" r:id="rId8"/>
    <p:sldId id="324" r:id="rId9"/>
    <p:sldId id="325" r:id="rId10"/>
    <p:sldId id="326" r:id="rId11"/>
    <p:sldId id="328" r:id="rId12"/>
    <p:sldId id="327" r:id="rId13"/>
    <p:sldId id="329" r:id="rId14"/>
    <p:sldId id="330" r:id="rId15"/>
    <p:sldId id="331" r:id="rId16"/>
    <p:sldId id="332" r:id="rId17"/>
    <p:sldId id="340" r:id="rId18"/>
    <p:sldId id="333" r:id="rId19"/>
    <p:sldId id="334" r:id="rId20"/>
    <p:sldId id="341" r:id="rId21"/>
    <p:sldId id="336" r:id="rId22"/>
    <p:sldId id="342" r:id="rId23"/>
    <p:sldId id="343" r:id="rId24"/>
    <p:sldId id="339" r:id="rId25"/>
    <p:sldId id="344" r:id="rId26"/>
    <p:sldId id="349" r:id="rId27"/>
  </p:sldIdLst>
  <p:sldSz cx="12192000" cy="6858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UTM Avo" panose="02040603050506020204" pitchFamily="18" charset="0"/>
      <p:regular r:id="rId33"/>
    </p:embeddedFont>
    <p:embeddedFont>
      <p:font typeface="宋体" panose="02010600030101010101" pitchFamily="2" charset="-122"/>
      <p:regular r:id="rId34"/>
    </p:embeddedFont>
    <p:embeddedFont>
      <p:font typeface=".VnAvant" panose="020B7200000000000000" pitchFamily="34" charset="0"/>
      <p:regular r:id="rId35"/>
      <p:bold r:id="rId36"/>
      <p:italic r:id="rId37"/>
    </p:embeddedFont>
    <p:embeddedFont>
      <p:font typeface="HP001 4 hàng" panose="020B0603050302020204" pitchFamily="34" charset="0"/>
      <p:regular r:id="rId38"/>
      <p:bold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F00"/>
    <a:srgbClr val="FF8119"/>
    <a:srgbClr val="FF7707"/>
    <a:srgbClr val="FFAF6C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6" autoAdjust="0"/>
    <p:restoredTop sz="94660"/>
  </p:normalViewPr>
  <p:slideViewPr>
    <p:cSldViewPr snapToGrid="0">
      <p:cViewPr>
        <p:scale>
          <a:sx n="40" d="100"/>
          <a:sy n="40" d="100"/>
        </p:scale>
        <p:origin x="1660" y="7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34A742-BAB8-4385-BC7F-B1A694B1955A}" type="datetimeFigureOut">
              <a:rPr lang="en-US" smtClean="0"/>
              <a:pPr/>
              <a:t>8/24/2022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1CAD35-3E37-4E7C-B456-D31C5E5D8D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622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6643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989695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23253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61918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387880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728784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4042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432158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545433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106250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15283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96413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882616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21575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90380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2283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68270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114372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995157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818547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18850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8/24/2022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73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8/24/2022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8/24/2022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8/24/2022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8/24/2022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8/24/2022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8/24/2022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643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8/24/2022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30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8/24/2022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92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8/24/2022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8/24/2022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8/24/2022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8/24/2022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8/24/2022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pPr/>
              <a:t>8/24/2022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49" r:id="rId4"/>
    <p:sldLayoutId id="2147483650" r:id="rId5"/>
    <p:sldLayoutId id="2147483685" r:id="rId6"/>
    <p:sldLayoutId id="2147483652" r:id="rId7"/>
    <p:sldLayoutId id="2147483651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53" r:id="rId15"/>
    <p:sldLayoutId id="2147483686" r:id="rId16"/>
    <p:sldLayoutId id="214748368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8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9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gif"/><Relationship Id="rId5" Type="http://schemas.openxmlformats.org/officeDocument/2006/relationships/image" Target="../media/image54.gif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3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8.png"/><Relationship Id="rId4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6.xml"/><Relationship Id="rId1" Type="http://schemas.openxmlformats.org/officeDocument/2006/relationships/audio" Target="file:///C:\Users\DELL\Downloads\Tieng-tinh-tinh-www_nhacchuongvui_com.mp3" TargetMode="Externa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8.png"/><Relationship Id="rId4" Type="http://schemas.openxmlformats.org/officeDocument/2006/relationships/image" Target="../media/image3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3660999" y="1875530"/>
            <a:ext cx="5101076" cy="2492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41: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ep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42017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silde-dep-tinh-te-chuyen-nghiep-nha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8056"/>
            <a:ext cx="12192000" cy="64099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1222" y="4801343"/>
            <a:ext cx="3213474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latin typeface="+mj-lt"/>
                <a:cs typeface="Times New Roman" pitchFamily="18" charset="0"/>
              </a:rPr>
              <a:t>dép</a:t>
            </a:r>
            <a:endParaRPr lang="en-US" sz="4800" b="1" dirty="0">
              <a:latin typeface="+mj-lt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11039" y="4801345"/>
            <a:ext cx="101181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48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ép</a:t>
            </a:r>
            <a:endParaRPr lang="en-US" sz="48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58101" y="1414364"/>
            <a:ext cx="3248168" cy="120032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7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ep</a:t>
            </a:r>
            <a:endParaRPr lang="en-US" sz="72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grpSp>
        <p:nvGrpSpPr>
          <p:cNvPr id="6" name="Group 15"/>
          <p:cNvGrpSpPr/>
          <p:nvPr/>
        </p:nvGrpSpPr>
        <p:grpSpPr>
          <a:xfrm>
            <a:off x="4244452" y="2696013"/>
            <a:ext cx="3193038" cy="2250830"/>
            <a:chOff x="3810000" y="1447800"/>
            <a:chExt cx="2209800" cy="1524000"/>
          </a:xfrm>
        </p:grpSpPr>
        <p:sp>
          <p:nvSpPr>
            <p:cNvPr id="7" name="Rectangle 6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ep</a:t>
              </a:r>
              <a:endParaRPr lang="en-US" sz="6000" b="1" dirty="0">
                <a:solidFill>
                  <a:prstClr val="black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srgbClr val="008000"/>
                  </a:solidFill>
                  <a:latin typeface="+mj-lt"/>
                  <a:cs typeface="Times New Roman" pitchFamily="18" charset="0"/>
                </a:rPr>
                <a:t>e</a:t>
              </a:r>
              <a:endParaRPr lang="en-US" sz="6000" b="1" dirty="0">
                <a:solidFill>
                  <a:srgbClr val="008000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p</a:t>
              </a:r>
              <a:endParaRPr lang="en-US" sz="6000" b="1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032430" y="5373853"/>
            <a:ext cx="3746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latin typeface="+mj-lt"/>
                <a:cs typeface="Times New Roman" pitchFamily="18" charset="0"/>
              </a:rPr>
              <a:t>e - pờ - ép</a:t>
            </a:r>
            <a:endParaRPr lang="en-US" sz="4400" b="1" dirty="0">
              <a:latin typeface="+mj-lt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52355" y="1432853"/>
            <a:ext cx="2188934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400" b="1" dirty="0">
                <a:latin typeface=".VnAvant" pitchFamily="34" charset="0"/>
              </a:rPr>
              <a:t> </a:t>
            </a:r>
            <a:r>
              <a:rPr lang="vi-VN" sz="5400" b="1" dirty="0">
                <a:latin typeface="+mj-lt"/>
                <a:cs typeface="Times New Roman" pitchFamily="18" charset="0"/>
              </a:rPr>
              <a:t>d</a:t>
            </a:r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ép</a:t>
            </a:r>
            <a:endParaRPr lang="en-US" sz="5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83941" y="3201244"/>
            <a:ext cx="42080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latin typeface="+mj-lt"/>
                <a:cs typeface="Times New Roman" pitchFamily="18" charset="0"/>
              </a:rPr>
              <a:t>(dờ - ep- dép </a:t>
            </a:r>
            <a:r>
              <a:rPr lang="en-US" sz="4400" dirty="0">
                <a:latin typeface="+mj-lt"/>
                <a:cs typeface="Times New Roman" pitchFamily="18" charset="0"/>
              </a:rPr>
              <a:t>- </a:t>
            </a:r>
            <a:r>
              <a:rPr lang="vi-VN" sz="4400" dirty="0">
                <a:latin typeface="+mj-lt"/>
                <a:cs typeface="Times New Roman" pitchFamily="18" charset="0"/>
              </a:rPr>
              <a:t>sắc</a:t>
            </a:r>
            <a:r>
              <a:rPr lang="en-US" sz="4400" dirty="0">
                <a:latin typeface="+mj-lt"/>
                <a:cs typeface="Times New Roman" pitchFamily="18" charset="0"/>
              </a:rPr>
              <a:t> -</a:t>
            </a:r>
            <a:r>
              <a:rPr lang="vi-VN" sz="4400" dirty="0">
                <a:latin typeface="+mj-lt"/>
                <a:cs typeface="Times New Roman" pitchFamily="18" charset="0"/>
              </a:rPr>
              <a:t> dép )</a:t>
            </a:r>
            <a:endParaRPr lang="en-US" sz="4400" dirty="0">
              <a:latin typeface="+mj-lt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9198592" y="2354237"/>
            <a:ext cx="1002683" cy="77792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d</a:t>
            </a:r>
            <a:endParaRPr lang="en-US" sz="5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0229850" y="2367886"/>
            <a:ext cx="1206975" cy="76427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ép</a:t>
            </a:r>
            <a:endParaRPr lang="en-US" sz="48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222869" y="4915306"/>
            <a:ext cx="2188934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d</a:t>
            </a:r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ép</a:t>
            </a:r>
            <a:endParaRPr lang="en-US" sz="5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6191"/>
            <a:ext cx="4135271" cy="312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10" grpId="0"/>
      <p:bldP spid="11" grpId="0" animBg="1"/>
      <p:bldP spid="12" grpId="0"/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0"/>
          <a:stretch/>
        </p:blipFill>
        <p:spPr>
          <a:xfrm>
            <a:off x="0" y="429767"/>
            <a:ext cx="12192000" cy="64286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91870" y="3723172"/>
            <a:ext cx="4176215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d</a:t>
            </a:r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ép</a:t>
            </a:r>
            <a:endParaRPr lang="en-US" sz="5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3458" y="3697786"/>
            <a:ext cx="4490113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k</a:t>
            </a:r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em</a:t>
            </a:r>
            <a:endParaRPr lang="en-US" sz="5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9684" y="4621116"/>
            <a:ext cx="47221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em</a:t>
            </a:r>
            <a:endParaRPr lang="en-US" sz="5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60108" y="4621116"/>
            <a:ext cx="31445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        ep</a:t>
            </a:r>
            <a:endParaRPr lang="en-US" sz="5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063" y="812042"/>
            <a:ext cx="4135271" cy="2784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137" y="798396"/>
            <a:ext cx="4653672" cy="2852382"/>
          </a:xfrm>
          <a:prstGeom prst="rect">
            <a:avLst/>
          </a:prstGeom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dep-cho-powerpoint_11585625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6344"/>
            <a:ext cx="12192000" cy="6391656"/>
          </a:xfrm>
          <a:prstGeom prst="rect">
            <a:avLst/>
          </a:prstGeom>
        </p:spPr>
      </p:pic>
      <p:pic>
        <p:nvPicPr>
          <p:cNvPr id="1026" name="Picture 2" descr="Bộ sưu tập những hình ảnh thắc mắc đẹp được dùng nhiều nhấ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45" y="2486679"/>
            <a:ext cx="3502025" cy="392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06611" y="386043"/>
            <a:ext cx="45252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itchFamily="18" charset="0"/>
              </a:rPr>
              <a:t>So sánh </a:t>
            </a:r>
            <a:endParaRPr lang="en-US" sz="8000" b="1" dirty="0">
              <a:solidFill>
                <a:schemeClr val="accent1">
                  <a:lumMod val="75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6" name="AutoShape 2" descr="cô gái suy nghĩ nhân vật hoạt hình"/>
          <p:cNvSpPr>
            <a:spLocks noChangeAspect="1" noChangeArrowheads="1"/>
          </p:cNvSpPr>
          <p:nvPr/>
        </p:nvSpPr>
        <p:spPr bwMode="auto">
          <a:xfrm>
            <a:off x="155575" y="0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cô gái suy nghĩ nhân vật hoạt hình"/>
          <p:cNvSpPr>
            <a:spLocks noChangeAspect="1" noChangeArrowheads="1"/>
          </p:cNvSpPr>
          <p:nvPr/>
        </p:nvSpPr>
        <p:spPr bwMode="auto">
          <a:xfrm>
            <a:off x="155575" y="0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Cô gái suy nghĩ nhân vật hoạt hình | Công cụ đồ họa PSD Tải xuống miễn phí  - Pikbest"/>
          <p:cNvSpPr>
            <a:spLocks noChangeAspect="1" noChangeArrowheads="1"/>
          </p:cNvSpPr>
          <p:nvPr/>
        </p:nvSpPr>
        <p:spPr bwMode="auto">
          <a:xfrm>
            <a:off x="155575" y="0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Cloud 8"/>
          <p:cNvSpPr/>
          <p:nvPr/>
        </p:nvSpPr>
        <p:spPr>
          <a:xfrm>
            <a:off x="4350523" y="1918671"/>
            <a:ext cx="2909532" cy="1897039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7200" b="1" dirty="0">
                <a:latin typeface="+mj-lt"/>
                <a:cs typeface="Times New Roman" pitchFamily="18" charset="0"/>
              </a:rPr>
              <a:t>em</a:t>
            </a:r>
            <a:endParaRPr lang="en-US" sz="7200" b="1" dirty="0">
              <a:latin typeface="+mj-lt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74255" y="2232570"/>
            <a:ext cx="11054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e</a:t>
            </a:r>
            <a:endParaRPr lang="en-US" sz="72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4" name="Cloud 13"/>
          <p:cNvSpPr/>
          <p:nvPr/>
        </p:nvSpPr>
        <p:spPr>
          <a:xfrm>
            <a:off x="8271261" y="1871025"/>
            <a:ext cx="2909532" cy="1897039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7200" b="1" dirty="0" smtClean="0">
                <a:latin typeface="+mj-lt"/>
                <a:cs typeface="Times New Roman" pitchFamily="18" charset="0"/>
              </a:rPr>
              <a:t>e</a:t>
            </a:r>
            <a:r>
              <a:rPr lang="en-SG" sz="7200" b="1" dirty="0" smtClean="0">
                <a:latin typeface="+mj-lt"/>
                <a:cs typeface="Times New Roman" pitchFamily="18" charset="0"/>
              </a:rPr>
              <a:t>p</a:t>
            </a:r>
            <a:endParaRPr lang="en-US" sz="7200" b="1" dirty="0">
              <a:latin typeface="+mj-lt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22182" y="2184923"/>
            <a:ext cx="11474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e</a:t>
            </a:r>
            <a:endParaRPr lang="en-US" sz="72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12" grpId="0"/>
      <p:bldP spid="14" grpId="0" animBg="1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ình-nền-powerpoint-màu-trắng-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2985"/>
            <a:ext cx="12192000" cy="6005015"/>
          </a:xfrm>
          <a:prstGeom prst="rect">
            <a:avLst/>
          </a:prstGeom>
        </p:spPr>
      </p:pic>
      <p:pic>
        <p:nvPicPr>
          <p:cNvPr id="3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391128"/>
            <a:ext cx="6243163" cy="52554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Rounded Rectangular Callout 3"/>
          <p:cNvSpPr/>
          <p:nvPr/>
        </p:nvSpPr>
        <p:spPr>
          <a:xfrm>
            <a:off x="3492198" y="479805"/>
            <a:ext cx="6234546" cy="803563"/>
          </a:xfrm>
          <a:prstGeom prst="wedgeRoundRect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Cài bảng cài</a:t>
            </a:r>
            <a:endParaRPr lang="en-US" sz="5400" b="1" dirty="0">
              <a:solidFill>
                <a:srgbClr val="C0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63293" y="1734507"/>
            <a:ext cx="1978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em</a:t>
            </a:r>
            <a:endParaRPr lang="en-US" sz="5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22748" y="2929389"/>
            <a:ext cx="19926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latin typeface="+mj-lt"/>
                <a:cs typeface="Times New Roman" pitchFamily="18" charset="0"/>
              </a:rPr>
              <a:t>k</a:t>
            </a:r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em</a:t>
            </a:r>
            <a:r>
              <a:rPr lang="vi-VN" sz="54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b="1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91402" y="1665234"/>
            <a:ext cx="1978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ep</a:t>
            </a:r>
            <a:endParaRPr lang="en-US" sz="5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088214" y="2902720"/>
            <a:ext cx="19081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5400" b="1" dirty="0">
                <a:latin typeface="+mj-lt"/>
                <a:cs typeface="Times New Roman" pitchFamily="18" charset="0"/>
              </a:rPr>
              <a:t>d</a:t>
            </a:r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ép</a:t>
            </a:r>
            <a:r>
              <a:rPr lang="vi-VN" sz="5400" b="1" dirty="0">
                <a:latin typeface="+mj-lt"/>
                <a:cs typeface="Times New Roman" pitchFamily="18" charset="0"/>
              </a:rPr>
              <a:t> </a:t>
            </a:r>
            <a:endParaRPr lang="en-US" sz="5400" b="1" dirty="0"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 rot="2461176">
            <a:off x="7725165" y="1081154"/>
            <a:ext cx="4528746" cy="3299127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103872" y="1443016"/>
            <a:ext cx="37713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 b="1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Thư giãn </a:t>
            </a:r>
            <a:endParaRPr lang="en-US" sz="7200" b="1" dirty="0">
              <a:solidFill>
                <a:srgbClr val="0070C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71" y="2076443"/>
            <a:ext cx="6862930" cy="3910019"/>
          </a:xfrm>
          <a:prstGeom prst="rect">
            <a:avLst/>
          </a:prstGeom>
        </p:spPr>
      </p:pic>
      <p:pic>
        <p:nvPicPr>
          <p:cNvPr id="6" name="Picture 5" descr="3-mau_slide_powerpoint_dep_ctu.vn_(116)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8475" y="5114925"/>
            <a:ext cx="1533525" cy="1743075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/>
      <p:bldP spid="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huyển trang Gửi lời nhắn Xem sách giáo khoa Clip giới thiệu sách Môn học  khác Tải về tài liệu Biên bản thẩm định Hoạt động trải nghiệm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0221" y="426783"/>
            <a:ext cx="1041779" cy="110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ài hát chúng em là học sinh lớp 1">
            <a:hlinkClick r:id="" action="ppaction://media"/>
            <a:extLst>
              <a:ext uri="{FF2B5EF4-FFF2-40B4-BE49-F238E27FC236}">
                <a16:creationId xmlns:a16="http://schemas.microsoft.com/office/drawing/2014/main" xmlns="" id="{46B49242-C9E2-46D2-97F1-ED8380800C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426782"/>
            <a:ext cx="12072730" cy="6431218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-9943" y="716243"/>
            <a:ext cx="10963656" cy="59508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atin typeface="+mj-lt"/>
                <a:cs typeface="Times New Roman" pitchFamily="18" charset="0"/>
              </a:rPr>
              <a:t>2. Tiếng nào có vần </a:t>
            </a:r>
            <a:r>
              <a:rPr lang="vi-VN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em</a:t>
            </a:r>
            <a:r>
              <a:rPr lang="vi-VN" sz="3600" b="1" dirty="0">
                <a:latin typeface="+mj-lt"/>
                <a:cs typeface="Times New Roman" pitchFamily="18" charset="0"/>
              </a:rPr>
              <a:t> , Tiếng nào có vần </a:t>
            </a:r>
            <a:r>
              <a:rPr lang="vi-VN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ep</a:t>
            </a:r>
            <a:r>
              <a:rPr lang="vi-VN" sz="3600" b="1" dirty="0">
                <a:latin typeface="+mj-lt"/>
                <a:cs typeface="Times New Roman" pitchFamily="18" charset="0"/>
              </a:rPr>
              <a:t>? </a:t>
            </a:r>
            <a:endParaRPr lang="en-US" sz="3600" b="1" dirty="0">
              <a:latin typeface="+mj-lt"/>
              <a:cs typeface="Times New Roman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3817258" y="2315029"/>
            <a:ext cx="2090056" cy="1683657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em</a:t>
            </a:r>
            <a:endParaRPr lang="en-US" sz="54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6502400" y="2387599"/>
            <a:ext cx="2104570" cy="165463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ep</a:t>
            </a:r>
            <a:endParaRPr lang="en-US" sz="54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5" name="Picture 4" descr="bài em ep 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798" y="4811485"/>
            <a:ext cx="2569029" cy="204651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6" name="Picture 5" descr="bài em ep 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24095" y="4782457"/>
            <a:ext cx="2481619" cy="205933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7" name="Picture 6" descr="bài em ep 7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445475" y="4767944"/>
            <a:ext cx="2514297" cy="205661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8" name="Picture 7" descr="cá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9984" y="4753428"/>
            <a:ext cx="2542874" cy="200265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9" name="Picture 8" descr="tem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2856" y="2082799"/>
            <a:ext cx="2538759" cy="21790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" name="Picture 9" descr="image (10)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05258" y="1908629"/>
            <a:ext cx="2598056" cy="2336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cxnSp>
        <p:nvCxnSpPr>
          <p:cNvPr id="12" name="Straight Arrow Connector 11"/>
          <p:cNvCxnSpPr/>
          <p:nvPr/>
        </p:nvCxnSpPr>
        <p:spPr>
          <a:xfrm>
            <a:off x="2902857" y="3461657"/>
            <a:ext cx="1045029" cy="29029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3" idx="4"/>
          </p:cNvCxnSpPr>
          <p:nvPr/>
        </p:nvCxnSpPr>
        <p:spPr>
          <a:xfrm rot="5400000" flipH="1" flipV="1">
            <a:off x="4223657" y="4100287"/>
            <a:ext cx="740229" cy="53702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0800000">
            <a:off x="5471886" y="3853543"/>
            <a:ext cx="2046514" cy="91440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endCxn id="4" idx="3"/>
          </p:cNvCxnSpPr>
          <p:nvPr/>
        </p:nvCxnSpPr>
        <p:spPr>
          <a:xfrm flipV="1">
            <a:off x="2569029" y="3799914"/>
            <a:ext cx="4241578" cy="93900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4" idx="6"/>
          </p:cNvCxnSpPr>
          <p:nvPr/>
        </p:nvCxnSpPr>
        <p:spPr>
          <a:xfrm rot="10800000">
            <a:off x="8606971" y="3214915"/>
            <a:ext cx="769267" cy="13063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10800000">
            <a:off x="8171544" y="3853543"/>
            <a:ext cx="1494977" cy="89989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anh cò .png"/>
          <p:cNvPicPr>
            <a:picLocks noChangeAspect="1"/>
          </p:cNvPicPr>
          <p:nvPr/>
        </p:nvPicPr>
        <p:blipFill rotWithShape="1">
          <a:blip r:embed="rId2"/>
          <a:srcRect t="1173"/>
          <a:stretch/>
        </p:blipFill>
        <p:spPr>
          <a:xfrm>
            <a:off x="1048131" y="905256"/>
            <a:ext cx="10544175" cy="5586438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 (7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0278"/>
            <a:ext cx="12192000" cy="3125336"/>
          </a:xfrm>
          <a:prstGeom prst="rect">
            <a:avLst/>
          </a:prstGeom>
        </p:spPr>
      </p:pic>
      <p:pic>
        <p:nvPicPr>
          <p:cNvPr id="3" name="Picture 2" descr="39495461-little-boy-reading-a-blue-book-a-little-cute-boy-reading-a-blue-book-w_090720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6274" y="315311"/>
            <a:ext cx="1269241" cy="805218"/>
          </a:xfrm>
          <a:prstGeom prst="rect">
            <a:avLst/>
          </a:prstGeom>
        </p:spPr>
      </p:pic>
      <p:pic>
        <p:nvPicPr>
          <p:cNvPr id="5" name="Picture 4" descr="tranh cò 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77377"/>
            <a:ext cx="12192000" cy="298062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723331" y="1543609"/>
            <a:ext cx="354842" cy="27295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2000" b="1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725606" y="2078147"/>
            <a:ext cx="354842" cy="27295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000" b="1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5870813" y="2105442"/>
            <a:ext cx="354842" cy="27295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3</a:t>
            </a:r>
            <a:endParaRPr lang="en-US" sz="2000" b="1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698311" y="3060785"/>
            <a:ext cx="354842" cy="27295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4</a:t>
            </a:r>
            <a:endParaRPr lang="en-US" sz="2000" b="1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6196083" y="2894738"/>
            <a:ext cx="354842" cy="27295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5</a:t>
            </a:r>
            <a:endParaRPr lang="en-US" sz="2000" b="1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132764" y="2075872"/>
            <a:ext cx="5008729" cy="15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094095" y="2542170"/>
            <a:ext cx="4910920" cy="2502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198359" y="2542171"/>
            <a:ext cx="5008729" cy="15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616424" y="2976624"/>
            <a:ext cx="1253319" cy="1592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107744" y="3415627"/>
            <a:ext cx="5008729" cy="15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484961" y="3388332"/>
            <a:ext cx="4733499" cy="1137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48185" y="3825060"/>
            <a:ext cx="4037463" cy="2502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 (7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0278"/>
            <a:ext cx="12192000" cy="3125336"/>
          </a:xfrm>
          <a:prstGeom prst="rect">
            <a:avLst/>
          </a:prstGeom>
        </p:spPr>
      </p:pic>
      <p:pic>
        <p:nvPicPr>
          <p:cNvPr id="3" name="Picture 2" descr="tranh cò 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77377"/>
            <a:ext cx="12192000" cy="2980623"/>
          </a:xfrm>
          <a:prstGeom prst="rect">
            <a:avLst/>
          </a:prstGeom>
        </p:spPr>
      </p:pic>
      <p:pic>
        <p:nvPicPr>
          <p:cNvPr id="5" name="Picture 4" descr="39495461-little-boy-reading-a-blue-book-a-little-cute-boy-reading-a-blue-book-w_090720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36274" y="315311"/>
            <a:ext cx="1269241" cy="805218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ng về ttoo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9769"/>
            <a:ext cx="12192000" cy="64282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34267" y="796262"/>
            <a:ext cx="56092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KHỞI ĐỘNG </a:t>
            </a:r>
            <a:endParaRPr lang="en-US" sz="48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16054" y="1697666"/>
            <a:ext cx="80858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TRÒ CHƠI : ONG VỀ TỔ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Picture 5" descr="95fda7a915e1445fd4da28d1974f5ab5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886200" y="2828927"/>
            <a:ext cx="3727621" cy="4029073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ngtree-cute-cartoon-children-question-mark-png-picture-material-image_23007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033516"/>
            <a:ext cx="3425588" cy="4442346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 rot="572308">
            <a:off x="1550396" y="669481"/>
            <a:ext cx="2744876" cy="2361571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Đố bạn?</a:t>
            </a:r>
            <a:endParaRPr lang="en-US" sz="4000" dirty="0">
              <a:solidFill>
                <a:srgbClr val="C0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6" name="Picture 5" descr="bài em ep 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9112" y="2893325"/>
            <a:ext cx="3930556" cy="3609833"/>
          </a:xfrm>
          <a:prstGeom prst="rect">
            <a:avLst/>
          </a:prstGeom>
        </p:spPr>
      </p:pic>
      <p:pic>
        <p:nvPicPr>
          <p:cNvPr id="7" name="Picture 6" descr="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9851" y="2797791"/>
            <a:ext cx="3662150" cy="3739486"/>
          </a:xfrm>
          <a:prstGeom prst="rect">
            <a:avLst/>
          </a:prstGeom>
        </p:spPr>
      </p:pic>
      <p:pic>
        <p:nvPicPr>
          <p:cNvPr id="8" name="Picture 7" descr="6-mau_slide_powerpoint_dep_ctu.vn_(87)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6932" y="3971499"/>
            <a:ext cx="1070781" cy="1596788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5227092" y="304641"/>
            <a:ext cx="5841242" cy="723331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Ai thắng trong cuộc thi?</a:t>
            </a:r>
            <a:endParaRPr lang="en-US" sz="3600" b="1" dirty="0">
              <a:solidFill>
                <a:schemeClr val="accent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1" name="Picture 10" descr="5-mau_slide_powerpoint_dep_ctu.vn_(25)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4493" y="2224585"/>
            <a:ext cx="1387310" cy="1349992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4506035" y="1312460"/>
            <a:ext cx="7435755" cy="136673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Vì sao em nghĩ là </a:t>
            </a:r>
            <a:endParaRPr lang="en-SG" sz="3600" b="1" dirty="0" smtClean="0">
              <a:solidFill>
                <a:schemeClr val="accent1"/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vi-VN" sz="3600" b="1" dirty="0" smtClean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bạn </a:t>
            </a:r>
            <a:r>
              <a:rPr lang="vi-VN" sz="3600" b="1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đó thắng?</a:t>
            </a:r>
            <a:endParaRPr lang="en-US" sz="3600" b="1" dirty="0">
              <a:solidFill>
                <a:schemeClr val="accent1"/>
              </a:solidFill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nam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514" y="429768"/>
            <a:ext cx="12192000" cy="64282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76002" y="2942536"/>
            <a:ext cx="62370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96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itchFamily="18" charset="0"/>
              </a:rPr>
              <a:t>Tập viết </a:t>
            </a:r>
            <a:endParaRPr lang="en-US" sz="9600" b="1" dirty="0">
              <a:solidFill>
                <a:schemeClr val="accent1">
                  <a:lumMod val="75000"/>
                </a:schemeClr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5" name="Picture 4" descr="3-mau_slide_powerpoint_dep_ctu.vn_(143)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8967" y="2067636"/>
            <a:ext cx="1569492" cy="2015888"/>
          </a:xfrm>
          <a:prstGeom prst="rect">
            <a:avLst/>
          </a:prstGeom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_cr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743" y="1327378"/>
            <a:ext cx="9376228" cy="553062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236687" y="624114"/>
            <a:ext cx="5602514" cy="100148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</a:rPr>
              <a:t>Viết bảng con 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4" name="Rectangle 12"/>
          <p:cNvSpPr>
            <a:spLocks noChangeArrowheads="1"/>
          </p:cNvSpPr>
          <p:nvPr/>
        </p:nvSpPr>
        <p:spPr bwMode="auto">
          <a:xfrm rot="20196887" flipV="1">
            <a:off x="5146143" y="3017463"/>
            <a:ext cx="1541627" cy="335757"/>
          </a:xfrm>
          <a:prstGeom prst="rect">
            <a:avLst/>
          </a:prstGeom>
          <a:solidFill>
            <a:srgbClr val="CCFFFF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 flipV="1">
            <a:off x="5225143" y="3744685"/>
            <a:ext cx="1553028" cy="333827"/>
          </a:xfrm>
          <a:prstGeom prst="rect">
            <a:avLst/>
          </a:prstGeom>
          <a:solidFill>
            <a:srgbClr val="CCFFFF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2400"/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14475" y="485775"/>
            <a:ext cx="84010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rgbClr val="C00000"/>
                </a:solidFill>
              </a:rPr>
              <a:t>Quan sát</a:t>
            </a:r>
            <a:endParaRPr lang="en-US" sz="6000" b="1" dirty="0">
              <a:solidFill>
                <a:srgbClr val="C00000"/>
              </a:solidFill>
            </a:endParaRPr>
          </a:p>
        </p:txBody>
      </p:sp>
      <p:pic>
        <p:nvPicPr>
          <p:cNvPr id="2" name="tập viết em ep">
            <a:hlinkClick r:id="" action="ppaction://media"/>
            <a:extLst>
              <a:ext uri="{FF2B5EF4-FFF2-40B4-BE49-F238E27FC236}">
                <a16:creationId xmlns:a16="http://schemas.microsoft.com/office/drawing/2014/main" xmlns="" id="{607445C8-24AC-4BBF-9FAB-210CB6C7B9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4681" y="1552812"/>
            <a:ext cx="11182972" cy="5305187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1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49eff0bfc4b7129d77f937486f3a6749.jpg"/>
          <p:cNvPicPr>
            <a:picLocks noChangeAspect="1"/>
          </p:cNvPicPr>
          <p:nvPr/>
        </p:nvPicPr>
        <p:blipFill>
          <a:blip r:embed="rId3"/>
          <a:srcRect r="6945" b="8333"/>
          <a:stretch>
            <a:fillRect/>
          </a:stretch>
        </p:blipFill>
        <p:spPr>
          <a:xfrm>
            <a:off x="8048625" y="571500"/>
            <a:ext cx="4143375" cy="6286500"/>
          </a:xfrm>
          <a:prstGeom prst="rect">
            <a:avLst/>
          </a:prstGeom>
        </p:spPr>
      </p:pic>
      <p:pic>
        <p:nvPicPr>
          <p:cNvPr id="6" name="Picture 5" descr="082ed3500f1b6a925e2e0f31271f8aa2.jpg"/>
          <p:cNvPicPr>
            <a:picLocks noChangeAspect="1"/>
          </p:cNvPicPr>
          <p:nvPr/>
        </p:nvPicPr>
        <p:blipFill>
          <a:blip r:embed="rId4"/>
          <a:srcRect r="-571" b="9583"/>
          <a:stretch>
            <a:fillRect/>
          </a:stretch>
        </p:blipFill>
        <p:spPr>
          <a:xfrm>
            <a:off x="0" y="457201"/>
            <a:ext cx="4200525" cy="6400800"/>
          </a:xfrm>
          <a:prstGeom prst="rect">
            <a:avLst/>
          </a:prstGeom>
        </p:spPr>
      </p:pic>
      <p:pic>
        <p:nvPicPr>
          <p:cNvPr id="7" name="Picture 6" descr="97a8a2bb0c8b511c2e0d72efe9a4e84c.jpg"/>
          <p:cNvPicPr>
            <a:picLocks noChangeAspect="1"/>
          </p:cNvPicPr>
          <p:nvPr/>
        </p:nvPicPr>
        <p:blipFill>
          <a:blip r:embed="rId5"/>
          <a:srcRect r="51830" b="50000"/>
          <a:stretch>
            <a:fillRect/>
          </a:stretch>
        </p:blipFill>
        <p:spPr>
          <a:xfrm>
            <a:off x="3829051" y="571500"/>
            <a:ext cx="4429124" cy="6286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0050" y="4600574"/>
            <a:ext cx="3429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/>
              <a:t> </a:t>
            </a:r>
            <a:r>
              <a:rPr lang="vi-VN" sz="3600" dirty="0">
                <a:solidFill>
                  <a:schemeClr val="bg1"/>
                </a:solidFill>
              </a:rPr>
              <a:t>Độ cao 2 li là các con chữ: </a:t>
            </a:r>
            <a:r>
              <a:rPr lang="vi-VN" sz="5400" dirty="0">
                <a:solidFill>
                  <a:schemeClr val="bg1"/>
                </a:solidFill>
                <a:latin typeface="HP001 4 hàng" pitchFamily="34" charset="0"/>
              </a:rPr>
              <a:t>e,m,</a:t>
            </a:r>
            <a:endParaRPr lang="en-US" sz="5400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67200" y="4438649"/>
            <a:ext cx="3429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/>
              <a:t> </a:t>
            </a:r>
            <a:r>
              <a:rPr lang="vi-VN" sz="3600" dirty="0">
                <a:solidFill>
                  <a:schemeClr val="bg1"/>
                </a:solidFill>
              </a:rPr>
              <a:t>Độ cao 4 li là các con chữ: </a:t>
            </a:r>
            <a:r>
              <a:rPr lang="vi-VN" sz="5400" dirty="0">
                <a:solidFill>
                  <a:schemeClr val="bg1"/>
                </a:solidFill>
                <a:latin typeface="HP001 4 hàng" pitchFamily="34" charset="0"/>
              </a:rPr>
              <a:t>p</a:t>
            </a:r>
            <a:endParaRPr lang="en-US" sz="5400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63000" y="4514851"/>
            <a:ext cx="3429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/>
              <a:t> </a:t>
            </a:r>
            <a:r>
              <a:rPr lang="vi-VN" sz="3600" dirty="0">
                <a:solidFill>
                  <a:schemeClr val="bg1"/>
                </a:solidFill>
              </a:rPr>
              <a:t>Độ cao 5 li là các con chữ: </a:t>
            </a:r>
            <a:endParaRPr lang="en-US" sz="3600" dirty="0">
              <a:solidFill>
                <a:schemeClr val="bg1"/>
              </a:solidFill>
            </a:endParaRPr>
          </a:p>
          <a:p>
            <a:pPr algn="ctr"/>
            <a:r>
              <a:rPr lang="vi-VN" sz="5400" dirty="0">
                <a:solidFill>
                  <a:schemeClr val="bg1"/>
                </a:solidFill>
                <a:latin typeface="HP001 4 hàng" pitchFamily="34" charset="0"/>
              </a:rPr>
              <a:t>k</a:t>
            </a:r>
            <a:endParaRPr lang="en-US" sz="5400" dirty="0">
              <a:solidFill>
                <a:schemeClr val="bg1"/>
              </a:solidFill>
              <a:latin typeface="HP001 4 hàng" pitchFamily="34" charset="0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740727" y="2175164"/>
            <a:ext cx="472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9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 viết </a:t>
            </a:r>
            <a:endParaRPr lang="en-US" sz="9600" dirty="0">
              <a:solidFill>
                <a:schemeClr val="bg1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pic>
        <p:nvPicPr>
          <p:cNvPr id="4" name="Picture 3" descr="backgroud-powerpoint-dep-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77672"/>
            <a:ext cx="12192000" cy="60459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3301" t="23345" r="20063" b="56067"/>
          <a:stretch/>
        </p:blipFill>
        <p:spPr>
          <a:xfrm>
            <a:off x="1" y="2756646"/>
            <a:ext cx="12192000" cy="3589563"/>
          </a:xfrm>
          <a:prstGeom prst="rect">
            <a:avLst/>
          </a:prstGeom>
        </p:spPr>
      </p:pic>
      <p:pic>
        <p:nvPicPr>
          <p:cNvPr id="8" name="Picture 7" descr="hinh-anh-mat-cuoi-dang-vie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7589" y="614147"/>
            <a:ext cx="2974974" cy="2156347"/>
          </a:xfrm>
          <a:prstGeom prst="rect">
            <a:avLst/>
          </a:prstGeom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848051" y="3149634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75189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4b412405d72255f3f20c9833185c11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5488"/>
            <a:ext cx="12192000" cy="638251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86951" y="593677"/>
            <a:ext cx="80858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TRÒ CHƠI : ONG VỀ TỔ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402006" y="1904512"/>
            <a:ext cx="9789994" cy="91126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Bước 1: </a:t>
            </a:r>
            <a:r>
              <a:rPr lang="vi-VN" sz="2800" b="1" dirty="0">
                <a:latin typeface="+mj-lt"/>
                <a:cs typeface="Times New Roman" pitchFamily="18" charset="0"/>
              </a:rPr>
              <a:t>Click chuột vào con ong, từ ngữ xuất hiện. </a:t>
            </a:r>
            <a:endParaRPr lang="en-US" sz="2400" b="1" dirty="0">
              <a:latin typeface="+mj-lt"/>
              <a:cs typeface="Times New Roman" pitchFamily="18" charset="0"/>
            </a:endParaRPr>
          </a:p>
        </p:txBody>
      </p:sp>
      <p:pic>
        <p:nvPicPr>
          <p:cNvPr id="6" name="Picture 5" descr="3-mau_slide_powerpoint_dep_ctu.vn_(143)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0060" y="689210"/>
            <a:ext cx="1514900" cy="195163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295424" y="3153608"/>
            <a:ext cx="9896576" cy="105553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Bước 2: </a:t>
            </a:r>
            <a:r>
              <a:rPr lang="vi-VN" sz="28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Hs đọc từ ngữ . GV click vào con ong để ong bay  về tổ, click vào loa để tạo âm thanh.</a:t>
            </a:r>
            <a:endParaRPr lang="en-US" sz="28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402006" y="4422740"/>
            <a:ext cx="9789994" cy="91126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Bước 3: </a:t>
            </a:r>
            <a:r>
              <a:rPr lang="vi-VN" sz="2800" b="1" dirty="0">
                <a:latin typeface="+mj-lt"/>
                <a:cs typeface="Times New Roman" pitchFamily="18" charset="0"/>
              </a:rPr>
              <a:t>Click vào màn hình để chuyển slide.</a:t>
            </a:r>
            <a:endParaRPr lang="en-US" sz="2400" b="1" dirty="0"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inh-nen-slide-thuyet-trinh-dep-8-1024x79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9769"/>
            <a:ext cx="12192000" cy="6428232"/>
          </a:xfrm>
          <a:prstGeom prst="rect">
            <a:avLst/>
          </a:prstGeom>
        </p:spPr>
      </p:pic>
      <p:pic>
        <p:nvPicPr>
          <p:cNvPr id="11" name="Picture 10" descr="C:\Users\ADMIN\Desktop\ TO O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586">
            <a:off x="3476254" y="346211"/>
            <a:ext cx="4899540" cy="456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ADMIN\Desktop\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8920643" y="1443728"/>
            <a:ext cx="1174464" cy="153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:\Users\ADMIN\Desktop\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011" flipH="1">
            <a:off x="3050647" y="1236624"/>
            <a:ext cx="1101809" cy="131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ADMIN\Desktop\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962">
            <a:off x="2603830" y="3533096"/>
            <a:ext cx="1000053" cy="113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ADMIN\Desktop\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8494">
            <a:off x="5446097" y="5368575"/>
            <a:ext cx="1045036" cy="1173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ADMIN\Desktop\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8718200" y="3588701"/>
            <a:ext cx="1174464" cy="153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904264" y="4159192"/>
            <a:ext cx="5029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ONG VỀ TỔ</a:t>
            </a: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14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slide-thuyet-trinh-dep-8-1024x79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8912"/>
            <a:ext cx="12192000" cy="6419088"/>
          </a:xfrm>
          <a:prstGeom prst="rect">
            <a:avLst/>
          </a:prstGeom>
        </p:spPr>
      </p:pic>
      <p:pic>
        <p:nvPicPr>
          <p:cNvPr id="4" name="Picture 2" descr="C:\Users\ADMIN\Desktop\ TO O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586">
            <a:off x="1972811" y="391365"/>
            <a:ext cx="5334000" cy="454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ADMIN\Desktop\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0929">
            <a:off x="7256215" y="3306673"/>
            <a:ext cx="1178915" cy="1543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ADMIN\Desktop\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8534" flipH="1">
            <a:off x="7392328" y="1544897"/>
            <a:ext cx="906687" cy="1116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DMIN\Desktop\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9096">
            <a:off x="1335335" y="4210361"/>
            <a:ext cx="1170654" cy="148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2694" flipH="1">
            <a:off x="5313509" y="4735034"/>
            <a:ext cx="1108531" cy="1364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011" flipH="1">
            <a:off x="1453222" y="1600331"/>
            <a:ext cx="934883" cy="131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1B82C7C-65D6-43BA-AF5F-351B0991B74C}"/>
              </a:ext>
            </a:extLst>
          </p:cNvPr>
          <p:cNvSpPr txBox="1"/>
          <p:nvPr/>
        </p:nvSpPr>
        <p:spPr>
          <a:xfrm>
            <a:off x="9361714" y="3639328"/>
            <a:ext cx="2830286" cy="707878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Vấp ngã</a:t>
            </a:r>
            <a:endParaRPr lang="es-ES" sz="4000" b="1" dirty="0">
              <a:solidFill>
                <a:srgbClr val="0070C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67EA4A7-4961-4CEB-AC54-24799D855B63}"/>
              </a:ext>
            </a:extLst>
          </p:cNvPr>
          <p:cNvSpPr txBox="1"/>
          <p:nvPr/>
        </p:nvSpPr>
        <p:spPr>
          <a:xfrm>
            <a:off x="9361714" y="2796580"/>
            <a:ext cx="2830286" cy="707878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Tấp nập</a:t>
            </a:r>
            <a:endParaRPr lang="es-ES" sz="4000" b="1" dirty="0">
              <a:solidFill>
                <a:srgbClr val="0070C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DFBD953-EDB5-4BAD-8A78-659702622FDD}"/>
              </a:ext>
            </a:extLst>
          </p:cNvPr>
          <p:cNvSpPr txBox="1"/>
          <p:nvPr/>
        </p:nvSpPr>
        <p:spPr>
          <a:xfrm>
            <a:off x="9344026" y="1991361"/>
            <a:ext cx="2847974" cy="707878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 Sâm cầm</a:t>
            </a:r>
            <a:endParaRPr lang="es-ES" sz="4000" b="1" dirty="0">
              <a:solidFill>
                <a:srgbClr val="0070C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5B800D9-1D67-4A26-9699-662B043BD060}"/>
              </a:ext>
            </a:extLst>
          </p:cNvPr>
          <p:cNvSpPr txBox="1"/>
          <p:nvPr/>
        </p:nvSpPr>
        <p:spPr>
          <a:xfrm>
            <a:off x="9361714" y="4466976"/>
            <a:ext cx="2830286" cy="707878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Tập múa</a:t>
            </a:r>
            <a:endParaRPr lang="es-ES" sz="4000" b="1" dirty="0">
              <a:solidFill>
                <a:srgbClr val="0070C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7E50245-DA45-4E5A-AA11-8A068424762F}"/>
              </a:ext>
            </a:extLst>
          </p:cNvPr>
          <p:cNvSpPr txBox="1"/>
          <p:nvPr/>
        </p:nvSpPr>
        <p:spPr>
          <a:xfrm>
            <a:off x="9347200" y="1175964"/>
            <a:ext cx="2844800" cy="707878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Cây nấm</a:t>
            </a:r>
            <a:endParaRPr lang="es-ES" sz="4000" b="1" dirty="0">
              <a:solidFill>
                <a:srgbClr val="0070C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5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1"/>
          <a:stretch>
            <a:fillRect/>
          </a:stretch>
        </p:blipFill>
        <p:spPr>
          <a:xfrm>
            <a:off x="12667392" y="480087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1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696E-6 9.62072E-7 L -0.28801 -0.1723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" y="-8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-0.00046 L -0.27146 0.11333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" y="57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3344E-6 3.92229E-6 L 0.19239 -0.3032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" y="-15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1.48148E-6 L -0.12226 -0.38889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16" y="-19444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15 -0.00024 L 0.22535 0.12419 " pathEditMode="relative" rAng="0" ptsTypes="AA">
                                      <p:cBhvr>
                                        <p:cTn id="8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" y="62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9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0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300250" y="1337481"/>
            <a:ext cx="4967785" cy="3133623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00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em</a:t>
            </a:r>
            <a:endParaRPr lang="en-US" sz="100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9" name="Picture 8" descr="anh-dong-powerpoint-vo-tay_013558838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76466"/>
            <a:ext cx="2857500" cy="238153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6919415" y="1446662"/>
            <a:ext cx="4885898" cy="3079033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00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ep</a:t>
            </a:r>
            <a:endParaRPr lang="en-US" sz="100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7" name="Picture 6" descr="anh-dong-powerpoint-vo-tay_013558838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4500" y="4558352"/>
            <a:ext cx="2857500" cy="229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399643"/>
      </p:ext>
    </p:extLst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33328045_177_Hinh-nen-Slide-de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4633"/>
            <a:ext cx="12192000" cy="6373368"/>
          </a:xfrm>
          <a:prstGeom prst="rect">
            <a:avLst/>
          </a:prstGeom>
        </p:spPr>
      </p:pic>
      <p:pic>
        <p:nvPicPr>
          <p:cNvPr id="4" name="Picture 3" descr="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1714" y="1972754"/>
            <a:ext cx="7837715" cy="40204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64408" y="1828800"/>
            <a:ext cx="685800" cy="24688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silde-dep-tinh-te-chuyen-nghiep-nha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0624"/>
            <a:ext cx="12192000" cy="6489407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68489" y="828676"/>
            <a:ext cx="3316405" cy="100438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1. Làm quen</a:t>
            </a:r>
            <a:endParaRPr lang="en-US" sz="3600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6964" y="5432995"/>
            <a:ext cx="3794078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+mj-lt"/>
                <a:cs typeface="Times New Roman" pitchFamily="18" charset="0"/>
              </a:rPr>
              <a:t>k</a:t>
            </a:r>
            <a:r>
              <a:rPr lang="vi-VN" sz="5400" b="1" dirty="0">
                <a:latin typeface="+mj-lt"/>
                <a:cs typeface="Times New Roman" pitchFamily="18" charset="0"/>
              </a:rPr>
              <a:t>em </a:t>
            </a:r>
            <a:endParaRPr lang="en-US" sz="5400" b="1" dirty="0">
              <a:latin typeface="+mj-lt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60280" y="5432688"/>
            <a:ext cx="130356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em</a:t>
            </a:r>
            <a:endParaRPr lang="en-US" sz="5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62818" y="1480042"/>
            <a:ext cx="3248168" cy="120032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7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em</a:t>
            </a:r>
            <a:endParaRPr lang="en-US" sz="72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grpSp>
        <p:nvGrpSpPr>
          <p:cNvPr id="8" name="Group 15"/>
          <p:cNvGrpSpPr/>
          <p:nvPr/>
        </p:nvGrpSpPr>
        <p:grpSpPr>
          <a:xfrm>
            <a:off x="4449169" y="2761691"/>
            <a:ext cx="3193038" cy="2250830"/>
            <a:chOff x="3810000" y="1447800"/>
            <a:chExt cx="2209800" cy="1524000"/>
          </a:xfrm>
        </p:grpSpPr>
        <p:sp>
          <p:nvSpPr>
            <p:cNvPr id="9" name="Rectangle 8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em</a:t>
              </a:r>
              <a:endParaRPr lang="en-US" sz="6000" b="1" dirty="0">
                <a:solidFill>
                  <a:prstClr val="black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srgbClr val="008000"/>
                  </a:solidFill>
                  <a:latin typeface="+mj-lt"/>
                  <a:cs typeface="Times New Roman" pitchFamily="18" charset="0"/>
                </a:rPr>
                <a:t>e</a:t>
              </a:r>
              <a:endParaRPr lang="en-US" sz="6000" b="1" dirty="0">
                <a:solidFill>
                  <a:srgbClr val="008000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m</a:t>
              </a:r>
              <a:endParaRPr lang="en-US" sz="6000" b="1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496454" y="5398587"/>
            <a:ext cx="40061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+mj-lt"/>
                <a:cs typeface="Times New Roman" pitchFamily="18" charset="0"/>
              </a:rPr>
              <a:t>e</a:t>
            </a:r>
            <a:r>
              <a:rPr lang="en-US" sz="4000" b="1" dirty="0">
                <a:latin typeface="+mj-lt"/>
                <a:cs typeface="Times New Roman" pitchFamily="18" charset="0"/>
              </a:rPr>
              <a:t> </a:t>
            </a:r>
            <a:r>
              <a:rPr lang="vi-VN" sz="4000" b="1" dirty="0">
                <a:latin typeface="+mj-lt"/>
                <a:cs typeface="Times New Roman" pitchFamily="18" charset="0"/>
              </a:rPr>
              <a:t>- mờ - em</a:t>
            </a:r>
            <a:endParaRPr lang="en-US" sz="4000" b="1" dirty="0">
              <a:latin typeface="+mj-lt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152355" y="1539475"/>
            <a:ext cx="2188934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400" b="1" dirty="0">
                <a:latin typeface=".VnAvant" pitchFamily="34" charset="0"/>
              </a:rPr>
              <a:t> </a:t>
            </a:r>
            <a:r>
              <a:rPr lang="vi-VN" sz="5400" b="1" dirty="0">
                <a:latin typeface="+mj-lt"/>
                <a:cs typeface="Times New Roman" pitchFamily="18" charset="0"/>
              </a:rPr>
              <a:t>k</a:t>
            </a:r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e</a:t>
            </a:r>
            <a:r>
              <a:rPr lang="en-US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058151" y="3307866"/>
            <a:ext cx="4133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vi-VN" sz="4000" dirty="0">
                <a:latin typeface="+mj-lt"/>
                <a:cs typeface="Times New Roman" pitchFamily="18" charset="0"/>
              </a:rPr>
              <a:t>ca - em - kem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4000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9184942" y="2474507"/>
            <a:ext cx="832516" cy="77792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k</a:t>
            </a:r>
            <a:endParaRPr lang="en-US" sz="54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0058401" y="2474508"/>
            <a:ext cx="1378424" cy="76427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e</a:t>
            </a:r>
            <a:r>
              <a:rPr lang="en-US" sz="48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44000" y="4371975"/>
            <a:ext cx="2378265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k</a:t>
            </a:r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e</a:t>
            </a:r>
            <a:r>
              <a:rPr lang="en-US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m</a:t>
            </a:r>
            <a:endParaRPr lang="en-US" sz="5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8" name="Picture 17" descr="4-ctu.vn_anh_dong_mau_slide_powerpoint_dep_(152)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5065" y="5268036"/>
            <a:ext cx="2108508" cy="1589964"/>
          </a:xfrm>
          <a:prstGeom prst="rect">
            <a:avLst/>
          </a:prstGeom>
        </p:spPr>
      </p:pic>
      <p:pic>
        <p:nvPicPr>
          <p:cNvPr id="19" name="Picture 18" descr="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228" y="2127248"/>
            <a:ext cx="3947885" cy="3091543"/>
          </a:xfrm>
          <a:prstGeom prst="rect">
            <a:avLst/>
          </a:prstGeom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 animBg="1"/>
      <p:bldP spid="12" grpId="0"/>
      <p:bldP spid="13" grpId="0" animBg="1"/>
      <p:bldP spid="14" grpId="0"/>
      <p:bldP spid="15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33328045_177_Hinh-nen-Slide-de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9768"/>
            <a:ext cx="12192000" cy="64282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804" y="1962822"/>
            <a:ext cx="6537276" cy="3998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1663</TotalTime>
  <Words>265</Words>
  <Application>Microsoft Office PowerPoint</Application>
  <PresentationFormat>Widescreen</PresentationFormat>
  <Paragraphs>80</Paragraphs>
  <Slides>26</Slides>
  <Notes>21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Calibri</vt:lpstr>
      <vt:lpstr>UTM Avo</vt:lpstr>
      <vt:lpstr>宋体</vt:lpstr>
      <vt:lpstr>Times New Roman</vt:lpstr>
      <vt:lpstr>Arial</vt:lpstr>
      <vt:lpstr>.VnAvant</vt:lpstr>
      <vt:lpstr>HP001 4 hàng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Thảo Vũ</cp:lastModifiedBy>
  <cp:revision>68</cp:revision>
  <dcterms:created xsi:type="dcterms:W3CDTF">2021-11-01T08:16:43Z</dcterms:created>
  <dcterms:modified xsi:type="dcterms:W3CDTF">2022-08-24T05:44:17Z</dcterms:modified>
</cp:coreProperties>
</file>