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6" r:id="rId3"/>
    <p:sldId id="277" r:id="rId4"/>
    <p:sldId id="261" r:id="rId5"/>
    <p:sldId id="258" r:id="rId6"/>
    <p:sldId id="266" r:id="rId7"/>
    <p:sldId id="271" r:id="rId8"/>
    <p:sldId id="272" r:id="rId9"/>
    <p:sldId id="259" r:id="rId10"/>
    <p:sldId id="262" r:id="rId11"/>
    <p:sldId id="260" r:id="rId12"/>
    <p:sldId id="273" r:id="rId13"/>
    <p:sldId id="274" r:id="rId14"/>
    <p:sldId id="278" r:id="rId15"/>
    <p:sldId id="279" r:id="rId16"/>
    <p:sldId id="280" r:id="rId17"/>
    <p:sldId id="281" r:id="rId18"/>
    <p:sldId id="282" r:id="rId19"/>
    <p:sldId id="276" r:id="rId20"/>
    <p:sldId id="283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512B8-3B43-4609-AB9A-892A345C63F8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4F5A4-FEF6-4495-8980-EA6BC57F6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02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AB14E-D6AA-44BA-B901-C210BECF2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519329-5084-4B91-B9F9-E71A83D995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698D1-1B41-4AB1-8A07-4354BE06F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38E9-0FCC-4058-BE37-8E8F66EABB36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CF9B3-0E08-4B7D-9862-39E9D4B09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CFEEF-7DF5-4AB9-B539-AAF80E369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46A9-ECE9-4168-BB64-3C234DE5CE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0282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7B3E7-E471-4132-BD4D-1BDA41A20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564353-993E-4ED9-A837-0579C8C1C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0A0C4-0368-46CE-BFDB-9E663B68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38E9-0FCC-4058-BE37-8E8F66EABB36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CE8CA-0DE0-4784-9946-BAB57D573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98447-1588-47B1-9550-9518C4021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46A9-ECE9-4168-BB64-3C234DE5CE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4413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101C05-47F3-47D2-9ABC-458AE390B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1F407-3BD2-4694-852D-34ECC33C3D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AC876-6BD1-48A9-90C5-F91FE29DE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38E9-0FCC-4058-BE37-8E8F66EABB36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5A275-66F3-4823-B532-F76F63C31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10C9F-5FDA-4CBC-8247-0DAB3DD37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46A9-ECE9-4168-BB64-3C234DE5CE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3361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0DED957-85BF-4798-BEEB-F443142AA6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618895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45F02-AA9C-4DB5-8C44-CE82D4BC0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450DF-DD44-4CC9-9AC3-0EA6C7B4B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334C6-0DD0-4019-BE76-2AC25DA8A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38E9-0FCC-4058-BE37-8E8F66EABB36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5ABAE-78AE-4726-BD01-B5AC769A5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28987-37BB-408E-84E5-2B690001A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46A9-ECE9-4168-BB64-3C234DE5CE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2314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98C1B-08CA-4428-B8EC-0D7E4929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0B46F0-7A0C-41BB-B51C-7276355C7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C1047-5567-49B8-8C36-9C7C7A5A0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38E9-0FCC-4058-BE37-8E8F66EABB36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65092-14BD-4470-8813-87DF0B066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FCB7E-F0A2-4765-84AC-93039E42E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46A9-ECE9-4168-BB64-3C234DE5CE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0446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C4611-F27D-4AED-A8A9-6E34715D3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660FA-9503-4816-8127-83F7FF3C2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864ACB-98CD-4D45-A32B-ACDE1FB418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106A1B-B2DD-49EC-8A71-30624F8EC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38E9-0FCC-4058-BE37-8E8F66EABB36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58E1C7-771F-4B9F-BA78-39B4A15F6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3DB2F1-D47D-4CA6-94E3-7FE8AE1DB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46A9-ECE9-4168-BB64-3C234DE5CE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8715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38D78-455C-4D75-BBFE-9EBE9A9E8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839E71-A29F-45D8-841D-2403780F9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F7E077-8BED-4129-9BD3-D4ED944122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566A06-B203-4D10-BB8E-65EBC135A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558EF9-A155-4CDD-BA29-0BCF6D986B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FE035E-E15C-425D-A890-8297DB72D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38E9-0FCC-4058-BE37-8E8F66EABB36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88B7CB-DB68-4C2C-AF3A-9098AA9E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810BFC-3E4E-419C-AE1E-FAFC04C2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46A9-ECE9-4168-BB64-3C234DE5CE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5246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9D4DB-C552-4E48-A498-58C0F77A6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72686F-390B-4D26-9C0B-5BB0D3E45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38E9-0FCC-4058-BE37-8E8F66EABB36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F3BAE4-B652-40E1-9FB9-1B9EAC815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F327AC-EA5A-412D-88E5-AB897734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46A9-ECE9-4168-BB64-3C234DE5CE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249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C418EA-0BBE-4E10-AAE9-65B2C76A9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38E9-0FCC-4058-BE37-8E8F66EABB36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8124FA-023D-419B-9445-614D61DAF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C6B30-31CB-4C98-8399-324CF1D11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46A9-ECE9-4168-BB64-3C234DE5CE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9779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18489-3909-4E65-92CE-633B6DD8E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D03B6-D4A6-46BB-B3D5-85B867490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9BD5-40D6-4B76-AAE2-F6A296B4C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BDB0D-1482-4CF2-AD80-8F825AB92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38E9-0FCC-4058-BE37-8E8F66EABB36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E6EC1D-F781-4AF7-9F54-715618CE9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ADBA13-FD78-44A7-BCF6-B68CAD800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46A9-ECE9-4168-BB64-3C234DE5CE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159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B9167-B5AA-4B3F-8397-DDB03273B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A6E02A-D7E7-40D2-8194-17883B0E0D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48B57D-64CD-4BA5-820F-F1E4934FD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5773A3-FFA5-44C7-84D2-C7D73BCEF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038E9-0FCC-4058-BE37-8E8F66EABB36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F3BCB-AFDF-4212-98DA-4FCC5B07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EA55AA-9933-46AE-9F30-FFD10832B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46A9-ECE9-4168-BB64-3C234DE5CE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3664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B44B26-5988-40C2-A909-44A6FAC7D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C9EC3-5436-4C16-8667-BC4700A56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29DC9-3E16-4EB5-8FE0-82E0F17720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038E9-0FCC-4058-BE37-8E8F66EABB36}" type="datetimeFigureOut">
              <a:rPr lang="vi-VN" smtClean="0"/>
              <a:t>02/10/2023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C4B3DC-50C9-4300-AC00-94140D961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104B0-D3EF-458C-B614-A38C0DEC7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B46A9-ECE9-4168-BB64-3C234DE5CE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9227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6.png"/><Relationship Id="rId7" Type="http://schemas.openxmlformats.org/officeDocument/2006/relationships/image" Target="../media/image19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wmf"/><Relationship Id="rId5" Type="http://schemas.openxmlformats.org/officeDocument/2006/relationships/image" Target="../media/image14.gif"/><Relationship Id="rId10" Type="http://schemas.openxmlformats.org/officeDocument/2006/relationships/slide" Target="slide20.xml"/><Relationship Id="rId4" Type="http://schemas.openxmlformats.org/officeDocument/2006/relationships/image" Target="../media/image17.png"/><Relationship Id="rId9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jpg"/><Relationship Id="rId4" Type="http://schemas.openxmlformats.org/officeDocument/2006/relationships/image" Target="../media/image23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5940CF-75CE-4957-91DC-2055D913B3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63" y="0"/>
            <a:ext cx="6858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783625-4100-4A05-ABE0-284EBD0AFE70}"/>
              </a:ext>
            </a:extLst>
          </p:cNvPr>
          <p:cNvSpPr txBox="1"/>
          <p:nvPr/>
        </p:nvSpPr>
        <p:spPr>
          <a:xfrm>
            <a:off x="2954593" y="3079787"/>
            <a:ext cx="62828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KHỞI ĐỘNG</a:t>
            </a:r>
          </a:p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Nghe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Vườn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CB778C6-E4AC-4ECD-844F-2D57942A2C03}"/>
              </a:ext>
            </a:extLst>
          </p:cNvPr>
          <p:cNvSpPr txBox="1">
            <a:spLocks/>
          </p:cNvSpPr>
          <p:nvPr/>
        </p:nvSpPr>
        <p:spPr>
          <a:xfrm>
            <a:off x="292589" y="244976"/>
            <a:ext cx="3106363" cy="4838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000" b="1" dirty="0">
                <a:solidFill>
                  <a:srgbClr val="FF0000"/>
                </a:solidFill>
              </a:rPr>
              <a:t>III. LUYỆN TẬP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F83A0F-E594-4161-918F-37716CB38484}"/>
              </a:ext>
            </a:extLst>
          </p:cNvPr>
          <p:cNvSpPr txBox="1">
            <a:spLocks/>
          </p:cNvSpPr>
          <p:nvPr/>
        </p:nvSpPr>
        <p:spPr>
          <a:xfrm>
            <a:off x="292588" y="722244"/>
            <a:ext cx="3106363" cy="4838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</a:rPr>
              <a:t/>
            </a:r>
            <a:br>
              <a:rPr lang="en-US" b="1" dirty="0">
                <a:solidFill>
                  <a:srgbClr val="0070C0"/>
                </a:solidFill>
              </a:rPr>
            </a:b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4FF774-E44F-43B0-AC4F-6797A0186484}"/>
              </a:ext>
            </a:extLst>
          </p:cNvPr>
          <p:cNvSpPr txBox="1">
            <a:spLocks/>
          </p:cNvSpPr>
          <p:nvPr/>
        </p:nvSpPr>
        <p:spPr>
          <a:xfrm>
            <a:off x="-1" y="728870"/>
            <a:ext cx="3691539" cy="16396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500" b="1" dirty="0"/>
              <a:t>Trình tự miêu tả trong bài văn sau có gì khác bài văn </a:t>
            </a:r>
            <a:r>
              <a:rPr lang="vi-VN" sz="2500" b="1" i="1" dirty="0"/>
              <a:t>Cây si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989D1D-EC77-4996-8173-723BE66CCD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" t="10532" r="4767"/>
          <a:stretch/>
        </p:blipFill>
        <p:spPr>
          <a:xfrm>
            <a:off x="3691538" y="-1"/>
            <a:ext cx="8355729" cy="68646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5290EB-4887-4ED1-829C-F28B3F7322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5" b="86458" l="48242" r="90039">
                        <a14:foregroundMark x1="58789" y1="76042" x2="58789" y2="67708"/>
                        <a14:foregroundMark x1="66797" y1="75521" x2="65625" y2="68750"/>
                        <a14:foregroundMark x1="58594" y1="35156" x2="67578" y2="23958"/>
                        <a14:foregroundMark x1="51758" y1="61458" x2="58203" y2="38802"/>
                        <a14:foregroundMark x1="68945" y1="35156" x2="65039" y2="40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9" t="11175" r="14773" b="13446"/>
          <a:stretch/>
        </p:blipFill>
        <p:spPr>
          <a:xfrm>
            <a:off x="144733" y="1832349"/>
            <a:ext cx="2971800" cy="458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3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80672D4-782D-4211-99BC-903C53A98050}"/>
              </a:ext>
            </a:extLst>
          </p:cNvPr>
          <p:cNvSpPr txBox="1">
            <a:spLocks/>
          </p:cNvSpPr>
          <p:nvPr/>
        </p:nvSpPr>
        <p:spPr>
          <a:xfrm>
            <a:off x="313036" y="423979"/>
            <a:ext cx="9509243" cy="5396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500" b="1" dirty="0"/>
              <a:t>Trình tự miêu tả trong bài văn sau có gì khác bài văn </a:t>
            </a:r>
            <a:r>
              <a:rPr lang="vi-VN" sz="2500" b="1" i="1" dirty="0"/>
              <a:t>Cây si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CA9D3D-68AA-44CD-8232-D463E649E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" t="10532" r="4767"/>
          <a:stretch/>
        </p:blipFill>
        <p:spPr>
          <a:xfrm>
            <a:off x="5893575" y="1530624"/>
            <a:ext cx="6258731" cy="51418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9F3DF0-9D47-44B3-AF64-E2FB2F928D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" t="17584" r="8260" b="8985"/>
          <a:stretch/>
        </p:blipFill>
        <p:spPr>
          <a:xfrm>
            <a:off x="39694" y="1530625"/>
            <a:ext cx="5786438" cy="528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7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  <a:extLst>
              <a:ext uri="{FF2B5EF4-FFF2-40B4-BE49-F238E27FC236}">
                <a16:creationId xmlns:a16="http://schemas.microsoft.com/office/drawing/2014/main" id="{D89D712B-461C-4E0B-81C3-277C3132D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49" y="3350818"/>
            <a:ext cx="2516332" cy="31933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67148C-C27B-4A4A-B0B2-98EB55C28B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5087" y1="11500" x2="58960" y2="29500"/>
                        <a14:foregroundMark x1="56069" y1="82000" x2="70520" y2="80500"/>
                        <a14:foregroundMark x1="71098" y1="85500" x2="67630" y2="79000"/>
                        <a14:foregroundMark x1="14451" y1="56000" x2="10405" y2="76000"/>
                        <a14:foregroundMark x1="34104" y1="69500" x2="15607" y2="6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38" y="3429000"/>
            <a:ext cx="3033713" cy="3507182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9AB06540-F4D3-40A0-9FD3-6B03DEBD219D}"/>
              </a:ext>
            </a:extLst>
          </p:cNvPr>
          <p:cNvSpPr/>
          <p:nvPr/>
        </p:nvSpPr>
        <p:spPr>
          <a:xfrm>
            <a:off x="172278" y="274161"/>
            <a:ext cx="4611757" cy="2363022"/>
          </a:xfrm>
          <a:prstGeom prst="cloudCallout">
            <a:avLst>
              <a:gd name="adj1" fmla="val -6465"/>
              <a:gd name="adj2" fmla="val 7639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chemeClr val="tx1"/>
                </a:solidFill>
                <a:latin typeface="+mj-lt"/>
              </a:rPr>
              <a:t>Sự khác nhau trong trình tự miêu tả cây bàng và cây si là gì ?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5E41E050-D9E4-4F6A-8350-0DCC0AFA9D67}"/>
              </a:ext>
            </a:extLst>
          </p:cNvPr>
          <p:cNvSpPr/>
          <p:nvPr/>
        </p:nvSpPr>
        <p:spPr>
          <a:xfrm>
            <a:off x="4890052" y="235687"/>
            <a:ext cx="7301948" cy="3193313"/>
          </a:xfrm>
          <a:prstGeom prst="cloudCallout">
            <a:avLst>
              <a:gd name="adj1" fmla="val 16917"/>
              <a:gd name="adj2" fmla="val 51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Cây si được miêu tả theo trình tự: đặc điểm chung của cây – rễ cây – lá cây – ích lợi của cây</a:t>
            </a:r>
          </a:p>
          <a:p>
            <a:pPr algn="ctr"/>
            <a:r>
              <a:rPr lang="vi-VN" sz="25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Cây bàng được miêu tả theo trình tự thời gian (các mùa trong năm).</a:t>
            </a:r>
            <a:endParaRPr lang="vi-VN" sz="25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582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A2743A-7FB0-495F-8403-1D0D4C824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1944" y1="28000" x2="50556" y2="23333"/>
                        <a14:foregroundMark x1="18889" y1="81111" x2="53611" y2="92444"/>
                        <a14:foregroundMark x1="71111" y1="74667" x2="62222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3154017"/>
            <a:ext cx="2777950" cy="3472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65736C-20CF-4170-869B-233B98A416CC}"/>
              </a:ext>
            </a:extLst>
          </p:cNvPr>
          <p:cNvSpPr txBox="1"/>
          <p:nvPr/>
        </p:nvSpPr>
        <p:spPr>
          <a:xfrm>
            <a:off x="3140765" y="410629"/>
            <a:ext cx="8627166" cy="31700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Có thể miêu tả cây cối theo trình tự khác nhau: tả từng bộ phận của cây (như ở bài “Cây si”) hoặc tả sự thay đổi của cây theo thời gian (như ở bài “Cây bàng”).</a:t>
            </a:r>
            <a:endParaRPr lang="en-US" sz="4000" b="1" dirty="0">
              <a:latin typeface="+mj-lt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D0C737-2250-4AB6-8F38-0C79B25DD314}"/>
              </a:ext>
            </a:extLst>
          </p:cNvPr>
          <p:cNvSpPr txBox="1"/>
          <p:nvPr/>
        </p:nvSpPr>
        <p:spPr>
          <a:xfrm>
            <a:off x="250135" y="874455"/>
            <a:ext cx="2569228" cy="8617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5000" b="1" dirty="0">
                <a:latin typeface="Times New Roman" pitchFamily="18" charset="0"/>
                <a:cs typeface="Times New Roman" pitchFamily="18" charset="0"/>
              </a:rPr>
              <a:t>Kết luận</a:t>
            </a:r>
            <a:endParaRPr lang="en-US" sz="5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03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2667000"/>
            <a:ext cx="6400800" cy="2971800"/>
          </a:xfrm>
        </p:spPr>
        <p:txBody>
          <a:bodyPr/>
          <a:lstStyle/>
          <a:p>
            <a:endParaRPr lang="en-US" altLang="en-US" sz="3200">
              <a:latin typeface=".VnAvant" panose="020B7200000000000000" pitchFamily="34" charset="0"/>
            </a:endParaRPr>
          </a:p>
          <a:p>
            <a:endParaRPr lang="en-US" altLang="en-US" sz="3200">
              <a:latin typeface=".VnAvant" panose="020B7200000000000000" pitchFamily="34" charset="0"/>
            </a:endParaRPr>
          </a:p>
          <a:p>
            <a:endParaRPr lang="en-US" altLang="en-US" sz="3200">
              <a:latin typeface=".VnAvant" panose="020B7200000000000000" pitchFamily="34" charset="0"/>
            </a:endParaRPr>
          </a:p>
        </p:txBody>
      </p:sp>
      <p:pic>
        <p:nvPicPr>
          <p:cNvPr id="68611" name="Picture 3" descr="Pictureh«ah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76750"/>
            <a:ext cx="857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Pictureh«ah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0" y="3886200"/>
            <a:ext cx="857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5" descr="Pictureh«ah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43200" y="5238750"/>
            <a:ext cx="857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6" descr="Pictureh«ahng"/>
          <p:cNvPicPr>
            <a:picLocks noGrp="1" noChangeAspect="1" noChangeArrowheads="1" noCrop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057400" y="-762000"/>
            <a:ext cx="857250" cy="2381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15" name="Picture 7" descr="Pictureh«ah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972550" y="5238750"/>
            <a:ext cx="857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6" name="Picture 8" descr="Pictureh«ah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048750" y="-762000"/>
            <a:ext cx="857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7" name="Picture 9" descr="Pictureh«ah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990600"/>
            <a:ext cx="857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8" name="Picture 10" descr="Pictureh«ah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601200" y="990600"/>
            <a:ext cx="857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9" name="WordArt 11"/>
          <p:cNvSpPr>
            <a:spLocks noChangeArrowheads="1" noChangeShapeType="1" noTextEdit="1"/>
          </p:cNvSpPr>
          <p:nvPr/>
        </p:nvSpPr>
        <p:spPr bwMode="auto">
          <a:xfrm>
            <a:off x="3962400" y="990600"/>
            <a:ext cx="41148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Trò chơi</a:t>
            </a:r>
            <a:endParaRPr lang="en-US" sz="40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68620" name="WordArt 12"/>
          <p:cNvSpPr>
            <a:spLocks noChangeArrowheads="1" noChangeShapeType="1" noTextEdit="1"/>
          </p:cNvSpPr>
          <p:nvPr/>
        </p:nvSpPr>
        <p:spPr bwMode="auto">
          <a:xfrm>
            <a:off x="2514600" y="3124201"/>
            <a:ext cx="7543800" cy="2397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Khu</a:t>
            </a:r>
            <a:r>
              <a:rPr lang="en-US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vườn</a:t>
            </a:r>
            <a:r>
              <a:rPr lang="en-US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bí</a:t>
            </a:r>
            <a:r>
              <a:rPr lang="en-US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mật</a:t>
            </a:r>
            <a:endParaRPr lang="en-US" sz="3600" b="1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4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048000"/>
            <a:ext cx="8229600" cy="1143000"/>
          </a:xfrm>
        </p:spPr>
        <p:txBody>
          <a:bodyPr/>
          <a:lstStyle/>
          <a:p>
            <a:r>
              <a:rPr lang="en-US" altLang="en-US"/>
              <a:t>1                 2                  3                                        </a:t>
            </a:r>
          </a:p>
        </p:txBody>
      </p:sp>
      <p:pic>
        <p:nvPicPr>
          <p:cNvPr id="70659" name="Picture 3" descr="50LCACDFMNICA8H7U25CA03NX0VCAFV7T4MCAK2A4M3CA19P78DCA6JMEOMCA1OX4EVCAUN3PJLCA3XV3PMCAU6XVGCCALJG1SPCABX6R8PCAT95370CA52CH4FCAAFV2RACAHRS8MVCA7L5MP8CAZ8BEV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43001"/>
            <a:ext cx="2819400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50LCACDFMNICA8H7U25CA03NX0VCAFV7T4MCAK2A4M3CA19P78DCA6JMEOMCA1OX4EVCAUN3PJLCA3XV3PMCAU6XVGCCALJG1SPCABX6R8PCAT95370CA52CH4FCAAFV2RACAHRS8MVCA7L5MP8CAZ8BEV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8600" y="1143000"/>
            <a:ext cx="264318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661" name="Picture 5" descr="50LCACDFMNICA8H7U25CA03NX0VCAFV7T4MCAK2A4M3CA19P78DCA6JMEOMCA1OX4EVCAUN3PJLCA3XV3PMCAU6XVGCCALJG1SPCABX6R8PCAT95370CA52CH4FCAAFV2RACAHRS8MVCA7L5MP8CAZ8BEV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19200"/>
            <a:ext cx="2514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2" name="Picture 6" descr="heartandleaf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43000"/>
            <a:ext cx="304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7" descr="heartandleaf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47800"/>
            <a:ext cx="457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8" descr="heartandleafb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953001"/>
            <a:ext cx="2438400" cy="44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5" name="Picture 9" descr="heartandleafb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66801"/>
            <a:ext cx="2438400" cy="44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 descr="Pictureh«ah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49963" y="46038"/>
            <a:ext cx="39687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7" name="WordArt 11"/>
          <p:cNvSpPr>
            <a:spLocks noChangeArrowheads="1" noChangeShapeType="1" noTextEdit="1"/>
          </p:cNvSpPr>
          <p:nvPr/>
        </p:nvSpPr>
        <p:spPr bwMode="auto">
          <a:xfrm>
            <a:off x="2819400" y="3505200"/>
            <a:ext cx="533400" cy="11811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70668" name="WordArt 12"/>
          <p:cNvSpPr>
            <a:spLocks noChangeArrowheads="1" noChangeShapeType="1" noTextEdit="1"/>
          </p:cNvSpPr>
          <p:nvPr/>
        </p:nvSpPr>
        <p:spPr bwMode="auto">
          <a:xfrm>
            <a:off x="5867400" y="3581400"/>
            <a:ext cx="762000" cy="1104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 panose="020B7200000000000000" pitchFamily="34" charset="0"/>
              </a:rPr>
              <a:t>2</a:t>
            </a:r>
          </a:p>
        </p:txBody>
      </p:sp>
      <p:sp>
        <p:nvSpPr>
          <p:cNvPr id="70669" name="WordArt 13"/>
          <p:cNvSpPr>
            <a:spLocks noChangeArrowheads="1" noChangeShapeType="1" noTextEdit="1"/>
          </p:cNvSpPr>
          <p:nvPr/>
        </p:nvSpPr>
        <p:spPr bwMode="auto">
          <a:xfrm>
            <a:off x="8915400" y="3429000"/>
            <a:ext cx="762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" panose="020B7200000000000000" pitchFamily="34" charset="0"/>
              </a:rPr>
              <a:t>3</a:t>
            </a:r>
          </a:p>
        </p:txBody>
      </p:sp>
      <p:sp>
        <p:nvSpPr>
          <p:cNvPr id="70670" name="plant"/>
          <p:cNvSpPr>
            <a:spLocks noEditPoints="1" noChangeArrowheads="1"/>
          </p:cNvSpPr>
          <p:nvPr/>
        </p:nvSpPr>
        <p:spPr bwMode="auto">
          <a:xfrm>
            <a:off x="1524000" y="6248400"/>
            <a:ext cx="914400" cy="6096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0671" name="plant"/>
          <p:cNvSpPr>
            <a:spLocks noEditPoints="1" noChangeArrowheads="1"/>
          </p:cNvSpPr>
          <p:nvPr/>
        </p:nvSpPr>
        <p:spPr bwMode="auto">
          <a:xfrm>
            <a:off x="3962400" y="6248400"/>
            <a:ext cx="914400" cy="6096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0672" name="plant"/>
          <p:cNvSpPr>
            <a:spLocks noEditPoints="1" noChangeArrowheads="1"/>
          </p:cNvSpPr>
          <p:nvPr/>
        </p:nvSpPr>
        <p:spPr bwMode="auto">
          <a:xfrm>
            <a:off x="1524000" y="0"/>
            <a:ext cx="914400" cy="6096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0673" name="plant"/>
          <p:cNvSpPr>
            <a:spLocks noEditPoints="1" noChangeArrowheads="1"/>
          </p:cNvSpPr>
          <p:nvPr/>
        </p:nvSpPr>
        <p:spPr bwMode="auto">
          <a:xfrm>
            <a:off x="6781800" y="0"/>
            <a:ext cx="914400" cy="6096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0674" name="plant"/>
          <p:cNvSpPr>
            <a:spLocks noEditPoints="1" noChangeArrowheads="1"/>
          </p:cNvSpPr>
          <p:nvPr/>
        </p:nvSpPr>
        <p:spPr bwMode="auto">
          <a:xfrm>
            <a:off x="6629400" y="6248400"/>
            <a:ext cx="914400" cy="6096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0675" name="plant"/>
          <p:cNvSpPr>
            <a:spLocks noEditPoints="1" noChangeArrowheads="1"/>
          </p:cNvSpPr>
          <p:nvPr/>
        </p:nvSpPr>
        <p:spPr bwMode="auto">
          <a:xfrm>
            <a:off x="9753600" y="0"/>
            <a:ext cx="914400" cy="6096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0676" name="plant"/>
          <p:cNvSpPr>
            <a:spLocks noEditPoints="1" noChangeArrowheads="1"/>
          </p:cNvSpPr>
          <p:nvPr/>
        </p:nvSpPr>
        <p:spPr bwMode="auto">
          <a:xfrm>
            <a:off x="9525000" y="6096000"/>
            <a:ext cx="914400" cy="6096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0677" name="plant"/>
          <p:cNvSpPr>
            <a:spLocks noEditPoints="1" noChangeArrowheads="1"/>
          </p:cNvSpPr>
          <p:nvPr/>
        </p:nvSpPr>
        <p:spPr bwMode="auto">
          <a:xfrm>
            <a:off x="3810000" y="0"/>
            <a:ext cx="914400" cy="6096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70678" name="Picture 22" descr="j00885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45632" y="3178969"/>
            <a:ext cx="3810000" cy="1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9" name="Picture 23" descr="j00885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7832" y="3255169"/>
            <a:ext cx="3810000" cy="1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80" name="Picture 24" descr="j00885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5105401"/>
            <a:ext cx="2308225" cy="11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0681" name="Group 25"/>
          <p:cNvGrpSpPr>
            <a:grpSpLocks/>
          </p:cNvGrpSpPr>
          <p:nvPr/>
        </p:nvGrpSpPr>
        <p:grpSpPr bwMode="auto">
          <a:xfrm>
            <a:off x="8001000" y="1219200"/>
            <a:ext cx="2362200" cy="3962400"/>
            <a:chOff x="0" y="-19"/>
            <a:chExt cx="5760" cy="4377"/>
          </a:xfrm>
        </p:grpSpPr>
        <p:pic>
          <p:nvPicPr>
            <p:cNvPr id="70682" name="Picture 26" descr="flower[1][1][1]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83" name="Picture 27" descr="flower[1][1][1]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1996" y="2018"/>
              <a:ext cx="432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84" name="Picture 28" descr="flower[1][1][1]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85" name="Picture 29" descr="flower[1][1][1]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0688" name="AutoShape 32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162800" y="4724400"/>
            <a:ext cx="280988" cy="433388"/>
          </a:xfrm>
          <a:prstGeom prst="actionButtonDocumen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91" name="AutoShape 35">
            <a:hlinkClick r:id="rId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058400" y="4724400"/>
            <a:ext cx="280988" cy="457200"/>
          </a:xfrm>
          <a:prstGeom prst="actionButtonDocumen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92" name="AutoShape 36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267200" y="4876800"/>
            <a:ext cx="280988" cy="357188"/>
          </a:xfrm>
          <a:prstGeom prst="actionButtonDocumen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7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2438400" y="4876801"/>
            <a:ext cx="121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>
                <a:solidFill>
                  <a:srgbClr val="0000CC"/>
                </a:solidFill>
                <a:latin typeface=".VnTime" panose="020B7200000000000000" pitchFamily="34" charset="0"/>
              </a:rPr>
              <a:t>    </a:t>
            </a:r>
            <a:endParaRPr lang="en-US" altLang="en-US" sz="9600">
              <a:solidFill>
                <a:srgbClr val="0000CC"/>
              </a:solidFill>
              <a:latin typeface=".VnTime" panose="020B7200000000000000" pitchFamily="34" charset="0"/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9144000" y="6248400"/>
            <a:ext cx="1143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900" b="1"/>
              <a:t>3</a:t>
            </a:r>
          </a:p>
        </p:txBody>
      </p:sp>
      <p:sp>
        <p:nvSpPr>
          <p:cNvPr id="56332" name="AutoShape 12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058400" y="6172200"/>
            <a:ext cx="433388" cy="433388"/>
          </a:xfrm>
          <a:prstGeom prst="actionButtonDocumen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28074"/>
            <a:ext cx="9678365" cy="635848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529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42174 L 0.00417 -0.599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6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MCj03983430000[1]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0"/>
            <a:ext cx="88392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469" name="Picture 5" descr="MCj0398343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553200"/>
            <a:ext cx="8839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5" name="AutoShape 11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906000" y="6172200"/>
            <a:ext cx="357188" cy="357188"/>
          </a:xfrm>
          <a:prstGeom prst="actionButtonDocumen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57201"/>
            <a:ext cx="7543800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7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5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graphicFrame>
        <p:nvGraphicFramePr>
          <p:cNvPr id="65546" name="Object 10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7162800" y="8305800"/>
          <a:ext cx="19812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lip" r:id="rId3" imgW="475200" imgH="592920" progId="MS_ClipArt_Gallery.2">
                  <p:embed/>
                </p:oleObj>
              </mc:Choice>
              <mc:Fallback>
                <p:oleObj name="Clip" r:id="rId3" imgW="475200" imgH="592920" progId="MS_ClipArt_Gallery.2">
                  <p:embed/>
                  <p:pic>
                    <p:nvPicPr>
                      <p:cNvPr id="6554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8305800"/>
                        <a:ext cx="19812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9448800" y="6858000"/>
            <a:ext cx="1219200" cy="339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8800">
                <a:solidFill>
                  <a:srgbClr val="0000CC"/>
                </a:solidFill>
                <a:latin typeface=".VnTime" panose="020B7200000000000000" pitchFamily="34" charset="0"/>
              </a:rPr>
              <a:t>    </a:t>
            </a:r>
            <a:r>
              <a:rPr lang="en-US" altLang="en-US" sz="12900" b="1">
                <a:solidFill>
                  <a:srgbClr val="0000CC"/>
                </a:solidFill>
              </a:rPr>
              <a:t>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12" y="8022"/>
            <a:ext cx="8651489" cy="608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483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33 -0.58821 L -0.05 -0.998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77457E-6 L -0.00833 -0.89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4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5940CF-75CE-4957-91DC-2055D913B3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63" y="0"/>
            <a:ext cx="6858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783625-4100-4A05-ABE0-284EBD0AFE70}"/>
              </a:ext>
            </a:extLst>
          </p:cNvPr>
          <p:cNvSpPr txBox="1"/>
          <p:nvPr/>
        </p:nvSpPr>
        <p:spPr>
          <a:xfrm>
            <a:off x="2838356" y="3265318"/>
            <a:ext cx="62828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cs typeface="Times New Roman" panose="02020603050405020304" pitchFamily="18" charset="0"/>
              </a:rPr>
              <a:t>Vận dụng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18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C6121E-3CCA-48AD-B76A-364636B6CA9C}"/>
              </a:ext>
            </a:extLst>
          </p:cNvPr>
          <p:cNvSpPr/>
          <p:nvPr/>
        </p:nvSpPr>
        <p:spPr>
          <a:xfrm>
            <a:off x="2672351" y="2163312"/>
            <a:ext cx="6149056" cy="2171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195">
              <a:lnSpc>
                <a:spcPct val="150000"/>
              </a:lnSpc>
              <a:defRPr/>
            </a:pPr>
            <a:r>
              <a:rPr lang="en-US" sz="48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48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4800" b="1" dirty="0"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vi-VN" sz="4800" b="1" dirty="0">
                <a:latin typeface="UTM Avo" panose="02040603050506020204" pitchFamily="18" charset="0"/>
                <a:cs typeface="Arial" panose="020B0604020202020204" pitchFamily="34" charset="0"/>
              </a:rPr>
              <a:t>TẢ CÂY </a:t>
            </a:r>
            <a:r>
              <a:rPr lang="vi-VN" sz="48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CỐI</a:t>
            </a:r>
            <a:endParaRPr lang="en-US" sz="4800" b="1" dirty="0" smtClean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195">
              <a:lnSpc>
                <a:spcPct val="150000"/>
              </a:lnSpc>
              <a:defRPr/>
            </a:pPr>
            <a:r>
              <a:rPr lang="en-US" sz="48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   (</a:t>
            </a:r>
            <a:r>
              <a:rPr lang="en-US" sz="48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Cấu</a:t>
            </a:r>
            <a:r>
              <a:rPr lang="en-US" sz="48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tạo</a:t>
            </a:r>
            <a:r>
              <a:rPr lang="en-US" sz="48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48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văn</a:t>
            </a:r>
            <a:r>
              <a:rPr lang="en-US" sz="48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  <a:endParaRPr lang="en-US"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6A4171-6141-4B7B-BDAE-9792D49DC461}"/>
              </a:ext>
            </a:extLst>
          </p:cNvPr>
          <p:cNvSpPr txBox="1">
            <a:spLocks/>
          </p:cNvSpPr>
          <p:nvPr/>
        </p:nvSpPr>
        <p:spPr>
          <a:xfrm>
            <a:off x="2014663" y="763994"/>
            <a:ext cx="7924801" cy="10858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000" b="1" dirty="0" smtClean="0"/>
              <a:t>Thứ</a:t>
            </a:r>
            <a:r>
              <a:rPr lang="en-US" sz="4000" b="1" dirty="0" smtClean="0"/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vi-VN" sz="4000" b="1" dirty="0" smtClean="0"/>
              <a:t> ngày</a:t>
            </a:r>
            <a:r>
              <a:rPr lang="en-US" sz="4000" b="1" dirty="0" smtClean="0"/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4000" b="1" dirty="0" smtClean="0"/>
              <a:t> </a:t>
            </a:r>
            <a:r>
              <a:rPr lang="vi-VN" sz="4000" b="1" dirty="0"/>
              <a:t>tháng 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sz="4000" b="1" dirty="0" smtClean="0"/>
              <a:t>   </a:t>
            </a:r>
            <a:r>
              <a:rPr lang="vi-VN" sz="4000" b="1" dirty="0"/>
              <a:t>năm 2023</a:t>
            </a:r>
          </a:p>
          <a:p>
            <a:pPr algn="ctr"/>
            <a:r>
              <a:rPr lang="vi-VN" sz="4000" b="1" dirty="0"/>
              <a:t>Tiếng Việt</a:t>
            </a:r>
          </a:p>
        </p:txBody>
      </p:sp>
    </p:spTree>
    <p:extLst>
      <p:ext uri="{BB962C8B-B14F-4D97-AF65-F5344CB8AC3E}">
        <p14:creationId xmlns:p14="http://schemas.microsoft.com/office/powerpoint/2010/main" val="1321528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Th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2054" y="0"/>
            <a:ext cx="7399746" cy="652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822576" cy="65890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964" y="0"/>
            <a:ext cx="6087035" cy="646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6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F869F3-8752-4C61-BB74-BA8873E488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" t="17584" r="8260" b="8985"/>
          <a:stretch/>
        </p:blipFill>
        <p:spPr>
          <a:xfrm>
            <a:off x="4823791" y="66260"/>
            <a:ext cx="7368209" cy="672547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CB778C6-E4AC-4ECD-844F-2D57942A2C03}"/>
              </a:ext>
            </a:extLst>
          </p:cNvPr>
          <p:cNvSpPr txBox="1">
            <a:spLocks/>
          </p:cNvSpPr>
          <p:nvPr/>
        </p:nvSpPr>
        <p:spPr>
          <a:xfrm>
            <a:off x="292589" y="244976"/>
            <a:ext cx="3106363" cy="4838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FF0000"/>
                </a:solidFill>
              </a:rPr>
              <a:t>I. </a:t>
            </a:r>
            <a:r>
              <a:rPr lang="vi-VN" sz="3000" b="1" dirty="0">
                <a:solidFill>
                  <a:srgbClr val="FF0000"/>
                </a:solidFill>
              </a:rPr>
              <a:t>NHẬN XÉT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F83A0F-E594-4161-918F-37716CB38484}"/>
              </a:ext>
            </a:extLst>
          </p:cNvPr>
          <p:cNvSpPr txBox="1">
            <a:spLocks/>
          </p:cNvSpPr>
          <p:nvPr/>
        </p:nvSpPr>
        <p:spPr>
          <a:xfrm>
            <a:off x="292588" y="722244"/>
            <a:ext cx="3106363" cy="4838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</a:rPr>
              <a:t/>
            </a:r>
            <a:br>
              <a:rPr lang="en-US" b="1" dirty="0">
                <a:solidFill>
                  <a:srgbClr val="0070C0"/>
                </a:solidFill>
              </a:rPr>
            </a:b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C61BD29-1202-43BA-8B2A-818382CADCCD}"/>
              </a:ext>
            </a:extLst>
          </p:cNvPr>
          <p:cNvSpPr txBox="1">
            <a:spLocks/>
          </p:cNvSpPr>
          <p:nvPr/>
        </p:nvSpPr>
        <p:spPr>
          <a:xfrm>
            <a:off x="292586" y="665639"/>
            <a:ext cx="4070407" cy="13513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2800" b="1" dirty="0" smtClean="0"/>
              <a:t> </a:t>
            </a:r>
            <a:r>
              <a:rPr lang="vi-VN" sz="2800" b="1" dirty="0"/>
              <a:t>bài văn sau và trả lời câu hỏi:</a:t>
            </a:r>
            <a:endParaRPr lang="en-US" sz="2800" b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4FF774-E44F-43B0-AC4F-6797A0186484}"/>
              </a:ext>
            </a:extLst>
          </p:cNvPr>
          <p:cNvSpPr txBox="1">
            <a:spLocks/>
          </p:cNvSpPr>
          <p:nvPr/>
        </p:nvSpPr>
        <p:spPr>
          <a:xfrm>
            <a:off x="100577" y="2494249"/>
            <a:ext cx="4564568" cy="16396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/>
              <a:t>a/ Bài văn có mấy đoạn? Nêu nội dung của từng đoạn.</a:t>
            </a:r>
          </a:p>
          <a:p>
            <a:r>
              <a:rPr lang="vi-VN" sz="2800" b="1" dirty="0"/>
              <a:t>b/ Cây si được miêu tả theo trình tự nào? </a:t>
            </a:r>
          </a:p>
        </p:txBody>
      </p:sp>
    </p:spTree>
    <p:extLst>
      <p:ext uri="{BB962C8B-B14F-4D97-AF65-F5344CB8AC3E}">
        <p14:creationId xmlns:p14="http://schemas.microsoft.com/office/powerpoint/2010/main" val="422896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F869F3-8752-4C61-BB74-BA8873E488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t="17584" r="8304" b="8985"/>
          <a:stretch/>
        </p:blipFill>
        <p:spPr>
          <a:xfrm>
            <a:off x="4547098" y="0"/>
            <a:ext cx="7644902" cy="673854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F83A0F-E594-4161-918F-37716CB38484}"/>
              </a:ext>
            </a:extLst>
          </p:cNvPr>
          <p:cNvSpPr txBox="1">
            <a:spLocks/>
          </p:cNvSpPr>
          <p:nvPr/>
        </p:nvSpPr>
        <p:spPr>
          <a:xfrm>
            <a:off x="292588" y="722244"/>
            <a:ext cx="3106363" cy="4838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</a:rPr>
              <a:t/>
            </a:r>
            <a:br>
              <a:rPr lang="en-US" b="1" dirty="0">
                <a:solidFill>
                  <a:srgbClr val="0070C0"/>
                </a:solidFill>
              </a:rPr>
            </a:b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C61BD29-1202-43BA-8B2A-818382CADCCD}"/>
              </a:ext>
            </a:extLst>
          </p:cNvPr>
          <p:cNvSpPr txBox="1">
            <a:spLocks/>
          </p:cNvSpPr>
          <p:nvPr/>
        </p:nvSpPr>
        <p:spPr>
          <a:xfrm>
            <a:off x="126703" y="158838"/>
            <a:ext cx="4564568" cy="65666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/>
              <a:t>a/ Bài văn có mấy đoạn? Nêu nội dung của từng đoạn.</a:t>
            </a:r>
          </a:p>
          <a:p>
            <a:r>
              <a:rPr lang="vi-VN" sz="2800" i="1" dirty="0"/>
              <a:t>Bài văn có 4 đoạn. </a:t>
            </a:r>
          </a:p>
          <a:p>
            <a:r>
              <a:rPr lang="vi-VN" sz="2800" dirty="0"/>
              <a:t>+ Đoạn l: Giới thiệu đặc điểm chung của cây si.</a:t>
            </a:r>
            <a:endParaRPr lang="vi-VN" sz="2800" dirty="0">
              <a:effectLst/>
            </a:endParaRPr>
          </a:p>
          <a:p>
            <a:r>
              <a:rPr lang="vi-VN" sz="2800" dirty="0"/>
              <a:t>+ Đoạn 2: Miêu tả rễ cây si.</a:t>
            </a:r>
            <a:endParaRPr lang="vi-VN" sz="2800" dirty="0">
              <a:effectLst/>
            </a:endParaRPr>
          </a:p>
          <a:p>
            <a:r>
              <a:rPr lang="vi-VN" sz="2800" dirty="0"/>
              <a:t>+ Đoạn 3: Miêu tả lá cây si.</a:t>
            </a:r>
            <a:endParaRPr lang="vi-VN" sz="2800" dirty="0">
              <a:effectLst/>
            </a:endParaRPr>
          </a:p>
          <a:p>
            <a:r>
              <a:rPr lang="vi-VN" sz="2800" dirty="0"/>
              <a:t>+ Đoạn 4: Nêu cảm nghĩ về cây si.</a:t>
            </a:r>
            <a:endParaRPr lang="vi-VN" sz="2800" b="1" dirty="0"/>
          </a:p>
          <a:p>
            <a:r>
              <a:rPr lang="vi-VN" sz="2800" b="1" dirty="0"/>
              <a:t>b/ Cây si được miêu tả theo trình tự nào? </a:t>
            </a:r>
          </a:p>
          <a:p>
            <a:r>
              <a:rPr lang="vi-VN" sz="2800" dirty="0"/>
              <a:t>Cây si được miêu tả theo trình tự các bộ phận của</a:t>
            </a:r>
            <a:endParaRPr lang="en-US" sz="28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A0E222C-BA7A-41D8-BCC2-FAA803F48F23}"/>
              </a:ext>
            </a:extLst>
          </p:cNvPr>
          <p:cNvSpPr/>
          <p:nvPr/>
        </p:nvSpPr>
        <p:spPr>
          <a:xfrm>
            <a:off x="4755137" y="395669"/>
            <a:ext cx="463826" cy="43732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0C9CE83-6459-4E50-809B-553A0A9FCD37}"/>
              </a:ext>
            </a:extLst>
          </p:cNvPr>
          <p:cNvSpPr/>
          <p:nvPr/>
        </p:nvSpPr>
        <p:spPr>
          <a:xfrm>
            <a:off x="4772623" y="5598852"/>
            <a:ext cx="450573" cy="43732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74145E-0542-42AA-AEAB-932D2DE5B672}"/>
              </a:ext>
            </a:extLst>
          </p:cNvPr>
          <p:cNvSpPr/>
          <p:nvPr/>
        </p:nvSpPr>
        <p:spPr>
          <a:xfrm>
            <a:off x="4755137" y="4089809"/>
            <a:ext cx="463826" cy="43732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AB30FA4-E7D5-4DEC-AFA8-0DA9BB842566}"/>
              </a:ext>
            </a:extLst>
          </p:cNvPr>
          <p:cNvSpPr/>
          <p:nvPr/>
        </p:nvSpPr>
        <p:spPr>
          <a:xfrm>
            <a:off x="4755137" y="1683304"/>
            <a:ext cx="463826" cy="43732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C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717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43000" y="202837"/>
            <a:ext cx="9555480" cy="191334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1827" y="2503640"/>
            <a:ext cx="8875644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5000" i="1" dirty="0">
                <a:latin typeface="+mj-lt"/>
              </a:rPr>
              <a:t>Phần mở bài giới thiệu đối tượng miêu tả (cây, hoa, quả,...)</a:t>
            </a:r>
            <a:endParaRPr lang="en-US" sz="5000" dirty="0">
              <a:latin typeface="+mj-lt"/>
              <a:cs typeface="Times New Roman" pitchFamily="18" charset="0"/>
            </a:endParaRPr>
          </a:p>
        </p:txBody>
      </p:sp>
      <p:pic>
        <p:nvPicPr>
          <p:cNvPr id="9" name="q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9601201" y="5630373"/>
            <a:ext cx="1222549" cy="112660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B99A22E-26A1-4A14-94F5-71F4714CC0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670516"/>
            <a:ext cx="2895600" cy="492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6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42999" y="104120"/>
            <a:ext cx="9816738" cy="18161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+ 3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26905" y="2072753"/>
            <a:ext cx="8289234" cy="470898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5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Phần thân bài: </a:t>
            </a:r>
          </a:p>
          <a:p>
            <a:pPr marL="457200" indent="-457200">
              <a:buFontTx/>
              <a:buChar char="-"/>
            </a:pPr>
            <a:r>
              <a:rPr lang="vi-VN" sz="5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Tả từng bộ phận hoặc từng thời kì phát triển của đối tượng miêu tả. </a:t>
            </a:r>
          </a:p>
          <a:p>
            <a:pPr marL="457200" indent="-457200">
              <a:buFontTx/>
              <a:buChar char="-"/>
            </a:pPr>
            <a:r>
              <a:rPr lang="vi-VN" sz="5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Nêu ích lợi của đối tượng miêu tả</a:t>
            </a:r>
            <a:endParaRPr lang="en-US" sz="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q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9601201" y="5630373"/>
            <a:ext cx="1222549" cy="11266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8E0C04-88E9-4B5F-896B-BE940C9051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670516"/>
            <a:ext cx="2895600" cy="492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3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66999" y="304799"/>
            <a:ext cx="6686007" cy="206272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đố cả lớp đoạn 4 được gọi là gì? Và nhiệm vụ của đoạn 4?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5531" y="2960840"/>
            <a:ext cx="8441635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5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Phần kết bài </a:t>
            </a:r>
            <a:r>
              <a:rPr lang="en-US" sz="5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5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nêu </a:t>
            </a:r>
            <a:r>
              <a:rPr lang="vi-VN" sz="5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cảm nghĩ về đối tượng miêu tả</a:t>
            </a:r>
            <a:endParaRPr lang="en-US" sz="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q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9601201" y="5630373"/>
            <a:ext cx="1222549" cy="11266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AC44C0-4FCD-4AF8-A2C6-3DE3336DCA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670516"/>
            <a:ext cx="2895600" cy="492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6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38778C-8100-47DE-8475-00BF34B86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527"/>
            <a:ext cx="12192000" cy="497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</TotalTime>
  <Words>461</Words>
  <Application>Microsoft Office PowerPoint</Application>
  <PresentationFormat>Widescreen</PresentationFormat>
  <Paragraphs>54</Paragraphs>
  <Slides>20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.VnAvant</vt:lpstr>
      <vt:lpstr>.VnTime</vt:lpstr>
      <vt:lpstr>Arial</vt:lpstr>
      <vt:lpstr>Calibri</vt:lpstr>
      <vt:lpstr>Calibri Light</vt:lpstr>
      <vt:lpstr>Impact</vt:lpstr>
      <vt:lpstr>Times New Roman</vt:lpstr>
      <vt:lpstr>UTM Avo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1                 2                  3      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97</cp:revision>
  <dcterms:created xsi:type="dcterms:W3CDTF">2023-08-25T13:08:38Z</dcterms:created>
  <dcterms:modified xsi:type="dcterms:W3CDTF">2023-10-02T09:54:38Z</dcterms:modified>
</cp:coreProperties>
</file>