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454" r:id="rId4"/>
    <p:sldId id="379" r:id="rId5"/>
    <p:sldId id="455" r:id="rId6"/>
    <p:sldId id="456" r:id="rId7"/>
    <p:sldId id="457" r:id="rId8"/>
    <p:sldId id="458" r:id="rId9"/>
    <p:sldId id="460" r:id="rId10"/>
    <p:sldId id="459" r:id="rId11"/>
    <p:sldId id="461" r:id="rId12"/>
    <p:sldId id="462" r:id="rId13"/>
    <p:sldId id="464" r:id="rId14"/>
    <p:sldId id="419" r:id="rId15"/>
    <p:sldId id="465" r:id="rId16"/>
    <p:sldId id="466" r:id="rId17"/>
    <p:sldId id="468" r:id="rId18"/>
    <p:sldId id="469" r:id="rId19"/>
    <p:sldId id="467" r:id="rId20"/>
    <p:sldId id="470" r:id="rId21"/>
    <p:sldId id="471" r:id="rId22"/>
    <p:sldId id="472" r:id="rId23"/>
    <p:sldId id="473" r:id="rId24"/>
    <p:sldId id="474" r:id="rId25"/>
    <p:sldId id="475" r:id="rId26"/>
    <p:sldId id="477" r:id="rId27"/>
    <p:sldId id="476" r:id="rId28"/>
    <p:sldId id="478" r:id="rId29"/>
    <p:sldId id="479" r:id="rId30"/>
    <p:sldId id="336" r:id="rId31"/>
    <p:sldId id="331" r:id="rId32"/>
    <p:sldId id="332" r:id="rId33"/>
    <p:sldId id="480" r:id="rId34"/>
    <p:sldId id="338" r:id="rId35"/>
    <p:sldId id="481" r:id="rId36"/>
    <p:sldId id="334" r:id="rId37"/>
    <p:sldId id="482" r:id="rId38"/>
    <p:sldId id="526" r:id="rId39"/>
    <p:sldId id="528" r:id="rId40"/>
    <p:sldId id="527" r:id="rId41"/>
    <p:sldId id="483" r:id="rId42"/>
    <p:sldId id="529" r:id="rId43"/>
    <p:sldId id="530" r:id="rId44"/>
    <p:sldId id="532" r:id="rId45"/>
    <p:sldId id="53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CC00"/>
    <a:srgbClr val="FFFF66"/>
    <a:srgbClr val="FFFF00"/>
    <a:srgbClr val="FAF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4CEA4-3641-48E6-B154-A8FA6549FB4B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D0DF9-E339-41C2-9151-49803F8A4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44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568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1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vô cái loa -</a:t>
            </a:r>
            <a:r>
              <a:rPr lang="en-US" altLang="zh-CN">
                <a:sym typeface="Wingdings" panose="05000000000000000000" pitchFamily="2" charset="2"/>
              </a:rPr>
              <a:t> phát ra âm thanh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vô cái loa -</a:t>
            </a:r>
            <a:r>
              <a:rPr lang="en-US" altLang="zh-CN">
                <a:sym typeface="Wingdings" panose="05000000000000000000" pitchFamily="2" charset="2"/>
              </a:rPr>
              <a:t> phát ra âm thanh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4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vô cái loa -</a:t>
            </a:r>
            <a:r>
              <a:rPr lang="en-US" altLang="zh-CN">
                <a:sym typeface="Wingdings" panose="05000000000000000000" pitchFamily="2" charset="2"/>
              </a:rPr>
              <a:t> phát ra âm thanh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254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vô cái loa -</a:t>
            </a:r>
            <a:r>
              <a:rPr lang="en-US" altLang="zh-CN">
                <a:sym typeface="Wingdings" panose="05000000000000000000" pitchFamily="2" charset="2"/>
              </a:rPr>
              <a:t> phát ra âm thanh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907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1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66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167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3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767A7-A29C-D8EE-E776-03B5E7C37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B4CF89-34AD-4110-66DA-3375C599E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D6F0A-A152-1B53-D2D8-9F713C98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73F9E-76CD-BBFE-2342-6F6E2D68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68336-C9B1-1FBE-4362-140E9097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28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CC09-ACD5-6D0E-8BEE-F4D4D9C3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8A6E4-9033-8F3A-9BD0-34E602546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A2DF8-C687-CDCD-90D3-E4153B4F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62AC-EA7B-BABD-B5D2-9C7A256D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A0B72-5747-E8F3-BB34-9199EACB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77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17486D-73C0-6D65-DB73-7CA51AF37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E5F97-E842-A44A-9FA1-D03D88ACD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9EBA2-C9FE-AB3F-F852-3E3C3C55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5A6DA-70DD-2B66-C12E-A9D6BD07C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99763-4983-FCAE-CD73-3E09D06D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34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A9C6-28DA-8B1F-B4F1-F60C9695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7CA77-A430-09FD-C13C-5BF722A0A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D5366-342D-5DAB-206E-C2E0EC5E4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E85B5-8BF3-20EF-2E79-9A044430E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2A591-1294-AD3D-E095-FDA75A7B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00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1FA5F-3FAC-5A54-12AB-58E6AF75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4821F-A5A5-F26D-ED4C-DA7432D5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02A8A-BD5C-1112-35A0-C6DE630C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D00D-C9A5-93B3-B65A-BA63B769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F904-5853-57F4-A8F5-A3556A3B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91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D9A2-E9AE-46CF-6125-0ECA8185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85263-C701-6295-BCB0-7B4D2BCA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CD815-8BF5-9598-D51F-2465699FB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E2292-9F82-3F18-3FF1-2D4B986C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E8598-B12C-E10C-2909-3E3D9666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E73-C54C-D37E-B78F-9FA09D94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67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5A4F-85DA-0936-5829-F5500111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30D7A-CEE5-9C9D-AE61-2CAB381AC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186A1-94FC-77E1-6315-6B7A14F53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35DF3-41E8-63E2-2BCB-3587B4527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F1E4E2-F719-F672-B0D1-52B3D36B2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579CA4-8AED-F372-7330-2707D07D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0657A-1ADB-B501-1D80-53CF599C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8A219-E8CC-23A7-4D64-A30E48AA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9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2425-9BF1-C17D-C246-103E7EA7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DC6D0-85D5-C767-BC51-A42B845C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0EC5D-28D8-BE38-D0B2-5BA35E55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C7F77-0D9E-04EB-46BC-9D7C3180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94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9AE32-F49E-0102-7F1E-3ED9138F4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4F612-F15F-8267-9214-F06252EF9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C027B-516F-215B-3BC2-656B5A5B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874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750F-016B-8D5A-C900-D3D0329C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8B544-2B30-92D5-ADD4-F97492705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9BEB5-85AB-AE34-B9FE-57A67D467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6CE07-FC85-2605-AEF1-893CC652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797B8-65C8-D13D-0766-F4943D2ED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E503F-E4FF-3FDD-0A6D-4953DF65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09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C3944-6D65-1012-9B8C-6A3BA765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BFEC26-D0A6-1E4E-129C-EB11E55E4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7D723-3EA7-83F6-ADC1-12C21288D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EC6C6-7856-4116-6421-F6BC6F6CB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BDA4D-8D04-A1ED-08F5-D0C852B0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66556-DAE5-A355-207C-A6277BA5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69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888F72-DE9A-158E-2DE0-BB83B507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D686B-817A-951F-04D5-4077237CE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BE618-CB16-A6C4-1417-89E2FCC23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31A37-33D1-42E9-8084-DA3AEB6A0552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92F3E-9B7B-F2F1-FD20-C44768C19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3E8B1-CBEA-B14C-862D-9C840A354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2FFD-6661-4915-92DC-7B8D86934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20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6.wdp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microsoft.com/office/2007/relationships/hdphoto" Target="../media/hdphoto8.wdp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9.pn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media2.mp3"/><Relationship Id="rId7" Type="http://schemas.openxmlformats.org/officeDocument/2006/relationships/image" Target="../media/image19.png"/><Relationship Id="rId12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audio" Target="../media/media3.mp3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media4.mp3"/><Relationship Id="rId7" Type="http://schemas.openxmlformats.org/officeDocument/2006/relationships/image" Target="../media/image19.png"/><Relationship Id="rId12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png"/><Relationship Id="rId3" Type="http://schemas.openxmlformats.org/officeDocument/2006/relationships/audio" Target="../media/media5.mp3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microsoft.com/office/2007/relationships/media" Target="../media/media5.mp3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A6811C-EEB4-13F7-DA3D-8505F96D6B3A}"/>
              </a:ext>
            </a:extLst>
          </p:cNvPr>
          <p:cNvGrpSpPr/>
          <p:nvPr/>
        </p:nvGrpSpPr>
        <p:grpSpPr>
          <a:xfrm>
            <a:off x="23550" y="-125599"/>
            <a:ext cx="6953601" cy="1711431"/>
            <a:chOff x="23550" y="-125599"/>
            <a:chExt cx="6953601" cy="1711431"/>
          </a:xfrm>
        </p:grpSpPr>
        <p:sp>
          <p:nvSpPr>
            <p:cNvPr id="4" name="!!文本框 6">
              <a:extLst>
                <a:ext uri="{FF2B5EF4-FFF2-40B4-BE49-F238E27FC236}">
                  <a16:creationId xmlns:a16="http://schemas.microsoft.com/office/drawing/2014/main" id="{94643CAE-1A8E-6405-3333-5443941A498A}"/>
                </a:ext>
              </a:extLst>
            </p:cNvPr>
            <p:cNvSpPr txBox="1"/>
            <p:nvPr/>
          </p:nvSpPr>
          <p:spPr>
            <a:xfrm>
              <a:off x="23550" y="-125599"/>
              <a:ext cx="6953601" cy="1711431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000" b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inh Duong" pitchFamily="2" charset="0"/>
                  <a:ea typeface="Tahoma" panose="020B0604030504040204" pitchFamily="34" charset="0"/>
                  <a:cs typeface="+mn-ea"/>
                  <a:sym typeface="+mn-lt"/>
                </a:rPr>
                <a:t>KHOA HỌC 4</a:t>
              </a:r>
              <a:endParaRPr lang="zh-CN" alt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方正稚艺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5" name="!!文本框 6">
              <a:extLst>
                <a:ext uri="{FF2B5EF4-FFF2-40B4-BE49-F238E27FC236}">
                  <a16:creationId xmlns:a16="http://schemas.microsoft.com/office/drawing/2014/main" id="{1DBDB998-C03B-0999-2F8C-C992F097BE24}"/>
                </a:ext>
              </a:extLst>
            </p:cNvPr>
            <p:cNvSpPr txBox="1"/>
            <p:nvPr/>
          </p:nvSpPr>
          <p:spPr>
            <a:xfrm>
              <a:off x="23550" y="-125599"/>
              <a:ext cx="6694724" cy="1711431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000" b="1">
                  <a:solidFill>
                    <a:srgbClr val="E2417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inh Duong" pitchFamily="2" charset="0"/>
                  <a:ea typeface="Tahoma" panose="020B0604030504040204" pitchFamily="34" charset="0"/>
                  <a:cs typeface="+mn-ea"/>
                  <a:sym typeface="+mn-lt"/>
                </a:rPr>
                <a:t>KHOA HỌC 4</a:t>
              </a:r>
              <a:endParaRPr lang="zh-CN" altLang="en-US" sz="8000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方正稚艺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838256-E9F1-5B15-3C38-7ED4A0009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776" y="1743404"/>
            <a:ext cx="5052498" cy="1150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A7CD2-6ADD-E7B2-8CC7-3DBDC33A3AC1}"/>
              </a:ext>
            </a:extLst>
          </p:cNvPr>
          <p:cNvSpPr txBox="1"/>
          <p:nvPr/>
        </p:nvSpPr>
        <p:spPr>
          <a:xfrm>
            <a:off x="5898241" y="2844225"/>
            <a:ext cx="145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(tiết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5B2F0C-0928-619F-9C84-BE14F2A43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85" y="568273"/>
            <a:ext cx="1261654" cy="672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3E4E8-8745-0A98-3D16-B4E60E742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002" y="156635"/>
            <a:ext cx="1713124" cy="1792379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3B00FA89-9F27-D4D0-43BB-45BD69A66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" y="2703962"/>
            <a:ext cx="12181702" cy="4154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649583-5952-F80E-A230-4816529F63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>
          <a:xfrm>
            <a:off x="4847785" y="4429465"/>
            <a:ext cx="3063859" cy="1888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45184-367F-4B59-0250-9848AE69F8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92" y="1748260"/>
            <a:ext cx="877145" cy="79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523550-11F6-9C94-0336-96F0014B01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59815" y="3699884"/>
            <a:ext cx="1063852" cy="828313"/>
          </a:xfrm>
          <a:prstGeom prst="rect">
            <a:avLst/>
          </a:prstGeom>
        </p:spPr>
      </p:pic>
      <p:pic>
        <p:nvPicPr>
          <p:cNvPr id="15" name="图片 62">
            <a:extLst>
              <a:ext uri="{FF2B5EF4-FFF2-40B4-BE49-F238E27FC236}">
                <a16:creationId xmlns:a16="http://schemas.microsoft.com/office/drawing/2014/main" id="{F1E06299-839A-5945-2074-ABB330FBC2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09" y="5550497"/>
            <a:ext cx="3721044" cy="1170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ECD99B-0D2A-2021-BA75-39FCB0A0F1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94" y="69858"/>
            <a:ext cx="988966" cy="563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8D8411-F1A5-808D-B9CB-31C6657DB0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" y="1534724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2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1907B0-38B5-B8DE-6212-1768BB72B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6186E-B446-B098-B6C5-FEECBA440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188" y="105430"/>
            <a:ext cx="4803953" cy="759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36E0A-984E-E27A-A592-C8BBE1911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47" y="865239"/>
            <a:ext cx="5220152" cy="107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B5DC1A-59D2-2371-AAE0-37B7C71CB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021" y="1939751"/>
            <a:ext cx="4284610" cy="3886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89408-7643-A48A-F630-70B5C7B91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47" y="2416554"/>
            <a:ext cx="6376764" cy="1453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3333B-02AF-E069-2EAB-0AD66BBB7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2719" y="0"/>
            <a:ext cx="3021765" cy="36558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FD9300-1F21-D4DB-C8DA-A6C64E90B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847" y="3957996"/>
            <a:ext cx="6253310" cy="654643"/>
          </a:xfrm>
          <a:prstGeom prst="rect">
            <a:avLst/>
          </a:prstGeom>
        </p:spPr>
      </p:pic>
      <p:sp>
        <p:nvSpPr>
          <p:cNvPr id="19" name="Rounded Rectangular Callout 22">
            <a:extLst>
              <a:ext uri="{FF2B5EF4-FFF2-40B4-BE49-F238E27FC236}">
                <a16:creationId xmlns:a16="http://schemas.microsoft.com/office/drawing/2014/main" id="{B55ADBE7-A46B-7600-429D-701729015926}"/>
              </a:ext>
            </a:extLst>
          </p:cNvPr>
          <p:cNvSpPr/>
          <p:nvPr/>
        </p:nvSpPr>
        <p:spPr>
          <a:xfrm>
            <a:off x="7710903" y="3733468"/>
            <a:ext cx="3458779" cy="2446972"/>
          </a:xfrm>
          <a:prstGeom prst="wedgeRoundRectCallout">
            <a:avLst>
              <a:gd name="adj1" fmla="val -85452"/>
              <a:gd name="adj2" fmla="val -24143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H_Others_2">
            <a:extLst>
              <a:ext uri="{FF2B5EF4-FFF2-40B4-BE49-F238E27FC236}">
                <a16:creationId xmlns:a16="http://schemas.microsoft.com/office/drawing/2014/main" id="{621532E6-8331-6913-D80B-242754210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757140" y="4119908"/>
            <a:ext cx="3278670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mẩu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rung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8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60DD9A-CDD1-C172-7A07-AAE81DE3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E1A88A-8AF9-0AFC-B0D1-EF1DD918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26" y="260826"/>
            <a:ext cx="9962423" cy="1049500"/>
          </a:xfrm>
          <a:prstGeom prst="rect">
            <a:avLst/>
          </a:prstGeom>
        </p:spPr>
      </p:pic>
      <p:sp>
        <p:nvSpPr>
          <p:cNvPr id="7" name="Chevron 36">
            <a:extLst>
              <a:ext uri="{FF2B5EF4-FFF2-40B4-BE49-F238E27FC236}">
                <a16:creationId xmlns:a16="http://schemas.microsoft.com/office/drawing/2014/main" id="{B58B0230-65F1-5C89-A0A7-FE9B08DECBA6}"/>
              </a:ext>
            </a:extLst>
          </p:cNvPr>
          <p:cNvSpPr/>
          <p:nvPr/>
        </p:nvSpPr>
        <p:spPr>
          <a:xfrm>
            <a:off x="201333" y="1473850"/>
            <a:ext cx="8708776" cy="2290754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D38070-E3BD-A1F8-4371-C009A03F70EA}"/>
              </a:ext>
            </a:extLst>
          </p:cNvPr>
          <p:cNvSpPr/>
          <p:nvPr/>
        </p:nvSpPr>
        <p:spPr>
          <a:xfrm>
            <a:off x="1004569" y="1571152"/>
            <a:ext cx="73417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0070C0"/>
                </a:solidFill>
                <a:cs typeface="Arial" panose="020B0604020202020204" pitchFamily="34" charset="0"/>
              </a:rPr>
              <a:t>Khi</a:t>
            </a:r>
            <a:r>
              <a:rPr lang="en-GB" sz="3200">
                <a:solidFill>
                  <a:srgbClr val="0070C0"/>
                </a:solidFill>
                <a:cs typeface="Arial" panose="020B0604020202020204" pitchFamily="34" charset="0"/>
              </a:rPr>
              <a:t> gõ trống,</a:t>
            </a:r>
            <a:r>
              <a:rPr lang="vi-VN" sz="3200">
                <a:solidFill>
                  <a:srgbClr val="0070C0"/>
                </a:solidFill>
                <a:cs typeface="Arial" panose="020B0604020202020204" pitchFamily="34" charset="0"/>
              </a:rPr>
              <a:t> mặt trống</a:t>
            </a:r>
            <a:r>
              <a:rPr lang="en-GB" sz="320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0070C0"/>
                </a:solidFill>
                <a:cs typeface="Arial" panose="020B0604020202020204" pitchFamily="34" charset="0"/>
              </a:rPr>
              <a:t>rung</a:t>
            </a:r>
            <a:r>
              <a:rPr lang="en-GB" sz="3200" b="1">
                <a:solidFill>
                  <a:srgbClr val="0070C0"/>
                </a:solidFill>
                <a:cs typeface="Arial" panose="020B0604020202020204" pitchFamily="34" charset="0"/>
              </a:rPr>
              <a:t> động và phát ra âm</a:t>
            </a:r>
            <a:r>
              <a:rPr lang="en-GB" sz="3200">
                <a:solidFill>
                  <a:srgbClr val="0070C0"/>
                </a:solidFill>
                <a:cs typeface="Arial" panose="020B0604020202020204" pitchFamily="34" charset="0"/>
              </a:rPr>
              <a:t>. Chính vì mặt trống bị rung động để phát ra âm nên làm cho các mẩu giấy cũng rung động theo.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B3A0B-FAFD-58A3-0EC3-00D9D326E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902" y="1391922"/>
            <a:ext cx="3021765" cy="3655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3DF8E2-85A7-187E-B79B-00CAC9283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74" y="4167697"/>
            <a:ext cx="8365351" cy="961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A10283-B37A-E77D-348C-1AC46FACEEA6}"/>
              </a:ext>
            </a:extLst>
          </p:cNvPr>
          <p:cNvSpPr txBox="1"/>
          <p:nvPr/>
        </p:nvSpPr>
        <p:spPr>
          <a:xfrm>
            <a:off x="700390" y="5295221"/>
            <a:ext cx="8268512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 thanh do các vật rung động phát ra.</a:t>
            </a:r>
            <a:endParaRPr lang="en-GB" sz="4000">
              <a:solidFill>
                <a:srgbClr val="0070C0"/>
              </a:solidFill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6729B958-B3E0-3AC5-FCAF-AF6F4A04F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035" y="5129383"/>
            <a:ext cx="1146513" cy="1642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5C5B12-14D4-31F0-8F1C-380A3BF2BD11}"/>
              </a:ext>
            </a:extLst>
          </p:cNvPr>
          <p:cNvSpPr txBox="1"/>
          <p:nvPr/>
        </p:nvSpPr>
        <p:spPr>
          <a:xfrm>
            <a:off x="5449" y="6211669"/>
            <a:ext cx="162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UTM Aquarelle" panose="02040603050506020204" pitchFamily="18" charset="0"/>
              </a:rPr>
              <a:t>Dẹng Bùi (Xuân Lộc 1)</a:t>
            </a:r>
          </a:p>
        </p:txBody>
      </p:sp>
    </p:spTree>
    <p:extLst>
      <p:ext uri="{BB962C8B-B14F-4D97-AF65-F5344CB8AC3E}">
        <p14:creationId xmlns:p14="http://schemas.microsoft.com/office/powerpoint/2010/main" val="20442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51866F-34A9-3AE3-0C18-12D0F6646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1B7AA2-D8D8-EDA7-DA20-1DA46D3962A7}"/>
              </a:ext>
            </a:extLst>
          </p:cNvPr>
          <p:cNvGrpSpPr/>
          <p:nvPr/>
        </p:nvGrpSpPr>
        <p:grpSpPr>
          <a:xfrm>
            <a:off x="1093829" y="719348"/>
            <a:ext cx="6180356" cy="800169"/>
            <a:chOff x="792171" y="191447"/>
            <a:chExt cx="6180356" cy="800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327791-8FA9-8DAA-5D9A-31F86F2D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171" y="191447"/>
              <a:ext cx="784928" cy="8001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138D25-83E7-5EC1-7349-0E7E33BEA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7099" y="591531"/>
              <a:ext cx="5395428" cy="32768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731D53D-EDEA-488B-89E7-A1C8B0584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085" y="1762745"/>
            <a:ext cx="4043779" cy="390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555A83-9AA1-8771-1C1D-7564B4FEA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485" y="540526"/>
            <a:ext cx="3278686" cy="3329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CB61D6-2CC0-6133-2495-50EF88689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230" y="2361078"/>
            <a:ext cx="6621179" cy="800169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F17B7E9-F1E1-4F0A-0F11-DA4A85256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42754"/>
              </p:ext>
            </p:extLst>
          </p:nvPr>
        </p:nvGraphicFramePr>
        <p:xfrm>
          <a:off x="3275974" y="4002808"/>
          <a:ext cx="6618402" cy="18517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18402">
                  <a:extLst>
                    <a:ext uri="{9D8B030D-6E8A-4147-A177-3AD203B41FA5}">
                      <a16:colId xmlns:a16="http://schemas.microsoft.com/office/drawing/2014/main" val="41611062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nl-NL" sz="2800">
                          <a:solidFill>
                            <a:srgbClr val="FF0000"/>
                          </a:solidFill>
                          <a:effectLst/>
                        </a:rPr>
                        <a:t>Khi nói, không khí từ phổi đi lên khí quản, qua dây thanh quản làm cho các dây thanh rung động. 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</a:rPr>
                        <a:t>Rung động này tạo ra âm thanh.</a:t>
                      </a:r>
                      <a:endParaRPr lang="en-GB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350666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90A44D89-C25E-CAFC-4193-B40321DDFE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72" t="10459" r="18990" b="8948"/>
          <a:stretch/>
        </p:blipFill>
        <p:spPr>
          <a:xfrm>
            <a:off x="1779935" y="4002808"/>
            <a:ext cx="1496039" cy="250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9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946EC-13C6-96EB-4D44-10344A96D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7AB17-7555-B415-4ACA-462A0F5C4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1" y="1474422"/>
            <a:ext cx="11835496" cy="222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1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6B7DA-1137-AFEA-49CE-DA69F23E6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ounded Rectangular Callout 35"/>
          <p:cNvSpPr/>
          <p:nvPr/>
        </p:nvSpPr>
        <p:spPr>
          <a:xfrm>
            <a:off x="3032468" y="1223163"/>
            <a:ext cx="8081639" cy="520470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solidFill>
            <a:srgbClr val="92D050"/>
          </a:solidFill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i="1">
                <a:solidFill>
                  <a:schemeClr val="bg1"/>
                </a:solidFill>
              </a:rPr>
              <a:t>Như vậy âm thanh do các vật rung động phát ra.</a:t>
            </a:r>
            <a:endParaRPr lang="en-US" altLang="en-US" sz="23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886" y="2303237"/>
            <a:ext cx="3722354" cy="48390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22539" y="180781"/>
            <a:ext cx="2884123" cy="912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332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71F1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332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71F1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2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71F1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332" b="1" dirty="0">
              <a:solidFill>
                <a:srgbClr val="E71F19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97F7CC-D115-86B2-3031-8F67A3738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43852-BC6D-136B-2F68-3BF67CC915E1}"/>
              </a:ext>
            </a:extLst>
          </p:cNvPr>
          <p:cNvSpPr txBox="1"/>
          <p:nvPr/>
        </p:nvSpPr>
        <p:spPr>
          <a:xfrm>
            <a:off x="3011079" y="1337763"/>
            <a:ext cx="61698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</a:p>
          <a:p>
            <a:pPr algn="ctr"/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GB" sz="6000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C361E487-018E-C06C-1CB8-BF781DDEE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76" y="1181082"/>
            <a:ext cx="2403757" cy="2561146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D099896E-6FBA-B2E6-429E-B1EDA070C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279FFFF8-78EE-2B19-2E05-F01251B58E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4395886"/>
            <a:ext cx="12394652" cy="2712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33FCE-CFA7-5747-F145-50DBD03CA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437" y="-133478"/>
            <a:ext cx="2382915" cy="23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E88BC5-0319-92BA-7CEF-2DE97C2CD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40995-F865-61C7-93F0-996D8C02B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96" y="917223"/>
            <a:ext cx="9083827" cy="8230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71629F-8D3B-6B5B-2083-1716E75E6EBC}"/>
              </a:ext>
            </a:extLst>
          </p:cNvPr>
          <p:cNvGrpSpPr/>
          <p:nvPr/>
        </p:nvGrpSpPr>
        <p:grpSpPr>
          <a:xfrm>
            <a:off x="4619623" y="2553780"/>
            <a:ext cx="2952750" cy="1543050"/>
            <a:chOff x="4619625" y="2657475"/>
            <a:chExt cx="2952750" cy="15430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B13165-E143-3461-E6AA-F7BA67A6E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9625" y="2657475"/>
              <a:ext cx="2952750" cy="15430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0E0FFA-13C4-999E-84AC-E6E63F89E5F7}"/>
                </a:ext>
              </a:extLst>
            </p:cNvPr>
            <p:cNvSpPr txBox="1"/>
            <p:nvPr/>
          </p:nvSpPr>
          <p:spPr>
            <a:xfrm>
              <a:off x="5222240" y="2722880"/>
              <a:ext cx="2011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504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5693" y="242124"/>
            <a:ext cx="10089532" cy="4923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199" b="1" dirty="0" err="1">
                <a:solidFill>
                  <a:srgbClr val="E71F19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3199" b="1" dirty="0">
                <a:solidFill>
                  <a:srgbClr val="E71F19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E71F19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số</a:t>
            </a:r>
            <a:r>
              <a:rPr lang="en-US" altLang="zh-CN" sz="3199" b="1" dirty="0">
                <a:solidFill>
                  <a:srgbClr val="E71F19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199" b="1" dirty="0" err="1">
                <a:solidFill>
                  <a:srgbClr val="E71F19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ví</a:t>
            </a:r>
            <a:r>
              <a:rPr lang="en-US" altLang="zh-CN" sz="3199" b="1" dirty="0">
                <a:solidFill>
                  <a:srgbClr val="E71F19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199" b="1" err="1">
                <a:solidFill>
                  <a:srgbClr val="E71F19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dụ</a:t>
            </a:r>
            <a:r>
              <a:rPr lang="en-US" altLang="zh-CN" sz="3199" b="1">
                <a:solidFill>
                  <a:srgbClr val="E71F19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 cho thấy vật phát ra âm thì rung động</a:t>
            </a:r>
            <a:endParaRPr lang="zh-CN" altLang="en-US" sz="3199" b="1" dirty="0">
              <a:solidFill>
                <a:srgbClr val="E71F19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2" y="0"/>
            <a:ext cx="976540" cy="9765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8961" y="898969"/>
            <a:ext cx="11620515" cy="155141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813" y="1533538"/>
            <a:ext cx="5763622" cy="3242038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3739" y="5113769"/>
            <a:ext cx="5479413" cy="1323054"/>
          </a:xfrm>
          <a:prstGeom prst="rect">
            <a:avLst/>
          </a:prstGeom>
          <a:solidFill>
            <a:schemeClr val="accent6">
              <a:lumMod val="20000"/>
              <a:lumOff val="80000"/>
              <a:alpha val="53000"/>
            </a:schemeClr>
          </a:solidFill>
          <a:ln w="28575"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altLang="en-US" sz="2666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18750" y="1479625"/>
            <a:ext cx="5773549" cy="1323054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5400">
            <a:solidFill>
              <a:schemeClr val="accent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66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6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666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F881BD-41F8-465B-AB23-D0D34B5DF1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236550" y="3121891"/>
            <a:ext cx="5855749" cy="3293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2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A6811C-EEB4-13F7-DA3D-8505F96D6B3A}"/>
              </a:ext>
            </a:extLst>
          </p:cNvPr>
          <p:cNvGrpSpPr/>
          <p:nvPr/>
        </p:nvGrpSpPr>
        <p:grpSpPr>
          <a:xfrm>
            <a:off x="23550" y="-125599"/>
            <a:ext cx="6953601" cy="1711431"/>
            <a:chOff x="23550" y="-125599"/>
            <a:chExt cx="6953601" cy="1711431"/>
          </a:xfrm>
        </p:grpSpPr>
        <p:sp>
          <p:nvSpPr>
            <p:cNvPr id="4" name="!!文本框 6">
              <a:extLst>
                <a:ext uri="{FF2B5EF4-FFF2-40B4-BE49-F238E27FC236}">
                  <a16:creationId xmlns:a16="http://schemas.microsoft.com/office/drawing/2014/main" id="{94643CAE-1A8E-6405-3333-5443941A498A}"/>
                </a:ext>
              </a:extLst>
            </p:cNvPr>
            <p:cNvSpPr txBox="1"/>
            <p:nvPr/>
          </p:nvSpPr>
          <p:spPr>
            <a:xfrm>
              <a:off x="23550" y="-125599"/>
              <a:ext cx="6953601" cy="1711431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000" b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inh Duong" pitchFamily="2" charset="0"/>
                  <a:ea typeface="Tahoma" panose="020B0604030504040204" pitchFamily="34" charset="0"/>
                  <a:cs typeface="+mn-ea"/>
                  <a:sym typeface="+mn-lt"/>
                </a:rPr>
                <a:t>KHOA HỌC 4</a:t>
              </a:r>
              <a:endParaRPr lang="zh-CN" alt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方正稚艺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5" name="!!文本框 6">
              <a:extLst>
                <a:ext uri="{FF2B5EF4-FFF2-40B4-BE49-F238E27FC236}">
                  <a16:creationId xmlns:a16="http://schemas.microsoft.com/office/drawing/2014/main" id="{1DBDB998-C03B-0999-2F8C-C992F097BE24}"/>
                </a:ext>
              </a:extLst>
            </p:cNvPr>
            <p:cNvSpPr txBox="1"/>
            <p:nvPr/>
          </p:nvSpPr>
          <p:spPr>
            <a:xfrm>
              <a:off x="23550" y="-125599"/>
              <a:ext cx="6694724" cy="1711431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000" b="1">
                  <a:solidFill>
                    <a:srgbClr val="E2417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inh Duong" pitchFamily="2" charset="0"/>
                  <a:ea typeface="Tahoma" panose="020B0604030504040204" pitchFamily="34" charset="0"/>
                  <a:cs typeface="+mn-ea"/>
                  <a:sym typeface="+mn-lt"/>
                </a:rPr>
                <a:t>KHOA HỌC 4</a:t>
              </a:r>
              <a:endParaRPr lang="zh-CN" altLang="en-US" sz="8000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方正稚艺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838256-E9F1-5B15-3C38-7ED4A0009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776" y="1743404"/>
            <a:ext cx="5052498" cy="1150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A7CD2-6ADD-E7B2-8CC7-3DBDC33A3AC1}"/>
              </a:ext>
            </a:extLst>
          </p:cNvPr>
          <p:cNvSpPr txBox="1"/>
          <p:nvPr/>
        </p:nvSpPr>
        <p:spPr>
          <a:xfrm>
            <a:off x="5898241" y="2844225"/>
            <a:ext cx="145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(tiết 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5B2F0C-0928-619F-9C84-BE14F2A43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85" y="568273"/>
            <a:ext cx="1261654" cy="672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3E4E8-8745-0A98-3D16-B4E60E742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002" y="156635"/>
            <a:ext cx="1713124" cy="1792379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3B00FA89-9F27-D4D0-43BB-45BD69A66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1384"/>
            <a:ext cx="12181702" cy="4154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649583-5952-F80E-A230-4816529F63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>
          <a:xfrm>
            <a:off x="4847785" y="4429465"/>
            <a:ext cx="3063859" cy="1888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45184-367F-4B59-0250-9848AE69F8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92" y="1748260"/>
            <a:ext cx="877145" cy="79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523550-11F6-9C94-0336-96F0014B01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59815" y="3699884"/>
            <a:ext cx="1063852" cy="828313"/>
          </a:xfrm>
          <a:prstGeom prst="rect">
            <a:avLst/>
          </a:prstGeom>
        </p:spPr>
      </p:pic>
      <p:pic>
        <p:nvPicPr>
          <p:cNvPr id="15" name="图片 62">
            <a:extLst>
              <a:ext uri="{FF2B5EF4-FFF2-40B4-BE49-F238E27FC236}">
                <a16:creationId xmlns:a16="http://schemas.microsoft.com/office/drawing/2014/main" id="{F1E06299-839A-5945-2074-ABB330FBC2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09" y="5550497"/>
            <a:ext cx="3721044" cy="1170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ECD99B-0D2A-2021-BA75-39FCB0A0F1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94" y="69858"/>
            <a:ext cx="988966" cy="563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8D8411-F1A5-808D-B9CB-31C6657DB0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" y="1534724"/>
            <a:ext cx="1535870" cy="875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BC0B5-A368-D33A-4432-CC34DAEFF05A}"/>
              </a:ext>
            </a:extLst>
          </p:cNvPr>
          <p:cNvSpPr txBox="1"/>
          <p:nvPr/>
        </p:nvSpPr>
        <p:spPr>
          <a:xfrm>
            <a:off x="1146092" y="6189091"/>
            <a:ext cx="162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UTM Aquarelle" panose="02040603050506020204" pitchFamily="18" charset="0"/>
              </a:rPr>
              <a:t>Dẹng Bùi (Xuân Lộc 1)</a:t>
            </a:r>
          </a:p>
        </p:txBody>
      </p:sp>
    </p:spTree>
    <p:extLst>
      <p:ext uri="{BB962C8B-B14F-4D97-AF65-F5344CB8AC3E}">
        <p14:creationId xmlns:p14="http://schemas.microsoft.com/office/powerpoint/2010/main" val="3706685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frame with kids playing on a train&#10;&#10;Description automatically generated">
            <a:extLst>
              <a:ext uri="{FF2B5EF4-FFF2-40B4-BE49-F238E27FC236}">
                <a16:creationId xmlns:a16="http://schemas.microsoft.com/office/drawing/2014/main" id="{577CC0F1-11F9-81DC-F925-31DD6DE3B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19" b="69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!!文本框 6">
            <a:extLst>
              <a:ext uri="{FF2B5EF4-FFF2-40B4-BE49-F238E27FC236}">
                <a16:creationId xmlns:a16="http://schemas.microsoft.com/office/drawing/2014/main" id="{26493F36-4D6E-2198-9E0B-54F0F015275E}"/>
              </a:ext>
            </a:extLst>
          </p:cNvPr>
          <p:cNvSpPr txBox="1"/>
          <p:nvPr/>
        </p:nvSpPr>
        <p:spPr>
          <a:xfrm>
            <a:off x="2257200" y="1306900"/>
            <a:ext cx="8473104" cy="189744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altLang="zh-CN" sz="11730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KHỞI ĐỘNG</a:t>
            </a:r>
            <a:endParaRPr lang="zh-CN" altLang="en-US" sz="11730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102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59A8B0FE-914F-2094-011E-8C7AA148B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7D1D071-70EF-0B86-AFFB-6B674A775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96" y="975049"/>
            <a:ext cx="2403757" cy="2561146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6B4459F-9BD4-CDE8-11B5-ADFD1BFF5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sp>
        <p:nvSpPr>
          <p:cNvPr id="7" name="!!文本框 6">
            <a:extLst>
              <a:ext uri="{FF2B5EF4-FFF2-40B4-BE49-F238E27FC236}">
                <a16:creationId xmlns:a16="http://schemas.microsoft.com/office/drawing/2014/main" id="{4A6EC644-3240-3108-E875-CD08534C634C}"/>
              </a:ext>
            </a:extLst>
          </p:cNvPr>
          <p:cNvSpPr txBox="1"/>
          <p:nvPr/>
        </p:nvSpPr>
        <p:spPr>
          <a:xfrm>
            <a:off x="2257200" y="1306900"/>
            <a:ext cx="8473104" cy="189744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altLang="zh-CN" sz="11730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KHỞI ĐỘNG</a:t>
            </a:r>
            <a:endParaRPr lang="zh-CN" altLang="en-US" sz="11730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E5852-CE04-7346-1CBB-F245C0EDE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1" y="154300"/>
            <a:ext cx="2382915" cy="238910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930B2B6F-D899-5E56-FCC9-83F15BA7F2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AA03FA25-D079-4F87-DC04-19CB6B56AA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7918"/>
            <a:ext cx="12190118" cy="2712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08AE73-1940-9F1C-E8AB-70CB09EAA2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41" y="254576"/>
            <a:ext cx="1261654" cy="672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FB6E32-B585-16CB-DBF8-7497590B09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49" y="848859"/>
            <a:ext cx="988966" cy="5637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816F38-3A16-F5F2-5098-8385BC2C67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07" y="154300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35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BD4308-DD44-26F0-86E7-2EBB6A40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86880"/>
          </a:xfrm>
          <a:prstGeom prst="rect">
            <a:avLst/>
          </a:prstGeom>
        </p:spPr>
      </p:pic>
      <p:pic>
        <p:nvPicPr>
          <p:cNvPr id="7" name="Lắng nghe âm thanh cuộc sống">
            <a:hlinkClick r:id="" action="ppaction://media"/>
            <a:extLst>
              <a:ext uri="{FF2B5EF4-FFF2-40B4-BE49-F238E27FC236}">
                <a16:creationId xmlns:a16="http://schemas.microsoft.com/office/drawing/2014/main" id="{21A9DBFD-E1FC-7C82-C497-68DC286ED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160" y="666115"/>
            <a:ext cx="9182464" cy="5236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703F3-BC6C-C36A-B252-DAC5BE79C419}"/>
              </a:ext>
            </a:extLst>
          </p:cNvPr>
          <p:cNvSpPr txBox="1"/>
          <p:nvPr/>
        </p:nvSpPr>
        <p:spPr>
          <a:xfrm>
            <a:off x="1280160" y="6107410"/>
            <a:ext cx="9568206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FF00"/>
                </a:solidFill>
                <a:latin typeface="UTM Nokia Standard" panose="02040603050506020204" pitchFamily="18" charset="0"/>
              </a:rPr>
              <a:t>Bạn nhỏ đã lắng nghe được những âm thanh gì trong cuộc sống ?</a:t>
            </a:r>
          </a:p>
        </p:txBody>
      </p:sp>
    </p:spTree>
    <p:extLst>
      <p:ext uri="{BB962C8B-B14F-4D97-AF65-F5344CB8AC3E}">
        <p14:creationId xmlns:p14="http://schemas.microsoft.com/office/powerpoint/2010/main" val="22461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2CCC62-B4DF-8C6F-7C18-332193BF5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!!文本框 6">
            <a:extLst>
              <a:ext uri="{FF2B5EF4-FFF2-40B4-BE49-F238E27FC236}">
                <a16:creationId xmlns:a16="http://schemas.microsoft.com/office/drawing/2014/main" id="{B051AE66-A136-7D99-49B8-8794545D6752}"/>
              </a:ext>
            </a:extLst>
          </p:cNvPr>
          <p:cNvSpPr txBox="1"/>
          <p:nvPr/>
        </p:nvSpPr>
        <p:spPr>
          <a:xfrm>
            <a:off x="1455324" y="699642"/>
            <a:ext cx="10140947" cy="310854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altLang="zh-CN" sz="9800" b="1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Hình thành </a:t>
            </a:r>
          </a:p>
          <a:p>
            <a:pPr algn="ctr"/>
            <a:r>
              <a:rPr lang="en-US" altLang="zh-CN" sz="9800" b="1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Kiến thức mới</a:t>
            </a:r>
            <a:endParaRPr lang="zh-CN" altLang="en-US" sz="9800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93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artoon of a windmill and trees&#10;&#10;Description automatically generated with medium confidence">
            <a:extLst>
              <a:ext uri="{FF2B5EF4-FFF2-40B4-BE49-F238E27FC236}">
                <a16:creationId xmlns:a16="http://schemas.microsoft.com/office/drawing/2014/main" id="{1D2D7259-7055-0D33-6284-414F5B71A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606FAE-28EC-2BD8-0F62-CDF0ECA6F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51" y="305955"/>
            <a:ext cx="8176969" cy="533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64091-A297-71C0-10E6-3756BDC25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464" y="839400"/>
            <a:ext cx="9643655" cy="51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50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BDC1DC-F704-0836-E4A6-4654D2D3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D1DD8E-DAD6-86AC-BC11-EB044DF4C055}"/>
              </a:ext>
            </a:extLst>
          </p:cNvPr>
          <p:cNvSpPr txBox="1"/>
          <p:nvPr/>
        </p:nvSpPr>
        <p:spPr>
          <a:xfrm>
            <a:off x="5449" y="6211669"/>
            <a:ext cx="162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UTM Aquarelle" panose="02040603050506020204" pitchFamily="18" charset="0"/>
              </a:rPr>
              <a:t>Dẹng Bùi (Xuân Lộc 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2A478E-C3A4-8D48-750C-2D5BD0486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4" y="230208"/>
            <a:ext cx="11505357" cy="5051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0C686D-700B-3E66-3759-BADADA371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043" y="5282160"/>
            <a:ext cx="8361914" cy="577326"/>
          </a:xfrm>
          <a:prstGeom prst="rect">
            <a:avLst/>
          </a:prstGeom>
        </p:spPr>
      </p:pic>
      <p:sp>
        <p:nvSpPr>
          <p:cNvPr id="10" name="Heart 9">
            <a:extLst>
              <a:ext uri="{FF2B5EF4-FFF2-40B4-BE49-F238E27FC236}">
                <a16:creationId xmlns:a16="http://schemas.microsoft.com/office/drawing/2014/main" id="{15888C2F-16EB-8EF3-E941-9576AA5186EF}"/>
              </a:ext>
            </a:extLst>
          </p:cNvPr>
          <p:cNvSpPr/>
          <p:nvPr/>
        </p:nvSpPr>
        <p:spPr>
          <a:xfrm>
            <a:off x="1915043" y="5282160"/>
            <a:ext cx="658475" cy="67558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44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kids playing baseball&#10;&#10;Description automatically generated">
            <a:extLst>
              <a:ext uri="{FF2B5EF4-FFF2-40B4-BE49-F238E27FC236}">
                <a16:creationId xmlns:a16="http://schemas.microsoft.com/office/drawing/2014/main" id="{8629EB54-78BD-6BEE-8AE6-659A3DBAF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BE090-3521-D660-5BDB-E38552432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43" y="119965"/>
            <a:ext cx="11109528" cy="4998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4327F-BCCA-854C-A7EA-1E55EA93E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020" y="4998050"/>
            <a:ext cx="6097603" cy="1552488"/>
          </a:xfrm>
          <a:prstGeom prst="rect">
            <a:avLst/>
          </a:prstGeom>
        </p:spPr>
      </p:pic>
      <p:sp>
        <p:nvSpPr>
          <p:cNvPr id="10" name="Smiley Face 9">
            <a:extLst>
              <a:ext uri="{FF2B5EF4-FFF2-40B4-BE49-F238E27FC236}">
                <a16:creationId xmlns:a16="http://schemas.microsoft.com/office/drawing/2014/main" id="{EFB38640-D9E9-A849-4B3F-8B3A01E5DF38}"/>
              </a:ext>
            </a:extLst>
          </p:cNvPr>
          <p:cNvSpPr/>
          <p:nvPr/>
        </p:nvSpPr>
        <p:spPr>
          <a:xfrm>
            <a:off x="1142496" y="5774294"/>
            <a:ext cx="688156" cy="70488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3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2FD17-D518-4AA2-5F32-2B300997C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81567"/>
          </a:xfrm>
          <a:prstGeom prst="rect">
            <a:avLst/>
          </a:prstGeom>
        </p:spPr>
      </p:pic>
      <p:sp>
        <p:nvSpPr>
          <p:cNvPr id="4" name="Rounded Rectangular Callout 22">
            <a:extLst>
              <a:ext uri="{FF2B5EF4-FFF2-40B4-BE49-F238E27FC236}">
                <a16:creationId xmlns:a16="http://schemas.microsoft.com/office/drawing/2014/main" id="{9B907A59-0AC3-2543-D676-EAC2532FE0C9}"/>
              </a:ext>
            </a:extLst>
          </p:cNvPr>
          <p:cNvSpPr/>
          <p:nvPr/>
        </p:nvSpPr>
        <p:spPr>
          <a:xfrm>
            <a:off x="4503916" y="2735322"/>
            <a:ext cx="4798714" cy="1730626"/>
          </a:xfrm>
          <a:prstGeom prst="wedgeRoundRectCallout">
            <a:avLst>
              <a:gd name="adj1" fmla="val -58933"/>
              <a:gd name="adj2" fmla="val -1823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Âm thanh - sự lan truyền âm thanh Quiz - Quizizz">
            <a:extLst>
              <a:ext uri="{FF2B5EF4-FFF2-40B4-BE49-F238E27FC236}">
                <a16:creationId xmlns:a16="http://schemas.microsoft.com/office/drawing/2014/main" id="{25673F5F-A900-6D92-D049-2B606F40F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15" r="100000">
                        <a14:foregroundMark x1="79381" y1="12579" x2="79639" y2="23585"/>
                        <a14:foregroundMark x1="12629" y1="8805" x2="22680" y2="10377"/>
                        <a14:foregroundMark x1="25515" y1="7233" x2="8247" y2="8491"/>
                        <a14:foregroundMark x1="18557" y1="7862" x2="18557" y2="7862"/>
                        <a14:foregroundMark x1="23196" y1="7233" x2="14433" y2="8805"/>
                        <a14:foregroundMark x1="10825" y1="8805" x2="10309" y2="11635"/>
                        <a14:foregroundMark x1="10052" y1="7233" x2="22680" y2="10377"/>
                        <a14:foregroundMark x1="25515" y1="6604" x2="20103" y2="12893"/>
                        <a14:backgroundMark x1="3351" y1="7547" x2="3351" y2="17296"/>
                        <a14:backgroundMark x1="2577" y1="9748" x2="23454" y2="9434"/>
                        <a14:backgroundMark x1="25773" y1="6289" x2="47165" y2="6604"/>
                        <a14:backgroundMark x1="47165" y1="6604" x2="70876" y2="6289"/>
                        <a14:backgroundMark x1="70876" y1="7547" x2="64691" y2="45912"/>
                        <a14:backgroundMark x1="71134" y1="44025" x2="67268" y2="72642"/>
                        <a14:backgroundMark x1="3608" y1="95912" x2="30928" y2="95283"/>
                        <a14:backgroundMark x1="31443" y1="94969" x2="50515" y2="94340"/>
                        <a14:backgroundMark x1="4381" y1="16352" x2="2835" y2="42767"/>
                        <a14:backgroundMark x1="2835" y1="46541" x2="2835" y2="67925"/>
                        <a14:backgroundMark x1="2835" y1="70755" x2="3351" y2="86164"/>
                        <a14:backgroundMark x1="6959" y1="2516" x2="25000" y2="4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69"/>
          <a:stretch/>
        </p:blipFill>
        <p:spPr bwMode="auto">
          <a:xfrm>
            <a:off x="2286125" y="2409153"/>
            <a:ext cx="1576327" cy="35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H_Others_2">
            <a:extLst>
              <a:ext uri="{FF2B5EF4-FFF2-40B4-BE49-F238E27FC236}">
                <a16:creationId xmlns:a16="http://schemas.microsoft.com/office/drawing/2014/main" id="{C0CCE9D5-4757-FAF8-E21C-FB41083D257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03916" y="3046637"/>
            <a:ext cx="493113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chất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vi-VN" alt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87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170813" y="431698"/>
            <a:ext cx="6157116" cy="235214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2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thêm một số ví </a:t>
            </a:r>
            <a:r>
              <a:rPr lang="en-US" sz="3732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732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âm </a:t>
            </a:r>
            <a:r>
              <a:rPr lang="en-US" sz="3732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732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2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3732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2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732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không khí từ nguồn âm tới tai người.</a:t>
            </a:r>
            <a:endParaRPr lang="vi-VN" sz="3732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Xe đua Silhouette Clip nghệ thuật Lái xe Hình ảnh - png tải về - Miễn phí  trong suốt Phim Hoạt Hình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556" y1="15294" x2="52222" y2="28529"/>
                        <a14:foregroundMark x1="30778" y1="7794" x2="22444" y2="13971"/>
                        <a14:foregroundMark x1="45667" y1="9706" x2="51556" y2="9706"/>
                        <a14:foregroundMark x1="32333" y1="35441" x2="36222" y2="39118"/>
                        <a14:foregroundMark x1="25222" y1="26176" x2="24222" y2="34706"/>
                        <a14:foregroundMark x1="79333" y1="19706" x2="79111" y2="30588"/>
                        <a14:foregroundMark x1="81778" y1="60000" x2="85000" y2="63676"/>
                        <a14:foregroundMark x1="84444" y1="53529" x2="84444" y2="61471"/>
                        <a14:foregroundMark x1="81333" y1="53529" x2="88222" y2="62647"/>
                        <a14:foregroundMark x1="84111" y1="52647" x2="86778" y2="52647"/>
                        <a14:foregroundMark x1="10444" y1="58235" x2="21222" y2="61765"/>
                        <a14:foregroundMark x1="55556" y1="4706" x2="63556" y2="9559"/>
                        <a14:foregroundMark x1="8222" y1="79853" x2="91111" y2="81471"/>
                        <a14:foregroundMark x1="92000" y1="80735" x2="97444" y2="80441"/>
                        <a14:foregroundMark x1="90111" y1="85735" x2="90556" y2="93676"/>
                        <a14:foregroundMark x1="48333" y1="85294" x2="43778" y2="85441"/>
                        <a14:foregroundMark x1="43778" y1="85441" x2="58333" y2="87059"/>
                        <a14:foregroundMark x1="39000" y1="88529" x2="40111" y2="89412"/>
                        <a14:foregroundMark x1="7111" y1="85294" x2="14000" y2="93971"/>
                        <a14:foregroundMark x1="5333" y1="83971" x2="6556" y2="94853"/>
                        <a14:foregroundMark x1="16333" y1="85294" x2="15667" y2="93676"/>
                        <a14:foregroundMark x1="85111" y1="85147" x2="84889" y2="96176"/>
                        <a14:foregroundMark x1="81444" y1="52794" x2="78000" y2="60147"/>
                        <a14:foregroundMark x1="35111" y1="8088" x2="44889" y2="8088"/>
                        <a14:foregroundMark x1="3889" y1="78971" x2="7556" y2="78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4" y="3883912"/>
            <a:ext cx="3909877" cy="295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gitação Ilustrações, Vetores E Clipart De Stock – (64,971 Stock  Illustrations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4500" l="4500" r="94500">
                        <a14:foregroundMark x1="23875" y1="28750" x2="25875" y2="32750"/>
                        <a14:foregroundMark x1="24875" y1="32500" x2="27250" y2="34250"/>
                        <a14:foregroundMark x1="27250" y1="33375" x2="28000" y2="30375"/>
                        <a14:foregroundMark x1="35750" y1="28750" x2="35125" y2="31500"/>
                        <a14:foregroundMark x1="36125" y1="30750" x2="37875" y2="30625"/>
                        <a14:foregroundMark x1="60750" y1="30875" x2="63875" y2="30875"/>
                        <a14:foregroundMark x1="71000" y1="33375" x2="73750" y2="33000"/>
                        <a14:foregroundMark x1="61750" y1="85375" x2="66000" y2="84000"/>
                        <a14:foregroundMark x1="81250" y1="84500" x2="83000" y2="86000"/>
                        <a14:foregroundMark x1="76875" y1="82250" x2="75500" y2="82250"/>
                        <a14:foregroundMark x1="66500" y1="82250" x2="65875" y2="83375"/>
                        <a14:backgroundMark x1="25250" y1="31250" x2="25875" y2="3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03" y="2306950"/>
            <a:ext cx="4951761" cy="495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ector chim hót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100000">
                        <a14:foregroundMark x1="11661" y1="25867" x2="17093" y2="22667"/>
                        <a14:foregroundMark x1="28275" y1="4267" x2="30831" y2="8267"/>
                        <a14:foregroundMark x1="44409" y1="23733" x2="46805" y2="26133"/>
                        <a14:foregroundMark x1="54792" y1="22400" x2="57508" y2="27733"/>
                        <a14:foregroundMark x1="64058" y1="7200" x2="65495" y2="12267"/>
                        <a14:foregroundMark x1="64537" y1="13333" x2="64537" y2="15733"/>
                        <a14:foregroundMark x1="65815" y1="66933" x2="72045" y2="73333"/>
                        <a14:foregroundMark x1="53834" y1="87733" x2="57508" y2="91200"/>
                        <a14:foregroundMark x1="18371" y1="90667" x2="18371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939" y="0"/>
            <a:ext cx="6157116" cy="368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0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a bamboo frame&#10;&#10;Description automatically generated">
            <a:extLst>
              <a:ext uri="{FF2B5EF4-FFF2-40B4-BE49-F238E27FC236}">
                <a16:creationId xmlns:a16="http://schemas.microsoft.com/office/drawing/2014/main" id="{32901501-EB58-690B-A0C2-9A3C60032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1" b="42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B2C5A-00AC-29BE-5932-ED53FFFFC2EF}"/>
              </a:ext>
            </a:extLst>
          </p:cNvPr>
          <p:cNvSpPr txBox="1"/>
          <p:nvPr/>
        </p:nvSpPr>
        <p:spPr>
          <a:xfrm>
            <a:off x="0" y="6269265"/>
            <a:ext cx="162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UTM Aquarelle" panose="02040603050506020204" pitchFamily="18" charset="0"/>
              </a:rPr>
              <a:t>Dẹng Bùi (Xuân Lộc 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3EA7B9-2E6C-A37C-333E-2A0DDDE1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885" y="1708075"/>
            <a:ext cx="7901755" cy="132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75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4E4410-67CB-3E07-CD06-EE5087A99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7EA85-0F70-94D7-5292-8EC3CE9E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35" y="615771"/>
            <a:ext cx="8794415" cy="40781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B568BD-3CE0-6D51-E107-FFEB9DD91186}"/>
              </a:ext>
            </a:extLst>
          </p:cNvPr>
          <p:cNvSpPr/>
          <p:nvPr/>
        </p:nvSpPr>
        <p:spPr>
          <a:xfrm>
            <a:off x="1734532" y="2271860"/>
            <a:ext cx="6315959" cy="414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43DD7-18A3-76D1-EA71-F4BBB1462B1D}"/>
              </a:ext>
            </a:extLst>
          </p:cNvPr>
          <p:cNvSpPr/>
          <p:nvPr/>
        </p:nvSpPr>
        <p:spPr>
          <a:xfrm>
            <a:off x="1734532" y="2780907"/>
            <a:ext cx="8229600" cy="716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2D07E5-C55D-E08A-BFEF-90B8495854AA}"/>
              </a:ext>
            </a:extLst>
          </p:cNvPr>
          <p:cNvSpPr/>
          <p:nvPr/>
        </p:nvSpPr>
        <p:spPr>
          <a:xfrm>
            <a:off x="1734532" y="3563332"/>
            <a:ext cx="8229600" cy="716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2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C83B761-4642-A369-4663-992B3BE2D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5C17B-7614-697D-3748-96F7FA1DC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64" y="406179"/>
            <a:ext cx="11594271" cy="59031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6968A0-9062-7017-231F-467D7803902A}"/>
              </a:ext>
            </a:extLst>
          </p:cNvPr>
          <p:cNvSpPr/>
          <p:nvPr/>
        </p:nvSpPr>
        <p:spPr>
          <a:xfrm>
            <a:off x="833120" y="2265680"/>
            <a:ext cx="6370320" cy="1259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26A7B5-4622-AF48-888B-F895C18CA89E}"/>
              </a:ext>
            </a:extLst>
          </p:cNvPr>
          <p:cNvSpPr/>
          <p:nvPr/>
        </p:nvSpPr>
        <p:spPr>
          <a:xfrm>
            <a:off x="7428322" y="2265680"/>
            <a:ext cx="1668544" cy="3795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7108BD-9BE5-B15F-B5AC-FD5BDA051DCD}"/>
              </a:ext>
            </a:extLst>
          </p:cNvPr>
          <p:cNvSpPr/>
          <p:nvPr/>
        </p:nvSpPr>
        <p:spPr>
          <a:xfrm>
            <a:off x="9096865" y="2265679"/>
            <a:ext cx="2564091" cy="3795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FBAA6F-3065-D11B-84D7-2AB6F56E25B7}"/>
              </a:ext>
            </a:extLst>
          </p:cNvPr>
          <p:cNvSpPr/>
          <p:nvPr/>
        </p:nvSpPr>
        <p:spPr>
          <a:xfrm>
            <a:off x="833120" y="3610466"/>
            <a:ext cx="6370320" cy="1259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77DC9A-131E-BD0B-BF5A-182DFCDF98AC}"/>
              </a:ext>
            </a:extLst>
          </p:cNvPr>
          <p:cNvSpPr/>
          <p:nvPr/>
        </p:nvSpPr>
        <p:spPr>
          <a:xfrm>
            <a:off x="758502" y="4783306"/>
            <a:ext cx="6444937" cy="684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6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36" y="98657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3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8414" y="-303648"/>
            <a:ext cx="609412" cy="609412"/>
          </a:xfrm>
          <a:prstGeom prst="rect">
            <a:avLst/>
          </a:prstGeom>
        </p:spPr>
      </p:pic>
      <p:sp>
        <p:nvSpPr>
          <p:cNvPr id="20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2393399" y="573695"/>
            <a:ext cx="8473104" cy="279986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altLang="zh-CN" sz="8797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ÂM THANH </a:t>
            </a:r>
          </a:p>
          <a:p>
            <a:pPr algn="ctr"/>
            <a:r>
              <a:rPr lang="en-US" altLang="zh-CN" sz="8797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GÌ ĐÂY?</a:t>
            </a:r>
            <a:endParaRPr lang="zh-CN" altLang="en-US" sz="8797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269" y="-150406"/>
            <a:ext cx="2382915" cy="2389101"/>
          </a:xfrm>
          <a:prstGeom prst="rect">
            <a:avLst/>
          </a:prstGeom>
        </p:spPr>
      </p:pic>
      <p:pic>
        <p:nvPicPr>
          <p:cNvPr id="1026" name="Picture 2" descr="Hình ảnh Vector Png Công Ty Tuyển Dụng Tay Cầm Sừng áp Phích Tuyển Dụng,  Kèn, Công, Ty miễn phí tải tập tin PNG PSDComment và Vector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07304" y="1181083"/>
            <a:ext cx="6459060" cy="62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88" y="4146190"/>
            <a:ext cx="7819531" cy="2460545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5137007"/>
            <a:ext cx="12394652" cy="19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hạc không lời bài hát : Chim bay - Thư viện mầm n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" y="-577470"/>
            <a:ext cx="12024576" cy="826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wnload Clouds Label - Clouds Border Black And White PNG Image with No  Background - PNGke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73" y="-154548"/>
            <a:ext cx="5743977" cy="287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5163" y="918420"/>
            <a:ext cx="512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TỔ CHO CHIM</a:t>
            </a:r>
          </a:p>
        </p:txBody>
      </p:sp>
    </p:spTree>
    <p:extLst>
      <p:ext uri="{BB962C8B-B14F-4D97-AF65-F5344CB8AC3E}">
        <p14:creationId xmlns:p14="http://schemas.microsoft.com/office/powerpoint/2010/main" val="24771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Bird border clipart 8 » Clipart 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724" y="0"/>
            <a:ext cx="7405352" cy="67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47 Background ppt ý tưởng | trang trí, khung ảnh, giáo dụ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2"/>
          <a:stretch/>
        </p:blipFill>
        <p:spPr bwMode="auto">
          <a:xfrm>
            <a:off x="1558609" y="0"/>
            <a:ext cx="10491994" cy="636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9105" y="604185"/>
            <a:ext cx="8255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 ơi! Mùa đông  rồi, chúng tớ muốn xây tổ cho mình.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20FB49-BF8A-3FA3-827B-9888D749AB76}"/>
              </a:ext>
            </a:extLst>
          </p:cNvPr>
          <p:cNvSpPr txBox="1"/>
          <p:nvPr/>
        </p:nvSpPr>
        <p:spPr>
          <a:xfrm>
            <a:off x="-810460" y="6037550"/>
            <a:ext cx="162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UTM Aquarelle" panose="02040603050506020204" pitchFamily="18" charset="0"/>
              </a:rPr>
              <a:t>Dẹng Bùi (Xuân Lộc 1)</a:t>
            </a:r>
          </a:p>
        </p:txBody>
      </p:sp>
    </p:spTree>
    <p:extLst>
      <p:ext uri="{BB962C8B-B14F-4D97-AF65-F5344CB8AC3E}">
        <p14:creationId xmlns:p14="http://schemas.microsoft.com/office/powerpoint/2010/main" val="232446234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Powerpoint dễ thương - Tổng hợp những hình nền dễ thương cho Slide 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ไอเดีย Tags 195 รายการ | กรอบ, หมอนนกฮูก, นกฟลามิงโ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7" y="196870"/>
            <a:ext cx="8361155" cy="558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2436" y="2146797"/>
            <a:ext cx="60144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37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6413" y="3709477"/>
            <a:ext cx="712255" cy="599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1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64F2F4-67E1-B4C9-B4BC-812EC34C5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54"/>
            <a:ext cx="12192000" cy="6863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846E1-B6B1-2F36-8A79-4B37CD1E3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5" y="1054308"/>
            <a:ext cx="10044030" cy="92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DB52B-2691-5416-B2DE-0523231C8360}"/>
              </a:ext>
            </a:extLst>
          </p:cNvPr>
          <p:cNvSpPr txBox="1"/>
          <p:nvPr/>
        </p:nvSpPr>
        <p:spPr>
          <a:xfrm>
            <a:off x="3018148" y="2308005"/>
            <a:ext cx="6155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0" i="0">
                <a:solidFill>
                  <a:srgbClr val="000000"/>
                </a:solidFill>
                <a:effectLst/>
                <a:latin typeface="SVN-GilroyRegular"/>
              </a:rPr>
              <a:t>A</a:t>
            </a:r>
            <a:r>
              <a:rPr lang="en-GB" sz="3600">
                <a:solidFill>
                  <a:srgbClr val="606E78"/>
                </a:solidFill>
                <a:latin typeface="SVN-GilroyRegular"/>
              </a:rPr>
              <a:t>. </a:t>
            </a:r>
            <a:r>
              <a:rPr lang="en-GB" sz="3600" b="0" i="0">
                <a:solidFill>
                  <a:srgbClr val="606E78"/>
                </a:solidFill>
                <a:effectLst/>
                <a:latin typeface="SVN-GilroyRegular"/>
              </a:rPr>
              <a:t>Khi chúng ta đứng gần ti vi.</a:t>
            </a:r>
          </a:p>
          <a:p>
            <a:r>
              <a:rPr lang="en-GB" sz="3600" b="0" i="0">
                <a:solidFill>
                  <a:srgbClr val="000000"/>
                </a:solidFill>
                <a:effectLst/>
                <a:latin typeface="SVN-GilroyRegular"/>
              </a:rPr>
              <a:t>B</a:t>
            </a:r>
            <a:r>
              <a:rPr lang="en-GB" sz="3600" b="0" i="0">
                <a:solidFill>
                  <a:srgbClr val="606E78"/>
                </a:solidFill>
                <a:effectLst/>
                <a:latin typeface="SVN-GilroyRegular"/>
              </a:rPr>
              <a:t>. Khi chúng ta đứng xa ti vi.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E3BD54-6359-7D84-4A53-10A15159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937">
            <a:off x="2681056" y="2096614"/>
            <a:ext cx="843866" cy="76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3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ipart cloud 7 » Clipart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69" y="425003"/>
            <a:ext cx="7600607" cy="52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5818" y="2649673"/>
            <a:ext cx="5786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37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7268" y="1015551"/>
            <a:ext cx="712255" cy="59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4" name="Picture 2" descr="Truyện thai giáo: Cá diếc và chim nhỏ | Mamiba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" y="365756"/>
            <a:ext cx="4137912" cy="627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van on a road with a red sun in the background&#10;&#10;Description automatically generated">
            <a:extLst>
              <a:ext uri="{FF2B5EF4-FFF2-40B4-BE49-F238E27FC236}">
                <a16:creationId xmlns:a16="http://schemas.microsoft.com/office/drawing/2014/main" id="{9DC3A793-A5B4-2776-E494-1D9FC6CC7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71BD7-DAD5-F1AC-FBD7-FCAF8E32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50" y="261576"/>
            <a:ext cx="11452030" cy="1118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0CB90E-1B86-1B67-8C3B-1E3E9B6F9012}"/>
              </a:ext>
            </a:extLst>
          </p:cNvPr>
          <p:cNvSpPr txBox="1"/>
          <p:nvPr/>
        </p:nvSpPr>
        <p:spPr>
          <a:xfrm>
            <a:off x="465054" y="1505462"/>
            <a:ext cx="73874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Quicksand-Medium"/>
              </a:rPr>
              <a:t>2.a. Người đứng bên đường nghe thấy tiếng ồn từ động cơ xe thay đổi như thế nào khi xe chạy lại gần?</a:t>
            </a:r>
          </a:p>
          <a:p>
            <a:r>
              <a:rPr lang="vi-VN" sz="2800" b="0" i="0">
                <a:solidFill>
                  <a:srgbClr val="0070C0"/>
                </a:solidFill>
                <a:effectLst/>
                <a:latin typeface="SVN-GilroyRegular"/>
              </a:rPr>
              <a:t>A</a:t>
            </a:r>
            <a:r>
              <a:rPr lang="en-GB" sz="2800">
                <a:solidFill>
                  <a:srgbClr val="0070C0"/>
                </a:solidFill>
                <a:latin typeface="SVN-GilroyRegular"/>
              </a:rPr>
              <a:t>. </a:t>
            </a:r>
            <a:r>
              <a:rPr lang="vi-VN" sz="2800" b="0" i="0">
                <a:solidFill>
                  <a:srgbClr val="0070C0"/>
                </a:solidFill>
                <a:effectLst/>
                <a:latin typeface="SVN-GilroyRegular"/>
              </a:rPr>
              <a:t>Tiếng ồn nhỏ dần.</a:t>
            </a:r>
          </a:p>
          <a:p>
            <a:r>
              <a:rPr lang="vi-VN" sz="2800" b="0" i="0">
                <a:solidFill>
                  <a:srgbClr val="0070C0"/>
                </a:solidFill>
                <a:effectLst/>
                <a:latin typeface="SVN-GilroyRegular"/>
              </a:rPr>
              <a:t>B</a:t>
            </a:r>
            <a:r>
              <a:rPr lang="en-GB" sz="2800">
                <a:solidFill>
                  <a:srgbClr val="0070C0"/>
                </a:solidFill>
                <a:latin typeface="SVN-GilroyRegular"/>
              </a:rPr>
              <a:t>. </a:t>
            </a:r>
            <a:r>
              <a:rPr lang="vi-VN" sz="2800" b="0" i="0">
                <a:solidFill>
                  <a:srgbClr val="0070C0"/>
                </a:solidFill>
                <a:effectLst/>
                <a:latin typeface="SVN-GilroyRegular"/>
              </a:rPr>
              <a:t>Tiếng ồn to dần.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2A65CF-3B30-8B7A-5D54-3962E968C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937">
            <a:off x="136003" y="3298032"/>
            <a:ext cx="661274" cy="6016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9FBBEB-FDBF-5FCA-B7A2-086DC9AF0BC8}"/>
              </a:ext>
            </a:extLst>
          </p:cNvPr>
          <p:cNvSpPr txBox="1"/>
          <p:nvPr/>
        </p:nvSpPr>
        <p:spPr>
          <a:xfrm>
            <a:off x="4793529" y="2673626"/>
            <a:ext cx="72933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>
                <a:solidFill>
                  <a:srgbClr val="0070C0"/>
                </a:solidFill>
                <a:effectLst/>
                <a:latin typeface="Quicksand-Medium"/>
              </a:rPr>
              <a:t>2.b. Người đứng bên đường nghe thấy tiếng ồn từ động cơ xe thay đổi như thế nào khi xe chạy ra xa dần?</a:t>
            </a:r>
            <a:endParaRPr lang="en-GB" sz="2800" b="1" i="0">
              <a:solidFill>
                <a:srgbClr val="0070C0"/>
              </a:solidFill>
              <a:effectLst/>
              <a:latin typeface="Quicksand-Medium"/>
            </a:endParaRPr>
          </a:p>
          <a:p>
            <a:pPr algn="l"/>
            <a:r>
              <a:rPr lang="en-GB" sz="2800" b="1" i="0">
                <a:solidFill>
                  <a:srgbClr val="0070C0"/>
                </a:solidFill>
                <a:effectLst/>
                <a:latin typeface="Quicksand-Medium"/>
              </a:rPr>
              <a:t> </a:t>
            </a:r>
            <a:endParaRPr lang="vi-VN" sz="2800" b="1" i="0">
              <a:solidFill>
                <a:srgbClr val="0070C0"/>
              </a:solidFill>
              <a:effectLst/>
              <a:latin typeface="Quicksand-Medium"/>
            </a:endParaRPr>
          </a:p>
          <a:p>
            <a:pPr marL="514350" indent="-514350" algn="r">
              <a:buAutoNum type="alphaUcPeriod"/>
            </a:pPr>
            <a:r>
              <a:rPr lang="vi-VN" sz="2800" b="1" i="0">
                <a:solidFill>
                  <a:srgbClr val="0070C0"/>
                </a:solidFill>
                <a:effectLst/>
                <a:latin typeface="SVN-GilroyRegular"/>
              </a:rPr>
              <a:t>Tiếng ồn nhỏ dần</a:t>
            </a:r>
            <a:r>
              <a:rPr lang="en-GB" sz="2800" b="1">
                <a:solidFill>
                  <a:srgbClr val="0070C0"/>
                </a:solidFill>
                <a:latin typeface="SVN-GilroyRegular"/>
              </a:rPr>
              <a:t>.</a:t>
            </a:r>
          </a:p>
          <a:p>
            <a:pPr algn="r"/>
            <a:r>
              <a:rPr lang="vi-VN" sz="2800" b="1" i="0">
                <a:solidFill>
                  <a:srgbClr val="0070C0"/>
                </a:solidFill>
                <a:effectLst/>
                <a:latin typeface="SVN-GilroyRegular"/>
              </a:rPr>
              <a:t>B</a:t>
            </a:r>
            <a:r>
              <a:rPr lang="en-GB" sz="2800" b="1">
                <a:solidFill>
                  <a:srgbClr val="0070C0"/>
                </a:solidFill>
                <a:latin typeface="SVN-GilroyRegular"/>
              </a:rPr>
              <a:t>. </a:t>
            </a:r>
            <a:r>
              <a:rPr lang="vi-VN" sz="2800" b="1" i="0">
                <a:solidFill>
                  <a:srgbClr val="0070C0"/>
                </a:solidFill>
                <a:effectLst/>
                <a:latin typeface="SVN-GilroyRegular"/>
              </a:rPr>
              <a:t>Tiếng ồn to dần.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96B460-C87A-2858-270C-B0D58EBC8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937">
            <a:off x="8629416" y="4221271"/>
            <a:ext cx="661274" cy="60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9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Dan An (congtydanan) - Hồ sơ | Pinte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17" y="0"/>
            <a:ext cx="4155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ин на доске XMAS ✿ KIT SCR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711" flipH="1">
            <a:off x="95248" y="319020"/>
            <a:ext cx="8261786" cy="608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0264" y="2849100"/>
            <a:ext cx="4905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37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1872" y="1890190"/>
            <a:ext cx="712255" cy="599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23890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F80F3-EE37-2FE0-5C58-18FF5F3E4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Truyện thai giáo: Cá diếc và chim nhỏ | Mamibabi">
            <a:extLst>
              <a:ext uri="{FF2B5EF4-FFF2-40B4-BE49-F238E27FC236}">
                <a16:creationId xmlns:a16="http://schemas.microsoft.com/office/drawing/2014/main" id="{EACB9D67-AD35-BA00-636A-A5619E0D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4" y="2332233"/>
            <a:ext cx="1280606" cy="19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52BC7-1E81-0A89-FF66-8EFCB6F55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099" y="433357"/>
            <a:ext cx="9293883" cy="847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ABE9A4-5291-6CBE-31BF-357C8E0E5964}"/>
              </a:ext>
            </a:extLst>
          </p:cNvPr>
          <p:cNvSpPr txBox="1"/>
          <p:nvPr/>
        </p:nvSpPr>
        <p:spPr>
          <a:xfrm>
            <a:off x="3296319" y="1950878"/>
            <a:ext cx="71714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>
                <a:solidFill>
                  <a:srgbClr val="7030A0"/>
                </a:solidFill>
                <a:effectLst/>
                <a:latin typeface="SVN-GilroyRegular"/>
              </a:rPr>
              <a:t>A</a:t>
            </a:r>
            <a:r>
              <a:rPr lang="en-GB" sz="3200" b="1">
                <a:solidFill>
                  <a:srgbClr val="7030A0"/>
                </a:solidFill>
                <a:latin typeface="SVN-GilroyRegular"/>
              </a:rPr>
              <a:t>.</a:t>
            </a:r>
            <a:r>
              <a:rPr lang="vi-VN" sz="3200" b="1" i="0">
                <a:solidFill>
                  <a:srgbClr val="7030A0"/>
                </a:solidFill>
                <a:effectLst/>
                <a:latin typeface="SVN-GilroyRegular"/>
              </a:rPr>
              <a:t>Nhỏ hơn.</a:t>
            </a:r>
          </a:p>
          <a:p>
            <a:pPr algn="just"/>
            <a:r>
              <a:rPr lang="vi-VN" sz="3200" b="1" i="0">
                <a:solidFill>
                  <a:srgbClr val="7030A0"/>
                </a:solidFill>
                <a:effectLst/>
                <a:latin typeface="SVN-GilroyRegular"/>
              </a:rPr>
              <a:t>B</a:t>
            </a:r>
            <a:r>
              <a:rPr lang="en-GB" sz="3200" b="1">
                <a:solidFill>
                  <a:srgbClr val="7030A0"/>
                </a:solidFill>
                <a:latin typeface="SVN-GilroyRegular"/>
              </a:rPr>
              <a:t>.</a:t>
            </a:r>
            <a:r>
              <a:rPr lang="vi-VN" sz="3200" b="1" i="0">
                <a:solidFill>
                  <a:srgbClr val="7030A0"/>
                </a:solidFill>
                <a:effectLst/>
                <a:latin typeface="SVN-GilroyRegular"/>
              </a:rPr>
              <a:t>To hơn.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E173DB-8C47-BF69-1136-99E1FAE22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5937">
            <a:off x="3065195" y="1853534"/>
            <a:ext cx="661274" cy="601666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F4A1331-BA33-8CD4-AB28-31C714D51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561336"/>
              </p:ext>
            </p:extLst>
          </p:nvPr>
        </p:nvGraphicFramePr>
        <p:xfrm>
          <a:off x="4327336" y="3429000"/>
          <a:ext cx="5741709" cy="26774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1709">
                  <a:extLst>
                    <a:ext uri="{9D8B030D-6E8A-4147-A177-3AD203B41FA5}">
                      <a16:colId xmlns:a16="http://schemas.microsoft.com/office/drawing/2014/main" val="3396561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nl-NL" sz="3200" b="1">
                          <a:solidFill>
                            <a:schemeClr val="bg1"/>
                          </a:solidFill>
                          <a:effectLst/>
                        </a:rPr>
                        <a:t>Càng xa nguồn âm thì ta nghe âm thanh càng nhỏ, lại gần âm thanh sẽ to và rõ hơn.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GB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52416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00F769-8899-2564-4BB3-AE5878FF2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000" y="3429000"/>
            <a:ext cx="2263336" cy="26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hạc không lời bài hát : Chim bay - Thư viện mầm n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-803713"/>
            <a:ext cx="12024576" cy="826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wnload Clouds Label - Clouds Border Black And White PNG Image with No  Background - PNGke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09" y="0"/>
            <a:ext cx="4393842" cy="287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88806" y="654960"/>
            <a:ext cx="3762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14597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E8130-868D-821F-11BA-FE719DD2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E9700-B08B-B964-CED9-0B3E9CE4F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563" y="1191802"/>
            <a:ext cx="10150720" cy="2606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8065BD-27DD-E2C2-D722-305C5773A009}"/>
              </a:ext>
            </a:extLst>
          </p:cNvPr>
          <p:cNvSpPr txBox="1"/>
          <p:nvPr/>
        </p:nvSpPr>
        <p:spPr>
          <a:xfrm>
            <a:off x="0" y="6269265"/>
            <a:ext cx="162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UTM Aquarelle" panose="02040603050506020204" pitchFamily="18" charset="0"/>
              </a:rPr>
              <a:t>Dẹng Bùi (Xuân Lộc 1)</a:t>
            </a:r>
          </a:p>
        </p:txBody>
      </p:sp>
    </p:spTree>
    <p:extLst>
      <p:ext uri="{BB962C8B-B14F-4D97-AF65-F5344CB8AC3E}">
        <p14:creationId xmlns:p14="http://schemas.microsoft.com/office/powerpoint/2010/main" val="1560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482810" y="1725556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2342116" y="2203328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gáy</a:t>
            </a:r>
            <a:endParaRPr lang="zh-CN" altLang="en-US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2" name="Picture 4" descr="Hình ảnh Vòi Nước Lớn được Tweet, Gà Mái, Gà Con, Thịt Gà miễn phí tải tập  tin PNG PSDComment và Vector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94" b="90000" l="0" r="93750">
                        <a14:foregroundMark x1="78750" y1="25313" x2="75625" y2="25781"/>
                        <a14:foregroundMark x1="75938" y1="33281" x2="74063" y2="32656"/>
                        <a14:foregroundMark x1="75625" y1="42344" x2="70469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63" flipH="1">
            <a:off x="7249448" y="2810516"/>
            <a:ext cx="4872072" cy="44602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Ga-gay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41014" y="7648647"/>
            <a:ext cx="812549" cy="812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97F7CC-D115-86B2-3031-8F67A3738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43852-BC6D-136B-2F68-3BF67CC915E1}"/>
              </a:ext>
            </a:extLst>
          </p:cNvPr>
          <p:cNvSpPr txBox="1"/>
          <p:nvPr/>
        </p:nvSpPr>
        <p:spPr>
          <a:xfrm>
            <a:off x="3011079" y="1337763"/>
            <a:ext cx="61698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</a:p>
          <a:p>
            <a:pPr algn="ctr"/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GB" sz="6000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C361E487-018E-C06C-1CB8-BF781DDEE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76" y="1181082"/>
            <a:ext cx="2403757" cy="2561146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D099896E-6FBA-B2E6-429E-B1EDA070C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279FFFF8-78EE-2B19-2E05-F01251B58E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4395886"/>
            <a:ext cx="12394652" cy="2712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33FCE-CFA7-5747-F145-50DBD03CA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437" y="-133478"/>
            <a:ext cx="2382915" cy="23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2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A8322D-8035-CBF3-4213-6C3E4B843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850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FCA3B-C6E4-F386-884D-C1A4DB220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88" y="1820160"/>
            <a:ext cx="10856920" cy="9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05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8D2E4B-A3C7-40EE-AAF3-D3FAA815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58" y="0"/>
            <a:ext cx="10815484" cy="6884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C1E58-1E3B-6B46-56EB-D44B604A834F}"/>
              </a:ext>
            </a:extLst>
          </p:cNvPr>
          <p:cNvSpPr txBox="1"/>
          <p:nvPr/>
        </p:nvSpPr>
        <p:spPr>
          <a:xfrm>
            <a:off x="5002896" y="1042828"/>
            <a:ext cx="4306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FFC000"/>
                </a:solidFill>
                <a:latin typeface="UVN Binh Duong" pitchFamily="2" charset="0"/>
              </a:rPr>
              <a:t>Trò chơi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E4B93-7282-CE9C-27AD-A9C8F4365840}"/>
              </a:ext>
            </a:extLst>
          </p:cNvPr>
          <p:cNvSpPr txBox="1"/>
          <p:nvPr/>
        </p:nvSpPr>
        <p:spPr>
          <a:xfrm>
            <a:off x="4365522" y="2477729"/>
            <a:ext cx="4306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00B0F0"/>
                </a:solidFill>
                <a:latin typeface="UVN Binh Duong" pitchFamily="2" charset="0"/>
              </a:rPr>
              <a:t>Nghe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1970974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7977C4-6DF8-651B-84D0-7B5D78228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757" y="142281"/>
            <a:ext cx="4052105" cy="2701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F679F1-FFDE-08CB-AA32-1C43326E0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227" y="678235"/>
            <a:ext cx="2121031" cy="2121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380FC-FA19-4AF9-5302-A4481AC3BAD8}"/>
              </a:ext>
            </a:extLst>
          </p:cNvPr>
          <p:cNvSpPr txBox="1"/>
          <p:nvPr/>
        </p:nvSpPr>
        <p:spPr>
          <a:xfrm>
            <a:off x="1141429" y="25472"/>
            <a:ext cx="222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FF0000"/>
                </a:solidFill>
                <a:latin typeface="UVN Binh Duong" pitchFamily="2" charset="0"/>
              </a:rPr>
              <a:t>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D6C43-FB0D-94E4-C97D-595281D77329}"/>
              </a:ext>
            </a:extLst>
          </p:cNvPr>
          <p:cNvSpPr txBox="1"/>
          <p:nvPr/>
        </p:nvSpPr>
        <p:spPr>
          <a:xfrm>
            <a:off x="294588" y="1588165"/>
            <a:ext cx="2223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chemeClr val="accent5">
                    <a:lumMod val="75000"/>
                  </a:schemeClr>
                </a:solidFill>
                <a:latin typeface="UVN Binh Duong" pitchFamily="2" charset="0"/>
              </a:rPr>
              <a:t>ly nhựa</a:t>
            </a:r>
            <a:endParaRPr lang="en-GB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B053B0-C452-1893-A51C-BCFB6119E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351" y="2831820"/>
            <a:ext cx="2796782" cy="2110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3D5AAE-E258-54FC-EC88-86727698AADC}"/>
              </a:ext>
            </a:extLst>
          </p:cNvPr>
          <p:cNvSpPr txBox="1"/>
          <p:nvPr/>
        </p:nvSpPr>
        <p:spPr>
          <a:xfrm>
            <a:off x="794209" y="4005054"/>
            <a:ext cx="2223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chemeClr val="accent5">
                    <a:lumMod val="75000"/>
                  </a:schemeClr>
                </a:solidFill>
                <a:latin typeface="UVN Binh Duong" pitchFamily="2" charset="0"/>
              </a:rPr>
              <a:t>kẹp giấy</a:t>
            </a:r>
            <a:endParaRPr lang="en-GB" sz="3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633431-0AA7-CDBE-DD85-8ECF8D754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619" y="4913359"/>
            <a:ext cx="1425063" cy="1699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612AB1-9BA6-E5DA-4E43-D2D13ACD6898}"/>
              </a:ext>
            </a:extLst>
          </p:cNvPr>
          <p:cNvSpPr txBox="1"/>
          <p:nvPr/>
        </p:nvSpPr>
        <p:spPr>
          <a:xfrm>
            <a:off x="627197" y="5485367"/>
            <a:ext cx="2223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chemeClr val="accent5">
                    <a:lumMod val="75000"/>
                  </a:schemeClr>
                </a:solidFill>
                <a:latin typeface="UVN Binh Duong" pitchFamily="2" charset="0"/>
              </a:rPr>
              <a:t>dây </a:t>
            </a:r>
            <a:endParaRPr lang="en-GB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5589F-0E76-E56A-3DB2-0407D721464A}"/>
              </a:ext>
            </a:extLst>
          </p:cNvPr>
          <p:cNvSpPr txBox="1"/>
          <p:nvPr/>
        </p:nvSpPr>
        <p:spPr>
          <a:xfrm>
            <a:off x="7466814" y="142281"/>
            <a:ext cx="222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FF0000"/>
                </a:solidFill>
                <a:latin typeface="UVN Binh Duong" pitchFamily="2" charset="0"/>
              </a:rPr>
              <a:t>Chế tạo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5889C1-4776-70E9-3351-8C6F9695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275" y="3727418"/>
            <a:ext cx="6699942" cy="2701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8648F6-DBEF-D73C-E0B8-5F3664F1D743}"/>
              </a:ext>
            </a:extLst>
          </p:cNvPr>
          <p:cNvSpPr txBox="1"/>
          <p:nvPr/>
        </p:nvSpPr>
        <p:spPr>
          <a:xfrm>
            <a:off x="5955856" y="5871530"/>
            <a:ext cx="560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FF0000"/>
                </a:solidFill>
                <a:latin typeface="UVN Binh Duong" pitchFamily="2" charset="0"/>
              </a:rPr>
              <a:t>Chơi nói chuyện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32732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3" grpId="0"/>
      <p:bldP spid="14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order with cartoon characters&#10;&#10;Description automatically generated">
            <a:extLst>
              <a:ext uri="{FF2B5EF4-FFF2-40B4-BE49-F238E27FC236}">
                <a16:creationId xmlns:a16="http://schemas.microsoft.com/office/drawing/2014/main" id="{686B25CD-8D98-5A80-9F89-1B175ED0C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ED7D7-1894-5031-3E4E-495B80BB9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92"/>
            <a:ext cx="12144332" cy="30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72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artoon picture frame with a rainbow and cars&#10;&#10;Description automatically generated with medium confidence">
            <a:extLst>
              <a:ext uri="{FF2B5EF4-FFF2-40B4-BE49-F238E27FC236}">
                <a16:creationId xmlns:a16="http://schemas.microsoft.com/office/drawing/2014/main" id="{21A77D34-B263-90D3-62EF-09AD4EC76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8397D03E-969C-502B-33F4-CA396411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641" y="1469964"/>
            <a:ext cx="7429500" cy="3507549"/>
          </a:xfrm>
        </p:spPr>
        <p:txBody>
          <a:bodyPr rtlCol="0">
            <a:normAutofit/>
          </a:bodyPr>
          <a:lstStyle/>
          <a:p>
            <a:pPr rtl="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AD595-E447-E507-B10C-007B80C2DFB4}"/>
              </a:ext>
            </a:extLst>
          </p:cNvPr>
          <p:cNvSpPr txBox="1"/>
          <p:nvPr/>
        </p:nvSpPr>
        <p:spPr>
          <a:xfrm>
            <a:off x="0" y="6269265"/>
            <a:ext cx="162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UTM Aquarelle" panose="02040603050506020204" pitchFamily="18" charset="0"/>
              </a:rPr>
              <a:t>Dẹng Bùi (Xuân Lộc 1)</a:t>
            </a:r>
          </a:p>
        </p:txBody>
      </p:sp>
    </p:spTree>
    <p:extLst>
      <p:ext uri="{BB962C8B-B14F-4D97-AF65-F5344CB8AC3E}">
        <p14:creationId xmlns:p14="http://schemas.microsoft.com/office/powerpoint/2010/main" val="670936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335073" y="728303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3" name="MH_Others_2"/>
          <p:cNvSpPr txBox="1"/>
          <p:nvPr>
            <p:custDataLst>
              <p:tags r:id="rId1"/>
            </p:custDataLst>
          </p:nvPr>
        </p:nvSpPr>
        <p:spPr>
          <a:xfrm>
            <a:off x="2194379" y="847483"/>
            <a:ext cx="8717251" cy="19691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endParaRPr lang="en-US" altLang="zh-CN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chim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hót</a:t>
            </a:r>
            <a:endParaRPr lang="zh-CN" altLang="en-US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51" y="2563623"/>
            <a:ext cx="4920664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Cartoon Png Image Transparent - Bird Clipart Png,Transparent Cartoons  - free transparent png images - pngaaa.com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2" b="99495" l="0" r="96778">
                        <a14:foregroundMark x1="56444" y1="24411" x2="55222" y2="24747"/>
                        <a14:foregroundMark x1="49222" y1="24747" x2="46333" y2="2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595" flipH="1">
            <a:off x="-1139203" y="2828325"/>
            <a:ext cx="6498517" cy="47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im-hot-vao-buoi-sang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05840" y="7578071"/>
            <a:ext cx="812549" cy="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3219992" y="1526200"/>
            <a:ext cx="6435866" cy="1424028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2140762" y="1745924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trống</a:t>
            </a:r>
            <a:endParaRPr lang="zh-CN" altLang="en-US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98" name="Picture 2" descr="Khóa học Trống, Khóa học trống acoustic, trống điện cho trẻ em, người lớ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01" y="3075926"/>
            <a:ext cx="3947712" cy="37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ieu-ung-am-thanh-drum-roll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55857" y="7373121"/>
            <a:ext cx="812549" cy="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78" y="2335635"/>
            <a:ext cx="7122502" cy="4626329"/>
          </a:xfrm>
          <a:prstGeom prst="rect">
            <a:avLst/>
          </a:prstGeom>
        </p:spPr>
      </p:pic>
      <p:pic>
        <p:nvPicPr>
          <p:cNvPr id="2050" name="Picture 2" descr="รูปฮอร์น PNG, ภาพฮอร์นPSD, ดาวน์โหลดฟรี |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4" l="0" r="94722">
                        <a14:foregroundMark x1="24444" y1="8056" x2="27500" y2="13611"/>
                        <a14:foregroundMark x1="40278" y1="10556" x2="38333" y2="14167"/>
                        <a14:foregroundMark x1="17222" y1="17778" x2="22222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4366" y="2622862"/>
            <a:ext cx="4750258" cy="4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07" y="214324"/>
            <a:ext cx="1196321" cy="6378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26" y="390722"/>
            <a:ext cx="1318214" cy="7513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4" y="558654"/>
            <a:ext cx="2047195" cy="11669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55" y="-362786"/>
            <a:ext cx="2283461" cy="2389101"/>
          </a:xfrm>
          <a:prstGeom prst="rect">
            <a:avLst/>
          </a:prstGeom>
        </p:spPr>
      </p:pic>
      <p:sp>
        <p:nvSpPr>
          <p:cNvPr id="41" name="Rounded Rectangular Callout 40"/>
          <p:cNvSpPr/>
          <p:nvPr/>
        </p:nvSpPr>
        <p:spPr>
          <a:xfrm>
            <a:off x="2901773" y="832011"/>
            <a:ext cx="6435866" cy="2339794"/>
          </a:xfrm>
          <a:prstGeom prst="wedgeRoundRectCallout">
            <a:avLst>
              <a:gd name="adj1" fmla="val -38615"/>
              <a:gd name="adj2" fmla="val 88542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2" name="MH_Others_2"/>
          <p:cNvSpPr txBox="1"/>
          <p:nvPr>
            <p:custDataLst>
              <p:tags r:id="rId1"/>
            </p:custDataLst>
          </p:nvPr>
        </p:nvSpPr>
        <p:spPr>
          <a:xfrm>
            <a:off x="1761079" y="1309784"/>
            <a:ext cx="8717251" cy="9845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Tiếng</a:t>
            </a:r>
            <a:r>
              <a:rPr lang="en-US" altLang="zh-CN" sz="639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6398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cười</a:t>
            </a:r>
            <a:endParaRPr lang="zh-CN" altLang="en-US" sz="6398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78" name="Picture 6" descr="Kinderen Kinderen Lachen Samen Vector Stockvectorkunst en meer beelden van  Kind - iStock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279">
                        <a14:foregroundMark x1="33413" y1="28606" x2="21875" y2="41587"/>
                        <a14:foregroundMark x1="62740" y1="13702" x2="64663" y2="13942"/>
                        <a14:foregroundMark x1="67308" y1="16827" x2="68510" y2="16827"/>
                        <a14:foregroundMark x1="53846" y1="28606" x2="55529" y2="28606"/>
                        <a14:foregroundMark x1="56490" y1="27644" x2="58894" y2="27163"/>
                        <a14:foregroundMark x1="50240" y1="43269" x2="52644" y2="43029"/>
                        <a14:foregroundMark x1="85337" y1="56731" x2="80769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78" y="2094062"/>
            <a:ext cx="5689380" cy="56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uoi-khan-gia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0384" y="7013157"/>
            <a:ext cx="1257271" cy="12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4405B99-7881-2848-E271-5069C5A6BD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625AFA-8B50-A7D4-E50A-16946617A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12D49A-FB99-1B02-62BE-D0BA49B13069}"/>
                </a:ext>
              </a:extLst>
            </p:cNvPr>
            <p:cNvSpPr txBox="1"/>
            <p:nvPr/>
          </p:nvSpPr>
          <p:spPr>
            <a:xfrm>
              <a:off x="5449" y="6211669"/>
              <a:ext cx="1620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UTM Aquarelle" panose="02040603050506020204" pitchFamily="18" charset="0"/>
                </a:rPr>
                <a:t>Dẹng Bùi (Xuân Lộc 1)</a:t>
              </a:r>
            </a:p>
          </p:txBody>
        </p:sp>
      </p:grpSp>
      <p:pic>
        <p:nvPicPr>
          <p:cNvPr id="5" name="đàn ghi ta">
            <a:hlinkClick r:id="" action="ppaction://media"/>
            <a:extLst>
              <a:ext uri="{FF2B5EF4-FFF2-40B4-BE49-F238E27FC236}">
                <a16:creationId xmlns:a16="http://schemas.microsoft.com/office/drawing/2014/main" id="{A20F6A5F-BF5E-3A61-F7F4-9A3C5DC5B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782" t="7115" r="10845" b="12055"/>
          <a:stretch/>
        </p:blipFill>
        <p:spPr>
          <a:xfrm>
            <a:off x="3309730" y="974034"/>
            <a:ext cx="5780420" cy="3448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487E6-483E-31C7-6924-9111FD485071}"/>
              </a:ext>
            </a:extLst>
          </p:cNvPr>
          <p:cNvSpPr txBox="1"/>
          <p:nvPr/>
        </p:nvSpPr>
        <p:spPr>
          <a:xfrm>
            <a:off x="207880" y="122549"/>
            <a:ext cx="1216058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FF0000"/>
                </a:solidFill>
                <a:latin typeface="UTM Nokia Standard" panose="02040603050506020204" pitchFamily="18" charset="0"/>
              </a:rPr>
              <a:t>Mời xem clip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DB6B0-227D-689C-275F-D4F4DC77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260" y="5192687"/>
            <a:ext cx="5075360" cy="8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4790368" y="1923918"/>
            <a:ext cx="5036764" cy="5016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71899"/>
            <a:ext cx="7122502" cy="46263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76" y="1181082"/>
            <a:ext cx="2403757" cy="2561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" y="2089756"/>
            <a:ext cx="1930062" cy="2056435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21952" y="4395886"/>
            <a:ext cx="12394652" cy="2712489"/>
          </a:xfrm>
          <a:prstGeom prst="rect">
            <a:avLst/>
          </a:prstGeom>
        </p:spPr>
      </p:pic>
      <p:sp>
        <p:nvSpPr>
          <p:cNvPr id="20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1343564" y="-133478"/>
            <a:ext cx="10140947" cy="310854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altLang="zh-CN" sz="9800" b="1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Hình thành </a:t>
            </a:r>
          </a:p>
          <a:p>
            <a:pPr algn="ctr"/>
            <a:r>
              <a:rPr lang="en-US" altLang="zh-CN" sz="9800" b="1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Kiến thức mới</a:t>
            </a:r>
            <a:endParaRPr lang="zh-CN" altLang="en-US" sz="9800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5437" y="-133478"/>
            <a:ext cx="2382915" cy="23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601</Words>
  <Application>Microsoft Office PowerPoint</Application>
  <PresentationFormat>Widescreen</PresentationFormat>
  <Paragraphs>88</Paragraphs>
  <Slides>45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Quicksand-Medium</vt:lpstr>
      <vt:lpstr>SVN-GilroyRegular</vt:lpstr>
      <vt:lpstr>Times New Roman</vt:lpstr>
      <vt:lpstr>UTM Aquarelle</vt:lpstr>
      <vt:lpstr>UTM Nokia Standard</vt:lpstr>
      <vt:lpstr>UVN Binh Duong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</cp:revision>
  <dcterms:created xsi:type="dcterms:W3CDTF">2023-09-30T04:02:16Z</dcterms:created>
  <dcterms:modified xsi:type="dcterms:W3CDTF">2023-10-01T10:59:04Z</dcterms:modified>
</cp:coreProperties>
</file>