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61" r:id="rId2"/>
  </p:sldMasterIdLst>
  <p:notesMasterIdLst>
    <p:notesMasterId r:id="rId20"/>
  </p:notesMasterIdLst>
  <p:sldIdLst>
    <p:sldId id="260" r:id="rId3"/>
    <p:sldId id="272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61" r:id="rId13"/>
    <p:sldId id="273" r:id="rId14"/>
    <p:sldId id="270" r:id="rId15"/>
    <p:sldId id="265" r:id="rId16"/>
    <p:sldId id="268" r:id="rId17"/>
    <p:sldId id="262" r:id="rId18"/>
    <p:sldId id="271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1615"/>
    <a:srgbClr val="F7C62B"/>
    <a:srgbClr val="F7C185"/>
    <a:srgbClr val="D18C2B"/>
    <a:srgbClr val="075930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62" autoAdjust="0"/>
    <p:restoredTop sz="93455" autoAdjust="0"/>
  </p:normalViewPr>
  <p:slideViewPr>
    <p:cSldViewPr snapToGrid="0">
      <p:cViewPr>
        <p:scale>
          <a:sx n="66" d="100"/>
          <a:sy n="66" d="100"/>
        </p:scale>
        <p:origin x="9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631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833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83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6815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211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071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525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424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58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B1C5A-CB58-4DD1-90B1-7052941874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37797-F2D5-4D76-8220-41DF9AD2BB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755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B1C5A-CB58-4DD1-90B1-7052941874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37797-F2D5-4D76-8220-41DF9AD2BB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401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B1C5A-CB58-4DD1-90B1-7052941874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37797-F2D5-4D76-8220-41DF9AD2BB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181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B1C5A-CB58-4DD1-90B1-7052941874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37797-F2D5-4D76-8220-41DF9AD2BB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37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B1C5A-CB58-4DD1-90B1-7052941874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37797-F2D5-4D76-8220-41DF9AD2BB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777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B1C5A-CB58-4DD1-90B1-7052941874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37797-F2D5-4D76-8220-41DF9AD2BB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831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B1C5A-CB58-4DD1-90B1-7052941874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37797-F2D5-4D76-8220-41DF9AD2BB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47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B1C5A-CB58-4DD1-90B1-7052941874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37797-F2D5-4D76-8220-41DF9AD2BB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537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B1C5A-CB58-4DD1-90B1-7052941874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37797-F2D5-4D76-8220-41DF9AD2BB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151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B1C5A-CB58-4DD1-90B1-7052941874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37797-F2D5-4D76-8220-41DF9AD2BB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47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B1C5A-CB58-4DD1-90B1-7052941874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37797-F2D5-4D76-8220-41DF9AD2BB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41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B1C5A-CB58-4DD1-90B1-7052941874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37797-F2D5-4D76-8220-41DF9AD2BB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143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B1C5A-CB58-4DD1-90B1-7052941874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37797-F2D5-4D76-8220-41DF9AD2BB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179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B1C5A-CB58-4DD1-90B1-7052941874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37797-F2D5-4D76-8220-41DF9AD2BB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528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B1C5A-CB58-4DD1-90B1-7052941874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37797-F2D5-4D76-8220-41DF9AD2BB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14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B1C5A-CB58-4DD1-90B1-7052941874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37797-F2D5-4D76-8220-41DF9AD2BB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322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B1C5A-CB58-4DD1-90B1-7052941874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37797-F2D5-4D76-8220-41DF9AD2BB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5433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B1C5A-CB58-4DD1-90B1-7052941874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37797-F2D5-4D76-8220-41DF9AD2BB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417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B1C5A-CB58-4DD1-90B1-7052941874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37797-F2D5-4D76-8220-41DF9AD2BB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411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720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B1C5A-CB58-4DD1-90B1-7052941874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37797-F2D5-4D76-8220-41DF9AD2BB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594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B1C5A-CB58-4DD1-90B1-7052941874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37797-F2D5-4D76-8220-41DF9AD2BB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666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B1C5A-CB58-4DD1-90B1-7052941874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37797-F2D5-4D76-8220-41DF9AD2BB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5543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B1C5A-CB58-4DD1-90B1-7052941874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37797-F2D5-4D76-8220-41DF9AD2BB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9434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B1C5A-CB58-4DD1-90B1-7052941874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37797-F2D5-4D76-8220-41DF9AD2BB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589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319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154315F-CF20-4E5B-AD24-1D3F7565E5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76300" y="-1386972"/>
            <a:ext cx="13601700" cy="99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68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154315F-CF20-4E5B-AD24-1D3F7565E5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76300" y="-1386972"/>
            <a:ext cx="13601700" cy="99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1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154315F-CF20-4E5B-AD24-1D3F7565E5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76300" y="-1386972"/>
            <a:ext cx="13601700" cy="99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64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154315F-CF20-4E5B-AD24-1D3F7565E5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76300" y="-1386972"/>
            <a:ext cx="13601700" cy="99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52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154315F-CF20-4E5B-AD24-1D3F7565E5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76300" y="-1386972"/>
            <a:ext cx="13601700" cy="99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01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E214D46-37D7-4E9B-90F8-1BC171D7CF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60" r:id="rId3"/>
    <p:sldLayoutId id="2147483655" r:id="rId4"/>
    <p:sldLayoutId id="2147483653" r:id="rId5"/>
    <p:sldLayoutId id="2147483659" r:id="rId6"/>
    <p:sldLayoutId id="2147483658" r:id="rId7"/>
    <p:sldLayoutId id="2147483657" r:id="rId8"/>
    <p:sldLayoutId id="2147483656" r:id="rId9"/>
    <p:sldLayoutId id="214748365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B1C5A-CB58-4DD1-90B1-7052941874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37797-F2D5-4D76-8220-41DF9AD2BB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464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79" r:id="rId3"/>
    <p:sldLayoutId id="2147483678" r:id="rId4"/>
    <p:sldLayoutId id="2147483677" r:id="rId5"/>
    <p:sldLayoutId id="2147483675" r:id="rId6"/>
    <p:sldLayoutId id="2147483674" r:id="rId7"/>
    <p:sldLayoutId id="2147483673" r:id="rId8"/>
    <p:sldLayoutId id="2147483663" r:id="rId9"/>
    <p:sldLayoutId id="2147483685" r:id="rId10"/>
    <p:sldLayoutId id="2147483684" r:id="rId11"/>
    <p:sldLayoutId id="2147483683" r:id="rId12"/>
    <p:sldLayoutId id="2147483682" r:id="rId13"/>
    <p:sldLayoutId id="2147483681" r:id="rId14"/>
    <p:sldLayoutId id="2147483676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8.xml"/><Relationship Id="rId18" Type="http://schemas.openxmlformats.org/officeDocument/2006/relationships/slide" Target="slide11.xml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slide" Target="slide7.xml"/><Relationship Id="rId17" Type="http://schemas.microsoft.com/office/2007/relationships/hdphoto" Target="../media/hdphoto1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11" Type="http://schemas.openxmlformats.org/officeDocument/2006/relationships/slide" Target="slide6.xml"/><Relationship Id="rId5" Type="http://schemas.openxmlformats.org/officeDocument/2006/relationships/image" Target="../media/image15.png"/><Relationship Id="rId15" Type="http://schemas.openxmlformats.org/officeDocument/2006/relationships/slide" Target="slide10.xml"/><Relationship Id="rId10" Type="http://schemas.openxmlformats.org/officeDocument/2006/relationships/image" Target="../media/image19.png"/><Relationship Id="rId4" Type="http://schemas.microsoft.com/office/2007/relationships/hdphoto" Target="../media/hdphoto2.wdp"/><Relationship Id="rId9" Type="http://schemas.openxmlformats.org/officeDocument/2006/relationships/image" Target="../media/image18.png"/><Relationship Id="rId14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9A9E325-C659-48C7-9AF9-BB2E6ED525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299" y="252123"/>
            <a:ext cx="8117401" cy="648075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1FBCE2A-23E2-41DB-B8BC-3613B44ADED3}"/>
              </a:ext>
            </a:extLst>
          </p:cNvPr>
          <p:cNvSpPr txBox="1"/>
          <p:nvPr/>
        </p:nvSpPr>
        <p:spPr>
          <a:xfrm>
            <a:off x="3204426" y="3115922"/>
            <a:ext cx="6041174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 smtClean="0">
                <a:solidFill>
                  <a:srgbClr val="F7C62B"/>
                </a:solidFill>
                <a:ea typeface="+mj-ea"/>
              </a:rPr>
              <a:t>Trao đổi: </a:t>
            </a:r>
          </a:p>
          <a:p>
            <a:pPr algn="ctr"/>
            <a:r>
              <a:rPr lang="en-US" altLang="zh-CN" sz="4400" b="1" smtClean="0">
                <a:solidFill>
                  <a:srgbClr val="F7C62B"/>
                </a:solidFill>
                <a:ea typeface="+mj-ea"/>
              </a:rPr>
              <a:t>Qùa tặng của em</a:t>
            </a:r>
            <a:endParaRPr lang="zh-CN" altLang="en-US" sz="4400" b="1" dirty="0">
              <a:solidFill>
                <a:srgbClr val="F7C62B"/>
              </a:solidFill>
              <a:ea typeface="+mj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1280" y="252123"/>
            <a:ext cx="2950720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88106" y="1333502"/>
            <a:ext cx="66098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gì dài một gang tay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smtClean="0">
                <a:solidFill>
                  <a:srgbClr val="0000FF"/>
                </a:solidFill>
                <a:latin typeface="Calibri" panose="020F0502020204030204"/>
              </a:rPr>
              <a:t>Em</a:t>
            </a:r>
            <a:r>
              <a:rPr lang="en-US" sz="3600" b="1" smtClean="0">
                <a:solidFill>
                  <a:srgbClr val="0000FF"/>
                </a:solidFill>
                <a:latin typeface="Calibri" panose="020F0502020204030204"/>
              </a:rPr>
              <a:t> vẽ em viết ngày ngày ngắn đi?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1511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chì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71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A69F315-8A83-4863-BB75-B543B580C081}"/>
              </a:ext>
            </a:extLst>
          </p:cNvPr>
          <p:cNvSpPr txBox="1"/>
          <p:nvPr/>
        </p:nvSpPr>
        <p:spPr>
          <a:xfrm>
            <a:off x="3410662" y="1988843"/>
            <a:ext cx="5300434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7200" b="1" smtClean="0">
                <a:solidFill>
                  <a:srgbClr val="F7C62B"/>
                </a:solidFill>
                <a:latin typeface="Coiny Cyrillic" panose="02000903060500060000" pitchFamily="2" charset="0"/>
                <a:ea typeface="微软雅黑" panose="020B0503020204020204" pitchFamily="34" charset="-122"/>
              </a:rPr>
              <a:t>Chuẩn bị bài nói</a:t>
            </a:r>
            <a:endParaRPr lang="zh-CN" altLang="en-US" sz="7200" b="1" dirty="0">
              <a:solidFill>
                <a:srgbClr val="F7C62B"/>
              </a:solidFill>
              <a:latin typeface="Coiny Cyrillic" panose="02000903060500060000" pitchFamily="2" charset="0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CFBC78F-4AD0-434E-A7D6-C13FF3379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4538" y="4113962"/>
            <a:ext cx="1338263" cy="155251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50A482A-3DE5-448B-9DC6-5809B2B0C1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1432323" y="1307022"/>
            <a:ext cx="1542888" cy="280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5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8494" y="1297820"/>
            <a:ext cx="10101506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3600" u="sng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 bài</a:t>
            </a:r>
            <a:r>
              <a:rPr lang="nl-NL" sz="360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nl-NL" sz="360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 </a:t>
            </a:r>
            <a:r>
              <a:rPr lang="nl-NL" sz="36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đồ vật (hoặc đồ chơi) em tặng người khác (hoặc em được người khác tặng). </a:t>
            </a:r>
            <a:endParaRPr lang="en-US" sz="360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6" t="74436" r="8383" b="-119"/>
          <a:stretch/>
        </p:blipFill>
        <p:spPr>
          <a:xfrm>
            <a:off x="1752601" y="3314700"/>
            <a:ext cx="8858250" cy="259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0017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DE9A604-BC9C-41CA-A3C3-64AE4D8AC9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6553" y="5034302"/>
            <a:ext cx="1858106" cy="18236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7" t="20555" r="11502" b="24999"/>
          <a:stretch/>
        </p:blipFill>
        <p:spPr>
          <a:xfrm>
            <a:off x="1162051" y="622707"/>
            <a:ext cx="9114938" cy="5744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9824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7861C12-6520-4D98-87C4-DE02EFD709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9250" y="447610"/>
            <a:ext cx="523221" cy="60698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1BE7FF0-B485-4951-B980-B38CB9BB56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2566455" y="431264"/>
            <a:ext cx="456399" cy="830316"/>
          </a:xfrm>
          <a:prstGeom prst="rect">
            <a:avLst/>
          </a:prstGeom>
        </p:spPr>
      </p:pic>
      <p:pic>
        <p:nvPicPr>
          <p:cNvPr id="1026" name="Picture 2" descr="Premium Vector | Boy and girl talking in class talking | Student cartoon,  Girl talk, Cartoon clip ar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8" b="95730" l="4473" r="4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166"/>
          <a:stretch/>
        </p:blipFill>
        <p:spPr bwMode="auto">
          <a:xfrm>
            <a:off x="3130875" y="2386012"/>
            <a:ext cx="2732896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3443" y="45622"/>
            <a:ext cx="4541914" cy="2017951"/>
          </a:xfrm>
          <a:prstGeom prst="rect">
            <a:avLst/>
          </a:prstGeom>
        </p:spPr>
      </p:pic>
      <p:pic>
        <p:nvPicPr>
          <p:cNvPr id="7" name="Picture 2" descr="Premium Vector | Boy and girl talking in class talking | Student cartoon,  Girl talk, Cartoon clip ar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18" b="97753" l="45208" r="96486">
                        <a14:foregroundMark x1="62460" y1="40674" x2="66933" y2="44719"/>
                        <a14:foregroundMark x1="73802" y1="46517" x2="76677" y2="53034"/>
                        <a14:foregroundMark x1="53195" y1="86067" x2="62141" y2="80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16" t="3424" r="2562" b="-3424"/>
          <a:stretch/>
        </p:blipFill>
        <p:spPr bwMode="auto">
          <a:xfrm>
            <a:off x="5845189" y="2502126"/>
            <a:ext cx="3197282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12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528178E-4E28-436A-A009-79A8C72B0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087" y="-692150"/>
            <a:ext cx="5344426" cy="675422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BB7A390-BF63-4C59-AA07-8F3FA15F7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078" y="654592"/>
            <a:ext cx="523221" cy="60698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13F464D-2534-475B-A638-41A4BE77AD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4175524" y="487650"/>
            <a:ext cx="456399" cy="830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3747" y="1849999"/>
            <a:ext cx="5084505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7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65B3010-C41E-467D-B30B-4E0C4C9F31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513" y="4074714"/>
            <a:ext cx="3018974" cy="2035032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72000"/>
              </a:prstClr>
            </a:outerShdw>
          </a:effec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AF182AD-BB6D-4441-9556-DD358EA0895B}"/>
              </a:ext>
            </a:extLst>
          </p:cNvPr>
          <p:cNvSpPr txBox="1"/>
          <p:nvPr/>
        </p:nvSpPr>
        <p:spPr>
          <a:xfrm>
            <a:off x="4391025" y="237788"/>
            <a:ext cx="338455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b="1" smtClean="0">
                <a:solidFill>
                  <a:srgbClr val="F7C62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  <a:endParaRPr lang="zh-CN" altLang="en-US" sz="4800" b="1" dirty="0">
              <a:solidFill>
                <a:srgbClr val="F7C62B"/>
              </a:solidFill>
              <a:latin typeface="Tahoma" panose="020B0604030504040204" pitchFamily="34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07F2F93-5CF7-42F3-AE5E-A61BC3BD9F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078" y="349792"/>
            <a:ext cx="523221" cy="60698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A085880-2274-4DD9-BA20-669C5FC773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4175524" y="182850"/>
            <a:ext cx="456399" cy="8303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EAA71E-AE6F-4591-A22C-38E3D81C01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725283"/>
            <a:ext cx="4936127" cy="418158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9B46D4C-B28F-45FA-ACFC-15C1B4A9BF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930256" y="857412"/>
            <a:ext cx="4785494" cy="405397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F064F6E-1956-4485-B651-E724FD7F735D}"/>
              </a:ext>
            </a:extLst>
          </p:cNvPr>
          <p:cNvSpPr txBox="1"/>
          <p:nvPr/>
        </p:nvSpPr>
        <p:spPr>
          <a:xfrm>
            <a:off x="857358" y="1538800"/>
            <a:ext cx="3546365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nl-NL" sz="3200" b="1"/>
              <a:t>Những đồ vật, đồ chơi của em cần bảo quản, giữ gìn như nào để được bền đẹp mãi?</a:t>
            </a:r>
            <a:endParaRPr lang="zh-CN" altLang="en-US" sz="3200" b="1" dirty="0">
              <a:solidFill>
                <a:srgbClr val="16161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0F987F6-DF38-4F22-B79D-E9E114D19F68}"/>
              </a:ext>
            </a:extLst>
          </p:cNvPr>
          <p:cNvSpPr txBox="1"/>
          <p:nvPr/>
        </p:nvSpPr>
        <p:spPr>
          <a:xfrm rot="798285">
            <a:off x="7954281" y="1750906"/>
            <a:ext cx="3136718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nl-NL" sz="3200" b="1"/>
              <a:t>Thái độ nhận quà tặng và tặng quà của em như thế nào là lịch sự?</a:t>
            </a:r>
            <a:endParaRPr lang="en-US" sz="3200" b="1"/>
          </a:p>
        </p:txBody>
      </p:sp>
      <p:pic>
        <p:nvPicPr>
          <p:cNvPr id="19" name="图片 7">
            <a:extLst>
              <a:ext uri="{FF2B5EF4-FFF2-40B4-BE49-F238E27FC236}">
                <a16:creationId xmlns:a16="http://schemas.microsoft.com/office/drawing/2014/main" id="{11B4D60D-3DA0-4687-BEEF-87AE8AF9C9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5872" y="6337016"/>
            <a:ext cx="523221" cy="606988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97888729-8BA8-463F-BF46-33C2C7D202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4130114" y="5449296"/>
            <a:ext cx="456399" cy="830316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7DE9A604-BC9C-41CA-A3C3-64AE4D8AC9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688" y="5206478"/>
            <a:ext cx="1340779" cy="131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2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9A9E325-C659-48C7-9AF9-BB2E6ED525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299" y="252123"/>
            <a:ext cx="8117401" cy="6480753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9E9667D7-337A-4568-BEC5-4459886C0628}"/>
              </a:ext>
            </a:extLst>
          </p:cNvPr>
          <p:cNvSpPr txBox="1"/>
          <p:nvPr/>
        </p:nvSpPr>
        <p:spPr>
          <a:xfrm>
            <a:off x="3449958" y="2724150"/>
            <a:ext cx="529208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600" b="1" smtClean="0">
                <a:solidFill>
                  <a:srgbClr val="F7C62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 các em học tốt!</a:t>
            </a:r>
            <a:endParaRPr lang="zh-CN" altLang="en-US" sz="6600" b="1" dirty="0">
              <a:solidFill>
                <a:srgbClr val="F7C62B"/>
              </a:solidFill>
              <a:latin typeface="Tahoma" panose="020B0604030504040204" pitchFamily="34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73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83CAEBFA-42BD-4090-8FD8-AA5FA6A0B3A3}"/>
              </a:ext>
            </a:extLst>
          </p:cNvPr>
          <p:cNvGrpSpPr/>
          <p:nvPr/>
        </p:nvGrpSpPr>
        <p:grpSpPr>
          <a:xfrm>
            <a:off x="1225725" y="347435"/>
            <a:ext cx="8694703" cy="6743644"/>
            <a:chOff x="1403973" y="1916570"/>
            <a:chExt cx="3396386" cy="473430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1D736D8-7ABE-439E-B605-099D47EA5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761657">
              <a:off x="1403973" y="1916570"/>
              <a:ext cx="3373573" cy="3303893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6E6B9CC-97BB-469B-A383-1E2BCA238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1515" y="4183368"/>
              <a:ext cx="868844" cy="246750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500" y="1814220"/>
            <a:ext cx="720000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77" y="-135615"/>
            <a:ext cx="8235554" cy="28525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98760" y="518722"/>
            <a:ext cx="64459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KIẾN VỀ TỔ</a:t>
            </a:r>
            <a:endParaRPr kumimoji="0" lang="en-US" sz="93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pic>
        <p:nvPicPr>
          <p:cNvPr id="54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33" y="2738435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8784" y="518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5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0" y="-103163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2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7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65567"/>
            <a:ext cx="11220450" cy="65352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16762" y="1305340"/>
            <a:ext cx="74866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5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5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5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5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5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</a:t>
            </a:r>
            <a:r>
              <a:rPr kumimoji="0" lang="en-US" sz="5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5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sz="5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5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</a:t>
            </a:r>
            <a:r>
              <a:rPr kumimoji="0" lang="en-US" sz="5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5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5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5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mưa</a:t>
            </a:r>
            <a:r>
              <a:rPr kumimoji="0" lang="en-US" sz="5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5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5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5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5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5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5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5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5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52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44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527" flipH="1">
            <a:off x="3638355" y="3966304"/>
            <a:ext cx="1560718" cy="16250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1947772" y="2874653"/>
            <a:ext cx="1385220" cy="28054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5575" y="3773454"/>
            <a:ext cx="1135562" cy="238939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531" y="2785974"/>
            <a:ext cx="1352403" cy="300182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506" y="3739773"/>
            <a:ext cx="1200595" cy="2664871"/>
          </a:xfrm>
          <a:prstGeom prst="rect">
            <a:avLst/>
          </a:prstGeom>
        </p:spPr>
      </p:pic>
      <p:sp>
        <p:nvSpPr>
          <p:cNvPr id="41" name="Oval 40">
            <a:hlinkClick r:id="rId11" action="ppaction://hlinksldjump"/>
          </p:cNvPr>
          <p:cNvSpPr/>
          <p:nvPr/>
        </p:nvSpPr>
        <p:spPr>
          <a:xfrm>
            <a:off x="355753" y="3711049"/>
            <a:ext cx="680787" cy="671988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hlinkClick r:id="rId12" action="ppaction://hlinksldjump"/>
          </p:cNvPr>
          <p:cNvSpPr/>
          <p:nvPr/>
        </p:nvSpPr>
        <p:spPr>
          <a:xfrm>
            <a:off x="2183965" y="3514230"/>
            <a:ext cx="680787" cy="671988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45">
            <a:hlinkClick r:id="rId13" action="ppaction://hlinksldjump"/>
          </p:cNvPr>
          <p:cNvSpPr/>
          <p:nvPr/>
        </p:nvSpPr>
        <p:spPr>
          <a:xfrm>
            <a:off x="3902601" y="3514230"/>
            <a:ext cx="680787" cy="671988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50">
            <a:hlinkClick r:id="rId14" action="ppaction://hlinksldjump"/>
          </p:cNvPr>
          <p:cNvSpPr/>
          <p:nvPr/>
        </p:nvSpPr>
        <p:spPr>
          <a:xfrm>
            <a:off x="8750105" y="3277773"/>
            <a:ext cx="878468" cy="8533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hlinkClick r:id="rId15" action="ppaction://hlinksldjump"/>
          </p:cNvPr>
          <p:cNvSpPr/>
          <p:nvPr/>
        </p:nvSpPr>
        <p:spPr>
          <a:xfrm>
            <a:off x="10445250" y="3997340"/>
            <a:ext cx="878468" cy="8533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0" y="-103163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Ã¬nh áº£nh cÃ³ liÃªn quan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2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Ã¬nh áº£nh cÃ³ liÃªn quan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7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ction Button: Forward or Next 2">
            <a:hlinkClick r:id="rId18" action="ppaction://hlinksldjump" highlightClick="1"/>
          </p:cNvPr>
          <p:cNvSpPr/>
          <p:nvPr/>
        </p:nvSpPr>
        <p:spPr>
          <a:xfrm>
            <a:off x="11323718" y="6224953"/>
            <a:ext cx="783102" cy="633047"/>
          </a:xfrm>
          <a:prstGeom prst="actionButtonForwardNex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36373" y="253429"/>
            <a:ext cx="6550372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smtClean="0"/>
              <a:t>- Thầy cô kích chọn vào số để đến câu hỏi</a:t>
            </a:r>
          </a:p>
          <a:p>
            <a:pPr marL="285750" indent="-285750">
              <a:buFontTx/>
              <a:buChar char="-"/>
            </a:pPr>
            <a:r>
              <a:rPr lang="en-US" sz="2800" smtClean="0"/>
              <a:t>Sau khi học sinh trả lời xong thầy cô kích vào con kiến góc phải bên dưới</a:t>
            </a:r>
          </a:p>
          <a:p>
            <a:pPr marL="285750" indent="-285750">
              <a:buFontTx/>
              <a:buChar char="-"/>
            </a:pPr>
            <a:r>
              <a:rPr lang="en-US" sz="2800" smtClean="0"/>
              <a:t>Kích chọn vào con kiến HS vừa trả lời để kiến vào tổ.</a:t>
            </a:r>
          </a:p>
          <a:p>
            <a:pPr marL="285750" indent="-285750">
              <a:buFontTx/>
              <a:buChar char="-"/>
            </a:pPr>
            <a:r>
              <a:rPr lang="en-US" sz="2800" smtClean="0"/>
              <a:t>Tương tự như thế đến hết 5 câu.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95128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44271 0.05301 " pathEditMode="relative" rAng="0" ptsTypes="AA">
                                      <p:cBhvr>
                                        <p:cTn id="82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35" y="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2901 0.12361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1526 0.12269 " pathEditMode="relative" rAng="0" ptsTypes="AA">
                                      <p:cBhvr>
                                        <p:cTn id="106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0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-0.27018 0.12037 " pathEditMode="relative" rAng="0" ptsTypes="AA">
                                      <p:cBhvr>
                                        <p:cTn id="118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-0.35039 -0.02176 " pathEditMode="relative" rAng="0" ptsTypes="AA">
                                      <p:cBhvr>
                                        <p:cTn id="130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26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1" grpId="0" animBg="1"/>
      <p:bldP spid="44" grpId="0" animBg="1"/>
      <p:bldP spid="46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77582" y="1333502"/>
            <a:ext cx="76368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gì thường vẫn để đo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smtClean="0">
                <a:solidFill>
                  <a:srgbClr val="0000FF"/>
                </a:solidFill>
                <a:latin typeface="Calibri" panose="020F0502020204030204"/>
              </a:rPr>
              <a:t>Gi</a:t>
            </a:r>
            <a:r>
              <a:rPr lang="en-US" sz="3600" b="1" smtClean="0">
                <a:solidFill>
                  <a:srgbClr val="0000FF"/>
                </a:solidFill>
                <a:latin typeface="Calibri" panose="020F0502020204030204"/>
              </a:rPr>
              <a:t>úp anh học trò kẻ, vẽ thường xuyên?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2066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0631" y="6803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61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91024" y="1333502"/>
            <a:ext cx="66039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mtClean="0">
                <a:solidFill>
                  <a:srgbClr val="0000FF"/>
                </a:solidFill>
                <a:latin typeface="Calibri" panose="020F0502020204030204"/>
              </a:rPr>
              <a:t>Đi học lóc cóc theo cùng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về lại bắt khom lưng cõng về?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1262" y="145201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25019" y="5153710"/>
            <a:ext cx="1541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cặp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46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23120" y="1371512"/>
            <a:ext cx="7657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Mười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hai tên đựng một hòm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smtClean="0">
                <a:solidFill>
                  <a:srgbClr val="0000FF"/>
                </a:solidFill>
                <a:latin typeface="Calibri" panose="020F0502020204030204"/>
              </a:rPr>
              <a:t>Thương</a:t>
            </a:r>
            <a:r>
              <a:rPr lang="en-US" sz="3600" b="1" smtClean="0">
                <a:solidFill>
                  <a:srgbClr val="0000FF"/>
                </a:solidFill>
                <a:latin typeface="Calibri" panose="020F0502020204030204"/>
              </a:rPr>
              <a:t> cho đời chúng hao mòn mãi đi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01938" y="5229910"/>
            <a:ext cx="2690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bút màu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0631" y="12160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22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42949" y="692915"/>
            <a:ext cx="440761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/>
            <a:r>
              <a:rPr lang="vi-VN" sz="3600" b="1">
                <a:solidFill>
                  <a:srgbClr val="0000FF"/>
                </a:solidFill>
                <a:latin typeface="Calibri" panose="020F0502020204030204"/>
              </a:rPr>
              <a:t>Giống hệt như </a:t>
            </a:r>
            <a:r>
              <a:rPr lang="vi-VN" sz="3600" b="1">
                <a:solidFill>
                  <a:srgbClr val="0000FF"/>
                </a:solidFill>
                <a:latin typeface="Calibri" panose="020F0502020204030204"/>
              </a:rPr>
              <a:t>em </a:t>
            </a:r>
            <a:r>
              <a:rPr lang="vi-VN" sz="3600" b="1" smtClean="0">
                <a:solidFill>
                  <a:srgbClr val="0000FF"/>
                </a:solidFill>
                <a:latin typeface="Calibri" panose="020F0502020204030204"/>
              </a:rPr>
              <a:t>bé</a:t>
            </a:r>
            <a:endParaRPr lang="vi-VN" sz="3600" b="1">
              <a:solidFill>
                <a:srgbClr val="0000FF"/>
              </a:solidFill>
              <a:latin typeface="Calibri" panose="020F0502020204030204"/>
            </a:endParaRPr>
          </a:p>
          <a:p>
            <a:pPr lvl="0" defTabSz="914400"/>
            <a:r>
              <a:rPr lang="vi-VN" sz="3600" b="1">
                <a:solidFill>
                  <a:srgbClr val="0000FF"/>
                </a:solidFill>
                <a:latin typeface="Calibri" panose="020F0502020204030204"/>
              </a:rPr>
              <a:t>Đủ mặt mũi </a:t>
            </a:r>
            <a:r>
              <a:rPr lang="vi-VN" sz="3600" b="1">
                <a:solidFill>
                  <a:srgbClr val="0000FF"/>
                </a:solidFill>
                <a:latin typeface="Calibri" panose="020F0502020204030204"/>
              </a:rPr>
              <a:t>chân </a:t>
            </a:r>
            <a:r>
              <a:rPr lang="vi-VN" sz="3600" b="1" smtClean="0">
                <a:solidFill>
                  <a:srgbClr val="0000FF"/>
                </a:solidFill>
                <a:latin typeface="Calibri" panose="020F0502020204030204"/>
              </a:rPr>
              <a:t>tay</a:t>
            </a:r>
            <a:endParaRPr lang="vi-VN" sz="3600" b="1">
              <a:solidFill>
                <a:srgbClr val="0000FF"/>
              </a:solidFill>
              <a:latin typeface="Calibri" panose="020F0502020204030204"/>
            </a:endParaRPr>
          </a:p>
          <a:p>
            <a:pPr lvl="0" defTabSz="914400"/>
            <a:r>
              <a:rPr lang="vi-VN" sz="3600" b="1">
                <a:solidFill>
                  <a:srgbClr val="0000FF"/>
                </a:solidFill>
                <a:latin typeface="Calibri" panose="020F0502020204030204"/>
              </a:rPr>
              <a:t>Đặt xuống là </a:t>
            </a:r>
            <a:r>
              <a:rPr lang="vi-VN" sz="3600" b="1">
                <a:solidFill>
                  <a:srgbClr val="0000FF"/>
                </a:solidFill>
                <a:latin typeface="Calibri" panose="020F0502020204030204"/>
              </a:rPr>
              <a:t>ngủ </a:t>
            </a:r>
            <a:r>
              <a:rPr lang="vi-VN" sz="3600" b="1" smtClean="0">
                <a:solidFill>
                  <a:srgbClr val="0000FF"/>
                </a:solidFill>
                <a:latin typeface="Calibri" panose="020F0502020204030204"/>
              </a:rPr>
              <a:t>ngay</a:t>
            </a:r>
            <a:endParaRPr lang="vi-VN" sz="3600" b="1">
              <a:solidFill>
                <a:srgbClr val="0000FF"/>
              </a:solidFill>
              <a:latin typeface="Calibri" panose="020F0502020204030204"/>
            </a:endParaRPr>
          </a:p>
          <a:p>
            <a:pPr lvl="0" defTabSz="914400"/>
            <a:r>
              <a:rPr lang="vi-VN" sz="3600" b="1">
                <a:solidFill>
                  <a:srgbClr val="0000FF"/>
                </a:solidFill>
                <a:latin typeface="Calibri" panose="020F0502020204030204"/>
              </a:rPr>
              <a:t>Không đòi ăn </a:t>
            </a:r>
            <a:r>
              <a:rPr lang="vi-VN" sz="3600" b="1">
                <a:solidFill>
                  <a:srgbClr val="0000FF"/>
                </a:solidFill>
                <a:latin typeface="Calibri" panose="020F0502020204030204"/>
              </a:rPr>
              <a:t>đòi </a:t>
            </a:r>
            <a:r>
              <a:rPr lang="vi-VN" sz="3600" b="1" smtClean="0">
                <a:solidFill>
                  <a:srgbClr val="0000FF"/>
                </a:solidFill>
                <a:latin typeface="Calibri" panose="020F0502020204030204"/>
              </a:rPr>
              <a:t>bế</a:t>
            </a:r>
            <a:endParaRPr lang="vi-VN" sz="3600" b="1">
              <a:solidFill>
                <a:srgbClr val="0000FF"/>
              </a:solidFill>
              <a:latin typeface="Calibri" panose="020F0502020204030204"/>
            </a:endParaRPr>
          </a:p>
          <a:p>
            <a:pPr lvl="0" defTabSz="914400"/>
            <a:r>
              <a:rPr lang="vi-VN" sz="3600" b="1">
                <a:solidFill>
                  <a:srgbClr val="0000FF"/>
                </a:solidFill>
                <a:latin typeface="Calibri" panose="020F0502020204030204"/>
              </a:rPr>
              <a:t>Đố </a:t>
            </a:r>
            <a:r>
              <a:rPr lang="en-US" sz="3600" b="1" smtClean="0">
                <a:solidFill>
                  <a:srgbClr val="0000FF"/>
                </a:solidFill>
                <a:latin typeface="Calibri" panose="020F0502020204030204"/>
              </a:rPr>
              <a:t>em</a:t>
            </a:r>
            <a:r>
              <a:rPr lang="vi-VN" sz="3600" b="1" smtClean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vi-VN" sz="3600" b="1">
                <a:solidFill>
                  <a:srgbClr val="0000FF"/>
                </a:solidFill>
                <a:latin typeface="Calibri" panose="020F0502020204030204"/>
              </a:rPr>
              <a:t>biết là gì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1524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Búp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bê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3970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INKNOELEADERBOARD" val="910405050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445</TotalTime>
  <Words>275</Words>
  <Application>Microsoft Office PowerPoint</Application>
  <PresentationFormat>Widescreen</PresentationFormat>
  <Paragraphs>52</Paragraphs>
  <Slides>17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微软雅黑</vt:lpstr>
      <vt:lpstr>Algerian</vt:lpstr>
      <vt:lpstr>Arial</vt:lpstr>
      <vt:lpstr>Calibri</vt:lpstr>
      <vt:lpstr>Calibri Light</vt:lpstr>
      <vt:lpstr>Coiny Cyrillic</vt:lpstr>
      <vt:lpstr>等线</vt:lpstr>
      <vt:lpstr>Tahoma</vt:lpstr>
      <vt:lpstr>包图主题2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Admin</cp:lastModifiedBy>
  <cp:revision>83</cp:revision>
  <dcterms:created xsi:type="dcterms:W3CDTF">2017-08-18T03:02:00Z</dcterms:created>
  <dcterms:modified xsi:type="dcterms:W3CDTF">2022-08-25T13:27:21Z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