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486" r:id="rId2"/>
    <p:sldId id="259" r:id="rId3"/>
    <p:sldId id="442" r:id="rId4"/>
    <p:sldId id="457" r:id="rId5"/>
    <p:sldId id="466" r:id="rId6"/>
    <p:sldId id="487" r:id="rId7"/>
    <p:sldId id="488" r:id="rId8"/>
    <p:sldId id="489" r:id="rId9"/>
    <p:sldId id="490" r:id="rId10"/>
    <p:sldId id="49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3" autoAdjust="0"/>
    <p:restoredTop sz="94660"/>
  </p:normalViewPr>
  <p:slideViewPr>
    <p:cSldViewPr snapToGrid="0">
      <p:cViewPr varScale="1">
        <p:scale>
          <a:sx n="115" d="100"/>
          <a:sy n="115" d="100"/>
        </p:scale>
        <p:origin x="270" y="114"/>
      </p:cViewPr>
      <p:guideLst>
        <p:guide orient="horz" pos="213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CCC23D-CC49-4D1C-8102-8F27974667DE}" type="datetimeFigureOut">
              <a:rPr lang="en-US" smtClean="0"/>
              <a:t>17/3/2023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73800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CC23D-CC49-4D1C-8102-8F27974667DE}" type="datetimeFigureOut">
              <a:rPr lang="en-US" smtClean="0"/>
              <a:t>17/3/2023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43585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CC23D-CC49-4D1C-8102-8F27974667DE}" type="datetimeFigureOut">
              <a:rPr lang="en-US" smtClean="0"/>
              <a:t>17/3/2023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874699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CC23D-CC49-4D1C-8102-8F27974667DE}" type="datetimeFigureOut">
              <a:rPr lang="en-US" smtClean="0"/>
              <a:t>17/3/2023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22639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CCC23D-CC49-4D1C-8102-8F27974667DE}" type="datetimeFigureOut">
              <a:rPr lang="en-US" smtClean="0"/>
              <a:t>17/3/2023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92422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CC23D-CC49-4D1C-8102-8F27974667DE}" type="datetimeFigureOut">
              <a:rPr lang="en-US" smtClean="0"/>
              <a:t>17/3/2023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509998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CC23D-CC49-4D1C-8102-8F27974667DE}" type="datetimeFigureOut">
              <a:rPr lang="en-US" smtClean="0"/>
              <a:t>17/3/2023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97917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CC23D-CC49-4D1C-8102-8F27974667DE}" type="datetimeFigureOut">
              <a:rPr lang="en-US" smtClean="0"/>
              <a:t>17/3/2023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92816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CC23D-CC49-4D1C-8102-8F27974667DE}" type="datetimeFigureOut">
              <a:rPr lang="en-US" smtClean="0"/>
              <a:t>17/3/2023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68706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17/3/2023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96681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17/3/2023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25860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CC23D-CC49-4D1C-8102-8F27974667DE}" type="datetimeFigureOut">
              <a:rPr lang="en-US" smtClean="0"/>
              <a:t>17/3/2023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8CD67-DBA6-400A-93A5-922E9EDE5DED}" type="slidenum">
              <a:rPr lang="en-US" smtClean="0"/>
              <a:t>‹#›</a:t>
            </a:fld>
            <a:endParaRPr lang="en-US"/>
          </a:p>
        </p:txBody>
      </p:sp>
    </p:spTree>
    <p:extLst>
      <p:ext uri="{BB962C8B-B14F-4D97-AF65-F5344CB8AC3E}">
        <p14:creationId xmlns:p14="http://schemas.microsoft.com/office/powerpoint/2010/main" val="4086104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65454"/>
            <a:ext cx="12192000" cy="6463520"/>
          </a:xfrm>
          <a:prstGeom prst="rect">
            <a:avLst/>
          </a:prstGeom>
        </p:spPr>
      </p:pic>
    </p:spTree>
    <p:extLst>
      <p:ext uri="{BB962C8B-B14F-4D97-AF65-F5344CB8AC3E}">
        <p14:creationId xmlns:p14="http://schemas.microsoft.com/office/powerpoint/2010/main" val="29199747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7587F0B6-91B5-4B61-9E30-9A96132E5899}"/>
              </a:ext>
            </a:extLst>
          </p:cNvPr>
          <p:cNvSpPr/>
          <p:nvPr/>
        </p:nvSpPr>
        <p:spPr>
          <a:xfrm>
            <a:off x="151227" y="2752722"/>
            <a:ext cx="3714750" cy="17145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smtClean="0">
                <a:solidFill>
                  <a:srgbClr val="002060"/>
                </a:solidFill>
                <a:latin typeface="Times New Roman" panose="02020603050405020304" pitchFamily="18" charset="0"/>
                <a:cs typeface="Times New Roman" panose="02020603050405020304" pitchFamily="18" charset="0"/>
              </a:rPr>
              <a:t>Kể</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về</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việc</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em</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đã</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làm</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để</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bảo</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vệ</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môi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trường</a:t>
            </a:r>
            <a:r>
              <a:rPr lang="en-US" sz="3600" dirty="0" smtClean="0">
                <a:solidFill>
                  <a:srgbClr val="002060"/>
                </a:solidFill>
                <a:latin typeface="Times New Roman" panose="02020603050405020304" pitchFamily="18" charset="0"/>
                <a:cs typeface="Times New Roman" panose="02020603050405020304" pitchFamily="18" charset="0"/>
              </a:rPr>
              <a:t>.</a:t>
            </a:r>
            <a:endParaRPr lang="en-US" sz="3600" dirty="0">
              <a:solidFill>
                <a:srgbClr val="00206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6D70DDA8-F884-46FC-BF1D-80F19F1FC40F}"/>
              </a:ext>
            </a:extLst>
          </p:cNvPr>
          <p:cNvCxnSpPr>
            <a:cxnSpLocks/>
            <a:endCxn id="6" idx="4"/>
          </p:cNvCxnSpPr>
          <p:nvPr/>
        </p:nvCxnSpPr>
        <p:spPr>
          <a:xfrm flipV="1">
            <a:off x="2704866" y="1987060"/>
            <a:ext cx="961527" cy="7656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A5B4B612-CD59-4901-B19C-B346E09F5B69}"/>
              </a:ext>
            </a:extLst>
          </p:cNvPr>
          <p:cNvSpPr/>
          <p:nvPr/>
        </p:nvSpPr>
        <p:spPr>
          <a:xfrm>
            <a:off x="1547447" y="679870"/>
            <a:ext cx="4237891" cy="130719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Em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đã</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làm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gì</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bảo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vệ</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môi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trường</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ED8E01A2-640D-46EC-BFD0-BB8136334F63}"/>
              </a:ext>
            </a:extLst>
          </p:cNvPr>
          <p:cNvCxnSpPr>
            <a:cxnSpLocks/>
            <a:endCxn id="8" idx="2"/>
          </p:cNvCxnSpPr>
          <p:nvPr/>
        </p:nvCxnSpPr>
        <p:spPr>
          <a:xfrm flipV="1">
            <a:off x="3839601" y="3600649"/>
            <a:ext cx="2538513" cy="383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5004D901-17C1-4208-822A-B6EFEFB80F61}"/>
              </a:ext>
            </a:extLst>
          </p:cNvPr>
          <p:cNvSpPr/>
          <p:nvPr/>
        </p:nvSpPr>
        <p:spPr>
          <a:xfrm>
            <a:off x="6378114" y="2928236"/>
            <a:ext cx="5280485" cy="134482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dirty="0" err="1" smtClean="0">
                <a:solidFill>
                  <a:schemeClr val="tx1"/>
                </a:solidFill>
                <a:latin typeface="Times New Roman" panose="02020603050405020304" pitchFamily="18" charset="0"/>
                <a:cs typeface="Times New Roman" panose="02020603050405020304" pitchFamily="18" charset="0"/>
              </a:rPr>
              <a:t>Em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đã</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làm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như</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nào</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FDD23A1D-45B7-4EE8-A598-5AECCBB43914}"/>
              </a:ext>
            </a:extLst>
          </p:cNvPr>
          <p:cNvCxnSpPr>
            <a:cxnSpLocks/>
            <a:stCxn id="10" idx="2"/>
          </p:cNvCxnSpPr>
          <p:nvPr/>
        </p:nvCxnSpPr>
        <p:spPr>
          <a:xfrm flipH="1" flipV="1">
            <a:off x="3839601" y="4070734"/>
            <a:ext cx="2449113" cy="10926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546451F-B42C-4597-A562-ECE3237DC06B}"/>
              </a:ext>
            </a:extLst>
          </p:cNvPr>
          <p:cNvSpPr/>
          <p:nvPr/>
        </p:nvSpPr>
        <p:spPr>
          <a:xfrm>
            <a:off x="6288714" y="4544957"/>
            <a:ext cx="5608686" cy="123694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Lợi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ích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việc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làm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đó</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gì</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DCEBC91C-FEBB-4130-8962-7364D926593D}"/>
              </a:ext>
            </a:extLst>
          </p:cNvPr>
          <p:cNvCxnSpPr>
            <a:cxnSpLocks/>
          </p:cNvCxnSpPr>
          <p:nvPr/>
        </p:nvCxnSpPr>
        <p:spPr>
          <a:xfrm flipH="1" flipV="1">
            <a:off x="3099816" y="4467222"/>
            <a:ext cx="868680" cy="7656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EF057BE-E327-4511-BCE4-03144A08751D}"/>
              </a:ext>
            </a:extLst>
          </p:cNvPr>
          <p:cNvSpPr/>
          <p:nvPr/>
        </p:nvSpPr>
        <p:spPr>
          <a:xfrm>
            <a:off x="2013438" y="5163430"/>
            <a:ext cx="4800600" cy="1567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err="1" smtClean="0">
                <a:solidFill>
                  <a:schemeClr val="tx1"/>
                </a:solidFill>
                <a:latin typeface="Times New Roman" panose="02020603050405020304" pitchFamily="18" charset="0"/>
                <a:cs typeface="Times New Roman" panose="02020603050405020304" pitchFamily="18" charset="0"/>
              </a:rPr>
              <a:t>Em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cảm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thấy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như</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nào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làm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việc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đó</a:t>
            </a:r>
            <a:r>
              <a:rPr lang="en-US" sz="2800" dirty="0" smtClean="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F567566-C1E3-4F67-A0C3-B3EA46120F87}"/>
              </a:ext>
            </a:extLst>
          </p:cNvPr>
          <p:cNvSpPr txBox="1"/>
          <p:nvPr/>
        </p:nvSpPr>
        <p:spPr>
          <a:xfrm>
            <a:off x="562267" y="10279"/>
            <a:ext cx="11797665" cy="658642"/>
          </a:xfrm>
          <a:prstGeom prst="rect">
            <a:avLst/>
          </a:prstGeom>
          <a:noFill/>
        </p:spPr>
        <p:txBody>
          <a:bodyPr wrap="square">
            <a:spAutoFit/>
          </a:bodyPr>
          <a:lstStyle/>
          <a:p>
            <a:pPr marL="0" marR="0" algn="just">
              <a:lnSpc>
                <a:spcPct val="115000"/>
              </a:lnSpc>
              <a:spcBef>
                <a:spcPts val="0"/>
              </a:spcBef>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4 – 5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vệ</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6D70DDA8-F884-46FC-BF1D-80F19F1FC40F}"/>
              </a:ext>
            </a:extLst>
          </p:cNvPr>
          <p:cNvCxnSpPr>
            <a:cxnSpLocks/>
            <a:endCxn id="22" idx="2"/>
          </p:cNvCxnSpPr>
          <p:nvPr/>
        </p:nvCxnSpPr>
        <p:spPr>
          <a:xfrm flipV="1">
            <a:off x="3850606" y="2078678"/>
            <a:ext cx="1667317" cy="112215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A5B4B612-CD59-4901-B19C-B346E09F5B69}"/>
              </a:ext>
            </a:extLst>
          </p:cNvPr>
          <p:cNvSpPr/>
          <p:nvPr/>
        </p:nvSpPr>
        <p:spPr>
          <a:xfrm>
            <a:off x="5517923" y="1430748"/>
            <a:ext cx="5128610" cy="129585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Em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đã</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làm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việc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đó</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lúc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nào</a:t>
            </a:r>
            <a:r>
              <a:rPr lang="en-US" sz="2800" dirty="0" smtClean="0">
                <a:solidFill>
                  <a:schemeClr val="tx1"/>
                </a:solidFill>
                <a:latin typeface="Times New Roman" panose="02020603050405020304" pitchFamily="18" charset="0"/>
                <a:cs typeface="Times New Roman" panose="02020603050405020304" pitchFamily="18" charset="0"/>
              </a:rPr>
              <a:t>? Ở </a:t>
            </a:r>
            <a:r>
              <a:rPr lang="en-US" sz="2800" dirty="0" err="1" smtClean="0">
                <a:solidFill>
                  <a:schemeClr val="tx1"/>
                </a:solidFill>
                <a:latin typeface="Times New Roman" panose="02020603050405020304" pitchFamily="18" charset="0"/>
                <a:cs typeface="Times New Roman" panose="02020603050405020304" pitchFamily="18" charset="0"/>
              </a:rPr>
              <a:t>đâu</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94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Box 2"/>
          <p:cNvSpPr txBox="1">
            <a:spLocks noChangeArrowheads="1"/>
          </p:cNvSpPr>
          <p:nvPr/>
        </p:nvSpPr>
        <p:spPr bwMode="auto">
          <a:xfrm>
            <a:off x="237392" y="281354"/>
            <a:ext cx="1162343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dirty="0" err="1" smtClean="0">
                <a:latin typeface="Times New Roman" panose="02020603050405020304" pitchFamily="18" charset="0"/>
                <a:cs typeface="Times New Roman" panose="02020603050405020304" pitchFamily="18" charset="0"/>
              </a:rPr>
              <a:t>Thứ</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Sáu</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ngày</a:t>
            </a:r>
            <a:r>
              <a:rPr lang="en-US" altLang="en-US" sz="5400" b="1" dirty="0" smtClean="0">
                <a:latin typeface="Times New Roman" panose="02020603050405020304" pitchFamily="18" charset="0"/>
                <a:cs typeface="Times New Roman" panose="02020603050405020304" pitchFamily="18" charset="0"/>
              </a:rPr>
              <a:t> 17 </a:t>
            </a:r>
            <a:r>
              <a:rPr lang="en-US" altLang="en-US" sz="5400" b="1" dirty="0" err="1" smtClean="0">
                <a:latin typeface="Times New Roman" panose="02020603050405020304" pitchFamily="18" charset="0"/>
                <a:cs typeface="Times New Roman" panose="02020603050405020304" pitchFamily="18" charset="0"/>
              </a:rPr>
              <a:t>tháng</a:t>
            </a:r>
            <a:r>
              <a:rPr lang="en-US" altLang="en-US" sz="5400" b="1" dirty="0" smtClean="0">
                <a:latin typeface="Times New Roman" panose="02020603050405020304" pitchFamily="18" charset="0"/>
                <a:cs typeface="Times New Roman" panose="02020603050405020304" pitchFamily="18" charset="0"/>
              </a:rPr>
              <a:t> 3 </a:t>
            </a:r>
            <a:r>
              <a:rPr lang="en-US" altLang="en-US" sz="5400" b="1" dirty="0" err="1" smtClean="0">
                <a:latin typeface="Times New Roman" panose="02020603050405020304" pitchFamily="18" charset="0"/>
                <a:cs typeface="Times New Roman" panose="02020603050405020304" pitchFamily="18" charset="0"/>
              </a:rPr>
              <a:t>năm</a:t>
            </a:r>
            <a:r>
              <a:rPr lang="en-US" altLang="en-US" sz="5400" b="1" dirty="0" smtClean="0">
                <a:latin typeface="Times New Roman" panose="02020603050405020304" pitchFamily="18" charset="0"/>
                <a:cs typeface="Times New Roman" panose="02020603050405020304" pitchFamily="18" charset="0"/>
              </a:rPr>
              <a:t> 2023</a:t>
            </a:r>
          </a:p>
          <a:p>
            <a:pPr algn="ctr" eaLnBrk="1" hangingPunct="1">
              <a:spcBef>
                <a:spcPct val="0"/>
              </a:spcBef>
              <a:buFontTx/>
              <a:buNone/>
            </a:pPr>
            <a:r>
              <a:rPr lang="en-US" altLang="en-US" sz="3600" b="1" dirty="0" err="1" smtClean="0">
                <a:solidFill>
                  <a:srgbClr val="FF0000"/>
                </a:solidFill>
                <a:latin typeface="Times New Roman" panose="02020603050405020304" pitchFamily="18" charset="0"/>
                <a:cs typeface="Times New Roman" panose="02020603050405020304" pitchFamily="18" charset="0"/>
              </a:rPr>
              <a:t>Luyện</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viết</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đoạn</a:t>
            </a:r>
            <a:endParaRPr lang="en-US" altLang="en-US" sz="3600" b="1" dirty="0" smtClean="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600" b="1" dirty="0" err="1" smtClean="0">
                <a:solidFill>
                  <a:srgbClr val="FF0000"/>
                </a:solidFill>
                <a:latin typeface="Times New Roman" panose="02020603050405020304" pitchFamily="18" charset="0"/>
                <a:cs typeface="Times New Roman" panose="02020603050405020304" pitchFamily="18" charset="0"/>
              </a:rPr>
              <a:t>Viết</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đoạn</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văn</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kể</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về</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việc</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làm</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để</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bảo</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vệ</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môi</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trường</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60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Effect transition="in" filter="fade">
                                      <p:cBhvr>
                                        <p:cTn id="13" dur="1000"/>
                                        <p:tgtEl>
                                          <p:spTgt spid="2051">
                                            <p:txEl>
                                              <p:pRg st="1" end="1"/>
                                            </p:txEl>
                                          </p:spTgt>
                                        </p:tgtEl>
                                      </p:cBhvr>
                                    </p:animEffect>
                                    <p:anim calcmode="lin" valueType="num">
                                      <p:cBhvr>
                                        <p:cTn id="14"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0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1">
                                            <p:txEl>
                                              <p:pRg st="2" end="2"/>
                                            </p:txEl>
                                          </p:spTgt>
                                        </p:tgtEl>
                                        <p:attrNameLst>
                                          <p:attrName>style.visibility</p:attrName>
                                        </p:attrNameLst>
                                      </p:cBhvr>
                                      <p:to>
                                        <p:strVal val="visible"/>
                                      </p:to>
                                    </p:set>
                                    <p:animEffect transition="in" filter="barn(inVertical)">
                                      <p:cBhvr>
                                        <p:cTn id="20"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92AC22-4646-46BD-ACBE-9405B47358AF}"/>
              </a:ext>
            </a:extLst>
          </p:cNvPr>
          <p:cNvSpPr txBox="1"/>
          <p:nvPr/>
        </p:nvSpPr>
        <p:spPr>
          <a:xfrm>
            <a:off x="166688" y="82557"/>
            <a:ext cx="11858624" cy="1463286"/>
          </a:xfrm>
          <a:prstGeom prst="rect">
            <a:avLst/>
          </a:prstGeom>
          <a:noFill/>
        </p:spPr>
        <p:txBody>
          <a:bodyPr wrap="square" rtlCol="0">
            <a:spAutoFit/>
          </a:bodyPr>
          <a:lstStyle/>
          <a:p>
            <a:pPr marL="0" marR="0" algn="just">
              <a:lnSpc>
                <a:spcPct val="115000"/>
              </a:lnSpc>
              <a:spcBef>
                <a:spcPts val="0"/>
              </a:spcBef>
              <a:spcAft>
                <a:spcPts val="800"/>
              </a:spcAft>
            </a:pP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Quan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ABB01D9-0AA6-4CC0-92EE-6271DB1DA547}"/>
              </a:ext>
            </a:extLst>
          </p:cNvPr>
          <p:cNvPicPr>
            <a:picLocks noChangeAspect="1"/>
          </p:cNvPicPr>
          <p:nvPr/>
        </p:nvPicPr>
        <p:blipFill>
          <a:blip r:embed="rId2"/>
          <a:stretch>
            <a:fillRect/>
          </a:stretch>
        </p:blipFill>
        <p:spPr>
          <a:xfrm>
            <a:off x="166688" y="1657093"/>
            <a:ext cx="5868219" cy="3677163"/>
          </a:xfrm>
          <a:prstGeom prst="rect">
            <a:avLst/>
          </a:prstGeom>
        </p:spPr>
      </p:pic>
      <p:pic>
        <p:nvPicPr>
          <p:cNvPr id="6" name="Picture 5">
            <a:extLst>
              <a:ext uri="{FF2B5EF4-FFF2-40B4-BE49-F238E27FC236}">
                <a16:creationId xmlns:a16="http://schemas.microsoft.com/office/drawing/2014/main" id="{A247B9AB-FCFB-40CE-B1D7-8AA9B52BDB1E}"/>
              </a:ext>
            </a:extLst>
          </p:cNvPr>
          <p:cNvPicPr>
            <a:picLocks noChangeAspect="1"/>
          </p:cNvPicPr>
          <p:nvPr/>
        </p:nvPicPr>
        <p:blipFill>
          <a:blip r:embed="rId3"/>
          <a:stretch>
            <a:fillRect/>
          </a:stretch>
        </p:blipFill>
        <p:spPr>
          <a:xfrm>
            <a:off x="6233304" y="1666840"/>
            <a:ext cx="5792008" cy="3696216"/>
          </a:xfrm>
          <a:prstGeom prst="rect">
            <a:avLst/>
          </a:prstGeom>
        </p:spPr>
      </p:pic>
      <p:cxnSp>
        <p:nvCxnSpPr>
          <p:cNvPr id="5" name="Straight Connector 4"/>
          <p:cNvCxnSpPr/>
          <p:nvPr/>
        </p:nvCxnSpPr>
        <p:spPr>
          <a:xfrm>
            <a:off x="1845425" y="764771"/>
            <a:ext cx="28595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514109" y="764771"/>
            <a:ext cx="63730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54923" y="1479665"/>
            <a:ext cx="2313710" cy="27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98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75F13-40DF-421D-963F-41477D5486B2}"/>
              </a:ext>
            </a:extLst>
          </p:cNvPr>
          <p:cNvPicPr>
            <a:picLocks noChangeAspect="1"/>
          </p:cNvPicPr>
          <p:nvPr/>
        </p:nvPicPr>
        <p:blipFill>
          <a:blip r:embed="rId2"/>
          <a:stretch>
            <a:fillRect/>
          </a:stretch>
        </p:blipFill>
        <p:spPr>
          <a:xfrm>
            <a:off x="1" y="-1"/>
            <a:ext cx="11905064" cy="6567855"/>
          </a:xfrm>
          <a:prstGeom prst="rect">
            <a:avLst/>
          </a:prstGeom>
        </p:spPr>
      </p:pic>
    </p:spTree>
    <p:extLst>
      <p:ext uri="{BB962C8B-B14F-4D97-AF65-F5344CB8AC3E}">
        <p14:creationId xmlns:p14="http://schemas.microsoft.com/office/powerpoint/2010/main" val="1875334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136858-14CB-406E-AE81-EF71EDD8C529}"/>
              </a:ext>
            </a:extLst>
          </p:cNvPr>
          <p:cNvPicPr>
            <a:picLocks noChangeAspect="1"/>
          </p:cNvPicPr>
          <p:nvPr/>
        </p:nvPicPr>
        <p:blipFill>
          <a:blip r:embed="rId2"/>
          <a:stretch>
            <a:fillRect/>
          </a:stretch>
        </p:blipFill>
        <p:spPr>
          <a:xfrm>
            <a:off x="0" y="-1"/>
            <a:ext cx="12192000" cy="6734909"/>
          </a:xfrm>
          <a:prstGeom prst="rect">
            <a:avLst/>
          </a:prstGeom>
        </p:spPr>
      </p:pic>
    </p:spTree>
    <p:extLst>
      <p:ext uri="{BB962C8B-B14F-4D97-AF65-F5344CB8AC3E}">
        <p14:creationId xmlns:p14="http://schemas.microsoft.com/office/powerpoint/2010/main" val="220088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92AC22-4646-46BD-ACBE-9405B47358AF}"/>
              </a:ext>
            </a:extLst>
          </p:cNvPr>
          <p:cNvSpPr txBox="1"/>
          <p:nvPr/>
        </p:nvSpPr>
        <p:spPr>
          <a:xfrm>
            <a:off x="166688" y="82557"/>
            <a:ext cx="11858624" cy="1463286"/>
          </a:xfrm>
          <a:prstGeom prst="rect">
            <a:avLst/>
          </a:prstGeom>
          <a:noFill/>
        </p:spPr>
        <p:txBody>
          <a:bodyPr wrap="square" rtlCol="0">
            <a:spAutoFit/>
          </a:bodyPr>
          <a:lstStyle/>
          <a:p>
            <a:pPr marL="0" marR="0" algn="just">
              <a:lnSpc>
                <a:spcPct val="115000"/>
              </a:lnSpc>
              <a:spcBef>
                <a:spcPts val="0"/>
              </a:spcBef>
              <a:spcAft>
                <a:spcPts val="800"/>
              </a:spcAft>
            </a:pP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Quan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ABB01D9-0AA6-4CC0-92EE-6271DB1DA547}"/>
              </a:ext>
            </a:extLst>
          </p:cNvPr>
          <p:cNvPicPr>
            <a:picLocks noChangeAspect="1"/>
          </p:cNvPicPr>
          <p:nvPr/>
        </p:nvPicPr>
        <p:blipFill>
          <a:blip r:embed="rId2"/>
          <a:stretch>
            <a:fillRect/>
          </a:stretch>
        </p:blipFill>
        <p:spPr>
          <a:xfrm>
            <a:off x="166688" y="1657093"/>
            <a:ext cx="5868219" cy="3677163"/>
          </a:xfrm>
          <a:prstGeom prst="rect">
            <a:avLst/>
          </a:prstGeom>
        </p:spPr>
      </p:pic>
      <p:pic>
        <p:nvPicPr>
          <p:cNvPr id="6" name="Picture 5">
            <a:extLst>
              <a:ext uri="{FF2B5EF4-FFF2-40B4-BE49-F238E27FC236}">
                <a16:creationId xmlns:a16="http://schemas.microsoft.com/office/drawing/2014/main" id="{A247B9AB-FCFB-40CE-B1D7-8AA9B52BDB1E}"/>
              </a:ext>
            </a:extLst>
          </p:cNvPr>
          <p:cNvPicPr>
            <a:picLocks noChangeAspect="1"/>
          </p:cNvPicPr>
          <p:nvPr/>
        </p:nvPicPr>
        <p:blipFill>
          <a:blip r:embed="rId3"/>
          <a:stretch>
            <a:fillRect/>
          </a:stretch>
        </p:blipFill>
        <p:spPr>
          <a:xfrm>
            <a:off x="6233304" y="1666840"/>
            <a:ext cx="5792008" cy="3696216"/>
          </a:xfrm>
          <a:prstGeom prst="rect">
            <a:avLst/>
          </a:prstGeom>
        </p:spPr>
      </p:pic>
      <p:cxnSp>
        <p:nvCxnSpPr>
          <p:cNvPr id="5" name="Straight Connector 4"/>
          <p:cNvCxnSpPr/>
          <p:nvPr/>
        </p:nvCxnSpPr>
        <p:spPr>
          <a:xfrm>
            <a:off x="656705" y="1887161"/>
            <a:ext cx="5004262" cy="32170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56705" y="1953492"/>
            <a:ext cx="4937760" cy="30923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1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688" y="318241"/>
            <a:ext cx="5022936" cy="37789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228" y="-1"/>
            <a:ext cx="5941586" cy="6778869"/>
          </a:xfrm>
          <a:prstGeom prst="rect">
            <a:avLst/>
          </a:prstGeom>
        </p:spPr>
      </p:pic>
    </p:spTree>
    <p:extLst>
      <p:ext uri="{BB962C8B-B14F-4D97-AF65-F5344CB8AC3E}">
        <p14:creationId xmlns:p14="http://schemas.microsoft.com/office/powerpoint/2010/main" val="385083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47347"/>
            <a:ext cx="3499249" cy="482697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268" y="747347"/>
            <a:ext cx="3631545" cy="482697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40" y="747347"/>
            <a:ext cx="3812335" cy="4912789"/>
          </a:xfrm>
          <a:prstGeom prst="rect">
            <a:avLst/>
          </a:prstGeom>
        </p:spPr>
      </p:pic>
    </p:spTree>
    <p:extLst>
      <p:ext uri="{BB962C8B-B14F-4D97-AF65-F5344CB8AC3E}">
        <p14:creationId xmlns:p14="http://schemas.microsoft.com/office/powerpoint/2010/main" val="243012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697"/>
            <a:ext cx="4545623" cy="28774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142" y="120697"/>
            <a:ext cx="3546991" cy="28774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7741" y="3449149"/>
            <a:ext cx="5429250" cy="30575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192" y="3462520"/>
            <a:ext cx="4820039" cy="317567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5089" y="120697"/>
            <a:ext cx="3766911" cy="2877479"/>
          </a:xfrm>
          <a:prstGeom prst="rect">
            <a:avLst/>
          </a:prstGeom>
        </p:spPr>
      </p:pic>
    </p:spTree>
    <p:extLst>
      <p:ext uri="{BB962C8B-B14F-4D97-AF65-F5344CB8AC3E}">
        <p14:creationId xmlns:p14="http://schemas.microsoft.com/office/powerpoint/2010/main" val="56108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1220</TotalTime>
  <Words>137</Words>
  <Application>Microsoft Office PowerPoint</Application>
  <PresentationFormat>Widescreen</PresentationFormat>
  <Paragraphs>12</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NHÍM NÂU KẾT BẠN Trong khu rừng nọ, có chú nhím nâu hiền lành, nhút nhát. Một buổi sáng, chú đang kiếm quả cây thì thấy nhím trắng chạy tới. Nhím trắng vồn vã: “Chào bạn! Rất vui được gặp bạn!”. Nhím nâu lúng túng, nói lí nhí: “ Chào bạn!”, rồi nấp vào bụi cây. Chú cuộn tròn người lại mà vẫn sợ hãi. Mùa đông đến, nhím nâu đi tìm nơi để trú ngụ. Bất chợt, mưa kéo đến. Nhím nâu vội bước vào cái hang nhỏ. Thì ra là nhà nhím trắng. Nhím nâu run run: “ Xin lỗi, tôi không biết đây là nhà của bạn.”. Nhím trắng tươi cười: “ Đừng ngại! Gặp lại bạn, tôi rất vui.</dc:title>
  <dc:creator>Admin</dc:creator>
  <cp:lastModifiedBy>Admin</cp:lastModifiedBy>
  <cp:revision>98</cp:revision>
  <dcterms:created xsi:type="dcterms:W3CDTF">2021-05-10T11:43:51Z</dcterms:created>
  <dcterms:modified xsi:type="dcterms:W3CDTF">2023-03-17T02:25:28Z</dcterms:modified>
</cp:coreProperties>
</file>