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  <p:sldMasterId id="2147483685" r:id="rId2"/>
    <p:sldMasterId id="2147483705" r:id="rId3"/>
  </p:sldMasterIdLst>
  <p:notesMasterIdLst>
    <p:notesMasterId r:id="rId23"/>
  </p:notesMasterIdLst>
  <p:sldIdLst>
    <p:sldId id="342" r:id="rId4"/>
    <p:sldId id="336" r:id="rId5"/>
    <p:sldId id="337" r:id="rId6"/>
    <p:sldId id="338" r:id="rId7"/>
    <p:sldId id="339" r:id="rId8"/>
    <p:sldId id="261" r:id="rId9"/>
    <p:sldId id="340" r:id="rId10"/>
    <p:sldId id="341" r:id="rId11"/>
    <p:sldId id="425" r:id="rId12"/>
    <p:sldId id="272" r:id="rId13"/>
    <p:sldId id="424" r:id="rId14"/>
    <p:sldId id="275" r:id="rId15"/>
    <p:sldId id="276" r:id="rId16"/>
    <p:sldId id="290" r:id="rId17"/>
    <p:sldId id="294" r:id="rId18"/>
    <p:sldId id="295" r:id="rId19"/>
    <p:sldId id="296" r:id="rId20"/>
    <p:sldId id="297" r:id="rId21"/>
    <p:sldId id="271" r:id="rId22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72" d="100"/>
          <a:sy n="72" d="100"/>
        </p:scale>
        <p:origin x="1085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53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82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9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từng số vàng ở trên để đến câu hỏi. Khi quay về để im là cá sẽ tự động cắn câu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hết 1 đến 5, lích vào exit để tới bài học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886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73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575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53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856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278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4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9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6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00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6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0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3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69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19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3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6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78455"/>
      </p:ext>
    </p:extLst>
  </p:cSld>
  <p:clrMapOvr>
    <a:masterClrMapping/>
  </p:clrMapOvr>
  <p:transition spd="med" advClick="0" advTm="3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43" y="1825686"/>
            <a:ext cx="516887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7048" y="1825687"/>
            <a:ext cx="516887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7048" y="4076838"/>
            <a:ext cx="516887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0243496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654772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56040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608423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705418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36897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297383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909284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710303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362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62666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94142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854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3568" y="1491606"/>
            <a:ext cx="9843075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71166" y="4047629"/>
            <a:ext cx="2295694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795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79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0531" y="5626805"/>
            <a:ext cx="9297181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7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79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98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8" r:id="rId4"/>
    <p:sldLayoutId id="2147483659" r:id="rId5"/>
    <p:sldLayoutId id="2147483664" r:id="rId6"/>
    <p:sldLayoutId id="2147483680" r:id="rId7"/>
    <p:sldLayoutId id="2147483681" r:id="rId8"/>
    <p:sldLayoutId id="214748371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5BA97-A6FE-451B-B120-FC013039BBE4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31B0A-8F84-4578-A031-09DE8C152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5008E-E5D2-4293-83B1-3FEDE54A360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1135" y="953294"/>
            <a:ext cx="342051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4B236D-6E40-4DA5-858F-4E4083CF8B9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86" y="-22309325"/>
            <a:ext cx="342051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49502-C357-4117-865E-0E79F3CCEE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589" y="2892238"/>
            <a:ext cx="342051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A72AB8-4EDF-4D71-A5B0-CD548E62AE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503" y="20936138"/>
            <a:ext cx="3420517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35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ransition spd="slow" advClick="0" advTm="1000">
    <p:push dir="u"/>
  </p:transition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7.emf"/><Relationship Id="rId5" Type="http://schemas.openxmlformats.org/officeDocument/2006/relationships/audio" Target="../media/audio1.wav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slide" Target="slide16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gif"/><Relationship Id="rId5" Type="http://schemas.openxmlformats.org/officeDocument/2006/relationships/image" Target="../media/image44.gif"/><Relationship Id="rId4" Type="http://schemas.openxmlformats.org/officeDocument/2006/relationships/image" Target="../media/image39.jp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gif"/><Relationship Id="rId5" Type="http://schemas.openxmlformats.org/officeDocument/2006/relationships/image" Target="../media/image44.gif"/><Relationship Id="rId4" Type="http://schemas.openxmlformats.org/officeDocument/2006/relationships/image" Target="../media/image39.jp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gif"/><Relationship Id="rId5" Type="http://schemas.openxmlformats.org/officeDocument/2006/relationships/image" Target="../media/image44.gif"/><Relationship Id="rId4" Type="http://schemas.openxmlformats.org/officeDocument/2006/relationships/image" Target="../media/image39.jp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4.xml"/><Relationship Id="rId1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slide" Target="slide7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wav"/><Relationship Id="rId7" Type="http://schemas.openxmlformats.org/officeDocument/2006/relationships/image" Target="../media/image11.png"/><Relationship Id="rId12" Type="http://schemas.openxmlformats.org/officeDocument/2006/relationships/image" Target="../media/image30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1.png"/><Relationship Id="rId4" Type="http://schemas.openxmlformats.org/officeDocument/2006/relationships/audio" Target="../media/media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wav"/><Relationship Id="rId7" Type="http://schemas.openxmlformats.org/officeDocument/2006/relationships/image" Target="../media/image11.png"/><Relationship Id="rId12" Type="http://schemas.openxmlformats.org/officeDocument/2006/relationships/image" Target="../media/image30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1.png"/><Relationship Id="rId4" Type="http://schemas.openxmlformats.org/officeDocument/2006/relationships/audio" Target="../media/media3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wav"/><Relationship Id="rId7" Type="http://schemas.openxmlformats.org/officeDocument/2006/relationships/image" Target="../media/image11.png"/><Relationship Id="rId12" Type="http://schemas.openxmlformats.org/officeDocument/2006/relationships/image" Target="../media/image30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1.png"/><Relationship Id="rId4" Type="http://schemas.openxmlformats.org/officeDocument/2006/relationships/audio" Target="../media/media3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wav"/><Relationship Id="rId7" Type="http://schemas.openxmlformats.org/officeDocument/2006/relationships/image" Target="../media/image29.png"/><Relationship Id="rId12" Type="http://schemas.openxmlformats.org/officeDocument/2006/relationships/image" Target="../media/image30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1.png"/><Relationship Id="rId4" Type="http://schemas.openxmlformats.org/officeDocument/2006/relationships/audio" Target="../media/media3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" y="-9931"/>
            <a:ext cx="12286880" cy="6876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8" y="3974176"/>
            <a:ext cx="12630151" cy="2919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61" y="4785741"/>
            <a:ext cx="2340950" cy="188079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504" y="3139119"/>
            <a:ext cx="531019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531" y="3223471"/>
            <a:ext cx="522725" cy="169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0957" y="3892241"/>
            <a:ext cx="2620060" cy="29036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0987" y="1555420"/>
            <a:ext cx="9366617" cy="2123468"/>
          </a:xfrm>
          <a:prstGeom prst="rect">
            <a:avLst/>
          </a:prstGeom>
          <a:noFill/>
        </p:spPr>
        <p:txBody>
          <a:bodyPr wrap="square" lIns="91160" tIns="45626" rIns="91160" bIns="4562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365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6600" b="1" kern="12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ĐẾN VỚI TIẾT TOÁN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245" y="-90154"/>
            <a:ext cx="2993378" cy="399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1118" y="1295832"/>
            <a:ext cx="4572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5" name="chimes.wav"/>
          </p:stSnd>
        </p:sndAc>
      </p:transition>
    </mc:Choice>
    <mc:Fallback xmlns="">
      <p:transition spd="slow">
        <p:dissolv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2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17"/>
          <p:cNvSpPr txBox="1"/>
          <p:nvPr/>
        </p:nvSpPr>
        <p:spPr>
          <a:xfrm>
            <a:off x="5171707" y="372386"/>
            <a:ext cx="1818425" cy="52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/>
            <a:r>
              <a:rPr lang="en-US" sz="2793">
                <a:solidFill>
                  <a:schemeClr val="dk1"/>
                </a:solidFill>
              </a:rPr>
              <a:t>Ki- lô- mét</a:t>
            </a:r>
            <a:endParaRPr sz="1859"/>
          </a:p>
        </p:txBody>
      </p:sp>
      <p:pic>
        <p:nvPicPr>
          <p:cNvPr id="4532" name="Google Shape;4532;p17"/>
          <p:cNvPicPr preferRelativeResize="0"/>
          <p:nvPr/>
        </p:nvPicPr>
        <p:blipFill rotWithShape="1">
          <a:blip r:embed="rId3">
            <a:alphaModFix/>
          </a:blip>
          <a:srcRect t="2038"/>
          <a:stretch/>
        </p:blipFill>
        <p:spPr>
          <a:xfrm>
            <a:off x="1055367" y="906306"/>
            <a:ext cx="10051105" cy="3265646"/>
          </a:xfrm>
          <a:prstGeom prst="rect">
            <a:avLst/>
          </a:prstGeom>
          <a:noFill/>
          <a:ln>
            <a:noFill/>
          </a:ln>
        </p:spPr>
      </p:pic>
      <p:sp>
        <p:nvSpPr>
          <p:cNvPr id="4533" name="Google Shape;4533;p17"/>
          <p:cNvSpPr/>
          <p:nvPr/>
        </p:nvSpPr>
        <p:spPr>
          <a:xfrm>
            <a:off x="1293205" y="4171952"/>
            <a:ext cx="9575429" cy="221472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316706" indent="-316706">
              <a:lnSpc>
                <a:spcPct val="15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94">
                <a:solidFill>
                  <a:schemeClr val="dk1"/>
                </a:solidFill>
              </a:rPr>
              <a:t>Ki- lô- mét là một đơn vị đo độ dài.</a:t>
            </a:r>
            <a:endParaRPr sz="1859"/>
          </a:p>
          <a:p>
            <a:pPr marL="316706" indent="-316706">
              <a:lnSpc>
                <a:spcPct val="15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94">
                <a:solidFill>
                  <a:schemeClr val="dk1"/>
                </a:solidFill>
              </a:rPr>
              <a:t>Ki- lô- mét viết là km.</a:t>
            </a:r>
            <a:endParaRPr sz="1859"/>
          </a:p>
          <a:p>
            <a:pPr marL="316706" indent="-316706">
              <a:lnSpc>
                <a:spcPct val="15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94">
                <a:solidFill>
                  <a:schemeClr val="dk1"/>
                </a:solidFill>
              </a:rPr>
              <a:t>1 km = 1000 m; 1000 m = 1 km </a:t>
            </a:r>
            <a:endParaRPr sz="1859"/>
          </a:p>
          <a:p>
            <a:pPr marL="316706" indent="-316706">
              <a:lnSpc>
                <a:spcPct val="15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394">
                <a:solidFill>
                  <a:schemeClr val="dk1"/>
                </a:solidFill>
              </a:rPr>
              <a:t>Từ một cột cây số đến cây cột cây số tiếp theo là dài 1 km.</a:t>
            </a:r>
            <a:endParaRPr sz="1795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760" y="153735"/>
            <a:ext cx="2319714" cy="1159858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29066" y="1338897"/>
            <a:ext cx="1031827" cy="521926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/>
            <a:endParaRPr sz="1795">
              <a:solidFill>
                <a:schemeClr val="lt1"/>
              </a:solidFill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68300" y="1313593"/>
            <a:ext cx="2627370" cy="569176"/>
            <a:chOff x="1183343" y="1493800"/>
            <a:chExt cx="2633886" cy="570588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9" tIns="45587" rIns="91199" bIns="45587" anchor="t" anchorCtr="0">
              <a:spAutoFit/>
            </a:bodyPr>
            <a:lstStyle/>
            <a:p>
              <a:r>
                <a:rPr lang="en-US" sz="2793">
                  <a:solidFill>
                    <a:schemeClr val="dk1"/>
                  </a:solidFill>
                </a:rPr>
                <a:t>a)   Số ?</a:t>
              </a:r>
              <a:endParaRPr sz="1859"/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45587" rIns="91199" bIns="45587" anchor="ctr" anchorCtr="0">
              <a:noAutofit/>
            </a:bodyPr>
            <a:lstStyle/>
            <a:p>
              <a:pPr algn="ctr"/>
              <a:r>
                <a:rPr lang="en-US" sz="3591" b="1">
                  <a:solidFill>
                    <a:schemeClr val="lt1"/>
                  </a:solidFill>
                </a:rPr>
                <a:t>1</a:t>
              </a:r>
              <a:endParaRPr sz="1859"/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17681" y="2046834"/>
            <a:ext cx="9157864" cy="3262592"/>
            <a:chOff x="1822189" y="2043406"/>
            <a:chExt cx="9180576" cy="3270684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951887"/>
              <a:chOff x="2087589" y="2019849"/>
              <a:chExt cx="9180576" cy="951887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951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199" tIns="45587" rIns="91199" bIns="45587" anchor="t" anchorCtr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793">
                    <a:solidFill>
                      <a:schemeClr val="dk1"/>
                    </a:solidFill>
                  </a:rPr>
                  <a:t>1 km =               m 	                     m = 1 km.		</a:t>
                </a:r>
                <a:endParaRPr sz="2793">
                  <a:solidFill>
                    <a:schemeClr val="dk1"/>
                  </a:solidFill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441120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199" tIns="45587" rIns="91199" bIns="45587" anchor="ctr" anchorCtr="0">
                <a:noAutofit/>
              </a:bodyPr>
              <a:lstStyle/>
              <a:p>
                <a:pPr algn="ctr"/>
                <a:r>
                  <a:rPr lang="en-US" sz="3192"/>
                  <a:t>?</a:t>
                </a:r>
                <a:endParaRPr sz="1859"/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691349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199" tIns="45587" rIns="91199" bIns="45587" anchor="ctr" anchorCtr="0">
                <a:noAutofit/>
              </a:bodyPr>
              <a:lstStyle/>
              <a:p>
                <a:pPr algn="ctr"/>
                <a:r>
                  <a:rPr lang="en-US" sz="3192"/>
                  <a:t>?</a:t>
                </a:r>
                <a:endParaRPr sz="1859"/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3817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9" tIns="45587" rIns="91199" bIns="45587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93">
                  <a:solidFill>
                    <a:schemeClr val="dk1"/>
                  </a:solidFill>
                </a:rPr>
                <a:t>b) Chọn câu trả lời thích hợp</a:t>
              </a:r>
              <a:endParaRPr sz="1859"/>
            </a:p>
            <a:p>
              <a:pPr>
                <a:lnSpc>
                  <a:spcPct val="150000"/>
                </a:lnSpc>
              </a:pPr>
              <a:r>
                <a:rPr lang="en-US" sz="2793">
                  <a:solidFill>
                    <a:schemeClr val="dk1"/>
                  </a:solidFill>
                </a:rPr>
                <a:t>Quãng đường từ nhà Mai đến trường dài khoảng:</a:t>
              </a:r>
              <a:endParaRPr sz="1859"/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9" tIns="45587" rIns="91199" bIns="45587" anchor="t" anchorCtr="0">
              <a:spAutoFit/>
            </a:bodyPr>
            <a:lstStyle/>
            <a:p>
              <a:r>
                <a:rPr lang="en-US" sz="2793">
                  <a:solidFill>
                    <a:srgbClr val="DF3C7E"/>
                  </a:solidFill>
                </a:rPr>
                <a:t>A. </a:t>
              </a:r>
              <a:r>
                <a:rPr lang="en-US" sz="2793">
                  <a:solidFill>
                    <a:schemeClr val="dk1"/>
                  </a:solidFill>
                </a:rPr>
                <a:t>2 dm		</a:t>
              </a:r>
              <a:r>
                <a:rPr lang="en-US" sz="2793">
                  <a:solidFill>
                    <a:srgbClr val="DF3C7E"/>
                  </a:solidFill>
                </a:rPr>
                <a:t>B. </a:t>
              </a:r>
              <a:r>
                <a:rPr lang="en-US" sz="2793">
                  <a:solidFill>
                    <a:schemeClr val="dk1"/>
                  </a:solidFill>
                </a:rPr>
                <a:t>2 m		</a:t>
              </a:r>
              <a:r>
                <a:rPr lang="en-US" sz="2793">
                  <a:solidFill>
                    <a:srgbClr val="DF3C7E"/>
                  </a:solidFill>
                </a:rPr>
                <a:t>C. </a:t>
              </a:r>
              <a:r>
                <a:rPr lang="en-US" sz="2793">
                  <a:solidFill>
                    <a:schemeClr val="dk1"/>
                  </a:solidFill>
                </a:rPr>
                <a:t>2 km </a:t>
              </a:r>
              <a:endParaRPr sz="1859"/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287336" y="2289496"/>
            <a:ext cx="783849" cy="5219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>
                <a:solidFill>
                  <a:srgbClr val="FF0000"/>
                </a:solidFill>
              </a:rPr>
              <a:t>100</a:t>
            </a:r>
            <a:endParaRPr sz="1859"/>
          </a:p>
        </p:txBody>
      </p:sp>
      <p:sp>
        <p:nvSpPr>
          <p:cNvPr id="4555" name="Google Shape;4555;p19"/>
          <p:cNvSpPr txBox="1"/>
          <p:nvPr/>
        </p:nvSpPr>
        <p:spPr>
          <a:xfrm>
            <a:off x="6539313" y="2289496"/>
            <a:ext cx="783849" cy="5219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>
                <a:solidFill>
                  <a:srgbClr val="FF0000"/>
                </a:solidFill>
              </a:rPr>
              <a:t>100</a:t>
            </a:r>
            <a:endParaRPr sz="1859"/>
          </a:p>
        </p:txBody>
      </p:sp>
      <p:sp>
        <p:nvSpPr>
          <p:cNvPr id="4556" name="Google Shape;4556;p19"/>
          <p:cNvSpPr/>
          <p:nvPr/>
        </p:nvSpPr>
        <p:spPr>
          <a:xfrm>
            <a:off x="7154550" y="4691745"/>
            <a:ext cx="713438" cy="71343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/>
            <a:endParaRPr sz="1795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88265" y="351545"/>
            <a:ext cx="1626962" cy="569176"/>
            <a:chOff x="1183343" y="1493800"/>
            <a:chExt cx="1630997" cy="570588"/>
          </a:xfrm>
        </p:grpSpPr>
        <p:sp>
          <p:nvSpPr>
            <p:cNvPr id="4562" name="Google Shape;4562;p20"/>
            <p:cNvSpPr/>
            <p:nvPr/>
          </p:nvSpPr>
          <p:spPr>
            <a:xfrm>
              <a:off x="1834335" y="1541167"/>
              <a:ext cx="980005" cy="51077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199" tIns="45587" rIns="91199" bIns="45587" anchor="t" anchorCtr="0">
              <a:spAutoFit/>
            </a:bodyPr>
            <a:lstStyle/>
            <a:p>
              <a:pPr algn="ctr"/>
              <a:r>
                <a:rPr lang="en-US" sz="2394">
                  <a:solidFill>
                    <a:schemeClr val="dk1"/>
                  </a:solidFill>
                </a:rPr>
                <a:t>Số ?</a:t>
              </a:r>
              <a:endParaRPr sz="1859"/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45587" rIns="91199" bIns="45587" anchor="ctr" anchorCtr="0">
              <a:noAutofit/>
            </a:bodyPr>
            <a:lstStyle/>
            <a:p>
              <a:pPr algn="ctr"/>
              <a:r>
                <a:rPr lang="en-US" sz="3192" b="1">
                  <a:solidFill>
                    <a:schemeClr val="lt1"/>
                  </a:solidFill>
                </a:rPr>
                <a:t>2</a:t>
              </a:r>
              <a:endParaRPr sz="1859"/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788265" y="905867"/>
            <a:ext cx="8580754" cy="643348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199" tIns="45587" rIns="91199" bIns="45587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94">
                <a:solidFill>
                  <a:schemeClr val="dk1"/>
                </a:solidFill>
              </a:rPr>
              <a:t>Mẫu: 	      4 km + 3 km = 7 km	      25 km – 10 km = 15 km </a:t>
            </a:r>
            <a:endParaRPr sz="2394">
              <a:solidFill>
                <a:schemeClr val="dk1"/>
              </a:solidFill>
            </a:endParaRPr>
          </a:p>
        </p:txBody>
      </p:sp>
      <p:grpSp>
        <p:nvGrpSpPr>
          <p:cNvPr id="4565" name="Google Shape;4565;p20"/>
          <p:cNvGrpSpPr/>
          <p:nvPr/>
        </p:nvGrpSpPr>
        <p:grpSpPr>
          <a:xfrm>
            <a:off x="2265083" y="1493716"/>
            <a:ext cx="10667317" cy="827110"/>
            <a:chOff x="3356585" y="996189"/>
            <a:chExt cx="10693773" cy="829161"/>
          </a:xfrm>
        </p:grpSpPr>
        <p:sp>
          <p:nvSpPr>
            <p:cNvPr id="4566" name="Google Shape;4566;p20"/>
            <p:cNvSpPr txBox="1"/>
            <p:nvPr/>
          </p:nvSpPr>
          <p:spPr>
            <a:xfrm>
              <a:off x="3356585" y="996189"/>
              <a:ext cx="10693773" cy="82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9" tIns="45587" rIns="91199" bIns="45587" anchor="t" anchorCtr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394">
                  <a:solidFill>
                    <a:schemeClr val="dk1"/>
                  </a:solidFill>
                </a:rPr>
                <a:t>8 km + 9 km =           km	32 km – 14 km =          km</a:t>
              </a:r>
              <a:endParaRPr sz="1859"/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5470275" y="1102156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199" tIns="45587" rIns="91199" bIns="45587" anchor="ctr" anchorCtr="0">
              <a:noAutofit/>
            </a:bodyPr>
            <a:lstStyle/>
            <a:p>
              <a:pPr algn="ctr"/>
              <a:r>
                <a:rPr lang="en-US" sz="2793"/>
                <a:t>?</a:t>
              </a:r>
              <a:endParaRPr sz="1859"/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9382518" y="1102155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199" tIns="45587" rIns="91199" bIns="45587" anchor="ctr" anchorCtr="0">
              <a:noAutofit/>
            </a:bodyPr>
            <a:lstStyle/>
            <a:p>
              <a:pPr algn="ctr"/>
              <a:r>
                <a:rPr lang="en-US" sz="2793"/>
                <a:t>?</a:t>
              </a:r>
              <a:endParaRPr sz="1859"/>
            </a:p>
          </p:txBody>
        </p:sp>
      </p:grpSp>
      <p:sp>
        <p:nvSpPr>
          <p:cNvPr id="4569" name="Google Shape;4569;p20"/>
          <p:cNvSpPr txBox="1"/>
          <p:nvPr/>
        </p:nvSpPr>
        <p:spPr>
          <a:xfrm>
            <a:off x="4495859" y="1657793"/>
            <a:ext cx="583969" cy="5219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>
                <a:solidFill>
                  <a:srgbClr val="FF0000"/>
                </a:solidFill>
              </a:rPr>
              <a:t>17</a:t>
            </a:r>
            <a:endParaRPr sz="1859"/>
          </a:p>
        </p:txBody>
      </p:sp>
      <p:sp>
        <p:nvSpPr>
          <p:cNvPr id="4570" name="Google Shape;4570;p20"/>
          <p:cNvSpPr txBox="1"/>
          <p:nvPr/>
        </p:nvSpPr>
        <p:spPr>
          <a:xfrm>
            <a:off x="8375697" y="1645884"/>
            <a:ext cx="583969" cy="5219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793">
                <a:solidFill>
                  <a:srgbClr val="FF0000"/>
                </a:solidFill>
              </a:rPr>
              <a:t>18</a:t>
            </a:r>
            <a:endParaRPr sz="1859"/>
          </a:p>
        </p:txBody>
      </p:sp>
      <p:grpSp>
        <p:nvGrpSpPr>
          <p:cNvPr id="4571" name="Google Shape;4571;p20"/>
          <p:cNvGrpSpPr/>
          <p:nvPr/>
        </p:nvGrpSpPr>
        <p:grpSpPr>
          <a:xfrm>
            <a:off x="788264" y="2341004"/>
            <a:ext cx="10141414" cy="569176"/>
            <a:chOff x="1183343" y="1400495"/>
            <a:chExt cx="10166566" cy="570588"/>
          </a:xfrm>
        </p:grpSpPr>
        <p:sp>
          <p:nvSpPr>
            <p:cNvPr id="4572" name="Google Shape;4572;p20"/>
            <p:cNvSpPr/>
            <p:nvPr/>
          </p:nvSpPr>
          <p:spPr>
            <a:xfrm>
              <a:off x="1834335" y="1422279"/>
              <a:ext cx="9515574" cy="5107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199" tIns="45587" rIns="91199" bIns="45587" anchor="t" anchorCtr="0">
              <a:spAutoFit/>
            </a:bodyPr>
            <a:lstStyle/>
            <a:p>
              <a:r>
                <a:rPr lang="en-US" sz="2394">
                  <a:solidFill>
                    <a:schemeClr val="dk1"/>
                  </a:solidFill>
                </a:rPr>
                <a:t>Biết chiều dài đoạn đường bộ từ Hà Nội đến một số tỉnh như sau:</a:t>
              </a:r>
              <a:endParaRPr sz="1859"/>
            </a:p>
          </p:txBody>
        </p:sp>
        <p:sp>
          <p:nvSpPr>
            <p:cNvPr id="4573" name="Google Shape;4573;p20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45587" rIns="91199" bIns="45587" anchor="ctr" anchorCtr="0">
              <a:noAutofit/>
            </a:bodyPr>
            <a:lstStyle/>
            <a:p>
              <a:pPr algn="ctr"/>
              <a:r>
                <a:rPr lang="en-US" sz="3591" b="1">
                  <a:solidFill>
                    <a:schemeClr val="lt1"/>
                  </a:solidFill>
                </a:rPr>
                <a:t>3</a:t>
              </a:r>
              <a:endParaRPr sz="1859"/>
            </a:p>
          </p:txBody>
        </p:sp>
      </p:grpSp>
      <p:graphicFrame>
        <p:nvGraphicFramePr>
          <p:cNvPr id="4574" name="Google Shape;4574;p20"/>
          <p:cNvGraphicFramePr/>
          <p:nvPr/>
        </p:nvGraphicFramePr>
        <p:xfrm>
          <a:off x="678184" y="3002553"/>
          <a:ext cx="5424571" cy="336146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6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41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  <a:endParaRPr sz="1800"/>
                    </a:p>
                  </a:txBody>
                  <a:tcPr marL="91224" marR="91224" marT="45612" marB="45612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  <a:endParaRPr sz="1800"/>
                    </a:p>
                  </a:txBody>
                  <a:tcPr marL="91224" marR="91224" marT="45612" marB="45612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7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Hà Nam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405" marR="6840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405" marR="6840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3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Thái Bình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405" marR="6840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106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405" marR="6840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Cao Bằng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405" marR="6840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240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405" marR="6840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6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Lạng Sơn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405" marR="6840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155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405" marR="6840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5" name="Google Shape;4575;p20"/>
          <p:cNvSpPr/>
          <p:nvPr/>
        </p:nvSpPr>
        <p:spPr>
          <a:xfrm>
            <a:off x="6102740" y="2864183"/>
            <a:ext cx="5215218" cy="92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394">
                <a:solidFill>
                  <a:schemeClr val="dk1"/>
                </a:solidFill>
              </a:rPr>
              <a:t>a) Trong các tỉnh trên, tỉnh nào xa Hà Nội nhất, tỉnh nào gần Hà Nội nhất? </a:t>
            </a:r>
            <a:endParaRPr sz="1859"/>
          </a:p>
        </p:txBody>
      </p:sp>
      <p:sp>
        <p:nvSpPr>
          <p:cNvPr id="4576" name="Google Shape;4576;p20"/>
          <p:cNvSpPr txBox="1"/>
          <p:nvPr/>
        </p:nvSpPr>
        <p:spPr>
          <a:xfrm>
            <a:off x="6102740" y="3736100"/>
            <a:ext cx="4138629" cy="92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285036" indent="-285036">
              <a:lnSpc>
                <a:spcPct val="114000"/>
              </a:lnSpc>
              <a:buClr>
                <a:srgbClr val="FF0000"/>
              </a:buClr>
              <a:buSzPts val="2400"/>
              <a:buFont typeface="Noto Sans Symbols"/>
              <a:buChar char="🡪"/>
            </a:pPr>
            <a:r>
              <a:rPr lang="en-US" sz="2394">
                <a:solidFill>
                  <a:srgbClr val="FF0000"/>
                </a:solidFill>
              </a:rPr>
              <a:t> Cao Bằng xa Hà Nội nhất.</a:t>
            </a:r>
            <a:endParaRPr sz="1859"/>
          </a:p>
          <a:p>
            <a:pPr>
              <a:lnSpc>
                <a:spcPct val="114000"/>
              </a:lnSpc>
            </a:pPr>
            <a:r>
              <a:rPr lang="en-US" sz="2394">
                <a:solidFill>
                  <a:srgbClr val="FF0000"/>
                </a:solidFill>
              </a:rPr>
              <a:t>     Hà Nam gần Hà Nội nhất.</a:t>
            </a:r>
            <a:endParaRPr sz="2394">
              <a:solidFill>
                <a:srgbClr val="FF0000"/>
              </a:solidFill>
            </a:endParaRPr>
          </a:p>
        </p:txBody>
      </p:sp>
      <p:sp>
        <p:nvSpPr>
          <p:cNvPr id="4577" name="Google Shape;4577;p20"/>
          <p:cNvSpPr/>
          <p:nvPr/>
        </p:nvSpPr>
        <p:spPr>
          <a:xfrm>
            <a:off x="6102740" y="4624188"/>
            <a:ext cx="5215218" cy="134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394">
                <a:solidFill>
                  <a:schemeClr val="dk1"/>
                </a:solidFill>
              </a:rPr>
              <a:t>b) Trong các tỉnh trên, đường bộ từ Hà Nội đến những tỉnh nào dài hơn 100 km? </a:t>
            </a:r>
            <a:endParaRPr sz="2394">
              <a:solidFill>
                <a:schemeClr val="dk1"/>
              </a:solidFill>
            </a:endParaRPr>
          </a:p>
        </p:txBody>
      </p:sp>
      <p:sp>
        <p:nvSpPr>
          <p:cNvPr id="4578" name="Google Shape;4578;p20"/>
          <p:cNvSpPr txBox="1"/>
          <p:nvPr/>
        </p:nvSpPr>
        <p:spPr>
          <a:xfrm>
            <a:off x="7357818" y="5453129"/>
            <a:ext cx="3328748" cy="46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285036" indent="-285036">
              <a:buClr>
                <a:srgbClr val="FF0000"/>
              </a:buClr>
              <a:buSzPts val="2400"/>
              <a:buFont typeface="Noto Sans Symbols"/>
              <a:buChar char="🡪"/>
            </a:pPr>
            <a:r>
              <a:rPr lang="en-US" sz="2394">
                <a:solidFill>
                  <a:srgbClr val="FF0000"/>
                </a:solidFill>
              </a:rPr>
              <a:t> Hà Nội – Thái Bình;</a:t>
            </a:r>
            <a:endParaRPr sz="2394">
              <a:solidFill>
                <a:srgbClr val="FF0000"/>
              </a:solidFill>
            </a:endParaRPr>
          </a:p>
        </p:txBody>
      </p:sp>
      <p:sp>
        <p:nvSpPr>
          <p:cNvPr id="4579" name="Google Shape;4579;p20"/>
          <p:cNvSpPr txBox="1"/>
          <p:nvPr/>
        </p:nvSpPr>
        <p:spPr>
          <a:xfrm>
            <a:off x="6204793" y="5849716"/>
            <a:ext cx="2421263" cy="46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394">
                <a:solidFill>
                  <a:srgbClr val="FF0000"/>
                </a:solidFill>
              </a:rPr>
              <a:t>HN – Cao Bằng;</a:t>
            </a:r>
            <a:endParaRPr sz="2394">
              <a:solidFill>
                <a:srgbClr val="FF0000"/>
              </a:solidFill>
            </a:endParaRPr>
          </a:p>
        </p:txBody>
      </p:sp>
      <p:sp>
        <p:nvSpPr>
          <p:cNvPr id="4580" name="Google Shape;4580;p20"/>
          <p:cNvSpPr txBox="1"/>
          <p:nvPr/>
        </p:nvSpPr>
        <p:spPr>
          <a:xfrm>
            <a:off x="8587664" y="5849715"/>
            <a:ext cx="2400475" cy="46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r>
              <a:rPr lang="en-US" sz="2394">
                <a:solidFill>
                  <a:srgbClr val="FF0000"/>
                </a:solidFill>
              </a:rPr>
              <a:t>HN – Lạng Sơn.</a:t>
            </a:r>
            <a:endParaRPr sz="2394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6" name="Google Shape;4586;p21"/>
          <p:cNvGrpSpPr/>
          <p:nvPr/>
        </p:nvGrpSpPr>
        <p:grpSpPr>
          <a:xfrm>
            <a:off x="788264" y="277848"/>
            <a:ext cx="10219864" cy="2033060"/>
            <a:chOff x="1183343" y="1254328"/>
            <a:chExt cx="10245210" cy="2038102"/>
          </a:xfrm>
        </p:grpSpPr>
        <p:sp>
          <p:nvSpPr>
            <p:cNvPr id="4587" name="Google Shape;4587;p21"/>
            <p:cNvSpPr/>
            <p:nvPr/>
          </p:nvSpPr>
          <p:spPr>
            <a:xfrm>
              <a:off x="1753930" y="1254328"/>
              <a:ext cx="9674623" cy="203810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199" tIns="45587" rIns="91199" bIns="45587" anchor="t" anchorCtr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1995">
                  <a:solidFill>
                    <a:schemeClr val="dk1"/>
                  </a:solidFill>
                </a:rPr>
                <a:t>Hành trình cóc lên Thiên Đình kiện Trời làm mưa cứu muôn lại được cho như sau:</a:t>
              </a:r>
              <a:endParaRPr sz="1859"/>
            </a:p>
            <a:p>
              <a:pPr algn="just">
                <a:lnSpc>
                  <a:spcPct val="114000"/>
                </a:lnSpc>
              </a:pPr>
              <a:r>
                <a:rPr lang="en-US" sz="1995">
                  <a:solidFill>
                    <a:schemeClr val="dk1"/>
                  </a:solidFill>
                </a:rPr>
                <a:t>Cóc đi 28 km thì gặp cua. Cóc và cua đi thêm 36 km nữa thì gặp hổ và gấu. </a:t>
              </a:r>
              <a:endParaRPr sz="1859"/>
            </a:p>
            <a:p>
              <a:pPr algn="just">
                <a:lnSpc>
                  <a:spcPct val="114000"/>
                </a:lnSpc>
              </a:pPr>
              <a:r>
                <a:rPr lang="en-US" sz="1995">
                  <a:solidFill>
                    <a:schemeClr val="dk1"/>
                  </a:solidFill>
                </a:rPr>
                <a:t>Cóc, cua, hổ và gấu đi thêm 46 km nữa thì gặp ong mật và cáo. Hỏi:</a:t>
              </a:r>
              <a:endParaRPr sz="1859"/>
            </a:p>
            <a:p>
              <a:pPr algn="just">
                <a:lnSpc>
                  <a:spcPct val="114000"/>
                </a:lnSpc>
              </a:pPr>
              <a:r>
                <a:rPr lang="en-US" sz="1995">
                  <a:solidFill>
                    <a:schemeClr val="dk1"/>
                  </a:solidFill>
                </a:rPr>
                <a:t>a) Cóc đi bao nhiêu ki-lô-mét thì gặp hổ và gấu?</a:t>
              </a:r>
              <a:endParaRPr sz="1995">
                <a:solidFill>
                  <a:schemeClr val="dk1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1995">
                  <a:solidFill>
                    <a:schemeClr val="dk1"/>
                  </a:solidFill>
                </a:rPr>
                <a:t>b) Tính từ chỗ gặp cua, cóc đi bao nhiêu ki-lô-mét thì gặp ong mật và cáo?</a:t>
              </a:r>
              <a:endParaRPr sz="1995">
                <a:solidFill>
                  <a:schemeClr val="dk1"/>
                </a:solidFill>
              </a:endParaRPr>
            </a:p>
          </p:txBody>
        </p:sp>
        <p:sp>
          <p:nvSpPr>
            <p:cNvPr id="4588" name="Google Shape;4588;p21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45587" rIns="91199" bIns="45587" anchor="ctr" anchorCtr="0">
              <a:noAutofit/>
            </a:bodyPr>
            <a:lstStyle/>
            <a:p>
              <a:pPr algn="ctr"/>
              <a:r>
                <a:rPr lang="en-US" sz="3591" b="1">
                  <a:solidFill>
                    <a:schemeClr val="lt1"/>
                  </a:solidFill>
                </a:rPr>
                <a:t>4</a:t>
              </a:r>
              <a:endParaRPr sz="1859"/>
            </a:p>
          </p:txBody>
        </p:sp>
      </p:grpSp>
      <p:pic>
        <p:nvPicPr>
          <p:cNvPr id="4589" name="Google Shape;4589;p21"/>
          <p:cNvPicPr preferRelativeResize="0"/>
          <p:nvPr/>
        </p:nvPicPr>
        <p:blipFill rotWithShape="1">
          <a:blip r:embed="rId3">
            <a:alphaModFix/>
          </a:blip>
          <a:srcRect b="20816"/>
          <a:stretch/>
        </p:blipFill>
        <p:spPr>
          <a:xfrm>
            <a:off x="394592" y="3366526"/>
            <a:ext cx="5299326" cy="3085712"/>
          </a:xfrm>
          <a:prstGeom prst="rect">
            <a:avLst/>
          </a:prstGeom>
          <a:noFill/>
          <a:ln>
            <a:noFill/>
          </a:ln>
        </p:spPr>
      </p:pic>
      <p:sp>
        <p:nvSpPr>
          <p:cNvPr id="4590" name="Google Shape;4590;p21"/>
          <p:cNvSpPr txBox="1"/>
          <p:nvPr/>
        </p:nvSpPr>
        <p:spPr>
          <a:xfrm>
            <a:off x="4910551" y="2108565"/>
            <a:ext cx="6469349" cy="431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94">
                <a:solidFill>
                  <a:schemeClr val="dk1"/>
                </a:solidFill>
              </a:rPr>
              <a:t>Bài giải</a:t>
            </a:r>
            <a:endParaRPr sz="1859"/>
          </a:p>
          <a:p>
            <a:pPr>
              <a:lnSpc>
                <a:spcPct val="150000"/>
              </a:lnSpc>
            </a:pPr>
            <a:r>
              <a:rPr lang="en-US" sz="2294">
                <a:solidFill>
                  <a:schemeClr val="dk1"/>
                </a:solidFill>
              </a:rPr>
              <a:t>a) Cóc cần đi số ki- lô- mét để gặp hổ và gấu là:</a:t>
            </a:r>
            <a:endParaRPr sz="1859"/>
          </a:p>
          <a:p>
            <a:pPr algn="ctr">
              <a:lnSpc>
                <a:spcPct val="150000"/>
              </a:lnSpc>
            </a:pPr>
            <a:r>
              <a:rPr lang="en-US" sz="2294">
                <a:solidFill>
                  <a:srgbClr val="FF0000"/>
                </a:solidFill>
              </a:rPr>
              <a:t>28 + 36 = 64 (km)</a:t>
            </a:r>
            <a:endParaRPr sz="1859"/>
          </a:p>
          <a:p>
            <a:pPr algn="just">
              <a:lnSpc>
                <a:spcPct val="150000"/>
              </a:lnSpc>
            </a:pPr>
            <a:r>
              <a:rPr lang="en-US" sz="2294">
                <a:solidFill>
                  <a:schemeClr val="dk1"/>
                </a:solidFill>
              </a:rPr>
              <a:t>b) Tính từ chỗ gặp cua, cóc đi số ki-lô-mét thì gặp ong mật và cáo là:</a:t>
            </a:r>
            <a:endParaRPr sz="1859"/>
          </a:p>
          <a:p>
            <a:pPr algn="ctr">
              <a:lnSpc>
                <a:spcPct val="150000"/>
              </a:lnSpc>
            </a:pPr>
            <a:r>
              <a:rPr lang="en-US" sz="2294">
                <a:solidFill>
                  <a:srgbClr val="FF0000"/>
                </a:solidFill>
              </a:rPr>
              <a:t>36 + 46 = 82 (km)</a:t>
            </a:r>
            <a:endParaRPr sz="1859"/>
          </a:p>
          <a:p>
            <a:pPr algn="ctr">
              <a:lnSpc>
                <a:spcPct val="150000"/>
              </a:lnSpc>
            </a:pPr>
            <a:r>
              <a:rPr lang="en-US" sz="2294">
                <a:solidFill>
                  <a:schemeClr val="dk1"/>
                </a:solidFill>
              </a:rPr>
              <a:t>Đáp số: a) </a:t>
            </a:r>
            <a:r>
              <a:rPr lang="en-US" sz="2294">
                <a:solidFill>
                  <a:srgbClr val="FF0000"/>
                </a:solidFill>
              </a:rPr>
              <a:t>64 km.</a:t>
            </a:r>
            <a:endParaRPr sz="1859"/>
          </a:p>
          <a:p>
            <a:pPr>
              <a:lnSpc>
                <a:spcPct val="150000"/>
              </a:lnSpc>
            </a:pPr>
            <a:r>
              <a:rPr lang="en-US" sz="2294">
                <a:solidFill>
                  <a:srgbClr val="FF0000"/>
                </a:solidFill>
              </a:rPr>
              <a:t>			   </a:t>
            </a:r>
            <a:r>
              <a:rPr lang="en-US" sz="2294">
                <a:solidFill>
                  <a:schemeClr val="dk1"/>
                </a:solidFill>
              </a:rPr>
              <a:t> b) </a:t>
            </a:r>
            <a:r>
              <a:rPr lang="en-US" sz="2294">
                <a:solidFill>
                  <a:srgbClr val="FF0000"/>
                </a:solidFill>
              </a:rPr>
              <a:t>82 km.</a:t>
            </a:r>
            <a:endParaRPr sz="2294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695" y="1495983"/>
            <a:ext cx="5274727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89" y="4022856"/>
            <a:ext cx="3547751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986" y="-157269"/>
            <a:ext cx="8451128" cy="6894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919" y="-211510"/>
            <a:ext cx="3330595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4469514" y="3023501"/>
            <a:ext cx="4866051" cy="20479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buClrTx/>
            </a:pPr>
            <a:r>
              <a:rPr lang="en-US" sz="8000" b="1" kern="1200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</a:t>
            </a:r>
          </a:p>
        </p:txBody>
      </p:sp>
    </p:spTree>
    <p:extLst>
      <p:ext uri="{BB962C8B-B14F-4D97-AF65-F5344CB8AC3E}">
        <p14:creationId xmlns:p14="http://schemas.microsoft.com/office/powerpoint/2010/main" val="2199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566057" y="0"/>
            <a:ext cx="368606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388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en-US" sz="32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ONG NHỎ </a:t>
            </a:r>
          </a:p>
          <a:p>
            <a:pPr>
              <a:buClrTx/>
            </a:pPr>
            <a:r>
              <a:rPr lang="en-US" sz="32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53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19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05" y="152401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91" y="270104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7" action="ppaction://hlinksldjump"/>
          </p:cNvPr>
          <p:cNvSpPr/>
          <p:nvPr/>
        </p:nvSpPr>
        <p:spPr>
          <a:xfrm>
            <a:off x="10198681" y="5486400"/>
            <a:ext cx="1619466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10198681" y="5900539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BẮT ĐẦU</a:t>
            </a:r>
          </a:p>
        </p:txBody>
      </p:sp>
    </p:spTree>
    <p:extLst>
      <p:ext uri="{BB962C8B-B14F-4D97-AF65-F5344CB8AC3E}">
        <p14:creationId xmlns:p14="http://schemas.microsoft.com/office/powerpoint/2010/main" val="403734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07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4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5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4916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km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794915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28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84972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cm</a:t>
            </a:r>
          </a:p>
        </p:txBody>
      </p:sp>
      <p:sp>
        <p:nvSpPr>
          <p:cNvPr id="22" name="cauhoi"/>
          <p:cNvSpPr/>
          <p:nvPr/>
        </p:nvSpPr>
        <p:spPr>
          <a:xfrm>
            <a:off x="2878803" y="29022"/>
            <a:ext cx="6019800" cy="1979454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49691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60906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27079" y="495709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quãng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tỉnh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ta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23838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89" y="0"/>
            <a:ext cx="1137802" cy="1137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345" y="4797180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5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4" grpId="0" animBg="1"/>
      <p:bldP spid="27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07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4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5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4916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1000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794915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10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39943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100</a:t>
            </a:r>
          </a:p>
        </p:txBody>
      </p:sp>
      <p:sp>
        <p:nvSpPr>
          <p:cNvPr id="22" name="cauhoi"/>
          <p:cNvSpPr/>
          <p:nvPr/>
        </p:nvSpPr>
        <p:spPr>
          <a:xfrm>
            <a:off x="3116042" y="27403"/>
            <a:ext cx="6019800" cy="1582044"/>
          </a:xfrm>
          <a:prstGeom prst="cloud">
            <a:avLst/>
          </a:prstGeom>
          <a:solidFill>
            <a:srgbClr val="FF99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12679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12678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695589" y="50314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 km = ……. m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23838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89" y="0"/>
            <a:ext cx="1137802" cy="11378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90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4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07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4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35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4916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794915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10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3994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100</a:t>
            </a:r>
          </a:p>
        </p:txBody>
      </p:sp>
      <p:sp>
        <p:nvSpPr>
          <p:cNvPr id="22" name="cauhoi"/>
          <p:cNvSpPr/>
          <p:nvPr/>
        </p:nvSpPr>
        <p:spPr>
          <a:xfrm>
            <a:off x="2878803" y="29022"/>
            <a:ext cx="6019800" cy="1582044"/>
          </a:xfrm>
          <a:prstGeom prst="cloud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12679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97918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517767" y="457200"/>
            <a:ext cx="313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100 cm = …… m 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23838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89" y="0"/>
            <a:ext cx="1137802" cy="11378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98" y="4673391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3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"/>
            <a:ext cx="12161838" cy="68575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0" y="1481255"/>
            <a:ext cx="12161838" cy="5376540"/>
          </a:xfrm>
          <a:prstGeom prst="rect">
            <a:avLst/>
          </a:prstGeom>
        </p:spPr>
      </p:pic>
      <p:grpSp>
        <p:nvGrpSpPr>
          <p:cNvPr id="11" name="Group 550"/>
          <p:cNvGrpSpPr>
            <a:grpSpLocks/>
          </p:cNvGrpSpPr>
          <p:nvPr/>
        </p:nvGrpSpPr>
        <p:grpSpPr bwMode="auto">
          <a:xfrm>
            <a:off x="3694083" y="-275586"/>
            <a:ext cx="2044269" cy="2670004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Tx/>
              </a:pPr>
              <a:endParaRPr lang="zh-CN" altLang="en-US" sz="6000" kern="1200">
                <a:solidFill>
                  <a:prstClr val="black"/>
                </a:solidFill>
                <a:latin typeface="Calibri"/>
                <a:ea typeface="华文彩云" pitchFamily="2" charset="-122"/>
                <a:cs typeface="+mn-cs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Tx/>
                </a:pPr>
                <a:endParaRPr lang="zh-CN" altLang="en-US" sz="6000" kern="1200">
                  <a:solidFill>
                    <a:prstClr val="black"/>
                  </a:solidFill>
                  <a:latin typeface="Calibri"/>
                  <a:ea typeface="华文彩云" pitchFamily="2" charset="-122"/>
                  <a:cs typeface="+mn-cs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buClrTx/>
                        </a:pPr>
                        <a:endParaRPr lang="zh-CN" altLang="en-US" sz="6000" kern="1200">
                          <a:solidFill>
                            <a:prstClr val="black"/>
                          </a:solidFill>
                          <a:latin typeface="Calibri"/>
                          <a:ea typeface="华文彩云" pitchFamily="2" charset="-122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507" y="1090285"/>
            <a:ext cx="2636548" cy="37829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1672" y="1090285"/>
            <a:ext cx="2048094" cy="42832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04" y="866161"/>
            <a:ext cx="2525667" cy="3618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7371" y="2175830"/>
            <a:ext cx="2006782" cy="3707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1672" y="1102504"/>
            <a:ext cx="2048094" cy="42832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04" y="878380"/>
            <a:ext cx="2525667" cy="3618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7371" y="2188049"/>
            <a:ext cx="2006782" cy="3707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507" y="1102503"/>
            <a:ext cx="2636548" cy="37829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2"/>
          <p:cNvSpPr txBox="1">
            <a:spLocks noChangeArrowheads="1"/>
          </p:cNvSpPr>
          <p:nvPr/>
        </p:nvSpPr>
        <p:spPr bwMode="auto">
          <a:xfrm>
            <a:off x="1502120" y="5520291"/>
            <a:ext cx="9157597" cy="774834"/>
          </a:xfrm>
          <a:prstGeom prst="rect">
            <a:avLst/>
          </a:prstGeom>
          <a:solidFill>
            <a:srgbClr val="006DF0">
              <a:alpha val="85098"/>
            </a:srgbClr>
          </a:solidFill>
          <a:ln>
            <a:noFill/>
          </a:ln>
        </p:spPr>
        <p:txBody>
          <a:bodyPr wrap="square" lIns="96780" tIns="48390" rIns="96780" bIns="483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>
              <a:buClrTx/>
            </a:pP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Chào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tạm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biệt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và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hẹn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gặp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</a:t>
            </a:r>
            <a:r>
              <a:rPr lang="en-US" altLang="zh-CN" sz="4400" b="1" kern="1200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lại</a:t>
            </a:r>
            <a:r>
              <a:rPr lang="en-US" altLang="zh-CN" sz="4400" b="1" kern="1200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623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1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4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6623" y="-366144"/>
            <a:ext cx="12835083" cy="7215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24390" y="595776"/>
            <a:ext cx="3849182" cy="236264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00186" y="2832591"/>
            <a:ext cx="382197" cy="940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28359" y="2112227"/>
            <a:ext cx="1478696" cy="1099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3694" y="3185399"/>
            <a:ext cx="763354" cy="1271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284410" y="3369060"/>
            <a:ext cx="581329" cy="711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890552" y="1169803"/>
            <a:ext cx="13962" cy="172968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04514" y="664642"/>
            <a:ext cx="0" cy="55312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53510" y="4951878"/>
            <a:ext cx="875097" cy="600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27545" y="3841716"/>
            <a:ext cx="875097" cy="554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4999256" y="3424498"/>
            <a:ext cx="954352" cy="6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895939" y="3379755"/>
            <a:ext cx="875097" cy="600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74385" y="6173031"/>
            <a:ext cx="948215" cy="625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5370" y="5251956"/>
            <a:ext cx="862131" cy="716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16501" y="4393051"/>
            <a:ext cx="862131" cy="716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26759" y="5733322"/>
            <a:ext cx="990570" cy="6221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73663" y="2744349"/>
            <a:ext cx="857155" cy="538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1701" y="6173031"/>
            <a:ext cx="857155" cy="53832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57765" y="3611147"/>
            <a:ext cx="8646307" cy="29086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en-US" sz="9079" b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lgerian" panose="04020705040A02060702" pitchFamily="82" charset="0"/>
              </a:rPr>
              <a:t>GAME CÂU CÁ</a:t>
            </a:r>
            <a:endParaRPr lang="en-US" sz="9079" b="1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820214" y="4901961"/>
            <a:ext cx="1003352" cy="3648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en-US" sz="1891" b="1">
                <a:solidFill>
                  <a:prstClr val="black"/>
                </a:solidFill>
                <a:latin typeface="Calibri" panose="020F0502020204030204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36522" y="4080099"/>
            <a:ext cx="5088791" cy="180332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en-US" sz="6600" b="1">
                <a:ln w="1905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+mj-lt"/>
              </a:rPr>
              <a:t>KHỞI ĐỘNG</a:t>
            </a:r>
            <a:endParaRPr lang="en-US" sz="6600" b="1" dirty="0">
              <a:ln w="1905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370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2761" y="8484"/>
            <a:ext cx="12835083" cy="7215661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2760" y="1103131"/>
            <a:ext cx="382197" cy="94065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24390" y="595777"/>
            <a:ext cx="3849182" cy="236264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4963" y="644846"/>
            <a:ext cx="382197" cy="3144257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04514" y="664642"/>
            <a:ext cx="0" cy="55312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09" y="1668331"/>
            <a:ext cx="787023" cy="548644"/>
          </a:xfrm>
          <a:prstGeom prst="rect">
            <a:avLst/>
          </a:prstGeom>
        </p:spPr>
      </p:pic>
      <p:sp>
        <p:nvSpPr>
          <p:cNvPr id="147" name="Rectangle: Rounded Corners 70">
            <a:hlinkClick r:id="rId8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044908" y="74945"/>
            <a:ext cx="853999" cy="4143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en-US" sz="1891" b="1">
                <a:solidFill>
                  <a:prstClr val="black"/>
                </a:solidFill>
                <a:latin typeface="Calibri" panose="020F0502020204030204"/>
              </a:rPr>
              <a:t>EXIT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61284" y="3651446"/>
            <a:ext cx="1492848" cy="1181156"/>
            <a:chOff x="2367140" y="3651997"/>
            <a:chExt cx="1496550" cy="1184085"/>
          </a:xfrm>
        </p:grpSpPr>
        <p:pic>
          <p:nvPicPr>
            <p:cNvPr id="49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2979824" y="3920873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3591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97885" y="5704245"/>
            <a:ext cx="1799440" cy="1145272"/>
            <a:chOff x="5361721" y="5313286"/>
            <a:chExt cx="1803903" cy="1148112"/>
          </a:xfrm>
        </p:grpSpPr>
        <p:pic>
          <p:nvPicPr>
            <p:cNvPr id="69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78" name="TextBox 77">
              <a:hlinkClick r:id="" action="ppaction://noaction"/>
            </p:cNvPr>
            <p:cNvSpPr txBox="1"/>
            <p:nvPr/>
          </p:nvSpPr>
          <p:spPr>
            <a:xfrm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3591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00420" y="4689647"/>
            <a:ext cx="1888976" cy="1114484"/>
            <a:chOff x="10159361" y="4275964"/>
            <a:chExt cx="1893661" cy="1117248"/>
          </a:xfrm>
        </p:grpSpPr>
        <p:pic>
          <p:nvPicPr>
            <p:cNvPr id="51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79" name="TextBox 78">
              <a:hlinkClick r:id="" action="ppaction://noaction"/>
            </p:cNvPr>
            <p:cNvSpPr txBox="1"/>
            <p:nvPr/>
          </p:nvSpPr>
          <p:spPr>
            <a:xfrm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3591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4673" y="5142020"/>
            <a:ext cx="1645601" cy="1100358"/>
            <a:chOff x="716445" y="5146268"/>
            <a:chExt cx="1649682" cy="1103087"/>
          </a:xfrm>
        </p:grpSpPr>
        <p:pic>
          <p:nvPicPr>
            <p:cNvPr id="59" name="ca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3752">
              <a:off x="716445" y="5146268"/>
              <a:ext cx="1649682" cy="1103087"/>
            </a:xfrm>
            <a:prstGeom prst="rect">
              <a:avLst/>
            </a:prstGeom>
          </p:spPr>
        </p:pic>
        <p:sp>
          <p:nvSpPr>
            <p:cNvPr id="81" name="TextBox 80">
              <a:hlinkClick r:id="" action="ppaction://noaction"/>
            </p:cNvPr>
            <p:cNvSpPr txBox="1"/>
            <p:nvPr/>
          </p:nvSpPr>
          <p:spPr>
            <a:xfrm>
              <a:off x="1296430" y="538865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3591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8129147">
            <a:off x="5105731" y="1872369"/>
            <a:ext cx="1192545" cy="945896"/>
            <a:chOff x="2367140" y="3651997"/>
            <a:chExt cx="1496550" cy="1184085"/>
          </a:xfrm>
        </p:grpSpPr>
        <p:pic>
          <p:nvPicPr>
            <p:cNvPr id="83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84" name="TextBox 83">
              <a:hlinkClick r:id="" action="ppaction://noaction"/>
            </p:cNvPr>
            <p:cNvSpPr txBox="1"/>
            <p:nvPr/>
          </p:nvSpPr>
          <p:spPr>
            <a:xfrm>
              <a:off x="2979824" y="3841377"/>
              <a:ext cx="489710" cy="80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3591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85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90" y="1668331"/>
            <a:ext cx="787023" cy="548644"/>
          </a:xfrm>
          <a:prstGeom prst="rect">
            <a:avLst/>
          </a:prstGeom>
        </p:spPr>
      </p:pic>
      <p:sp>
        <p:nvSpPr>
          <p:cNvPr id="9" name="Oval 8">
            <a:hlinkClick r:id="rId13" action="ppaction://hlinksldjump"/>
          </p:cNvPr>
          <p:cNvSpPr/>
          <p:nvPr/>
        </p:nvSpPr>
        <p:spPr>
          <a:xfrm>
            <a:off x="4275196" y="74944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1795" kern="1200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0" name="Oval 89">
            <a:hlinkClick r:id="rId14" action="ppaction://hlinksldjump"/>
          </p:cNvPr>
          <p:cNvSpPr/>
          <p:nvPr/>
        </p:nvSpPr>
        <p:spPr>
          <a:xfrm>
            <a:off x="4781443" y="90498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1795" kern="12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1" name="Oval 90">
            <a:hlinkClick r:id="rId15" action="ppaction://hlinksldjump"/>
          </p:cNvPr>
          <p:cNvSpPr/>
          <p:nvPr/>
        </p:nvSpPr>
        <p:spPr>
          <a:xfrm>
            <a:off x="5287689" y="10605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1795" kern="1200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92" name="Oval 91">
            <a:hlinkClick r:id="rId16" action="ppaction://hlinksldjump"/>
          </p:cNvPr>
          <p:cNvSpPr/>
          <p:nvPr/>
        </p:nvSpPr>
        <p:spPr>
          <a:xfrm>
            <a:off x="5793936" y="108936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1795" kern="1200" dirty="0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93" name="Oval 92">
            <a:hlinkClick r:id="rId17" action="ppaction://hlinksldjump"/>
          </p:cNvPr>
          <p:cNvSpPr/>
          <p:nvPr/>
        </p:nvSpPr>
        <p:spPr>
          <a:xfrm>
            <a:off x="6300182" y="11182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1795" kern="1200" dirty="0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grpSp>
        <p:nvGrpSpPr>
          <p:cNvPr id="94" name="Group 93"/>
          <p:cNvGrpSpPr/>
          <p:nvPr/>
        </p:nvGrpSpPr>
        <p:grpSpPr>
          <a:xfrm rot="5196589">
            <a:off x="4549908" y="5856268"/>
            <a:ext cx="1799440" cy="1145272"/>
            <a:chOff x="5361721" y="5313286"/>
            <a:chExt cx="1803903" cy="1148112"/>
          </a:xfrm>
        </p:grpSpPr>
        <p:pic>
          <p:nvPicPr>
            <p:cNvPr id="95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96" name="TextBox 95">
              <a:hlinkClick r:id="" action="ppaction://noaction"/>
            </p:cNvPr>
            <p:cNvSpPr txBox="1"/>
            <p:nvPr/>
          </p:nvSpPr>
          <p:spPr>
            <a:xfrm rot="17440238"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3591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97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29" y="1668331"/>
            <a:ext cx="787023" cy="548644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4722554">
            <a:off x="5018516" y="2051523"/>
            <a:ext cx="1888976" cy="1114484"/>
            <a:chOff x="10159361" y="4275964"/>
            <a:chExt cx="1893661" cy="1117248"/>
          </a:xfrm>
        </p:grpSpPr>
        <p:pic>
          <p:nvPicPr>
            <p:cNvPr id="99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100" name="TextBox 99">
              <a:hlinkClick r:id="" action="ppaction://noaction"/>
            </p:cNvPr>
            <p:cNvSpPr txBox="1"/>
            <p:nvPr/>
          </p:nvSpPr>
          <p:spPr>
            <a:xfrm rot="16720321"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3591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101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86" y="1734753"/>
            <a:ext cx="787023" cy="548644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 rot="19656584">
            <a:off x="858316" y="5176920"/>
            <a:ext cx="1651287" cy="1100358"/>
            <a:chOff x="2334491" y="5468073"/>
            <a:chExt cx="1655382" cy="1103087"/>
          </a:xfrm>
        </p:grpSpPr>
        <p:pic>
          <p:nvPicPr>
            <p:cNvPr id="103" name="ca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3752" flipH="1">
              <a:off x="2334491" y="5468073"/>
              <a:ext cx="1655382" cy="1103087"/>
            </a:xfrm>
            <a:prstGeom prst="rect">
              <a:avLst/>
            </a:prstGeom>
          </p:spPr>
        </p:pic>
        <p:sp>
          <p:nvSpPr>
            <p:cNvPr id="104" name="TextBox 103">
              <a:hlinkClick r:id="" action="ppaction://noaction"/>
            </p:cNvPr>
            <p:cNvSpPr txBox="1"/>
            <p:nvPr/>
          </p:nvSpPr>
          <p:spPr>
            <a:xfrm>
              <a:off x="2958456" y="5764095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3591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1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96" y="1707745"/>
            <a:ext cx="787023" cy="5486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119308">
            <a:off x="6720526" y="2955269"/>
            <a:ext cx="1222719" cy="2037055"/>
            <a:chOff x="7538928" y="2707940"/>
            <a:chExt cx="1225751" cy="2042107"/>
          </a:xfrm>
        </p:grpSpPr>
        <p:pic>
          <p:nvPicPr>
            <p:cNvPr id="74" name="c141">
              <a:extLst>
                <a:ext uri="{FF2B5EF4-FFF2-40B4-BE49-F238E27FC236}">
                  <a16:creationId xmlns:a16="http://schemas.microsoft.com/office/drawing/2014/main" id="{33848A06-B22E-4ED9-B70A-85D6EF76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t="43266" r="21565" b="18575"/>
            <a:stretch/>
          </p:blipFill>
          <p:spPr>
            <a:xfrm>
              <a:off x="7538928" y="2707940"/>
              <a:ext cx="1225751" cy="2042107"/>
            </a:xfrm>
            <a:prstGeom prst="rect">
              <a:avLst/>
            </a:prstGeom>
          </p:spPr>
        </p:pic>
        <p:sp>
          <p:nvSpPr>
            <p:cNvPr id="80" name="TextBox 79">
              <a:hlinkClick r:id="" action="ppaction://noaction"/>
            </p:cNvPr>
            <p:cNvSpPr txBox="1"/>
            <p:nvPr/>
          </p:nvSpPr>
          <p:spPr>
            <a:xfrm>
              <a:off x="7918906" y="297044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3591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A512A5-3174-424F-8EF4-AD585C4394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4167" l="6571" r="97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5383" y="1851662"/>
            <a:ext cx="791473" cy="12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2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C 0.00195 -0.00301 0.01198 -0.03402 0.03698 -0.03194 C 0.075 -0.02893 0.08997 -0.00694 0.125 -0.02893 C 0.147 -0.04189 0.17304 -0.075 0.19205 -0.07407 C 0.23502 -0.07291 0.24401 -0.03889 0.24401 -0.0081 C 0.24505 0.03611 0.18906 0.07292 0.12096 0.07709 C 0.05195 0.0801 -0.00495 0.03311 3.125E-6 -3.7037E-6 Z " pathEditMode="relative" rAng="0" ptsTypes="AAAAA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2.96296E-6 C 0.00026 -0.00301 0.00339 -0.03403 0.01107 -0.03195 C 0.02292 -0.02894 0.02748 -0.00695 0.03841 -0.02894 C 0.04518 -0.0419 0.05326 -0.075 0.05912 -0.07408 C 0.0724 -0.07292 0.07526 -0.03889 0.07526 -0.0081 C 0.07552 0.03611 0.05821 0.07291 0.03711 0.07708 C 0.01576 0.08009 -0.00182 0.0331 -0.00039 2.96296E-6 Z " pathEditMode="relative" rAng="0" ptsTypes="AAAAAAA">
                                      <p:cBhvr>
                                        <p:cTn id="10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05 0.00694 C -0.06914 0.00231 -0.06432 -0.04398 -0.05234 -0.04074 C -0.03411 -0.03634 -0.02682 -0.00347 -0.01002 -0.03634 C 0.00053 -0.05579 0.01303 -0.10509 0.02214 -0.1037 C 0.04271 -0.10208 0.04714 -0.05116 0.04714 -0.00532 C 0.04753 0.06065 0.02071 0.11574 -0.01197 0.12199 C -0.04518 0.12639 -0.07239 0.05625 -0.07005 0.00694 Z " pathEditMode="relative" rAng="0" ptsTypes="AAAAAAA">
                                      <p:cBhvr>
                                        <p:cTn id="1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0.00091 -0.00532 -0.00534 -0.05856 -0.01666 -0.05509 C -0.03359 -0.04977 -0.04036 -0.01204 -0.05612 -0.04977 C -0.06601 -0.07222 -0.0776 -0.12917 -0.08619 -0.12755 C -0.10547 -0.12546 -0.1095 -0.0669 -0.1095 -0.01412 C -0.11002 0.06204 -0.08489 0.12546 -0.05429 0.13264 C -0.0233 0.13773 0.00222 0.05695 -2.91667E-6 -7.40741E-7 Z " pathEditMode="relative" rAng="0" ptsTypes="AAAAAAA">
                                      <p:cBhvr>
                                        <p:cTn id="14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21549 -0.1296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177 -0.2215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04271 -0.5731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2865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39427 -0.391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30573 -0.5053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-25278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6623" y="-366144"/>
            <a:ext cx="12835083" cy="7215661"/>
          </a:xfrm>
          <a:prstGeom prst="rect">
            <a:avLst/>
          </a:prstGeom>
        </p:spPr>
      </p:pic>
      <p:sp>
        <p:nvSpPr>
          <p:cNvPr id="25" name="cauhoi">
            <a:extLst>
              <a:ext uri="{FF2B5EF4-FFF2-40B4-BE49-F238E27FC236}">
                <a16:creationId xmlns:a16="http://schemas.microsoft.com/office/drawing/2014/main" id="{8002AB43-A9BD-4CD1-AA75-18786D1D6E02}"/>
              </a:ext>
            </a:extLst>
          </p:cNvPr>
          <p:cNvSpPr/>
          <p:nvPr/>
        </p:nvSpPr>
        <p:spPr>
          <a:xfrm flipH="1">
            <a:off x="6174477" y="1975788"/>
            <a:ext cx="6204970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endParaRPr lang="en-US" sz="4389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A338F8-4608-4D2B-A5BB-9629D40F539C}"/>
              </a:ext>
            </a:extLst>
          </p:cNvPr>
          <p:cNvSpPr/>
          <p:nvPr/>
        </p:nvSpPr>
        <p:spPr>
          <a:xfrm>
            <a:off x="7038799" y="3033086"/>
            <a:ext cx="495499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vi-VN" sz="5400" b="1" dirty="0">
                <a:solidFill>
                  <a:srgbClr val="FF0000"/>
                </a:solidFill>
                <a:latin typeface="+mj-lt"/>
              </a:rPr>
              <a:t>Xăng ti mét, đề xi mét, mét.</a:t>
            </a:r>
          </a:p>
        </p:txBody>
      </p:sp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2" y="76234"/>
            <a:ext cx="2432598" cy="2698902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799575" y="5056616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 dirty="0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42782" y="5074791"/>
            <a:ext cx="1825388" cy="1236908"/>
          </a:xfrm>
          <a:prstGeom prst="rect">
            <a:avLst/>
          </a:prstGeom>
        </p:spPr>
      </p:pic>
      <p:pic>
        <p:nvPicPr>
          <p:cNvPr id="78" name="back">
            <a:hlinkClick r:id="rId6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1040480" y="53572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10166" y="1975788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endParaRPr lang="en-US" sz="4389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661" y="2775136"/>
            <a:ext cx="4954996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vi-VN" sz="5400" b="1" dirty="0">
                <a:solidFill>
                  <a:srgbClr val="002060"/>
                </a:solidFill>
                <a:latin typeface="+mj-lt"/>
              </a:rPr>
              <a:t>Kể tên các đơn vị đo độ dài em đã học.</a:t>
            </a:r>
          </a:p>
        </p:txBody>
      </p:sp>
    </p:spTree>
    <p:extLst>
      <p:ext uri="{BB962C8B-B14F-4D97-AF65-F5344CB8AC3E}">
        <p14:creationId xmlns:p14="http://schemas.microsoft.com/office/powerpoint/2010/main" val="654812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6623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2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08608" y="3580969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5</a:t>
              </a:r>
              <a:endParaRPr lang="zh-CN" altLang="zh-CN" sz="4389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08608" y="473805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15</a:t>
              </a:r>
              <a:endParaRPr lang="zh-CN" altLang="zh-CN" sz="4389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799575" y="5056616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 dirty="0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31689" y="4784123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42782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08608" y="2435683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55</a:t>
              </a:r>
              <a:endParaRPr lang="zh-CN" altLang="zh-CN" sz="4389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29085" y="346118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8944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2091">
              <a:lnSpc>
                <a:spcPct val="150000"/>
              </a:lnSpc>
              <a:defRPr/>
            </a:pPr>
            <a:endParaRPr lang="en-US" sz="399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182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6364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8321" y="2376573"/>
            <a:ext cx="1825388" cy="1236908"/>
          </a:xfrm>
          <a:prstGeom prst="rect">
            <a:avLst/>
          </a:prstGeom>
        </p:spPr>
      </p:pic>
      <p:pic>
        <p:nvPicPr>
          <p:cNvPr id="2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56285" y="406034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4C491EE-3A39-4402-8719-C2B2645DA607}"/>
              </a:ext>
            </a:extLst>
          </p:cNvPr>
          <p:cNvSpPr/>
          <p:nvPr/>
        </p:nvSpPr>
        <p:spPr>
          <a:xfrm>
            <a:off x="706274" y="3320472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en-US" sz="5400" b="1" dirty="0">
                <a:solidFill>
                  <a:srgbClr val="002060"/>
                </a:solidFill>
                <a:latin typeface="+mj-lt"/>
              </a:rPr>
              <a:t>50 cm = .. dm.</a:t>
            </a:r>
          </a:p>
        </p:txBody>
      </p:sp>
    </p:spTree>
    <p:extLst>
      <p:ext uri="{BB962C8B-B14F-4D97-AF65-F5344CB8AC3E}">
        <p14:creationId xmlns:p14="http://schemas.microsoft.com/office/powerpoint/2010/main" val="228742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6623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2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84619" y="3333930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14</a:t>
              </a:r>
              <a:endParaRPr lang="zh-CN" altLang="zh-CN" sz="4389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84619" y="4491020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44</a:t>
              </a:r>
              <a:endParaRPr lang="zh-CN" altLang="zh-CN" sz="4389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799575" y="5056616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 dirty="0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87576" y="3387982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7701" y="4537087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42782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84619" y="2188646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sz="4389" b="1" dirty="0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</a:rPr>
                <a:t>4</a:t>
              </a:r>
              <a:endParaRPr lang="zh-CN" altLang="zh-CN" sz="4389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67163" y="2129143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8944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endParaRPr lang="en-US" sz="3591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182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6364" y="204847"/>
            <a:ext cx="608092" cy="608092"/>
          </a:xfrm>
          <a:prstGeom prst="rect">
            <a:avLst/>
          </a:prstGeom>
        </p:spPr>
      </p:pic>
      <p:pic>
        <p:nvPicPr>
          <p:cNvPr id="29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56285" y="406034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9F3CACD-D80F-48B2-9C8D-54F1839C871A}"/>
              </a:ext>
            </a:extLst>
          </p:cNvPr>
          <p:cNvSpPr/>
          <p:nvPr/>
        </p:nvSpPr>
        <p:spPr>
          <a:xfrm>
            <a:off x="639855" y="3599626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en-US" sz="5400" b="1" dirty="0">
                <a:solidFill>
                  <a:srgbClr val="002060"/>
                </a:solidFill>
                <a:latin typeface="+mj-lt"/>
              </a:rPr>
              <a:t>40 dm = …… m</a:t>
            </a:r>
          </a:p>
        </p:txBody>
      </p:sp>
    </p:spTree>
    <p:extLst>
      <p:ext uri="{BB962C8B-B14F-4D97-AF65-F5344CB8AC3E}">
        <p14:creationId xmlns:p14="http://schemas.microsoft.com/office/powerpoint/2010/main" val="290699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6623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2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3621" y="3447947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2</a:t>
              </a:r>
              <a:endParaRPr lang="zh-CN" altLang="zh-CN" sz="4389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3621" y="4605037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20</a:t>
              </a:r>
              <a:endParaRPr lang="zh-CN" altLang="zh-CN" sz="4389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799575" y="5056616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 dirty="0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6703" y="4651104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42782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3621" y="2302663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12</a:t>
              </a:r>
              <a:endParaRPr lang="zh-CN" altLang="zh-CN" sz="4389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4098" y="332816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8944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endParaRPr lang="en-US" sz="3192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182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6364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43337" y="2243552"/>
            <a:ext cx="1825388" cy="1236908"/>
          </a:xfrm>
          <a:prstGeom prst="rect">
            <a:avLst/>
          </a:prstGeom>
        </p:spPr>
      </p:pic>
      <p:pic>
        <p:nvPicPr>
          <p:cNvPr id="30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56285" y="406034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427704-E967-4374-B0C4-1D40731CBA97}"/>
              </a:ext>
            </a:extLst>
          </p:cNvPr>
          <p:cNvSpPr/>
          <p:nvPr/>
        </p:nvSpPr>
        <p:spPr>
          <a:xfrm>
            <a:off x="706274" y="3369563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en-US" sz="5400" b="1" dirty="0">
                <a:solidFill>
                  <a:srgbClr val="002060"/>
                </a:solidFill>
                <a:latin typeface="+mj-lt"/>
              </a:rPr>
              <a:t>200 cm =…… m</a:t>
            </a:r>
          </a:p>
        </p:txBody>
      </p:sp>
    </p:spTree>
    <p:extLst>
      <p:ext uri="{BB962C8B-B14F-4D97-AF65-F5344CB8AC3E}">
        <p14:creationId xmlns:p14="http://schemas.microsoft.com/office/powerpoint/2010/main" val="295427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799575" y="5056616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 dirty="0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Calibri" panose="020F0502020204030204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1" b="1" dirty="0">
                <a:solidFill>
                  <a:srgbClr val="FFFFFF"/>
                </a:solidFill>
                <a:latin typeface="Calibri" panose="020F0502020204030204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42782" y="5074791"/>
            <a:ext cx="1825388" cy="1236908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6623" y="-366144"/>
            <a:ext cx="12835083" cy="7215661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2" y="76234"/>
            <a:ext cx="2432598" cy="2698902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53714" y="3321189"/>
            <a:ext cx="4776170" cy="998387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prstClr val="white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10</a:t>
              </a:r>
              <a:endParaRPr lang="zh-CN" altLang="zh-CN" sz="4389" b="1" dirty="0">
                <a:solidFill>
                  <a:prstClr val="white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53714" y="447827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prstClr val="white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100</a:t>
              </a:r>
              <a:endParaRPr lang="zh-CN" altLang="zh-CN" sz="4389" b="1" dirty="0">
                <a:solidFill>
                  <a:prstClr val="white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56672" y="3375241"/>
            <a:ext cx="1825388" cy="1236908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53714" y="2175903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4389" b="1" dirty="0">
                  <a:solidFill>
                    <a:prstClr val="white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1</a:t>
              </a:r>
              <a:endParaRPr lang="zh-CN" altLang="zh-CN" sz="4389" b="1" dirty="0">
                <a:solidFill>
                  <a:prstClr val="white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>
                <a:defRPr/>
              </a:pPr>
              <a:r>
                <a:rPr lang="en-US" altLang="zh-CN" sz="3311" b="1">
                  <a:solidFill>
                    <a:srgbClr val="FFFFFF"/>
                  </a:solidFill>
                  <a:latin typeface="+mj-lt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1" b="1" dirty="0">
                <a:solidFill>
                  <a:srgbClr val="FFFFFF"/>
                </a:solidFill>
                <a:latin typeface="+mj-lt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8802" y="4406120"/>
            <a:ext cx="2161624" cy="1401388"/>
          </a:xfrm>
          <a:prstGeom prst="rect">
            <a:avLst/>
          </a:prstGeom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8944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2091">
              <a:defRPr/>
            </a:pPr>
            <a:endParaRPr lang="en-US" sz="3591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182" y="106665"/>
            <a:ext cx="608092" cy="608092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6364" y="204847"/>
            <a:ext cx="608092" cy="608092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83049" y="2175903"/>
            <a:ext cx="1825388" cy="1236908"/>
          </a:xfrm>
          <a:prstGeom prst="rect">
            <a:avLst/>
          </a:prstGeom>
        </p:spPr>
      </p:pic>
      <p:pic>
        <p:nvPicPr>
          <p:cNvPr id="46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308308" y="558057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3914979-EFD7-4769-BADC-A2147BDAE859}"/>
              </a:ext>
            </a:extLst>
          </p:cNvPr>
          <p:cNvSpPr/>
          <p:nvPr/>
        </p:nvSpPr>
        <p:spPr>
          <a:xfrm>
            <a:off x="444528" y="3346127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>
              <a:defRPr/>
            </a:pPr>
            <a:r>
              <a:rPr lang="en-US" sz="5400" b="1" dirty="0">
                <a:solidFill>
                  <a:srgbClr val="002060"/>
                </a:solidFill>
                <a:latin typeface="+mj-lt"/>
              </a:rPr>
              <a:t>10 m = ...dm</a:t>
            </a:r>
          </a:p>
        </p:txBody>
      </p:sp>
    </p:spTree>
    <p:extLst>
      <p:ext uri="{BB962C8B-B14F-4D97-AF65-F5344CB8AC3E}">
        <p14:creationId xmlns:p14="http://schemas.microsoft.com/office/powerpoint/2010/main" val="191706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991453" y="114237"/>
            <a:ext cx="2185331" cy="978235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199" tIns="45587" rIns="91199" bIns="45587" anchor="ctr" anchorCtr="0">
                <a:noAutofit/>
              </a:bodyPr>
              <a:lstStyle/>
              <a:p>
                <a:pPr algn="ctr"/>
                <a:endParaRPr sz="1795">
                  <a:solidFill>
                    <a:schemeClr val="lt1"/>
                  </a:solidFill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199" tIns="45587" rIns="91199" bIns="45587" anchor="ctr" anchorCtr="0">
                <a:noAutofit/>
              </a:bodyPr>
              <a:lstStyle/>
              <a:p>
                <a:pPr algn="ctr"/>
                <a:endParaRPr sz="1795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199" tIns="45587" rIns="91199" bIns="45587" anchor="t" anchorCtr="0">
              <a:spAutoFit/>
            </a:bodyPr>
            <a:lstStyle/>
            <a:p>
              <a:pPr algn="ctr"/>
              <a:r>
                <a:rPr lang="en-US" sz="2793">
                  <a:solidFill>
                    <a:srgbClr val="E36C09"/>
                  </a:solidFill>
                  <a:latin typeface="Cookie"/>
                  <a:ea typeface="Cookie"/>
                  <a:cs typeface="Cookie"/>
                  <a:sym typeface="Cookie"/>
                </a:rPr>
                <a:t>CHỦ ĐỀ 11</a:t>
              </a:r>
              <a:endParaRPr sz="1859"/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3065799" y="240001"/>
            <a:ext cx="7363412" cy="132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/>
            <a:r>
              <a:rPr lang="en-US" sz="3990">
                <a:solidFill>
                  <a:srgbClr val="E36C09"/>
                </a:solidFill>
                <a:latin typeface="Cookie"/>
                <a:ea typeface="Cookie"/>
                <a:cs typeface="Cookie"/>
                <a:sym typeface="Cookie"/>
              </a:rPr>
              <a:t>ĐỘ DÀI VÀ ĐƠN VỊ ĐO ĐỘ DÀI</a:t>
            </a:r>
            <a:endParaRPr sz="1859"/>
          </a:p>
          <a:p>
            <a:pPr algn="ctr"/>
            <a:r>
              <a:rPr lang="en-US" sz="3990">
                <a:solidFill>
                  <a:srgbClr val="E36C09"/>
                </a:solidFill>
                <a:latin typeface="Cookie"/>
                <a:ea typeface="Cookie"/>
                <a:cs typeface="Cookie"/>
                <a:sym typeface="Cookie"/>
              </a:rPr>
              <a:t>TIỀN VIỆT NAM</a:t>
            </a:r>
            <a:endParaRPr sz="1859"/>
          </a:p>
        </p:txBody>
      </p:sp>
      <p:sp>
        <p:nvSpPr>
          <p:cNvPr id="4344" name="Google Shape;4344;p1"/>
          <p:cNvSpPr txBox="1"/>
          <p:nvPr/>
        </p:nvSpPr>
        <p:spPr>
          <a:xfrm>
            <a:off x="2640213" y="1903326"/>
            <a:ext cx="6332507" cy="230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985" dirty="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BÀI 55</a:t>
            </a:r>
            <a:r>
              <a:rPr lang="vi-VN" sz="1859" dirty="0">
                <a:ea typeface="Cookie"/>
              </a:rPr>
              <a:t> </a:t>
            </a:r>
            <a:endParaRPr sz="1859" dirty="0"/>
          </a:p>
          <a:p>
            <a:pPr algn="ctr">
              <a:lnSpc>
                <a:spcPct val="120000"/>
              </a:lnSpc>
            </a:pPr>
            <a:r>
              <a:rPr lang="en-US" sz="5985" dirty="0">
                <a:solidFill>
                  <a:schemeClr val="lt1"/>
                </a:solidFill>
                <a:latin typeface="Cookie"/>
                <a:ea typeface="Cookie"/>
                <a:cs typeface="Cookie"/>
                <a:sym typeface="Cookie"/>
              </a:rPr>
              <a:t>KI-LÔ-MÉT</a:t>
            </a:r>
            <a:endParaRPr sz="1859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771</Words>
  <Application>Microsoft Office PowerPoint</Application>
  <PresentationFormat>Custom</PresentationFormat>
  <Paragraphs>159</Paragraphs>
  <Slides>19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等线 Light</vt:lpstr>
      <vt:lpstr>Algerian</vt:lpstr>
      <vt:lpstr>Anaheim</vt:lpstr>
      <vt:lpstr>Annie Use Your Telescope</vt:lpstr>
      <vt:lpstr>Arial</vt:lpstr>
      <vt:lpstr>Calibri</vt:lpstr>
      <vt:lpstr>Cookie</vt:lpstr>
      <vt:lpstr>Exo</vt:lpstr>
      <vt:lpstr>Lato</vt:lpstr>
      <vt:lpstr>Noto Sans Symbols</vt:lpstr>
      <vt:lpstr>Open Sans</vt:lpstr>
      <vt:lpstr>RocknRoll One</vt:lpstr>
      <vt:lpstr>Tahoma</vt:lpstr>
      <vt:lpstr>Times New Roman</vt:lpstr>
      <vt:lpstr>Math Subject for Middle School - 7th Grade: Ratio, Proportion and Percent by Slidesgo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Anh Hồng</cp:lastModifiedBy>
  <cp:revision>55</cp:revision>
  <dcterms:modified xsi:type="dcterms:W3CDTF">2023-04-06T14:07:48Z</dcterms:modified>
</cp:coreProperties>
</file>