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2"/>
  </p:notesMasterIdLst>
  <p:sldIdLst>
    <p:sldId id="436" r:id="rId2"/>
    <p:sldId id="437" r:id="rId3"/>
    <p:sldId id="438" r:id="rId4"/>
    <p:sldId id="439" r:id="rId5"/>
    <p:sldId id="300" r:id="rId6"/>
    <p:sldId id="423" r:id="rId7"/>
    <p:sldId id="442" r:id="rId8"/>
    <p:sldId id="422" r:id="rId9"/>
    <p:sldId id="453" r:id="rId10"/>
    <p:sldId id="424" r:id="rId11"/>
    <p:sldId id="425" r:id="rId12"/>
    <p:sldId id="441" r:id="rId13"/>
    <p:sldId id="426" r:id="rId14"/>
    <p:sldId id="427" r:id="rId15"/>
    <p:sldId id="428" r:id="rId16"/>
    <p:sldId id="443" r:id="rId17"/>
    <p:sldId id="444" r:id="rId18"/>
    <p:sldId id="429" r:id="rId19"/>
    <p:sldId id="454" r:id="rId20"/>
    <p:sldId id="431" r:id="rId21"/>
    <p:sldId id="440" r:id="rId22"/>
    <p:sldId id="432" r:id="rId23"/>
    <p:sldId id="446" r:id="rId24"/>
    <p:sldId id="433" r:id="rId25"/>
    <p:sldId id="434" r:id="rId26"/>
    <p:sldId id="435" r:id="rId27"/>
    <p:sldId id="449" r:id="rId28"/>
    <p:sldId id="450" r:id="rId29"/>
    <p:sldId id="451" r:id="rId30"/>
    <p:sldId id="452"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SimSun" panose="02010600030101010101" pitchFamily="2" charset="-122"/>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5FFF1"/>
    <a:srgbClr val="CFFFF0"/>
    <a:srgbClr val="F5FFFC"/>
    <a:srgbClr val="43A081"/>
    <a:srgbClr val="89FFD8"/>
    <a:srgbClr val="B6B0D6"/>
    <a:srgbClr val="FDDB87"/>
    <a:srgbClr val="FABABB"/>
    <a:srgbClr val="F78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3" autoAdjust="0"/>
    <p:restoredTop sz="94660"/>
  </p:normalViewPr>
  <p:slideViewPr>
    <p:cSldViewPr snapToGrid="0">
      <p:cViewPr varScale="1">
        <p:scale>
          <a:sx n="88" d="100"/>
          <a:sy n="88" d="100"/>
        </p:scale>
        <p:origin x="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2023/8/1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5886494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2023/8/1</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864172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4898927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2930542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585141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567688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5240880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8918901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4092740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976841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5090256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1022788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9784089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2864957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8950304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4660956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560729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5367409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6358644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149171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740244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3464031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2023/8/1</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7301451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062835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45696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3347064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176646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41796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3445491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8884328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3056792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2023/8/1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2924463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4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81" r:id="rId2"/>
    <p:sldLayoutId id="2147483677" r:id="rId3"/>
    <p:sldLayoutId id="2147483672" r:id="rId4"/>
    <p:sldLayoutId id="2147483650" r:id="rId5"/>
    <p:sldLayoutId id="2147483686" r:id="rId6"/>
    <p:sldLayoutId id="2147483685" r:id="rId7"/>
    <p:sldLayoutId id="2147483680" r:id="rId8"/>
    <p:sldLayoutId id="2147483679" r:id="rId9"/>
    <p:sldLayoutId id="2147483669" r:id="rId10"/>
    <p:sldLayoutId id="2147483651" r:id="rId11"/>
    <p:sldLayoutId id="2147483652" r:id="rId12"/>
    <p:sldLayoutId id="2147483653" r:id="rId13"/>
    <p:sldLayoutId id="2147483654" r:id="rId14"/>
    <p:sldLayoutId id="2147483655" r:id="rId15"/>
    <p:sldLayoutId id="2147483694" r:id="rId16"/>
    <p:sldLayoutId id="2147483693" r:id="rId17"/>
    <p:sldLayoutId id="2147483692" r:id="rId18"/>
    <p:sldLayoutId id="2147483691" r:id="rId19"/>
    <p:sldLayoutId id="2147483690" r:id="rId20"/>
    <p:sldLayoutId id="2147483689" r:id="rId21"/>
    <p:sldLayoutId id="2147483688" r:id="rId22"/>
    <p:sldLayoutId id="2147483687" r:id="rId23"/>
    <p:sldLayoutId id="2147483676" r:id="rId24"/>
    <p:sldLayoutId id="2147483675" r:id="rId25"/>
    <p:sldLayoutId id="2147483674" r:id="rId26"/>
    <p:sldLayoutId id="2147483673" r:id="rId27"/>
    <p:sldLayoutId id="2147483671" r:id="rId28"/>
    <p:sldLayoutId id="2147483670" r:id="rId29"/>
    <p:sldLayoutId id="2147483666" r:id="rId30"/>
    <p:sldLayoutId id="2147483665" r:id="rId31"/>
    <p:sldLayoutId id="2147483664" r:id="rId32"/>
    <p:sldLayoutId id="2147483663" r:id="rId33"/>
    <p:sldLayoutId id="2147483662" r:id="rId34"/>
    <p:sldLayoutId id="2147483656" r:id="rId35"/>
    <p:sldLayoutId id="2147483657" r:id="rId36"/>
    <p:sldLayoutId id="2147483658" r:id="rId37"/>
    <p:sldLayoutId id="2147483683" r:id="rId38"/>
    <p:sldLayoutId id="2147483682" r:id="rId39"/>
    <p:sldLayoutId id="2147483678" r:id="rId40"/>
    <p:sldLayoutId id="2147483668" r:id="rId41"/>
    <p:sldLayoutId id="2147483684" r:id="rId42"/>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81000" y="1208880"/>
            <a:ext cx="11538857" cy="1815882"/>
          </a:xfrm>
          <a:prstGeom prst="rect">
            <a:avLst/>
          </a:prstGeom>
          <a:noFill/>
        </p:spPr>
        <p:txBody>
          <a:bodyPr wrap="square" rtlCol="0">
            <a:spAutoFit/>
          </a:bodyPr>
          <a:lstStyle/>
          <a:p>
            <a:r>
              <a:rPr lang="en-US" sz="4000" b="1" dirty="0">
                <a:solidFill>
                  <a:srgbClr val="FF0000"/>
                </a:solidFill>
              </a:rPr>
              <a:t>GIỚI THIỆU VỀ CHƯƠNG TRÌNH MÔN TOÁN                LỚP 3 - </a:t>
            </a:r>
            <a:r>
              <a:rPr lang="en-US" sz="4000" b="1" dirty="0" err="1">
                <a:solidFill>
                  <a:srgbClr val="FF0000"/>
                </a:solidFill>
              </a:rPr>
              <a:t>Kết</a:t>
            </a:r>
            <a:r>
              <a:rPr lang="en-US" sz="4000" b="1" dirty="0">
                <a:solidFill>
                  <a:srgbClr val="FF0000"/>
                </a:solidFill>
              </a:rPr>
              <a:t> </a:t>
            </a:r>
            <a:r>
              <a:rPr lang="en-US" sz="4000" b="1" dirty="0" err="1">
                <a:solidFill>
                  <a:srgbClr val="FF0000"/>
                </a:solidFill>
              </a:rPr>
              <a:t>nối</a:t>
            </a:r>
            <a:r>
              <a:rPr lang="en-US" sz="4000" b="1" dirty="0">
                <a:solidFill>
                  <a:srgbClr val="FF0000"/>
                </a:solidFill>
              </a:rPr>
              <a:t> tri </a:t>
            </a:r>
            <a:r>
              <a:rPr lang="en-US" sz="4000" b="1" dirty="0" err="1">
                <a:solidFill>
                  <a:srgbClr val="FF0000"/>
                </a:solidFill>
              </a:rPr>
              <a:t>thức</a:t>
            </a:r>
            <a:r>
              <a:rPr lang="en-US" sz="4000" b="1" dirty="0">
                <a:solidFill>
                  <a:srgbClr val="FF0000"/>
                </a:solidFill>
              </a:rPr>
              <a:t> </a:t>
            </a:r>
            <a:r>
              <a:rPr lang="en-US" sz="4000" b="1" dirty="0" err="1">
                <a:solidFill>
                  <a:srgbClr val="FF0000"/>
                </a:solidFill>
              </a:rPr>
              <a:t>với</a:t>
            </a:r>
            <a:r>
              <a:rPr lang="en-US" sz="4000" b="1" dirty="0">
                <a:solidFill>
                  <a:srgbClr val="FF0000"/>
                </a:solidFill>
              </a:rPr>
              <a:t> </a:t>
            </a:r>
            <a:r>
              <a:rPr lang="en-US" sz="4000" b="1" dirty="0" err="1">
                <a:solidFill>
                  <a:srgbClr val="FF0000"/>
                </a:solidFill>
              </a:rPr>
              <a:t>cuộc</a:t>
            </a:r>
            <a:r>
              <a:rPr lang="en-US" sz="4000" b="1" dirty="0">
                <a:solidFill>
                  <a:srgbClr val="FF0000"/>
                </a:solidFill>
              </a:rPr>
              <a:t> </a:t>
            </a:r>
            <a:r>
              <a:rPr lang="en-US" sz="4000" b="1" dirty="0" err="1">
                <a:solidFill>
                  <a:srgbClr val="FF0000"/>
                </a:solidFill>
              </a:rPr>
              <a:t>sống</a:t>
            </a:r>
            <a:endParaRPr lang="en-US" sz="4000" dirty="0">
              <a:solidFill>
                <a:srgbClr val="FF0000"/>
              </a:solidFill>
            </a:endParaRPr>
          </a:p>
          <a:p>
            <a:endParaRPr lang="en-US" sz="3200" dirty="0"/>
          </a:p>
        </p:txBody>
      </p:sp>
    </p:spTree>
    <p:extLst>
      <p:ext uri="{BB962C8B-B14F-4D97-AF65-F5344CB8AC3E}">
        <p14:creationId xmlns:p14="http://schemas.microsoft.com/office/powerpoint/2010/main" val="101885563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402771" y="1208880"/>
            <a:ext cx="11462658" cy="5016758"/>
          </a:xfrm>
          <a:prstGeom prst="rect">
            <a:avLst/>
          </a:prstGeom>
          <a:noFill/>
        </p:spPr>
        <p:txBody>
          <a:bodyPr wrap="square" rtlCol="0">
            <a:spAutoFit/>
          </a:bodyPr>
          <a:lstStyle/>
          <a:p>
            <a:r>
              <a:rPr lang="en-US" sz="3600" b="1" dirty="0">
                <a:solidFill>
                  <a:srgbClr val="00B050"/>
                </a:solidFill>
              </a:rPr>
              <a:t> PHÉP TÍNH</a:t>
            </a:r>
            <a:endParaRPr lang="en-US" sz="3600" dirty="0">
              <a:solidFill>
                <a:srgbClr val="00B050"/>
              </a:solidFill>
            </a:endParaRPr>
          </a:p>
          <a:p>
            <a:r>
              <a:rPr lang="en-US" sz="3600" b="1" dirty="0">
                <a:solidFill>
                  <a:srgbClr val="FF0000"/>
                </a:solidFill>
              </a:rPr>
              <a:t>1.4. </a:t>
            </a:r>
            <a:r>
              <a:rPr lang="en-US" sz="3600" b="1" dirty="0" err="1">
                <a:solidFill>
                  <a:srgbClr val="FF0000"/>
                </a:solidFill>
              </a:rPr>
              <a:t>Phép</a:t>
            </a:r>
            <a:r>
              <a:rPr lang="en-US" sz="3600" b="1" dirty="0">
                <a:solidFill>
                  <a:srgbClr val="FF0000"/>
                </a:solidFill>
              </a:rPr>
              <a:t> chia </a:t>
            </a:r>
            <a:r>
              <a:rPr lang="en-US" sz="3600" b="1" dirty="0" err="1">
                <a:solidFill>
                  <a:srgbClr val="FF0000"/>
                </a:solidFill>
              </a:rPr>
              <a:t>hết</a:t>
            </a:r>
            <a:r>
              <a:rPr lang="en-US" sz="3600" b="1" dirty="0">
                <a:solidFill>
                  <a:srgbClr val="FF0000"/>
                </a:solidFill>
              </a:rPr>
              <a:t>, </a:t>
            </a:r>
            <a:r>
              <a:rPr lang="en-US" sz="3600" b="1" dirty="0" err="1">
                <a:solidFill>
                  <a:srgbClr val="FF0000"/>
                </a:solidFill>
              </a:rPr>
              <a:t>phép</a:t>
            </a:r>
            <a:r>
              <a:rPr lang="en-US" sz="3600" b="1" dirty="0">
                <a:solidFill>
                  <a:srgbClr val="FF0000"/>
                </a:solidFill>
              </a:rPr>
              <a:t> chia </a:t>
            </a:r>
            <a:r>
              <a:rPr lang="en-US" sz="3600" b="1" dirty="0" err="1">
                <a:solidFill>
                  <a:srgbClr val="FF0000"/>
                </a:solidFill>
              </a:rPr>
              <a:t>có</a:t>
            </a:r>
            <a:r>
              <a:rPr lang="en-US" sz="3600" b="1" dirty="0">
                <a:solidFill>
                  <a:srgbClr val="FF0000"/>
                </a:solidFill>
              </a:rPr>
              <a:t> </a:t>
            </a:r>
            <a:r>
              <a:rPr lang="en-US" sz="3600" b="1" dirty="0" err="1">
                <a:solidFill>
                  <a:srgbClr val="FF0000"/>
                </a:solidFill>
              </a:rPr>
              <a:t>dư</a:t>
            </a:r>
            <a:r>
              <a:rPr lang="en-US" sz="3600" b="1" dirty="0">
                <a:solidFill>
                  <a:srgbClr val="FF0000"/>
                </a:solidFill>
              </a:rPr>
              <a:t>: (SGK/72, </a:t>
            </a:r>
            <a:r>
              <a:rPr lang="en-US" sz="3600" b="1" dirty="0" err="1">
                <a:solidFill>
                  <a:srgbClr val="FF0000"/>
                </a:solidFill>
              </a:rPr>
              <a:t>tập</a:t>
            </a:r>
            <a:r>
              <a:rPr lang="en-US" sz="3600" b="1" dirty="0">
                <a:solidFill>
                  <a:srgbClr val="FF0000"/>
                </a:solidFill>
              </a:rPr>
              <a:t> 1)</a:t>
            </a:r>
            <a:endParaRPr lang="en-US" sz="3600" dirty="0">
              <a:solidFill>
                <a:srgbClr val="FF0000"/>
              </a:solidFill>
            </a:endParaRPr>
          </a:p>
          <a:p>
            <a:pPr lvl="0"/>
            <a:r>
              <a:rPr lang="vi-VN" sz="3600" dirty="0"/>
              <a:t>HS đã được làm quen khái niệm phép nhân, phép chia từ lớp 2, trong đó phép chia suy ra từ phép nhân</a:t>
            </a:r>
            <a:r>
              <a:rPr lang="en-US" sz="3600" dirty="0"/>
              <a:t>, </a:t>
            </a:r>
            <a:r>
              <a:rPr lang="en-US" sz="3600" dirty="0" err="1"/>
              <a:t>đó</a:t>
            </a:r>
            <a:r>
              <a:rPr lang="en-US" sz="3600" dirty="0"/>
              <a:t> </a:t>
            </a:r>
            <a:r>
              <a:rPr lang="vi-VN" sz="3600" dirty="0"/>
              <a:t>là các phép chia hết.</a:t>
            </a:r>
            <a:endParaRPr lang="en-US" sz="3600" dirty="0"/>
          </a:p>
          <a:p>
            <a:pPr lvl="0"/>
            <a:r>
              <a:rPr lang="vi-VN" sz="3600" dirty="0"/>
              <a:t>Đến lớp 3, HS được làm quen với phép chia có dư.</a:t>
            </a:r>
            <a:r>
              <a:rPr lang="en-US" sz="3600" dirty="0"/>
              <a:t> </a:t>
            </a:r>
            <a:r>
              <a:rPr lang="en-US" sz="3600" dirty="0" err="1"/>
              <a:t>Cần</a:t>
            </a:r>
            <a:r>
              <a:rPr lang="en-US" sz="3600" dirty="0"/>
              <a:t> </a:t>
            </a:r>
            <a:r>
              <a:rPr lang="vi-VN" sz="3600" dirty="0"/>
              <a:t>cho HS hiểu rõ “</a:t>
            </a:r>
            <a:r>
              <a:rPr lang="vi-VN" sz="3600" b="1" dirty="0">
                <a:solidFill>
                  <a:srgbClr val="7030A0"/>
                </a:solidFill>
              </a:rPr>
              <a:t>số dư bao giờ cũng nhỏ hơn số chia”. </a:t>
            </a:r>
            <a:endParaRPr lang="en-US" sz="3600" b="1" dirty="0">
              <a:solidFill>
                <a:srgbClr val="7030A0"/>
              </a:solidFill>
            </a:endParaRPr>
          </a:p>
          <a:p>
            <a:endParaRPr lang="en-US" sz="3200" dirty="0"/>
          </a:p>
        </p:txBody>
      </p:sp>
    </p:spTree>
    <p:extLst>
      <p:ext uri="{BB962C8B-B14F-4D97-AF65-F5344CB8AC3E}">
        <p14:creationId xmlns:p14="http://schemas.microsoft.com/office/powerpoint/2010/main" val="350282074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337457" y="1208880"/>
            <a:ext cx="11419114" cy="3908762"/>
          </a:xfrm>
          <a:prstGeom prst="rect">
            <a:avLst/>
          </a:prstGeom>
          <a:noFill/>
        </p:spPr>
        <p:txBody>
          <a:bodyPr wrap="square" rtlCol="0">
            <a:spAutoFit/>
          </a:bodyPr>
          <a:lstStyle/>
          <a:p>
            <a:r>
              <a:rPr lang="en-US" sz="3600" b="1" dirty="0">
                <a:solidFill>
                  <a:srgbClr val="FF0000"/>
                </a:solidFill>
              </a:rPr>
              <a:t>1.5. </a:t>
            </a:r>
            <a:r>
              <a:rPr lang="en-US" sz="3600" b="1" dirty="0" err="1">
                <a:solidFill>
                  <a:srgbClr val="FF0000"/>
                </a:solidFill>
              </a:rPr>
              <a:t>Bảng</a:t>
            </a:r>
            <a:r>
              <a:rPr lang="en-US" sz="3600" b="1" dirty="0">
                <a:solidFill>
                  <a:srgbClr val="FF0000"/>
                </a:solidFill>
              </a:rPr>
              <a:t> </a:t>
            </a:r>
            <a:r>
              <a:rPr lang="en-US" sz="3600" b="1" dirty="0" err="1">
                <a:solidFill>
                  <a:srgbClr val="FF0000"/>
                </a:solidFill>
              </a:rPr>
              <a:t>nhân</a:t>
            </a:r>
            <a:r>
              <a:rPr lang="en-US" sz="3600" b="1" dirty="0">
                <a:solidFill>
                  <a:srgbClr val="FF0000"/>
                </a:solidFill>
              </a:rPr>
              <a:t>, </a:t>
            </a:r>
            <a:r>
              <a:rPr lang="en-US" sz="3600" b="1" dirty="0" err="1">
                <a:solidFill>
                  <a:srgbClr val="FF0000"/>
                </a:solidFill>
              </a:rPr>
              <a:t>bảng</a:t>
            </a:r>
            <a:r>
              <a:rPr lang="en-US" sz="3600" b="1" dirty="0">
                <a:solidFill>
                  <a:srgbClr val="FF0000"/>
                </a:solidFill>
              </a:rPr>
              <a:t> chia 3,4,6,7,8,9</a:t>
            </a:r>
            <a:endParaRPr lang="en-US" sz="3600" dirty="0">
              <a:solidFill>
                <a:srgbClr val="FF0000"/>
              </a:solidFill>
            </a:endParaRPr>
          </a:p>
          <a:p>
            <a:pPr lvl="0"/>
            <a:r>
              <a:rPr lang="vi-VN" sz="3600" dirty="0"/>
              <a:t>Trong Toán 2, 3, các bảng nhân, bảng chia 2, 3, 4, 5, 6, 7, 8, 9 được xây dựng theo các giai đoạn:</a:t>
            </a:r>
            <a:endParaRPr lang="en-US" sz="3600" dirty="0"/>
          </a:p>
          <a:p>
            <a:pPr lvl="0"/>
            <a:r>
              <a:rPr lang="vi-VN" sz="3600" dirty="0"/>
              <a:t>Ở lớp 2: Bảng nhân, chia 2; bảng nhân, chia 5 được xây dựng thành 4 bài học riêng là Bảng nhân 2, Bảng chia 2, Bảng nhân 5 và Bảng chia 5.</a:t>
            </a:r>
            <a:endParaRPr lang="en-US" sz="3600" dirty="0"/>
          </a:p>
          <a:p>
            <a:endParaRPr lang="en-US" sz="3200" dirty="0"/>
          </a:p>
        </p:txBody>
      </p:sp>
    </p:spTree>
    <p:extLst>
      <p:ext uri="{BB962C8B-B14F-4D97-AF65-F5344CB8AC3E}">
        <p14:creationId xmlns:p14="http://schemas.microsoft.com/office/powerpoint/2010/main" val="250954465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337457" y="1208880"/>
            <a:ext cx="11419114" cy="5016758"/>
          </a:xfrm>
          <a:prstGeom prst="rect">
            <a:avLst/>
          </a:prstGeom>
          <a:noFill/>
        </p:spPr>
        <p:txBody>
          <a:bodyPr wrap="square" rtlCol="0">
            <a:spAutoFit/>
          </a:bodyPr>
          <a:lstStyle/>
          <a:p>
            <a:r>
              <a:rPr lang="en-US" sz="3600" b="1" dirty="0">
                <a:solidFill>
                  <a:srgbClr val="FF0000"/>
                </a:solidFill>
              </a:rPr>
              <a:t>1.5. </a:t>
            </a:r>
            <a:r>
              <a:rPr lang="en-US" sz="3600" b="1" dirty="0" err="1">
                <a:solidFill>
                  <a:srgbClr val="FF0000"/>
                </a:solidFill>
              </a:rPr>
              <a:t>Bảng</a:t>
            </a:r>
            <a:r>
              <a:rPr lang="en-US" sz="3600" b="1" dirty="0">
                <a:solidFill>
                  <a:srgbClr val="FF0000"/>
                </a:solidFill>
              </a:rPr>
              <a:t> </a:t>
            </a:r>
            <a:r>
              <a:rPr lang="en-US" sz="3600" b="1" dirty="0" err="1">
                <a:solidFill>
                  <a:srgbClr val="FF0000"/>
                </a:solidFill>
              </a:rPr>
              <a:t>nhân</a:t>
            </a:r>
            <a:r>
              <a:rPr lang="en-US" sz="3600" b="1" dirty="0">
                <a:solidFill>
                  <a:srgbClr val="FF0000"/>
                </a:solidFill>
              </a:rPr>
              <a:t>, </a:t>
            </a:r>
            <a:r>
              <a:rPr lang="en-US" sz="3600" b="1" dirty="0" err="1">
                <a:solidFill>
                  <a:srgbClr val="FF0000"/>
                </a:solidFill>
              </a:rPr>
              <a:t>bảng</a:t>
            </a:r>
            <a:r>
              <a:rPr lang="en-US" sz="3600" b="1" dirty="0">
                <a:solidFill>
                  <a:srgbClr val="FF0000"/>
                </a:solidFill>
              </a:rPr>
              <a:t> chia 3,4,6,7,8,9</a:t>
            </a:r>
            <a:endParaRPr lang="en-US" sz="3600" dirty="0">
              <a:solidFill>
                <a:srgbClr val="FF0000"/>
              </a:solidFill>
            </a:endParaRPr>
          </a:p>
          <a:p>
            <a:pPr lvl="0"/>
            <a:r>
              <a:rPr lang="vi-VN" sz="3600" dirty="0"/>
              <a:t>Ở lớp 3: </a:t>
            </a:r>
            <a:r>
              <a:rPr lang="vi-VN" sz="3600" b="1" dirty="0">
                <a:solidFill>
                  <a:srgbClr val="7030A0"/>
                </a:solidFill>
              </a:rPr>
              <a:t>Bảng nhân, chia 3; bảng nhân, chia 4 được xây dựng thành hai bài học, mỗi bài 2 tiết, tiết 1 là bảng nhân và tiết 2 là bảng chia.</a:t>
            </a:r>
            <a:r>
              <a:rPr lang="vi-VN" sz="3600" dirty="0"/>
              <a:t> Các bảng nhân, chia 6, 7, 8, 9 được xây dựng thành các bài học riêng, mỗi bài 2 tiết, trong đó ở phần khám phá gộp cả hình thành bảng nhân và bảng chia (theo mối quan hệ giữa phép nhân và phép chia).</a:t>
            </a:r>
            <a:endParaRPr lang="en-US" sz="3600" dirty="0"/>
          </a:p>
          <a:p>
            <a:endParaRPr lang="en-US" sz="3200" dirty="0"/>
          </a:p>
        </p:txBody>
      </p:sp>
    </p:spTree>
    <p:extLst>
      <p:ext uri="{BB962C8B-B14F-4D97-AF65-F5344CB8AC3E}">
        <p14:creationId xmlns:p14="http://schemas.microsoft.com/office/powerpoint/2010/main" val="334360734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70114" y="1208880"/>
            <a:ext cx="11647715" cy="6124754"/>
          </a:xfrm>
          <a:prstGeom prst="rect">
            <a:avLst/>
          </a:prstGeom>
          <a:noFill/>
        </p:spPr>
        <p:txBody>
          <a:bodyPr wrap="square" rtlCol="0">
            <a:spAutoFit/>
          </a:bodyPr>
          <a:lstStyle/>
          <a:p>
            <a:r>
              <a:rPr lang="en-US" sz="3600" b="1" dirty="0">
                <a:solidFill>
                  <a:srgbClr val="FF0000"/>
                </a:solidFill>
              </a:rPr>
              <a:t>1.6. </a:t>
            </a:r>
            <a:r>
              <a:rPr lang="en-US" sz="3600" b="1" dirty="0" err="1">
                <a:solidFill>
                  <a:srgbClr val="FF0000"/>
                </a:solidFill>
              </a:rPr>
              <a:t>Tìm</a:t>
            </a:r>
            <a:r>
              <a:rPr lang="en-US" sz="3600" b="1" dirty="0">
                <a:solidFill>
                  <a:srgbClr val="FF0000"/>
                </a:solidFill>
              </a:rPr>
              <a:t> </a:t>
            </a:r>
            <a:r>
              <a:rPr lang="en-US" sz="3600" b="1" dirty="0" err="1">
                <a:solidFill>
                  <a:srgbClr val="FF0000"/>
                </a:solidFill>
              </a:rPr>
              <a:t>thành</a:t>
            </a:r>
            <a:r>
              <a:rPr lang="en-US" sz="3600" b="1" dirty="0">
                <a:solidFill>
                  <a:srgbClr val="FF0000"/>
                </a:solidFill>
              </a:rPr>
              <a:t> </a:t>
            </a:r>
            <a:r>
              <a:rPr lang="en-US" sz="3600" b="1" dirty="0" err="1">
                <a:solidFill>
                  <a:srgbClr val="FF0000"/>
                </a:solidFill>
              </a:rPr>
              <a:t>phần</a:t>
            </a:r>
            <a:r>
              <a:rPr lang="en-US" sz="3600" b="1" dirty="0">
                <a:solidFill>
                  <a:srgbClr val="FF0000"/>
                </a:solidFill>
              </a:rPr>
              <a:t> </a:t>
            </a:r>
            <a:r>
              <a:rPr lang="en-US" sz="3600" b="1" dirty="0" err="1">
                <a:solidFill>
                  <a:srgbClr val="FF0000"/>
                </a:solidFill>
              </a:rPr>
              <a:t>chưa</a:t>
            </a:r>
            <a:r>
              <a:rPr lang="en-US" sz="3600" b="1" dirty="0">
                <a:solidFill>
                  <a:srgbClr val="FF0000"/>
                </a:solidFill>
              </a:rPr>
              <a:t> </a:t>
            </a:r>
            <a:r>
              <a:rPr lang="en-US" sz="3600" b="1" dirty="0" err="1">
                <a:solidFill>
                  <a:srgbClr val="FF0000"/>
                </a:solidFill>
              </a:rPr>
              <a:t>biết</a:t>
            </a:r>
            <a:r>
              <a:rPr lang="en-US" sz="3600" b="1" dirty="0">
                <a:solidFill>
                  <a:srgbClr val="FF0000"/>
                </a:solidFill>
              </a:rPr>
              <a:t>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phép</a:t>
            </a:r>
            <a:r>
              <a:rPr lang="en-US" sz="3600" b="1" dirty="0">
                <a:solidFill>
                  <a:srgbClr val="FF0000"/>
                </a:solidFill>
              </a:rPr>
              <a:t> </a:t>
            </a:r>
            <a:r>
              <a:rPr lang="en-US" sz="3600" b="1" dirty="0" err="1">
                <a:solidFill>
                  <a:srgbClr val="FF0000"/>
                </a:solidFill>
              </a:rPr>
              <a:t>tính</a:t>
            </a:r>
            <a:r>
              <a:rPr lang="en-US" sz="3600" b="1" dirty="0">
                <a:solidFill>
                  <a:srgbClr val="FF0000"/>
                </a:solidFill>
              </a:rPr>
              <a:t> </a:t>
            </a:r>
            <a:endParaRPr lang="en-US" sz="3600" dirty="0">
              <a:solidFill>
                <a:srgbClr val="FF0000"/>
              </a:solidFill>
            </a:endParaRPr>
          </a:p>
          <a:p>
            <a:pPr lvl="0"/>
            <a:r>
              <a:rPr lang="vi-VN" sz="3600" dirty="0"/>
              <a:t>Trong Toán 3, nội dung học về “Tìm thành phần chưa biết trong phép tính” được chia thành hai bài:</a:t>
            </a:r>
            <a:endParaRPr lang="en-US" sz="3600" dirty="0"/>
          </a:p>
          <a:p>
            <a:pPr lvl="0"/>
            <a:r>
              <a:rPr lang="vi-VN" sz="3600" dirty="0"/>
              <a:t>Bài 3</a:t>
            </a:r>
            <a:r>
              <a:rPr lang="en-US" sz="3600" dirty="0"/>
              <a:t>/tr.11</a:t>
            </a:r>
            <a:r>
              <a:rPr lang="vi-VN" sz="3600" dirty="0"/>
              <a:t>: Tìm thành phần trong phép cộng, phép trừ (</a:t>
            </a:r>
            <a:r>
              <a:rPr lang="vi-VN" sz="3600" b="1" dirty="0">
                <a:solidFill>
                  <a:srgbClr val="7030A0"/>
                </a:solidFill>
              </a:rPr>
              <a:t>tìm số hạng trong một tổng; tìm số bị trừ, số trừ</a:t>
            </a:r>
            <a:r>
              <a:rPr lang="vi-VN" sz="3600" dirty="0"/>
              <a:t>).</a:t>
            </a:r>
            <a:endParaRPr lang="en-US" sz="3600" dirty="0"/>
          </a:p>
          <a:p>
            <a:pPr lvl="0"/>
            <a:r>
              <a:rPr lang="vi-VN" sz="3600" dirty="0"/>
              <a:t>Bài 13</a:t>
            </a:r>
            <a:r>
              <a:rPr lang="en-US" sz="3600" dirty="0"/>
              <a:t>/tr.39</a:t>
            </a:r>
            <a:r>
              <a:rPr lang="vi-VN" sz="3600" dirty="0"/>
              <a:t>: Tìm thành phần trong phép nhân, phép chia (</a:t>
            </a:r>
            <a:r>
              <a:rPr lang="vi-VN" sz="3600" b="1" dirty="0">
                <a:solidFill>
                  <a:srgbClr val="7030A0"/>
                </a:solidFill>
              </a:rPr>
              <a:t>tìm thừa số trong một tích; tìm số bị chia, số chia</a:t>
            </a:r>
            <a:r>
              <a:rPr lang="vi-VN" sz="3600" dirty="0"/>
              <a:t>).</a:t>
            </a:r>
            <a:endParaRPr lang="en-US" sz="3600" dirty="0"/>
          </a:p>
          <a:p>
            <a:pPr lvl="0"/>
            <a:r>
              <a:rPr lang="en-US" sz="3600" dirty="0" err="1"/>
              <a:t>Trong</a:t>
            </a:r>
            <a:r>
              <a:rPr lang="en-US" sz="3600" dirty="0"/>
              <a:t> </a:t>
            </a:r>
            <a:r>
              <a:rPr lang="en-US" sz="3600" dirty="0" err="1"/>
              <a:t>Toán</a:t>
            </a:r>
            <a:r>
              <a:rPr lang="en-US" sz="3600" dirty="0"/>
              <a:t> 3 </a:t>
            </a:r>
            <a:r>
              <a:rPr lang="en-US" sz="3600" dirty="0" err="1"/>
              <a:t>Chương</a:t>
            </a:r>
            <a:r>
              <a:rPr lang="en-US" sz="3600" dirty="0"/>
              <a:t> </a:t>
            </a:r>
            <a:r>
              <a:rPr lang="en-US" sz="3600" dirty="0" err="1"/>
              <a:t>trình</a:t>
            </a:r>
            <a:r>
              <a:rPr lang="en-US" sz="3600" dirty="0"/>
              <a:t> </a:t>
            </a:r>
            <a:r>
              <a:rPr lang="en-US" sz="3600" dirty="0" err="1"/>
              <a:t>Giáo</a:t>
            </a:r>
            <a:r>
              <a:rPr lang="en-US" sz="3600" dirty="0"/>
              <a:t> </a:t>
            </a:r>
            <a:r>
              <a:rPr lang="en-US" sz="3600" dirty="0" err="1"/>
              <a:t>dục</a:t>
            </a:r>
            <a:r>
              <a:rPr lang="en-US" sz="3600" dirty="0"/>
              <a:t> </a:t>
            </a:r>
            <a:r>
              <a:rPr lang="en-US" sz="3600" dirty="0" err="1"/>
              <a:t>phổ</a:t>
            </a:r>
            <a:r>
              <a:rPr lang="en-US" sz="3600" dirty="0"/>
              <a:t> </a:t>
            </a:r>
            <a:r>
              <a:rPr lang="en-US" sz="3600" dirty="0" err="1"/>
              <a:t>thông</a:t>
            </a:r>
            <a:r>
              <a:rPr lang="en-US" sz="3600" dirty="0"/>
              <a:t> 2018 </a:t>
            </a:r>
            <a:r>
              <a:rPr lang="en-US" sz="3600" dirty="0" err="1"/>
              <a:t>không</a:t>
            </a:r>
            <a:r>
              <a:rPr lang="en-US" sz="3600" dirty="0"/>
              <a:t> </a:t>
            </a:r>
            <a:r>
              <a:rPr lang="en-US" sz="3600" dirty="0" err="1"/>
              <a:t>học</a:t>
            </a:r>
            <a:r>
              <a:rPr lang="en-US" sz="3600" dirty="0"/>
              <a:t> </a:t>
            </a:r>
            <a:r>
              <a:rPr lang="en-US" sz="3600" dirty="0" err="1"/>
              <a:t>dạng</a:t>
            </a:r>
            <a:r>
              <a:rPr lang="en-US" sz="3600" dirty="0"/>
              <a:t> </a:t>
            </a:r>
            <a:r>
              <a:rPr lang="en-US" sz="3600" dirty="0" err="1"/>
              <a:t>bài</a:t>
            </a:r>
            <a:r>
              <a:rPr lang="en-US" sz="3600" dirty="0"/>
              <a:t> “</a:t>
            </a:r>
            <a:r>
              <a:rPr lang="en-US" sz="3600" dirty="0" err="1"/>
              <a:t>Tìm</a:t>
            </a:r>
            <a:r>
              <a:rPr lang="en-US" sz="3600" dirty="0"/>
              <a:t> x” </a:t>
            </a:r>
            <a:r>
              <a:rPr lang="en-US" sz="3600" dirty="0" err="1"/>
              <a:t>như</a:t>
            </a:r>
            <a:r>
              <a:rPr lang="en-US" sz="3600" dirty="0"/>
              <a:t> ở </a:t>
            </a:r>
            <a:r>
              <a:rPr lang="en-US" sz="3600" dirty="0" err="1"/>
              <a:t>Toán</a:t>
            </a:r>
            <a:r>
              <a:rPr lang="en-US" sz="3600" dirty="0"/>
              <a:t> 2, 3 </a:t>
            </a:r>
            <a:r>
              <a:rPr lang="en-US" sz="3600" dirty="0" err="1"/>
              <a:t>Chương</a:t>
            </a:r>
            <a:r>
              <a:rPr lang="en-US" sz="3600" dirty="0"/>
              <a:t> </a:t>
            </a:r>
            <a:r>
              <a:rPr lang="en-US" sz="3600" dirty="0" err="1"/>
              <a:t>trình</a:t>
            </a:r>
            <a:r>
              <a:rPr lang="en-US" sz="3600" dirty="0"/>
              <a:t> </a:t>
            </a:r>
            <a:r>
              <a:rPr lang="en-US" sz="3600" dirty="0" err="1"/>
              <a:t>Giáo</a:t>
            </a:r>
            <a:r>
              <a:rPr lang="en-US" sz="3600" dirty="0"/>
              <a:t> </a:t>
            </a:r>
            <a:r>
              <a:rPr lang="en-US" sz="3600" dirty="0" err="1"/>
              <a:t>dục</a:t>
            </a:r>
            <a:r>
              <a:rPr lang="en-US" sz="3600" dirty="0"/>
              <a:t> </a:t>
            </a:r>
            <a:r>
              <a:rPr lang="en-US" sz="3600" dirty="0" err="1"/>
              <a:t>phổ</a:t>
            </a:r>
            <a:r>
              <a:rPr lang="en-US" sz="3600" dirty="0"/>
              <a:t> </a:t>
            </a:r>
            <a:r>
              <a:rPr lang="en-US" sz="3600" dirty="0" err="1"/>
              <a:t>thông</a:t>
            </a:r>
            <a:r>
              <a:rPr lang="en-US" sz="3600" dirty="0"/>
              <a:t> 2000.</a:t>
            </a:r>
          </a:p>
          <a:p>
            <a:endParaRPr lang="en-US" sz="3200" dirty="0"/>
          </a:p>
        </p:txBody>
      </p:sp>
    </p:spTree>
    <p:extLst>
      <p:ext uri="{BB962C8B-B14F-4D97-AF65-F5344CB8AC3E}">
        <p14:creationId xmlns:p14="http://schemas.microsoft.com/office/powerpoint/2010/main" val="28629642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402771" y="1208880"/>
            <a:ext cx="11506200" cy="4524315"/>
          </a:xfrm>
          <a:prstGeom prst="rect">
            <a:avLst/>
          </a:prstGeom>
          <a:noFill/>
        </p:spPr>
        <p:txBody>
          <a:bodyPr wrap="square" rtlCol="0">
            <a:spAutoFit/>
          </a:bodyPr>
          <a:lstStyle/>
          <a:p>
            <a:r>
              <a:rPr lang="en-US" sz="3600" b="1" dirty="0">
                <a:solidFill>
                  <a:srgbClr val="FF0000"/>
                </a:solidFill>
              </a:rPr>
              <a:t>1.7. </a:t>
            </a:r>
            <a:r>
              <a:rPr lang="en-US" sz="3600" b="1" dirty="0" err="1">
                <a:solidFill>
                  <a:srgbClr val="FF0000"/>
                </a:solidFill>
              </a:rPr>
              <a:t>Biểu</a:t>
            </a:r>
            <a:r>
              <a:rPr lang="en-US" sz="3600" b="1" dirty="0">
                <a:solidFill>
                  <a:srgbClr val="FF0000"/>
                </a:solidFill>
              </a:rPr>
              <a:t> </a:t>
            </a:r>
            <a:r>
              <a:rPr lang="en-US" sz="3600" b="1" dirty="0" err="1">
                <a:solidFill>
                  <a:srgbClr val="FF0000"/>
                </a:solidFill>
              </a:rPr>
              <a:t>thức</a:t>
            </a:r>
            <a:r>
              <a:rPr lang="en-US" sz="3600" b="1" dirty="0">
                <a:solidFill>
                  <a:srgbClr val="FF0000"/>
                </a:solidFill>
              </a:rPr>
              <a:t> </a:t>
            </a:r>
            <a:r>
              <a:rPr lang="en-US" sz="3600" b="1" dirty="0" err="1">
                <a:solidFill>
                  <a:srgbClr val="FF0000"/>
                </a:solidFill>
              </a:rPr>
              <a:t>số</a:t>
            </a:r>
            <a:r>
              <a:rPr lang="en-US" sz="3600" b="1" dirty="0">
                <a:solidFill>
                  <a:srgbClr val="FF0000"/>
                </a:solidFill>
              </a:rPr>
              <a:t> - </a:t>
            </a:r>
            <a:r>
              <a:rPr lang="en-US" sz="3600" b="1" dirty="0" err="1">
                <a:solidFill>
                  <a:srgbClr val="FF0000"/>
                </a:solidFill>
              </a:rPr>
              <a:t>Tính</a:t>
            </a:r>
            <a:r>
              <a:rPr lang="en-US" sz="3600" b="1" dirty="0">
                <a:solidFill>
                  <a:srgbClr val="FF0000"/>
                </a:solidFill>
              </a:rPr>
              <a:t> </a:t>
            </a:r>
            <a:r>
              <a:rPr lang="en-US" sz="3600" b="1" dirty="0" err="1">
                <a:solidFill>
                  <a:srgbClr val="FF0000"/>
                </a:solidFill>
              </a:rPr>
              <a:t>giá</a:t>
            </a:r>
            <a:r>
              <a:rPr lang="en-US" sz="3600" b="1" dirty="0">
                <a:solidFill>
                  <a:srgbClr val="FF0000"/>
                </a:solidFill>
              </a:rPr>
              <a:t> </a:t>
            </a:r>
            <a:r>
              <a:rPr lang="en-US" sz="3600" b="1" dirty="0" err="1">
                <a:solidFill>
                  <a:srgbClr val="FF0000"/>
                </a:solidFill>
              </a:rPr>
              <a:t>trị</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biểu</a:t>
            </a:r>
            <a:r>
              <a:rPr lang="en-US" sz="3600" b="1" dirty="0">
                <a:solidFill>
                  <a:srgbClr val="FF0000"/>
                </a:solidFill>
              </a:rPr>
              <a:t> </a:t>
            </a:r>
            <a:r>
              <a:rPr lang="en-US" sz="3600" b="1" dirty="0" err="1">
                <a:solidFill>
                  <a:srgbClr val="FF0000"/>
                </a:solidFill>
              </a:rPr>
              <a:t>thức</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Bài</a:t>
            </a:r>
            <a:r>
              <a:rPr lang="en-US" sz="3600" b="1" dirty="0">
                <a:solidFill>
                  <a:srgbClr val="FF0000"/>
                </a:solidFill>
              </a:rPr>
              <a:t> 38, SGK/ 104, </a:t>
            </a:r>
            <a:r>
              <a:rPr lang="en-US" sz="3600" b="1" dirty="0" err="1">
                <a:solidFill>
                  <a:srgbClr val="FF0000"/>
                </a:solidFill>
              </a:rPr>
              <a:t>tập</a:t>
            </a:r>
            <a:r>
              <a:rPr lang="en-US" sz="3600" b="1" dirty="0">
                <a:solidFill>
                  <a:srgbClr val="FF0000"/>
                </a:solidFill>
              </a:rPr>
              <a:t> 1)</a:t>
            </a:r>
            <a:endParaRPr lang="en-US" sz="3600" dirty="0">
              <a:solidFill>
                <a:srgbClr val="FF0000"/>
              </a:solidFill>
            </a:endParaRPr>
          </a:p>
          <a:p>
            <a:r>
              <a:rPr lang="en-US" sz="3600" dirty="0"/>
              <a:t>    - HS </a:t>
            </a:r>
            <a:r>
              <a:rPr lang="en-US" sz="3600" dirty="0" err="1"/>
              <a:t>làm</a:t>
            </a:r>
            <a:r>
              <a:rPr lang="en-US" sz="3600" dirty="0"/>
              <a:t> </a:t>
            </a:r>
            <a:r>
              <a:rPr lang="en-US" sz="3600" dirty="0" err="1"/>
              <a:t>quen</a:t>
            </a:r>
            <a:r>
              <a:rPr lang="en-US" sz="3600" dirty="0"/>
              <a:t> </a:t>
            </a:r>
            <a:r>
              <a:rPr lang="en-US" sz="3600" dirty="0" err="1"/>
              <a:t>với</a:t>
            </a:r>
            <a:r>
              <a:rPr lang="en-US" sz="3600" dirty="0"/>
              <a:t> </a:t>
            </a:r>
            <a:r>
              <a:rPr lang="en-US" sz="3600" dirty="0" err="1"/>
              <a:t>biểu</a:t>
            </a:r>
            <a:r>
              <a:rPr lang="en-US" sz="3600" dirty="0"/>
              <a:t> </a:t>
            </a:r>
            <a:r>
              <a:rPr lang="en-US" sz="3600" dirty="0" err="1"/>
              <a:t>thức</a:t>
            </a:r>
            <a:r>
              <a:rPr lang="en-US" sz="3600" dirty="0"/>
              <a:t> </a:t>
            </a:r>
            <a:r>
              <a:rPr lang="en-US" sz="3600" dirty="0" err="1"/>
              <a:t>số</a:t>
            </a:r>
            <a:r>
              <a:rPr lang="en-US" sz="3600" dirty="0"/>
              <a:t>.</a:t>
            </a:r>
          </a:p>
          <a:p>
            <a:r>
              <a:rPr lang="en-US" sz="3600" dirty="0"/>
              <a:t>    - </a:t>
            </a:r>
            <a:r>
              <a:rPr lang="en-US" sz="3600" b="1" dirty="0">
                <a:solidFill>
                  <a:srgbClr val="7030A0"/>
                </a:solidFill>
              </a:rPr>
              <a:t>HS </a:t>
            </a:r>
            <a:r>
              <a:rPr lang="en-US" sz="3600" b="1" dirty="0" err="1">
                <a:solidFill>
                  <a:srgbClr val="7030A0"/>
                </a:solidFill>
              </a:rPr>
              <a:t>tính</a:t>
            </a:r>
            <a:r>
              <a:rPr lang="en-US" sz="3600" b="1" dirty="0">
                <a:solidFill>
                  <a:srgbClr val="7030A0"/>
                </a:solidFill>
              </a:rPr>
              <a:t> </a:t>
            </a:r>
            <a:r>
              <a:rPr lang="en-US" sz="3600" b="1" dirty="0" err="1">
                <a:solidFill>
                  <a:srgbClr val="7030A0"/>
                </a:solidFill>
              </a:rPr>
              <a:t>được</a:t>
            </a:r>
            <a:r>
              <a:rPr lang="en-US" sz="3600" b="1" dirty="0">
                <a:solidFill>
                  <a:srgbClr val="7030A0"/>
                </a:solidFill>
              </a:rPr>
              <a:t> </a:t>
            </a:r>
            <a:r>
              <a:rPr lang="en-US" sz="3600" b="1" dirty="0" err="1">
                <a:solidFill>
                  <a:srgbClr val="7030A0"/>
                </a:solidFill>
              </a:rPr>
              <a:t>giá</a:t>
            </a:r>
            <a:r>
              <a:rPr lang="en-US" sz="3600" b="1" dirty="0">
                <a:solidFill>
                  <a:srgbClr val="7030A0"/>
                </a:solidFill>
              </a:rPr>
              <a:t> </a:t>
            </a:r>
            <a:r>
              <a:rPr lang="en-US" sz="3600" b="1" dirty="0" err="1">
                <a:solidFill>
                  <a:srgbClr val="7030A0"/>
                </a:solidFill>
              </a:rPr>
              <a:t>trị</a:t>
            </a:r>
            <a:r>
              <a:rPr lang="en-US" sz="3600" b="1" dirty="0">
                <a:solidFill>
                  <a:srgbClr val="7030A0"/>
                </a:solidFill>
              </a:rPr>
              <a:t> </a:t>
            </a:r>
            <a:r>
              <a:rPr lang="en-US" sz="3600" b="1" dirty="0" err="1">
                <a:solidFill>
                  <a:srgbClr val="7030A0"/>
                </a:solidFill>
              </a:rPr>
              <a:t>của</a:t>
            </a:r>
            <a:r>
              <a:rPr lang="en-US" sz="3600" b="1" dirty="0">
                <a:solidFill>
                  <a:srgbClr val="7030A0"/>
                </a:solidFill>
              </a:rPr>
              <a:t> </a:t>
            </a:r>
            <a:r>
              <a:rPr lang="en-US" sz="3600" b="1" dirty="0" err="1">
                <a:solidFill>
                  <a:srgbClr val="7030A0"/>
                </a:solidFill>
              </a:rPr>
              <a:t>biểu</a:t>
            </a:r>
            <a:r>
              <a:rPr lang="en-US" sz="3600" b="1" dirty="0">
                <a:solidFill>
                  <a:srgbClr val="7030A0"/>
                </a:solidFill>
              </a:rPr>
              <a:t> </a:t>
            </a:r>
            <a:r>
              <a:rPr lang="en-US" sz="3600" b="1" dirty="0" err="1">
                <a:solidFill>
                  <a:srgbClr val="7030A0"/>
                </a:solidFill>
              </a:rPr>
              <a:t>thức</a:t>
            </a:r>
            <a:r>
              <a:rPr lang="en-US" sz="3600" b="1" dirty="0">
                <a:solidFill>
                  <a:srgbClr val="7030A0"/>
                </a:solidFill>
              </a:rPr>
              <a:t> </a:t>
            </a:r>
            <a:r>
              <a:rPr lang="en-US" sz="3600" b="1" dirty="0" err="1">
                <a:solidFill>
                  <a:srgbClr val="7030A0"/>
                </a:solidFill>
              </a:rPr>
              <a:t>số</a:t>
            </a:r>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đến</a:t>
            </a:r>
            <a:r>
              <a:rPr lang="en-US" sz="3600" b="1" dirty="0">
                <a:solidFill>
                  <a:srgbClr val="7030A0"/>
                </a:solidFill>
              </a:rPr>
              <a:t> </a:t>
            </a:r>
            <a:r>
              <a:rPr lang="en-US" sz="3600" b="1" dirty="0" err="1">
                <a:solidFill>
                  <a:srgbClr val="7030A0"/>
                </a:solidFill>
              </a:rPr>
              <a:t>hai</a:t>
            </a:r>
            <a:r>
              <a:rPr lang="en-US" sz="3600" b="1" dirty="0">
                <a:solidFill>
                  <a:srgbClr val="7030A0"/>
                </a:solidFill>
              </a:rPr>
              <a:t> </a:t>
            </a:r>
            <a:r>
              <a:rPr lang="en-US" sz="3600" b="1" dirty="0" err="1">
                <a:solidFill>
                  <a:srgbClr val="7030A0"/>
                </a:solidFill>
              </a:rPr>
              <a:t>dấu</a:t>
            </a:r>
            <a:r>
              <a:rPr lang="en-US" sz="3600" b="1" dirty="0">
                <a:solidFill>
                  <a:srgbClr val="7030A0"/>
                </a:solidFill>
              </a:rPr>
              <a:t> </a:t>
            </a:r>
            <a:r>
              <a:rPr lang="en-US" sz="3600" b="1" dirty="0" err="1">
                <a:solidFill>
                  <a:srgbClr val="7030A0"/>
                </a:solidFill>
              </a:rPr>
              <a:t>phép</a:t>
            </a:r>
            <a:r>
              <a:rPr lang="en-US" sz="3600" b="1" dirty="0">
                <a:solidFill>
                  <a:srgbClr val="7030A0"/>
                </a:solidFill>
              </a:rPr>
              <a:t> </a:t>
            </a:r>
            <a:r>
              <a:rPr lang="en-US" sz="3600" b="1" dirty="0" err="1">
                <a:solidFill>
                  <a:srgbClr val="7030A0"/>
                </a:solidFill>
              </a:rPr>
              <a:t>tính</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không</a:t>
            </a:r>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dấu</a:t>
            </a:r>
            <a:r>
              <a:rPr lang="en-US" sz="3600" b="1" dirty="0">
                <a:solidFill>
                  <a:srgbClr val="7030A0"/>
                </a:solidFill>
              </a:rPr>
              <a:t> </a:t>
            </a:r>
            <a:r>
              <a:rPr lang="en-US" sz="3600" b="1" dirty="0" err="1">
                <a:solidFill>
                  <a:srgbClr val="7030A0"/>
                </a:solidFill>
              </a:rPr>
              <a:t>ngoặc</a:t>
            </a:r>
            <a:r>
              <a:rPr lang="en-US" sz="3600" dirty="0"/>
              <a:t>.</a:t>
            </a:r>
          </a:p>
          <a:p>
            <a:r>
              <a:rPr lang="en-US" sz="3600" dirty="0"/>
              <a:t>    - </a:t>
            </a:r>
            <a:r>
              <a:rPr lang="en-US" sz="3600" b="1" dirty="0">
                <a:solidFill>
                  <a:srgbClr val="7030A0"/>
                </a:solidFill>
              </a:rPr>
              <a:t>HS </a:t>
            </a:r>
            <a:r>
              <a:rPr lang="en-US" sz="3600" b="1" dirty="0" err="1">
                <a:solidFill>
                  <a:srgbClr val="7030A0"/>
                </a:solidFill>
              </a:rPr>
              <a:t>tính</a:t>
            </a:r>
            <a:r>
              <a:rPr lang="en-US" sz="3600" b="1" dirty="0">
                <a:solidFill>
                  <a:srgbClr val="7030A0"/>
                </a:solidFill>
              </a:rPr>
              <a:t> </a:t>
            </a:r>
            <a:r>
              <a:rPr lang="en-US" sz="3600" b="1" dirty="0" err="1">
                <a:solidFill>
                  <a:srgbClr val="7030A0"/>
                </a:solidFill>
              </a:rPr>
              <a:t>được</a:t>
            </a:r>
            <a:r>
              <a:rPr lang="en-US" sz="3600" b="1" dirty="0">
                <a:solidFill>
                  <a:srgbClr val="7030A0"/>
                </a:solidFill>
              </a:rPr>
              <a:t> </a:t>
            </a:r>
            <a:r>
              <a:rPr lang="en-US" sz="3600" b="1" dirty="0" err="1">
                <a:solidFill>
                  <a:srgbClr val="7030A0"/>
                </a:solidFill>
              </a:rPr>
              <a:t>giá</a:t>
            </a:r>
            <a:r>
              <a:rPr lang="en-US" sz="3600" b="1" dirty="0">
                <a:solidFill>
                  <a:srgbClr val="7030A0"/>
                </a:solidFill>
              </a:rPr>
              <a:t> </a:t>
            </a:r>
            <a:r>
              <a:rPr lang="en-US" sz="3600" b="1" dirty="0" err="1">
                <a:solidFill>
                  <a:srgbClr val="7030A0"/>
                </a:solidFill>
              </a:rPr>
              <a:t>trị</a:t>
            </a:r>
            <a:r>
              <a:rPr lang="en-US" sz="3600" b="1" dirty="0">
                <a:solidFill>
                  <a:srgbClr val="7030A0"/>
                </a:solidFill>
              </a:rPr>
              <a:t> </a:t>
            </a:r>
            <a:r>
              <a:rPr lang="en-US" sz="3600" b="1" dirty="0" err="1">
                <a:solidFill>
                  <a:srgbClr val="7030A0"/>
                </a:solidFill>
              </a:rPr>
              <a:t>của</a:t>
            </a:r>
            <a:r>
              <a:rPr lang="en-US" sz="3600" b="1" dirty="0">
                <a:solidFill>
                  <a:srgbClr val="7030A0"/>
                </a:solidFill>
              </a:rPr>
              <a:t> </a:t>
            </a:r>
            <a:r>
              <a:rPr lang="en-US" sz="3600" b="1" dirty="0" err="1">
                <a:solidFill>
                  <a:srgbClr val="7030A0"/>
                </a:solidFill>
              </a:rPr>
              <a:t>biểu</a:t>
            </a:r>
            <a:r>
              <a:rPr lang="en-US" sz="3600" b="1" dirty="0">
                <a:solidFill>
                  <a:srgbClr val="7030A0"/>
                </a:solidFill>
              </a:rPr>
              <a:t> </a:t>
            </a:r>
            <a:r>
              <a:rPr lang="en-US" sz="3600" b="1" dirty="0" err="1">
                <a:solidFill>
                  <a:srgbClr val="7030A0"/>
                </a:solidFill>
              </a:rPr>
              <a:t>thức</a:t>
            </a:r>
            <a:r>
              <a:rPr lang="en-US" sz="3600" b="1" dirty="0">
                <a:solidFill>
                  <a:srgbClr val="7030A0"/>
                </a:solidFill>
              </a:rPr>
              <a:t> </a:t>
            </a:r>
            <a:r>
              <a:rPr lang="en-US" sz="3600" b="1" dirty="0" err="1">
                <a:solidFill>
                  <a:srgbClr val="7030A0"/>
                </a:solidFill>
              </a:rPr>
              <a:t>số</a:t>
            </a:r>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đến</a:t>
            </a:r>
            <a:r>
              <a:rPr lang="en-US" sz="3600" b="1" dirty="0">
                <a:solidFill>
                  <a:srgbClr val="7030A0"/>
                </a:solidFill>
              </a:rPr>
              <a:t> </a:t>
            </a:r>
            <a:r>
              <a:rPr lang="en-US" sz="3600" b="1" dirty="0" err="1">
                <a:solidFill>
                  <a:srgbClr val="7030A0"/>
                </a:solidFill>
              </a:rPr>
              <a:t>hai</a:t>
            </a:r>
            <a:r>
              <a:rPr lang="en-US" sz="3600" b="1" dirty="0">
                <a:solidFill>
                  <a:srgbClr val="7030A0"/>
                </a:solidFill>
              </a:rPr>
              <a:t> </a:t>
            </a:r>
            <a:r>
              <a:rPr lang="en-US" sz="3600" b="1" dirty="0" err="1">
                <a:solidFill>
                  <a:srgbClr val="7030A0"/>
                </a:solidFill>
              </a:rPr>
              <a:t>dấu</a:t>
            </a:r>
            <a:r>
              <a:rPr lang="en-US" sz="3600" b="1" dirty="0">
                <a:solidFill>
                  <a:srgbClr val="7030A0"/>
                </a:solidFill>
              </a:rPr>
              <a:t> </a:t>
            </a:r>
            <a:r>
              <a:rPr lang="en-US" sz="3600" b="1" dirty="0" err="1">
                <a:solidFill>
                  <a:srgbClr val="7030A0"/>
                </a:solidFill>
              </a:rPr>
              <a:t>phép</a:t>
            </a:r>
            <a:r>
              <a:rPr lang="en-US" sz="3600" b="1" dirty="0">
                <a:solidFill>
                  <a:srgbClr val="7030A0"/>
                </a:solidFill>
              </a:rPr>
              <a:t> </a:t>
            </a:r>
            <a:r>
              <a:rPr lang="en-US" sz="3600" b="1" dirty="0" err="1">
                <a:solidFill>
                  <a:srgbClr val="7030A0"/>
                </a:solidFill>
              </a:rPr>
              <a:t>tính</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dấu</a:t>
            </a:r>
            <a:r>
              <a:rPr lang="en-US" sz="3600" b="1" dirty="0">
                <a:solidFill>
                  <a:srgbClr val="7030A0"/>
                </a:solidFill>
              </a:rPr>
              <a:t> </a:t>
            </a:r>
            <a:r>
              <a:rPr lang="en-US" sz="3600" b="1" dirty="0" err="1">
                <a:solidFill>
                  <a:srgbClr val="7030A0"/>
                </a:solidFill>
              </a:rPr>
              <a:t>ngoặc</a:t>
            </a:r>
            <a:r>
              <a:rPr lang="en-US" sz="3600" b="1" dirty="0">
                <a:solidFill>
                  <a:srgbClr val="7030A0"/>
                </a:solidFill>
              </a:rPr>
              <a:t> </a:t>
            </a:r>
            <a:r>
              <a:rPr lang="en-US" sz="3600" b="1" dirty="0" err="1">
                <a:solidFill>
                  <a:srgbClr val="7030A0"/>
                </a:solidFill>
              </a:rPr>
              <a:t>theo</a:t>
            </a:r>
            <a:r>
              <a:rPr lang="en-US" sz="3600" b="1" dirty="0">
                <a:solidFill>
                  <a:srgbClr val="7030A0"/>
                </a:solidFill>
              </a:rPr>
              <a:t> </a:t>
            </a:r>
            <a:r>
              <a:rPr lang="en-US" sz="3600" b="1" dirty="0" err="1">
                <a:solidFill>
                  <a:srgbClr val="7030A0"/>
                </a:solidFill>
              </a:rPr>
              <a:t>nguyên</a:t>
            </a:r>
            <a:r>
              <a:rPr lang="en-US" sz="3600" b="1" dirty="0">
                <a:solidFill>
                  <a:srgbClr val="7030A0"/>
                </a:solidFill>
              </a:rPr>
              <a:t> </a:t>
            </a:r>
            <a:r>
              <a:rPr lang="en-US" sz="3600" b="1" dirty="0" err="1">
                <a:solidFill>
                  <a:srgbClr val="7030A0"/>
                </a:solidFill>
              </a:rPr>
              <a:t>tắc</a:t>
            </a:r>
            <a:r>
              <a:rPr lang="en-US" sz="3600" b="1" dirty="0">
                <a:solidFill>
                  <a:srgbClr val="7030A0"/>
                </a:solidFill>
              </a:rPr>
              <a:t> </a:t>
            </a:r>
            <a:r>
              <a:rPr lang="en-US" sz="3600" b="1" dirty="0" err="1">
                <a:solidFill>
                  <a:srgbClr val="7030A0"/>
                </a:solidFill>
              </a:rPr>
              <a:t>thực</a:t>
            </a:r>
            <a:r>
              <a:rPr lang="en-US" sz="3600" b="1" dirty="0">
                <a:solidFill>
                  <a:srgbClr val="7030A0"/>
                </a:solidFill>
              </a:rPr>
              <a:t> </a:t>
            </a:r>
            <a:r>
              <a:rPr lang="en-US" sz="3600" b="1" dirty="0" err="1">
                <a:solidFill>
                  <a:srgbClr val="7030A0"/>
                </a:solidFill>
              </a:rPr>
              <a:t>hiện</a:t>
            </a:r>
            <a:r>
              <a:rPr lang="en-US" sz="3600" b="1" dirty="0">
                <a:solidFill>
                  <a:srgbClr val="7030A0"/>
                </a:solidFill>
              </a:rPr>
              <a:t> </a:t>
            </a:r>
            <a:r>
              <a:rPr lang="en-US" sz="3600" b="1" dirty="0" err="1">
                <a:solidFill>
                  <a:srgbClr val="7030A0"/>
                </a:solidFill>
              </a:rPr>
              <a:t>trong</a:t>
            </a:r>
            <a:r>
              <a:rPr lang="en-US" sz="3600" b="1" dirty="0">
                <a:solidFill>
                  <a:srgbClr val="7030A0"/>
                </a:solidFill>
              </a:rPr>
              <a:t> </a:t>
            </a:r>
            <a:r>
              <a:rPr lang="en-US" sz="3600" b="1" dirty="0" err="1">
                <a:solidFill>
                  <a:srgbClr val="7030A0"/>
                </a:solidFill>
              </a:rPr>
              <a:t>dấu</a:t>
            </a:r>
            <a:r>
              <a:rPr lang="en-US" sz="3600" b="1" dirty="0">
                <a:solidFill>
                  <a:srgbClr val="7030A0"/>
                </a:solidFill>
              </a:rPr>
              <a:t> </a:t>
            </a:r>
            <a:r>
              <a:rPr lang="en-US" sz="3600" b="1" dirty="0" err="1">
                <a:solidFill>
                  <a:srgbClr val="7030A0"/>
                </a:solidFill>
              </a:rPr>
              <a:t>ngoặc</a:t>
            </a:r>
            <a:r>
              <a:rPr lang="en-US" sz="3600" b="1" dirty="0">
                <a:solidFill>
                  <a:srgbClr val="7030A0"/>
                </a:solidFill>
              </a:rPr>
              <a:t> </a:t>
            </a:r>
            <a:r>
              <a:rPr lang="en-US" sz="3600" b="1" dirty="0" err="1">
                <a:solidFill>
                  <a:srgbClr val="7030A0"/>
                </a:solidFill>
              </a:rPr>
              <a:t>trước</a:t>
            </a:r>
            <a:r>
              <a:rPr lang="en-US" sz="3600" dirty="0"/>
              <a:t>.</a:t>
            </a:r>
          </a:p>
        </p:txBody>
      </p:sp>
    </p:spTree>
    <p:extLst>
      <p:ext uri="{BB962C8B-B14F-4D97-AF65-F5344CB8AC3E}">
        <p14:creationId xmlns:p14="http://schemas.microsoft.com/office/powerpoint/2010/main" val="41876489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70114" y="1208880"/>
            <a:ext cx="11495315" cy="6001643"/>
          </a:xfrm>
          <a:prstGeom prst="rect">
            <a:avLst/>
          </a:prstGeom>
          <a:noFill/>
        </p:spPr>
        <p:txBody>
          <a:bodyPr wrap="square" rtlCol="0">
            <a:spAutoFit/>
          </a:bodyPr>
          <a:lstStyle/>
          <a:p>
            <a:r>
              <a:rPr lang="en-US" sz="3200" b="1" dirty="0">
                <a:solidFill>
                  <a:srgbClr val="FF0000"/>
                </a:solidFill>
              </a:rPr>
              <a:t>1.8. </a:t>
            </a:r>
            <a:r>
              <a:rPr lang="en-US" sz="3200" b="1" dirty="0" err="1">
                <a:solidFill>
                  <a:srgbClr val="FF0000"/>
                </a:solidFill>
              </a:rPr>
              <a:t>Tính</a:t>
            </a:r>
            <a:r>
              <a:rPr lang="en-US" sz="3200" b="1" dirty="0">
                <a:solidFill>
                  <a:srgbClr val="FF0000"/>
                </a:solidFill>
              </a:rPr>
              <a:t> </a:t>
            </a:r>
            <a:r>
              <a:rPr lang="en-US" sz="3200" b="1" dirty="0" err="1">
                <a:solidFill>
                  <a:srgbClr val="FF0000"/>
                </a:solidFill>
              </a:rPr>
              <a:t>chất</a:t>
            </a:r>
            <a:r>
              <a:rPr lang="en-US" sz="3200" b="1" dirty="0">
                <a:solidFill>
                  <a:srgbClr val="FF0000"/>
                </a:solidFill>
              </a:rPr>
              <a:t> </a:t>
            </a:r>
            <a:r>
              <a:rPr lang="en-US" sz="3200" b="1" dirty="0" err="1">
                <a:solidFill>
                  <a:srgbClr val="FF0000"/>
                </a:solidFill>
              </a:rPr>
              <a:t>giao</a:t>
            </a:r>
            <a:r>
              <a:rPr lang="en-US" sz="3200" b="1" dirty="0">
                <a:solidFill>
                  <a:srgbClr val="FF0000"/>
                </a:solidFill>
              </a:rPr>
              <a:t> </a:t>
            </a:r>
            <a:r>
              <a:rPr lang="en-US" sz="3200" b="1" dirty="0" err="1">
                <a:solidFill>
                  <a:srgbClr val="FF0000"/>
                </a:solidFill>
              </a:rPr>
              <a:t>hoán</a:t>
            </a:r>
            <a:r>
              <a:rPr lang="en-US" sz="3200" b="1" dirty="0">
                <a:solidFill>
                  <a:srgbClr val="FF0000"/>
                </a:solidFill>
              </a:rPr>
              <a:t>, </a:t>
            </a:r>
            <a:r>
              <a:rPr lang="en-US" sz="3200" b="1" dirty="0" err="1">
                <a:solidFill>
                  <a:srgbClr val="FF0000"/>
                </a:solidFill>
              </a:rPr>
              <a:t>tính</a:t>
            </a:r>
            <a:r>
              <a:rPr lang="en-US" sz="3200" b="1" dirty="0">
                <a:solidFill>
                  <a:srgbClr val="FF0000"/>
                </a:solidFill>
              </a:rPr>
              <a:t> </a:t>
            </a:r>
            <a:r>
              <a:rPr lang="en-US" sz="3200" b="1" dirty="0" err="1">
                <a:solidFill>
                  <a:srgbClr val="FF0000"/>
                </a:solidFill>
              </a:rPr>
              <a:t>chất</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endParaRPr lang="en-US" sz="3200" dirty="0">
              <a:solidFill>
                <a:srgbClr val="FF0000"/>
              </a:solidFill>
            </a:endParaRPr>
          </a:p>
          <a:p>
            <a:pPr lvl="0"/>
            <a:r>
              <a:rPr lang="vi-VN" sz="3200" dirty="0"/>
              <a:t>Trong Toán 3, nội dung dạy học về tính chất giao hoán, tính chất kết hợp của phép cộng, phép nhân được nhấn mạnh và nêu rõ hơn so với Chương trình Giáo dục phổ thông 2000.</a:t>
            </a:r>
            <a:endParaRPr lang="en-US" sz="3200" dirty="0"/>
          </a:p>
          <a:p>
            <a:pPr lvl="0"/>
            <a:r>
              <a:rPr lang="vi-VN" sz="3200" dirty="0"/>
              <a:t>Về tính chất giao hoán của phép cộng, phép nhân: HS đã được hình thành xen kẽ trong các bài tập khi làm quen phép cộng, phép nhân ở lớp 1, lớp 2.</a:t>
            </a:r>
            <a:endParaRPr lang="en-US" sz="3200" dirty="0"/>
          </a:p>
          <a:p>
            <a:pPr lvl="0"/>
            <a:r>
              <a:rPr lang="vi-VN" sz="3200" dirty="0"/>
              <a:t>Về tính chất kết hợp của phép cộng, phép nhân đến lớp 3 mới được xây dựng.</a:t>
            </a:r>
            <a:endParaRPr lang="en-US" sz="3200" dirty="0"/>
          </a:p>
          <a:p>
            <a:pPr lvl="0"/>
            <a:r>
              <a:rPr lang="vi-VN" sz="3200" b="1" dirty="0">
                <a:solidFill>
                  <a:srgbClr val="7030A0"/>
                </a:solidFill>
              </a:rPr>
              <a:t>Trong Toán 3, tính chất kết hợp của phép cộng, phép nhân được hình thành theo cách tiếp cận</a:t>
            </a:r>
            <a:r>
              <a:rPr lang="vi-VN" sz="3200" dirty="0"/>
              <a:t>:</a:t>
            </a:r>
            <a:endParaRPr lang="en-US" sz="3200" dirty="0"/>
          </a:p>
          <a:p>
            <a:endParaRPr lang="en-US" sz="3200" dirty="0"/>
          </a:p>
        </p:txBody>
      </p:sp>
    </p:spTree>
    <p:extLst>
      <p:ext uri="{BB962C8B-B14F-4D97-AF65-F5344CB8AC3E}">
        <p14:creationId xmlns:p14="http://schemas.microsoft.com/office/powerpoint/2010/main" val="24460744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70114" y="1208880"/>
            <a:ext cx="11495315" cy="4524315"/>
          </a:xfrm>
          <a:prstGeom prst="rect">
            <a:avLst/>
          </a:prstGeom>
          <a:noFill/>
        </p:spPr>
        <p:txBody>
          <a:bodyPr wrap="square" rtlCol="0">
            <a:spAutoFit/>
          </a:bodyPr>
          <a:lstStyle/>
          <a:p>
            <a:r>
              <a:rPr lang="en-US" sz="3200" b="1" dirty="0">
                <a:solidFill>
                  <a:srgbClr val="FF0000"/>
                </a:solidFill>
              </a:rPr>
              <a:t>1.8. </a:t>
            </a:r>
            <a:r>
              <a:rPr lang="en-US" sz="3200" b="1" dirty="0" err="1">
                <a:solidFill>
                  <a:srgbClr val="FF0000"/>
                </a:solidFill>
              </a:rPr>
              <a:t>Tính</a:t>
            </a:r>
            <a:r>
              <a:rPr lang="en-US" sz="3200" b="1" dirty="0">
                <a:solidFill>
                  <a:srgbClr val="FF0000"/>
                </a:solidFill>
              </a:rPr>
              <a:t> </a:t>
            </a:r>
            <a:r>
              <a:rPr lang="en-US" sz="3200" b="1" dirty="0" err="1">
                <a:solidFill>
                  <a:srgbClr val="FF0000"/>
                </a:solidFill>
              </a:rPr>
              <a:t>chất</a:t>
            </a:r>
            <a:r>
              <a:rPr lang="en-US" sz="3200" b="1" dirty="0">
                <a:solidFill>
                  <a:srgbClr val="FF0000"/>
                </a:solidFill>
              </a:rPr>
              <a:t> </a:t>
            </a:r>
            <a:r>
              <a:rPr lang="en-US" sz="3200" b="1" dirty="0" err="1">
                <a:solidFill>
                  <a:srgbClr val="FF0000"/>
                </a:solidFill>
              </a:rPr>
              <a:t>giao</a:t>
            </a:r>
            <a:r>
              <a:rPr lang="en-US" sz="3200" b="1" dirty="0">
                <a:solidFill>
                  <a:srgbClr val="FF0000"/>
                </a:solidFill>
              </a:rPr>
              <a:t> </a:t>
            </a:r>
            <a:r>
              <a:rPr lang="en-US" sz="3200" b="1" dirty="0" err="1">
                <a:solidFill>
                  <a:srgbClr val="FF0000"/>
                </a:solidFill>
              </a:rPr>
              <a:t>hoán</a:t>
            </a:r>
            <a:r>
              <a:rPr lang="en-US" sz="3200" b="1" dirty="0">
                <a:solidFill>
                  <a:srgbClr val="FF0000"/>
                </a:solidFill>
              </a:rPr>
              <a:t>, </a:t>
            </a:r>
            <a:r>
              <a:rPr lang="en-US" sz="3200" b="1" dirty="0" err="1">
                <a:solidFill>
                  <a:srgbClr val="FF0000"/>
                </a:solidFill>
              </a:rPr>
              <a:t>tính</a:t>
            </a:r>
            <a:r>
              <a:rPr lang="en-US" sz="3200" b="1" dirty="0">
                <a:solidFill>
                  <a:srgbClr val="FF0000"/>
                </a:solidFill>
              </a:rPr>
              <a:t> </a:t>
            </a:r>
            <a:r>
              <a:rPr lang="en-US" sz="3200" b="1" dirty="0" err="1">
                <a:solidFill>
                  <a:srgbClr val="FF0000"/>
                </a:solidFill>
              </a:rPr>
              <a:t>chất</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endParaRPr lang="en-US" sz="3200" dirty="0">
              <a:solidFill>
                <a:srgbClr val="FF0000"/>
              </a:solidFill>
            </a:endParaRPr>
          </a:p>
          <a:p>
            <a:r>
              <a:rPr lang="en-US" sz="3200" dirty="0" err="1"/>
              <a:t>Bài</a:t>
            </a:r>
            <a:r>
              <a:rPr lang="en-US" sz="3200" dirty="0"/>
              <a:t> </a:t>
            </a:r>
            <a:r>
              <a:rPr lang="en-US" sz="3200" dirty="0" err="1"/>
              <a:t>toán</a:t>
            </a:r>
            <a:r>
              <a:rPr lang="en-US" sz="3200" dirty="0"/>
              <a:t> </a:t>
            </a:r>
            <a:r>
              <a:rPr lang="en-US" sz="3200" dirty="0" err="1"/>
              <a:t>thực</a:t>
            </a:r>
            <a:r>
              <a:rPr lang="en-US" sz="3200" dirty="0"/>
              <a:t> </a:t>
            </a:r>
            <a:r>
              <a:rPr lang="en-US" sz="3200" dirty="0" err="1"/>
              <a:t>tế</a:t>
            </a:r>
            <a:r>
              <a:rPr lang="en-US" sz="3200" dirty="0"/>
              <a:t> =&gt; </a:t>
            </a:r>
            <a:r>
              <a:rPr lang="en-US" sz="3200" dirty="0" err="1"/>
              <a:t>Biểu</a:t>
            </a:r>
            <a:r>
              <a:rPr lang="en-US" sz="3200" dirty="0"/>
              <a:t> </a:t>
            </a:r>
            <a:r>
              <a:rPr lang="en-US" sz="3200" dirty="0" err="1"/>
              <a:t>thức</a:t>
            </a:r>
            <a:r>
              <a:rPr lang="en-US" sz="3200" dirty="0"/>
              <a:t> </a:t>
            </a:r>
            <a:r>
              <a:rPr lang="en-US" sz="3200" dirty="0" err="1"/>
              <a:t>liên</a:t>
            </a:r>
            <a:r>
              <a:rPr lang="en-US" sz="3200" dirty="0"/>
              <a:t> </a:t>
            </a:r>
            <a:r>
              <a:rPr lang="en-US" sz="3200" dirty="0" err="1"/>
              <a:t>quan</a:t>
            </a:r>
            <a:r>
              <a:rPr lang="en-US" sz="3200" dirty="0"/>
              <a:t> (</a:t>
            </a:r>
            <a:r>
              <a:rPr lang="en-US" sz="3200" dirty="0" err="1"/>
              <a:t>có</a:t>
            </a:r>
            <a:r>
              <a:rPr lang="en-US" sz="3200" dirty="0"/>
              <a:t> </a:t>
            </a:r>
            <a:r>
              <a:rPr lang="en-US" sz="3200" dirty="0" err="1"/>
              <a:t>hai</a:t>
            </a:r>
            <a:r>
              <a:rPr lang="en-US" sz="3200" dirty="0"/>
              <a:t> </a:t>
            </a:r>
            <a:r>
              <a:rPr lang="en-US" sz="3200" dirty="0" err="1"/>
              <a:t>cách</a:t>
            </a:r>
            <a:r>
              <a:rPr lang="en-US" sz="3200" dirty="0"/>
              <a:t> </a:t>
            </a:r>
            <a:r>
              <a:rPr lang="en-US" sz="3200" dirty="0" err="1"/>
              <a:t>tính</a:t>
            </a:r>
            <a:r>
              <a:rPr lang="en-US" sz="3200" dirty="0"/>
              <a:t>) =&gt; </a:t>
            </a:r>
            <a:r>
              <a:rPr lang="en-US" sz="3200" b="1" dirty="0" err="1">
                <a:solidFill>
                  <a:srgbClr val="7030A0"/>
                </a:solidFill>
              </a:rPr>
              <a:t>Tính</a:t>
            </a:r>
            <a:r>
              <a:rPr lang="en-US" sz="3200" b="1" dirty="0">
                <a:solidFill>
                  <a:srgbClr val="7030A0"/>
                </a:solidFill>
              </a:rPr>
              <a:t> </a:t>
            </a:r>
            <a:r>
              <a:rPr lang="en-US" sz="3200" b="1" dirty="0" err="1">
                <a:solidFill>
                  <a:srgbClr val="7030A0"/>
                </a:solidFill>
              </a:rPr>
              <a:t>chất</a:t>
            </a:r>
            <a:r>
              <a:rPr lang="en-US" sz="3200" b="1" dirty="0">
                <a:solidFill>
                  <a:srgbClr val="7030A0"/>
                </a:solidFill>
              </a:rPr>
              <a:t> </a:t>
            </a:r>
            <a:r>
              <a:rPr lang="en-US" sz="3200" b="1" dirty="0" err="1">
                <a:solidFill>
                  <a:srgbClr val="7030A0"/>
                </a:solidFill>
              </a:rPr>
              <a:t>kết</a:t>
            </a:r>
            <a:r>
              <a:rPr lang="en-US" sz="3200" b="1" dirty="0">
                <a:solidFill>
                  <a:srgbClr val="7030A0"/>
                </a:solidFill>
              </a:rPr>
              <a:t> </a:t>
            </a:r>
            <a:r>
              <a:rPr lang="en-US" sz="3200" b="1" dirty="0" err="1">
                <a:solidFill>
                  <a:srgbClr val="7030A0"/>
                </a:solidFill>
              </a:rPr>
              <a:t>hợp</a:t>
            </a:r>
            <a:r>
              <a:rPr lang="en-US" sz="3200" b="1" dirty="0">
                <a:solidFill>
                  <a:srgbClr val="7030A0"/>
                </a:solidFill>
              </a:rPr>
              <a:t> </a:t>
            </a:r>
            <a:r>
              <a:rPr lang="en-US" sz="3200" b="1" dirty="0" err="1">
                <a:solidFill>
                  <a:srgbClr val="7030A0"/>
                </a:solidFill>
              </a:rPr>
              <a:t>của</a:t>
            </a:r>
            <a:r>
              <a:rPr lang="en-US" sz="3200" b="1" dirty="0">
                <a:solidFill>
                  <a:srgbClr val="7030A0"/>
                </a:solidFill>
              </a:rPr>
              <a:t> </a:t>
            </a:r>
            <a:r>
              <a:rPr lang="en-US" sz="3200" b="1" dirty="0" err="1">
                <a:solidFill>
                  <a:srgbClr val="7030A0"/>
                </a:solidFill>
              </a:rPr>
              <a:t>phép</a:t>
            </a:r>
            <a:r>
              <a:rPr lang="en-US" sz="3200" b="1" dirty="0">
                <a:solidFill>
                  <a:srgbClr val="7030A0"/>
                </a:solidFill>
              </a:rPr>
              <a:t> </a:t>
            </a:r>
            <a:r>
              <a:rPr lang="en-US" sz="3200" b="1" dirty="0" err="1">
                <a:solidFill>
                  <a:srgbClr val="7030A0"/>
                </a:solidFill>
              </a:rPr>
              <a:t>cộng</a:t>
            </a:r>
            <a:r>
              <a:rPr lang="en-US" sz="3200" b="1" dirty="0">
                <a:solidFill>
                  <a:srgbClr val="7030A0"/>
                </a:solidFill>
              </a:rPr>
              <a:t>, </a:t>
            </a:r>
            <a:r>
              <a:rPr lang="en-US" sz="3200" b="1" dirty="0" err="1">
                <a:solidFill>
                  <a:srgbClr val="7030A0"/>
                </a:solidFill>
              </a:rPr>
              <a:t>phép</a:t>
            </a:r>
            <a:r>
              <a:rPr lang="en-US" sz="3200" b="1" dirty="0">
                <a:solidFill>
                  <a:srgbClr val="7030A0"/>
                </a:solidFill>
              </a:rPr>
              <a:t> </a:t>
            </a:r>
            <a:r>
              <a:rPr lang="en-US" sz="3200" b="1" dirty="0" err="1">
                <a:solidFill>
                  <a:srgbClr val="7030A0"/>
                </a:solidFill>
              </a:rPr>
              <a:t>nhân</a:t>
            </a:r>
            <a:endParaRPr lang="en-US" sz="3200" b="1" dirty="0">
              <a:solidFill>
                <a:srgbClr val="7030A0"/>
              </a:solidFill>
            </a:endParaRPr>
          </a:p>
          <a:p>
            <a:r>
              <a:rPr lang="en-US" sz="3200" dirty="0"/>
              <a:t>VD1: 64 + 55 + 45</a:t>
            </a:r>
          </a:p>
          <a:p>
            <a:r>
              <a:rPr lang="en-US" sz="3200" b="1" dirty="0" err="1">
                <a:solidFill>
                  <a:srgbClr val="7030A0"/>
                </a:solidFill>
              </a:rPr>
              <a:t>Cách</a:t>
            </a:r>
            <a:r>
              <a:rPr lang="en-US" sz="3200" b="1" dirty="0">
                <a:solidFill>
                  <a:srgbClr val="7030A0"/>
                </a:solidFill>
              </a:rPr>
              <a:t> 1: (64 + 55) + 45 = 119 + 45</a:t>
            </a:r>
          </a:p>
          <a:p>
            <a:r>
              <a:rPr lang="en-US" sz="3200" b="1" dirty="0">
                <a:solidFill>
                  <a:srgbClr val="7030A0"/>
                </a:solidFill>
              </a:rPr>
              <a:t>                                     = 164</a:t>
            </a:r>
          </a:p>
          <a:p>
            <a:r>
              <a:rPr lang="en-US" sz="3200" b="1" dirty="0" err="1">
                <a:solidFill>
                  <a:srgbClr val="7030A0"/>
                </a:solidFill>
              </a:rPr>
              <a:t>Cách</a:t>
            </a:r>
            <a:r>
              <a:rPr lang="en-US" sz="3200" b="1" dirty="0">
                <a:solidFill>
                  <a:srgbClr val="7030A0"/>
                </a:solidFill>
              </a:rPr>
              <a:t> 2: 64 + (55 + 45) = 64 + 100</a:t>
            </a:r>
          </a:p>
          <a:p>
            <a:r>
              <a:rPr lang="en-US" sz="3200" b="1" dirty="0">
                <a:solidFill>
                  <a:srgbClr val="7030A0"/>
                </a:solidFill>
              </a:rPr>
              <a:t>                                      = 164</a:t>
            </a:r>
          </a:p>
          <a:p>
            <a:endParaRPr lang="en-US" sz="3200" dirty="0"/>
          </a:p>
        </p:txBody>
      </p:sp>
    </p:spTree>
    <p:extLst>
      <p:ext uri="{BB962C8B-B14F-4D97-AF65-F5344CB8AC3E}">
        <p14:creationId xmlns:p14="http://schemas.microsoft.com/office/powerpoint/2010/main" val="412100389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70114" y="1208880"/>
            <a:ext cx="11495315" cy="5509200"/>
          </a:xfrm>
          <a:prstGeom prst="rect">
            <a:avLst/>
          </a:prstGeom>
          <a:noFill/>
        </p:spPr>
        <p:txBody>
          <a:bodyPr wrap="square" rtlCol="0">
            <a:spAutoFit/>
          </a:bodyPr>
          <a:lstStyle/>
          <a:p>
            <a:r>
              <a:rPr lang="en-US" sz="3200" b="1" dirty="0">
                <a:solidFill>
                  <a:srgbClr val="FF0000"/>
                </a:solidFill>
              </a:rPr>
              <a:t>1.8. </a:t>
            </a:r>
            <a:r>
              <a:rPr lang="en-US" sz="3200" b="1" dirty="0" err="1">
                <a:solidFill>
                  <a:srgbClr val="FF0000"/>
                </a:solidFill>
              </a:rPr>
              <a:t>Tính</a:t>
            </a:r>
            <a:r>
              <a:rPr lang="en-US" sz="3200" b="1" dirty="0">
                <a:solidFill>
                  <a:srgbClr val="FF0000"/>
                </a:solidFill>
              </a:rPr>
              <a:t> </a:t>
            </a:r>
            <a:r>
              <a:rPr lang="en-US" sz="3200" b="1" dirty="0" err="1">
                <a:solidFill>
                  <a:srgbClr val="FF0000"/>
                </a:solidFill>
              </a:rPr>
              <a:t>chất</a:t>
            </a:r>
            <a:r>
              <a:rPr lang="en-US" sz="3200" b="1" dirty="0">
                <a:solidFill>
                  <a:srgbClr val="FF0000"/>
                </a:solidFill>
              </a:rPr>
              <a:t> </a:t>
            </a:r>
            <a:r>
              <a:rPr lang="en-US" sz="3200" b="1" dirty="0" err="1">
                <a:solidFill>
                  <a:srgbClr val="FF0000"/>
                </a:solidFill>
              </a:rPr>
              <a:t>giao</a:t>
            </a:r>
            <a:r>
              <a:rPr lang="en-US" sz="3200" b="1" dirty="0">
                <a:solidFill>
                  <a:srgbClr val="FF0000"/>
                </a:solidFill>
              </a:rPr>
              <a:t> </a:t>
            </a:r>
            <a:r>
              <a:rPr lang="en-US" sz="3200" b="1" dirty="0" err="1">
                <a:solidFill>
                  <a:srgbClr val="FF0000"/>
                </a:solidFill>
              </a:rPr>
              <a:t>hoán</a:t>
            </a:r>
            <a:r>
              <a:rPr lang="en-US" sz="3200" b="1" dirty="0">
                <a:solidFill>
                  <a:srgbClr val="FF0000"/>
                </a:solidFill>
              </a:rPr>
              <a:t>, </a:t>
            </a:r>
            <a:r>
              <a:rPr lang="en-US" sz="3200" b="1" dirty="0" err="1">
                <a:solidFill>
                  <a:srgbClr val="FF0000"/>
                </a:solidFill>
              </a:rPr>
              <a:t>tính</a:t>
            </a:r>
            <a:r>
              <a:rPr lang="en-US" sz="3200" b="1" dirty="0">
                <a:solidFill>
                  <a:srgbClr val="FF0000"/>
                </a:solidFill>
              </a:rPr>
              <a:t> </a:t>
            </a:r>
            <a:r>
              <a:rPr lang="en-US" sz="3200" b="1" dirty="0" err="1">
                <a:solidFill>
                  <a:srgbClr val="FF0000"/>
                </a:solidFill>
              </a:rPr>
              <a:t>chất</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endParaRPr lang="en-US" sz="3200" dirty="0">
              <a:solidFill>
                <a:srgbClr val="FF0000"/>
              </a:solidFill>
            </a:endParaRPr>
          </a:p>
          <a:p>
            <a:endParaRPr lang="en-US" sz="3200" dirty="0"/>
          </a:p>
          <a:p>
            <a:r>
              <a:rPr lang="en-US" sz="3200" b="1" dirty="0">
                <a:solidFill>
                  <a:srgbClr val="7030A0"/>
                </a:solidFill>
              </a:rPr>
              <a:t>VD2: 6 x 2 x 5</a:t>
            </a:r>
          </a:p>
          <a:p>
            <a:r>
              <a:rPr lang="en-US" sz="3200" b="1" dirty="0" err="1">
                <a:solidFill>
                  <a:srgbClr val="7030A0"/>
                </a:solidFill>
              </a:rPr>
              <a:t>Cách</a:t>
            </a:r>
            <a:r>
              <a:rPr lang="en-US" sz="3200" b="1" dirty="0">
                <a:solidFill>
                  <a:srgbClr val="7030A0"/>
                </a:solidFill>
              </a:rPr>
              <a:t> 1: (6 x 2) x 5 = 12 x 5</a:t>
            </a:r>
          </a:p>
          <a:p>
            <a:r>
              <a:rPr lang="en-US" sz="3200" b="1" dirty="0">
                <a:solidFill>
                  <a:srgbClr val="7030A0"/>
                </a:solidFill>
              </a:rPr>
              <a:t>                               = 60</a:t>
            </a:r>
          </a:p>
          <a:p>
            <a:r>
              <a:rPr lang="en-US" sz="3200" b="1" dirty="0" err="1">
                <a:solidFill>
                  <a:srgbClr val="7030A0"/>
                </a:solidFill>
              </a:rPr>
              <a:t>Cách</a:t>
            </a:r>
            <a:r>
              <a:rPr lang="en-US" sz="3200" b="1" dirty="0">
                <a:solidFill>
                  <a:srgbClr val="7030A0"/>
                </a:solidFill>
              </a:rPr>
              <a:t> 2: 6 x (2 x 5) = 6 x 10</a:t>
            </a:r>
          </a:p>
          <a:p>
            <a:r>
              <a:rPr lang="en-US" sz="3200" b="1" dirty="0">
                <a:solidFill>
                  <a:srgbClr val="7030A0"/>
                </a:solidFill>
              </a:rPr>
              <a:t>                               = 60</a:t>
            </a:r>
          </a:p>
          <a:p>
            <a:pPr lvl="0"/>
            <a:r>
              <a:rPr lang="vi-VN" sz="3200" dirty="0"/>
              <a:t>Tính chất giao hoán, kết hợp của phép cộng, phép nhân học ở lớp 3 được biểu thị dưới dạng các biểu thức số. Đến lớp 4, các tính chất đó sẽ được biểu thị dưới dạng biểu thức chữ.</a:t>
            </a:r>
            <a:endParaRPr lang="en-US" sz="3200" dirty="0"/>
          </a:p>
          <a:p>
            <a:endParaRPr lang="en-US" sz="3200" dirty="0"/>
          </a:p>
        </p:txBody>
      </p:sp>
    </p:spTree>
    <p:extLst>
      <p:ext uri="{BB962C8B-B14F-4D97-AF65-F5344CB8AC3E}">
        <p14:creationId xmlns:p14="http://schemas.microsoft.com/office/powerpoint/2010/main" val="120149336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359229" y="1208880"/>
            <a:ext cx="11430000" cy="5078313"/>
          </a:xfrm>
          <a:prstGeom prst="rect">
            <a:avLst/>
          </a:prstGeom>
          <a:noFill/>
        </p:spPr>
        <p:txBody>
          <a:bodyPr wrap="square" rtlCol="0">
            <a:spAutoFit/>
          </a:bodyPr>
          <a:lstStyle/>
          <a:p>
            <a:r>
              <a:rPr lang="en-US" sz="3600" b="1" dirty="0">
                <a:solidFill>
                  <a:srgbClr val="FF0000"/>
                </a:solidFill>
              </a:rPr>
              <a:t>1.9. </a:t>
            </a:r>
            <a:r>
              <a:rPr lang="en-US" sz="3600" b="1" dirty="0" err="1">
                <a:solidFill>
                  <a:srgbClr val="FF0000"/>
                </a:solidFill>
              </a:rPr>
              <a:t>Thực</a:t>
            </a:r>
            <a:r>
              <a:rPr lang="en-US" sz="3600" b="1" dirty="0">
                <a:solidFill>
                  <a:srgbClr val="FF0000"/>
                </a:solidFill>
              </a:rPr>
              <a:t> </a:t>
            </a:r>
            <a:r>
              <a:rPr lang="en-US" sz="3600" b="1" dirty="0" err="1">
                <a:solidFill>
                  <a:srgbClr val="FF0000"/>
                </a:solidFill>
              </a:rPr>
              <a:t>hiện</a:t>
            </a:r>
            <a:r>
              <a:rPr lang="en-US" sz="3600" b="1" dirty="0">
                <a:solidFill>
                  <a:srgbClr val="FF0000"/>
                </a:solidFill>
              </a:rPr>
              <a:t> </a:t>
            </a:r>
            <a:r>
              <a:rPr lang="en-US" sz="3600" b="1" dirty="0" err="1">
                <a:solidFill>
                  <a:srgbClr val="FF0000"/>
                </a:solidFill>
              </a:rPr>
              <a:t>kĩ</a:t>
            </a:r>
            <a:r>
              <a:rPr lang="en-US" sz="3600" b="1" dirty="0">
                <a:solidFill>
                  <a:srgbClr val="FF0000"/>
                </a:solidFill>
              </a:rPr>
              <a:t> </a:t>
            </a:r>
            <a:r>
              <a:rPr lang="en-US" sz="3600" b="1" dirty="0" err="1">
                <a:solidFill>
                  <a:srgbClr val="FF0000"/>
                </a:solidFill>
              </a:rPr>
              <a:t>thuật</a:t>
            </a:r>
            <a:r>
              <a:rPr lang="en-US" sz="3600" b="1" dirty="0">
                <a:solidFill>
                  <a:srgbClr val="FF0000"/>
                </a:solidFill>
              </a:rPr>
              <a:t> </a:t>
            </a:r>
            <a:r>
              <a:rPr lang="en-US" sz="3600" b="1" dirty="0" err="1">
                <a:solidFill>
                  <a:srgbClr val="FF0000"/>
                </a:solidFill>
              </a:rPr>
              <a:t>tính</a:t>
            </a:r>
            <a:r>
              <a:rPr lang="en-US" sz="3600" b="1" dirty="0">
                <a:solidFill>
                  <a:srgbClr val="FF0000"/>
                </a:solidFill>
              </a:rPr>
              <a:t> </a:t>
            </a:r>
            <a:r>
              <a:rPr lang="en-US" sz="3600" b="1" dirty="0" err="1">
                <a:solidFill>
                  <a:srgbClr val="FF0000"/>
                </a:solidFill>
              </a:rPr>
              <a:t>đối</a:t>
            </a:r>
            <a:r>
              <a:rPr lang="en-US" sz="3600" b="1" dirty="0">
                <a:solidFill>
                  <a:srgbClr val="FF0000"/>
                </a:solidFill>
              </a:rPr>
              <a:t> </a:t>
            </a:r>
            <a:r>
              <a:rPr lang="en-US" sz="3600" b="1" dirty="0" err="1">
                <a:solidFill>
                  <a:srgbClr val="FF0000"/>
                </a:solidFill>
              </a:rPr>
              <a:t>với</a:t>
            </a:r>
            <a:r>
              <a:rPr lang="en-US" sz="3600" b="1" dirty="0">
                <a:solidFill>
                  <a:srgbClr val="FF0000"/>
                </a:solidFill>
              </a:rPr>
              <a:t> </a:t>
            </a:r>
            <a:r>
              <a:rPr lang="en-US" sz="3600" b="1" dirty="0" err="1">
                <a:solidFill>
                  <a:srgbClr val="FF0000"/>
                </a:solidFill>
              </a:rPr>
              <a:t>phép</a:t>
            </a:r>
            <a:r>
              <a:rPr lang="en-US" sz="3600" b="1" dirty="0">
                <a:solidFill>
                  <a:srgbClr val="FF0000"/>
                </a:solidFill>
              </a:rPr>
              <a:t> </a:t>
            </a:r>
            <a:r>
              <a:rPr lang="en-US" sz="3600" b="1" dirty="0" err="1">
                <a:solidFill>
                  <a:srgbClr val="FF0000"/>
                </a:solidFill>
              </a:rPr>
              <a:t>cộng</a:t>
            </a:r>
            <a:r>
              <a:rPr lang="en-US" sz="3600" b="1" dirty="0">
                <a:solidFill>
                  <a:srgbClr val="FF0000"/>
                </a:solidFill>
              </a:rPr>
              <a:t>, </a:t>
            </a:r>
            <a:r>
              <a:rPr lang="en-US" sz="3600" b="1" dirty="0" err="1">
                <a:solidFill>
                  <a:srgbClr val="FF0000"/>
                </a:solidFill>
              </a:rPr>
              <a:t>trừ</a:t>
            </a:r>
            <a:r>
              <a:rPr lang="en-US" sz="3600" b="1" dirty="0">
                <a:solidFill>
                  <a:srgbClr val="FF0000"/>
                </a:solidFill>
              </a:rPr>
              <a:t>, </a:t>
            </a:r>
            <a:r>
              <a:rPr lang="en-US" sz="3600" b="1" dirty="0" err="1">
                <a:solidFill>
                  <a:srgbClr val="FF0000"/>
                </a:solidFill>
              </a:rPr>
              <a:t>nhân</a:t>
            </a:r>
            <a:r>
              <a:rPr lang="en-US" sz="3600" b="1" dirty="0">
                <a:solidFill>
                  <a:srgbClr val="FF0000"/>
                </a:solidFill>
              </a:rPr>
              <a:t>, chia</a:t>
            </a:r>
            <a:endParaRPr lang="en-US" sz="3600" dirty="0">
              <a:solidFill>
                <a:srgbClr val="FF0000"/>
              </a:solidFill>
            </a:endParaRPr>
          </a:p>
          <a:p>
            <a:pPr lvl="0"/>
            <a:r>
              <a:rPr lang="vi-VN" sz="3600" dirty="0"/>
              <a:t>Trong Toán 3, phép cộng, phép trừ trong phạm vi 10 000 và trong phạm vi </a:t>
            </a:r>
            <a:endParaRPr lang="en-US" sz="3600" dirty="0"/>
          </a:p>
          <a:p>
            <a:r>
              <a:rPr lang="vi-VN" sz="3600" dirty="0"/>
              <a:t>100 000 được thực hiện tương tự như ở lớp 2 (trong phạm vi 100, 1 000). </a:t>
            </a:r>
            <a:endParaRPr lang="en-US" sz="3600" dirty="0"/>
          </a:p>
          <a:p>
            <a:pPr lvl="0"/>
            <a:r>
              <a:rPr lang="vi-VN" sz="3600" dirty="0"/>
              <a:t>Trong Toán 3, khi thực hiện các phép nhân, phép chia thường chia ra làm hai mức độ: nhân, chia trong bảng và nhân, chia ngoài bảng.</a:t>
            </a:r>
            <a:endParaRPr lang="en-US" sz="3600" dirty="0"/>
          </a:p>
        </p:txBody>
      </p:sp>
    </p:spTree>
    <p:extLst>
      <p:ext uri="{BB962C8B-B14F-4D97-AF65-F5344CB8AC3E}">
        <p14:creationId xmlns:p14="http://schemas.microsoft.com/office/powerpoint/2010/main" val="21312403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359229" y="1208880"/>
            <a:ext cx="11430000" cy="2308324"/>
          </a:xfrm>
          <a:prstGeom prst="rect">
            <a:avLst/>
          </a:prstGeom>
          <a:noFill/>
        </p:spPr>
        <p:txBody>
          <a:bodyPr wrap="square" rtlCol="0">
            <a:spAutoFit/>
          </a:bodyPr>
          <a:lstStyle/>
          <a:p>
            <a:r>
              <a:rPr lang="en-US" sz="3600" b="1" dirty="0">
                <a:solidFill>
                  <a:srgbClr val="FF0000"/>
                </a:solidFill>
              </a:rPr>
              <a:t>1.10. </a:t>
            </a:r>
            <a:r>
              <a:rPr lang="en-US" sz="3600" b="1" dirty="0" err="1">
                <a:solidFill>
                  <a:srgbClr val="FF0000"/>
                </a:solidFill>
              </a:rPr>
              <a:t>Giải</a:t>
            </a:r>
            <a:r>
              <a:rPr lang="en-US" sz="3600" b="1" dirty="0">
                <a:solidFill>
                  <a:srgbClr val="FF0000"/>
                </a:solidFill>
              </a:rPr>
              <a:t> </a:t>
            </a:r>
            <a:r>
              <a:rPr lang="en-US" sz="3600" b="1" dirty="0" err="1">
                <a:solidFill>
                  <a:srgbClr val="FF0000"/>
                </a:solidFill>
              </a:rPr>
              <a:t>toán</a:t>
            </a:r>
            <a:endParaRPr lang="en-US" sz="3600" dirty="0">
              <a:solidFill>
                <a:srgbClr val="FF0000"/>
              </a:solidFill>
            </a:endParaRPr>
          </a:p>
          <a:p>
            <a:pPr lvl="0"/>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dạng</a:t>
            </a:r>
            <a:r>
              <a:rPr lang="en-US" sz="3600" b="1" dirty="0">
                <a:solidFill>
                  <a:srgbClr val="7030A0"/>
                </a:solidFill>
              </a:rPr>
              <a:t> </a:t>
            </a:r>
            <a:r>
              <a:rPr lang="en-US" sz="3600" b="1" dirty="0" err="1">
                <a:solidFill>
                  <a:srgbClr val="7030A0"/>
                </a:solidFill>
              </a:rPr>
              <a:t>Giải</a:t>
            </a:r>
            <a:r>
              <a:rPr lang="en-US" sz="3600" b="1" dirty="0">
                <a:solidFill>
                  <a:srgbClr val="7030A0"/>
                </a:solidFill>
              </a:rPr>
              <a:t> </a:t>
            </a:r>
            <a:r>
              <a:rPr lang="en-US" sz="3600" b="1" dirty="0" err="1">
                <a:solidFill>
                  <a:srgbClr val="7030A0"/>
                </a:solidFill>
              </a:rPr>
              <a:t>bài</a:t>
            </a:r>
            <a:r>
              <a:rPr lang="en-US" sz="3600" b="1" dirty="0">
                <a:solidFill>
                  <a:srgbClr val="7030A0"/>
                </a:solidFill>
              </a:rPr>
              <a:t> </a:t>
            </a:r>
            <a:r>
              <a:rPr lang="en-US" sz="3600" b="1" dirty="0" err="1">
                <a:solidFill>
                  <a:srgbClr val="7030A0"/>
                </a:solidFill>
              </a:rPr>
              <a:t>toán</a:t>
            </a:r>
            <a:r>
              <a:rPr lang="en-US" sz="3600" b="1" dirty="0">
                <a:solidFill>
                  <a:srgbClr val="7030A0"/>
                </a:solidFill>
              </a:rPr>
              <a:t> </a:t>
            </a:r>
            <a:r>
              <a:rPr lang="en-US" sz="3600" b="1" dirty="0" err="1">
                <a:solidFill>
                  <a:srgbClr val="7030A0"/>
                </a:solidFill>
              </a:rPr>
              <a:t>bằng</a:t>
            </a:r>
            <a:r>
              <a:rPr lang="en-US" sz="3600" b="1" dirty="0">
                <a:solidFill>
                  <a:srgbClr val="7030A0"/>
                </a:solidFill>
              </a:rPr>
              <a:t> </a:t>
            </a:r>
            <a:r>
              <a:rPr lang="en-US" sz="3600" b="1" dirty="0" err="1">
                <a:solidFill>
                  <a:srgbClr val="7030A0"/>
                </a:solidFill>
              </a:rPr>
              <a:t>hai</a:t>
            </a:r>
            <a:r>
              <a:rPr lang="en-US" sz="3600" b="1" dirty="0">
                <a:solidFill>
                  <a:srgbClr val="7030A0"/>
                </a:solidFill>
              </a:rPr>
              <a:t> b</a:t>
            </a:r>
            <a:r>
              <a:rPr lang="vi-VN" sz="3600" b="1" dirty="0">
                <a:solidFill>
                  <a:srgbClr val="7030A0"/>
                </a:solidFill>
              </a:rPr>
              <a:t>ư</a:t>
            </a:r>
            <a:r>
              <a:rPr lang="en-US" sz="3600" b="1" dirty="0" err="1">
                <a:solidFill>
                  <a:srgbClr val="7030A0"/>
                </a:solidFill>
              </a:rPr>
              <a:t>ớc</a:t>
            </a:r>
            <a:r>
              <a:rPr lang="en-US" sz="3600" b="1" dirty="0">
                <a:solidFill>
                  <a:srgbClr val="7030A0"/>
                </a:solidFill>
              </a:rPr>
              <a:t> </a:t>
            </a:r>
            <a:r>
              <a:rPr lang="en-US" sz="3600" b="1" dirty="0" err="1">
                <a:solidFill>
                  <a:srgbClr val="7030A0"/>
                </a:solidFill>
              </a:rPr>
              <a:t>tính</a:t>
            </a:r>
            <a:r>
              <a:rPr lang="en-US" sz="3600" b="1" dirty="0">
                <a:solidFill>
                  <a:srgbClr val="7030A0"/>
                </a:solidFill>
              </a:rPr>
              <a:t> </a:t>
            </a:r>
          </a:p>
          <a:p>
            <a:pPr lvl="0"/>
            <a:r>
              <a:rPr lang="en-US" sz="3600" b="1" dirty="0">
                <a:solidFill>
                  <a:srgbClr val="7030A0"/>
                </a:solidFill>
              </a:rPr>
              <a:t>+ </a:t>
            </a:r>
            <a:r>
              <a:rPr lang="en-US" sz="3600" b="1" dirty="0" err="1">
                <a:solidFill>
                  <a:srgbClr val="7030A0"/>
                </a:solidFill>
              </a:rPr>
              <a:t>Các</a:t>
            </a:r>
            <a:r>
              <a:rPr lang="en-US" sz="3600" b="1" dirty="0">
                <a:solidFill>
                  <a:srgbClr val="7030A0"/>
                </a:solidFill>
              </a:rPr>
              <a:t> </a:t>
            </a:r>
            <a:r>
              <a:rPr lang="en-US" sz="3600" b="1" dirty="0" err="1">
                <a:solidFill>
                  <a:srgbClr val="7030A0"/>
                </a:solidFill>
              </a:rPr>
              <a:t>dạng</a:t>
            </a:r>
            <a:r>
              <a:rPr lang="en-US" sz="3600" b="1" dirty="0">
                <a:solidFill>
                  <a:srgbClr val="7030A0"/>
                </a:solidFill>
              </a:rPr>
              <a:t> </a:t>
            </a:r>
            <a:r>
              <a:rPr lang="en-US" sz="3600" b="1" dirty="0" err="1">
                <a:solidFill>
                  <a:srgbClr val="7030A0"/>
                </a:solidFill>
              </a:rPr>
              <a:t>toán</a:t>
            </a:r>
            <a:r>
              <a:rPr lang="en-US" sz="3600" b="1" dirty="0">
                <a:solidFill>
                  <a:srgbClr val="7030A0"/>
                </a:solidFill>
              </a:rPr>
              <a:t> </a:t>
            </a:r>
            <a:r>
              <a:rPr lang="en-US" sz="3600" b="1" dirty="0" err="1">
                <a:solidFill>
                  <a:srgbClr val="7030A0"/>
                </a:solidFill>
              </a:rPr>
              <a:t>giải</a:t>
            </a:r>
            <a:r>
              <a:rPr lang="en-US" sz="3600" b="1" dirty="0">
                <a:solidFill>
                  <a:srgbClr val="7030A0"/>
                </a:solidFill>
              </a:rPr>
              <a:t> đ</a:t>
            </a:r>
            <a:r>
              <a:rPr lang="vi-VN" sz="3600" b="1" dirty="0">
                <a:solidFill>
                  <a:srgbClr val="7030A0"/>
                </a:solidFill>
              </a:rPr>
              <a:t>ư</a:t>
            </a:r>
            <a:r>
              <a:rPr lang="en-US" sz="3600" b="1" dirty="0" err="1">
                <a:solidFill>
                  <a:srgbClr val="7030A0"/>
                </a:solidFill>
              </a:rPr>
              <a:t>ợc</a:t>
            </a:r>
            <a:r>
              <a:rPr lang="en-US" sz="3600" b="1" dirty="0">
                <a:solidFill>
                  <a:srgbClr val="7030A0"/>
                </a:solidFill>
              </a:rPr>
              <a:t> xen </a:t>
            </a:r>
            <a:r>
              <a:rPr lang="en-US" sz="3600" b="1" dirty="0" err="1">
                <a:solidFill>
                  <a:srgbClr val="7030A0"/>
                </a:solidFill>
              </a:rPr>
              <a:t>kẽ</a:t>
            </a:r>
            <a:r>
              <a:rPr lang="en-US" sz="3600" b="1" dirty="0">
                <a:solidFill>
                  <a:srgbClr val="7030A0"/>
                </a:solidFill>
              </a:rPr>
              <a:t> </a:t>
            </a:r>
            <a:r>
              <a:rPr lang="en-US" sz="3600" b="1" dirty="0" err="1">
                <a:solidFill>
                  <a:srgbClr val="7030A0"/>
                </a:solidFill>
              </a:rPr>
              <a:t>vào</a:t>
            </a:r>
            <a:r>
              <a:rPr lang="en-US" sz="3600" b="1" dirty="0">
                <a:solidFill>
                  <a:srgbClr val="7030A0"/>
                </a:solidFill>
              </a:rPr>
              <a:t> </a:t>
            </a:r>
            <a:r>
              <a:rPr lang="en-US" sz="3600" b="1" dirty="0" err="1">
                <a:solidFill>
                  <a:srgbClr val="7030A0"/>
                </a:solidFill>
              </a:rPr>
              <a:t>trong</a:t>
            </a:r>
            <a:r>
              <a:rPr lang="en-US" sz="3600" b="1" dirty="0">
                <a:solidFill>
                  <a:srgbClr val="7030A0"/>
                </a:solidFill>
              </a:rPr>
              <a:t> </a:t>
            </a:r>
            <a:r>
              <a:rPr lang="en-US" sz="3600" b="1" dirty="0" err="1">
                <a:solidFill>
                  <a:srgbClr val="7030A0"/>
                </a:solidFill>
              </a:rPr>
              <a:t>các</a:t>
            </a:r>
            <a:r>
              <a:rPr lang="en-US" sz="3600" b="1" dirty="0">
                <a:solidFill>
                  <a:srgbClr val="7030A0"/>
                </a:solidFill>
              </a:rPr>
              <a:t> </a:t>
            </a:r>
            <a:r>
              <a:rPr lang="en-US" sz="3600" b="1" dirty="0" err="1">
                <a:solidFill>
                  <a:srgbClr val="7030A0"/>
                </a:solidFill>
              </a:rPr>
              <a:t>bài</a:t>
            </a:r>
            <a:r>
              <a:rPr lang="en-US" sz="3600" b="1" dirty="0">
                <a:solidFill>
                  <a:srgbClr val="7030A0"/>
                </a:solidFill>
              </a:rPr>
              <a:t> </a:t>
            </a:r>
            <a:r>
              <a:rPr lang="en-US" sz="3600" b="1" dirty="0" err="1">
                <a:solidFill>
                  <a:srgbClr val="7030A0"/>
                </a:solidFill>
              </a:rPr>
              <a:t>học</a:t>
            </a:r>
            <a:r>
              <a:rPr lang="en-US" sz="3600" b="1" dirty="0">
                <a:solidFill>
                  <a:srgbClr val="7030A0"/>
                </a:solidFill>
              </a:rPr>
              <a:t>,</a:t>
            </a:r>
          </a:p>
        </p:txBody>
      </p:sp>
    </p:spTree>
    <p:extLst>
      <p:ext uri="{BB962C8B-B14F-4D97-AF65-F5344CB8AC3E}">
        <p14:creationId xmlns:p14="http://schemas.microsoft.com/office/powerpoint/2010/main" val="296574296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81000" y="1208880"/>
            <a:ext cx="11538857" cy="5755422"/>
          </a:xfrm>
          <a:prstGeom prst="rect">
            <a:avLst/>
          </a:prstGeom>
          <a:noFill/>
        </p:spPr>
        <p:txBody>
          <a:bodyPr wrap="square" rtlCol="0">
            <a:spAutoFit/>
          </a:bodyPr>
          <a:lstStyle/>
          <a:p>
            <a:pPr lvl="0"/>
            <a:r>
              <a:rPr lang="en-US" b="1" dirty="0">
                <a:solidFill>
                  <a:srgbClr val="FF0000"/>
                </a:solidFill>
              </a:rPr>
              <a:t>I</a:t>
            </a:r>
            <a:r>
              <a:rPr lang="en-US" sz="2400" b="1" dirty="0">
                <a:solidFill>
                  <a:srgbClr val="FF0000"/>
                </a:solidFill>
              </a:rPr>
              <a:t>. MỤC TIÊU DẠY HỌC:</a:t>
            </a:r>
            <a:endParaRPr lang="en-US" sz="2400" dirty="0">
              <a:solidFill>
                <a:srgbClr val="FF0000"/>
              </a:solidFill>
            </a:endParaRPr>
          </a:p>
          <a:p>
            <a:pPr lvl="0"/>
            <a:r>
              <a:rPr lang="en-US" sz="2400" dirty="0"/>
              <a:t>- </a:t>
            </a:r>
            <a:r>
              <a:rPr lang="en-US" sz="2400" dirty="0" err="1"/>
              <a:t>Góp</a:t>
            </a:r>
            <a:r>
              <a:rPr lang="en-US" sz="2400" dirty="0"/>
              <a:t> </a:t>
            </a:r>
            <a:r>
              <a:rPr lang="en-US" sz="2400" dirty="0" err="1"/>
              <a:t>phần</a:t>
            </a:r>
            <a:r>
              <a:rPr lang="en-US" sz="2400" dirty="0"/>
              <a:t> </a:t>
            </a:r>
            <a:r>
              <a:rPr lang="en-US" sz="2400" dirty="0" err="1"/>
              <a:t>hình</a:t>
            </a:r>
            <a:r>
              <a:rPr lang="en-US" sz="2400" dirty="0"/>
              <a:t> </a:t>
            </a:r>
            <a:r>
              <a:rPr lang="en-US" sz="2400" dirty="0" err="1"/>
              <a:t>thành</a:t>
            </a:r>
            <a:r>
              <a:rPr lang="en-US" sz="2400" dirty="0"/>
              <a:t> </a:t>
            </a:r>
            <a:r>
              <a:rPr lang="en-US" sz="2400" dirty="0" err="1"/>
              <a:t>và</a:t>
            </a:r>
            <a:r>
              <a:rPr lang="en-US" sz="2400" dirty="0"/>
              <a:t> </a:t>
            </a:r>
            <a:r>
              <a:rPr lang="en-US" sz="2400" dirty="0" err="1"/>
              <a:t>phát</a:t>
            </a:r>
            <a:r>
              <a:rPr lang="en-US" sz="2400" dirty="0"/>
              <a:t> </a:t>
            </a:r>
            <a:r>
              <a:rPr lang="en-US" sz="2400" dirty="0" err="1"/>
              <a:t>triển</a:t>
            </a:r>
            <a:r>
              <a:rPr lang="en-US" sz="2400" dirty="0"/>
              <a:t> </a:t>
            </a:r>
            <a:r>
              <a:rPr lang="en-US" sz="2400" dirty="0" err="1"/>
              <a:t>năng</a:t>
            </a:r>
            <a:r>
              <a:rPr lang="en-US" sz="2400" dirty="0"/>
              <a:t> </a:t>
            </a:r>
            <a:r>
              <a:rPr lang="en-US" sz="2400" dirty="0" err="1"/>
              <a:t>lực</a:t>
            </a:r>
            <a:r>
              <a:rPr lang="en-US" sz="2400" dirty="0"/>
              <a:t> </a:t>
            </a:r>
            <a:r>
              <a:rPr lang="en-US" sz="2400" dirty="0" err="1"/>
              <a:t>toán</a:t>
            </a:r>
            <a:r>
              <a:rPr lang="en-US" sz="2400" dirty="0"/>
              <a:t> </a:t>
            </a:r>
            <a:r>
              <a:rPr lang="en-US" sz="2400" dirty="0" err="1"/>
              <a:t>học</a:t>
            </a:r>
            <a:r>
              <a:rPr lang="en-US" sz="2400" dirty="0"/>
              <a:t> </a:t>
            </a:r>
            <a:r>
              <a:rPr lang="en-US" sz="2400" dirty="0" err="1"/>
              <a:t>với</a:t>
            </a:r>
            <a:r>
              <a:rPr lang="en-US" sz="2400" dirty="0"/>
              <a:t> </a:t>
            </a:r>
            <a:r>
              <a:rPr lang="en-US" sz="2400" dirty="0" err="1"/>
              <a:t>yêu</a:t>
            </a:r>
            <a:r>
              <a:rPr lang="en-US" sz="2400" dirty="0"/>
              <a:t> </a:t>
            </a:r>
            <a:r>
              <a:rPr lang="en-US" sz="2400" dirty="0" err="1"/>
              <a:t>cầu</a:t>
            </a:r>
            <a:r>
              <a:rPr lang="en-US" sz="2400" dirty="0"/>
              <a:t> </a:t>
            </a:r>
            <a:r>
              <a:rPr lang="en-US" sz="2400" dirty="0" err="1"/>
              <a:t>cần</a:t>
            </a:r>
            <a:r>
              <a:rPr lang="en-US" sz="2400" dirty="0"/>
              <a:t> </a:t>
            </a:r>
            <a:r>
              <a:rPr lang="en-US" sz="2400" dirty="0" err="1"/>
              <a:t>đạt</a:t>
            </a:r>
            <a:r>
              <a:rPr lang="en-US" sz="2400" dirty="0"/>
              <a:t>: </a:t>
            </a:r>
            <a:r>
              <a:rPr lang="en-US" sz="2400" dirty="0" err="1"/>
              <a:t>thực</a:t>
            </a:r>
            <a:r>
              <a:rPr lang="en-US" sz="2400" dirty="0"/>
              <a:t> </a:t>
            </a:r>
            <a:r>
              <a:rPr lang="en-US" sz="2400" dirty="0" err="1"/>
              <a:t>hiện</a:t>
            </a:r>
            <a:r>
              <a:rPr lang="en-US" sz="2400" dirty="0"/>
              <a:t> </a:t>
            </a:r>
            <a:r>
              <a:rPr lang="en-US" sz="2400" dirty="0" err="1"/>
              <a:t>được</a:t>
            </a:r>
            <a:r>
              <a:rPr lang="en-US" sz="2400" dirty="0"/>
              <a:t> </a:t>
            </a:r>
            <a:r>
              <a:rPr lang="en-US" sz="2400" dirty="0" err="1"/>
              <a:t>các</a:t>
            </a:r>
            <a:r>
              <a:rPr lang="en-US" sz="2400" dirty="0"/>
              <a:t> </a:t>
            </a:r>
            <a:r>
              <a:rPr lang="en-US" sz="2400" dirty="0" err="1"/>
              <a:t>thao</a:t>
            </a:r>
            <a:r>
              <a:rPr lang="en-US" sz="2400" dirty="0"/>
              <a:t> </a:t>
            </a:r>
            <a:r>
              <a:rPr lang="en-US" sz="2400" dirty="0" err="1"/>
              <a:t>tác</a:t>
            </a:r>
            <a:r>
              <a:rPr lang="en-US" sz="2400" dirty="0"/>
              <a:t> </a:t>
            </a:r>
            <a:r>
              <a:rPr lang="en-US" sz="2400" dirty="0" err="1"/>
              <a:t>tư</a:t>
            </a:r>
            <a:r>
              <a:rPr lang="en-US" sz="2400" dirty="0"/>
              <a:t> </a:t>
            </a:r>
            <a:r>
              <a:rPr lang="en-US" sz="2400" dirty="0" err="1"/>
              <a:t>duy</a:t>
            </a:r>
            <a:r>
              <a:rPr lang="en-US" sz="2400" dirty="0"/>
              <a:t> ở </a:t>
            </a:r>
            <a:r>
              <a:rPr lang="en-US" sz="2400" dirty="0" err="1"/>
              <a:t>mức</a:t>
            </a:r>
            <a:r>
              <a:rPr lang="en-US" sz="2400" dirty="0"/>
              <a:t> </a:t>
            </a:r>
            <a:r>
              <a:rPr lang="en-US" sz="2400" dirty="0" err="1"/>
              <a:t>độ</a:t>
            </a:r>
            <a:r>
              <a:rPr lang="en-US" sz="2400" dirty="0"/>
              <a:t> </a:t>
            </a:r>
            <a:r>
              <a:rPr lang="en-US" sz="2400" dirty="0" err="1"/>
              <a:t>đơn</a:t>
            </a:r>
            <a:r>
              <a:rPr lang="en-US" sz="2400" dirty="0"/>
              <a:t> </a:t>
            </a:r>
            <a:r>
              <a:rPr lang="en-US" sz="2400" dirty="0" err="1"/>
              <a:t>giản</a:t>
            </a:r>
            <a:r>
              <a:rPr lang="en-US" sz="2400" dirty="0"/>
              <a:t>, </a:t>
            </a:r>
            <a:r>
              <a:rPr lang="en-US" sz="2400" dirty="0" err="1"/>
              <a:t>nêu</a:t>
            </a:r>
            <a:r>
              <a:rPr lang="en-US" sz="2400" dirty="0"/>
              <a:t> </a:t>
            </a:r>
            <a:r>
              <a:rPr lang="en-US" sz="2400" dirty="0" err="1"/>
              <a:t>và</a:t>
            </a:r>
            <a:r>
              <a:rPr lang="en-US" sz="2400" dirty="0"/>
              <a:t> </a:t>
            </a:r>
            <a:r>
              <a:rPr lang="en-US" sz="2400" dirty="0" err="1"/>
              <a:t>trả</a:t>
            </a:r>
            <a:r>
              <a:rPr lang="en-US" sz="2400" dirty="0"/>
              <a:t> </a:t>
            </a:r>
            <a:r>
              <a:rPr lang="en-US" sz="2400" dirty="0" err="1"/>
              <a:t>lời</a:t>
            </a:r>
            <a:r>
              <a:rPr lang="en-US" sz="2400" dirty="0"/>
              <a:t> </a:t>
            </a:r>
            <a:r>
              <a:rPr lang="en-US" sz="2400" dirty="0" err="1"/>
              <a:t>được</a:t>
            </a:r>
            <a:r>
              <a:rPr lang="en-US" sz="2400" dirty="0"/>
              <a:t> </a:t>
            </a:r>
            <a:r>
              <a:rPr lang="en-US" sz="2400" dirty="0" err="1"/>
              <a:t>các</a:t>
            </a:r>
            <a:r>
              <a:rPr lang="en-US" sz="2400" dirty="0"/>
              <a:t> </a:t>
            </a:r>
            <a:r>
              <a:rPr lang="en-US" sz="2400" dirty="0" err="1"/>
              <a:t>câu</a:t>
            </a:r>
            <a:r>
              <a:rPr lang="en-US" sz="2400" dirty="0"/>
              <a:t> </a:t>
            </a:r>
            <a:r>
              <a:rPr lang="en-US" sz="2400" dirty="0" err="1"/>
              <a:t>hỏi</a:t>
            </a:r>
            <a:r>
              <a:rPr lang="en-US" sz="2400" dirty="0"/>
              <a:t> </a:t>
            </a:r>
            <a:r>
              <a:rPr lang="en-US" sz="2400" dirty="0" err="1"/>
              <a:t>khi</a:t>
            </a:r>
            <a:r>
              <a:rPr lang="en-US" sz="2400" dirty="0"/>
              <a:t> </a:t>
            </a:r>
            <a:r>
              <a:rPr lang="en-US" sz="2400" dirty="0" err="1"/>
              <a:t>lập</a:t>
            </a:r>
            <a:r>
              <a:rPr lang="en-US" sz="2400" dirty="0"/>
              <a:t> </a:t>
            </a:r>
            <a:r>
              <a:rPr lang="en-US" sz="2400" dirty="0" err="1"/>
              <a:t>luận</a:t>
            </a:r>
            <a:r>
              <a:rPr lang="en-US" sz="2400" dirty="0"/>
              <a:t>, </a:t>
            </a:r>
            <a:r>
              <a:rPr lang="en-US" sz="2400" dirty="0" err="1"/>
              <a:t>giải</a:t>
            </a:r>
            <a:r>
              <a:rPr lang="en-US" sz="2400" dirty="0"/>
              <a:t> </a:t>
            </a:r>
            <a:r>
              <a:rPr lang="en-US" sz="2400" dirty="0" err="1"/>
              <a:t>quyết</a:t>
            </a:r>
            <a:r>
              <a:rPr lang="en-US" sz="2400" dirty="0"/>
              <a:t> </a:t>
            </a:r>
            <a:r>
              <a:rPr lang="en-US" sz="2400" dirty="0" err="1"/>
              <a:t>vấn</a:t>
            </a:r>
            <a:r>
              <a:rPr lang="en-US" sz="2400" dirty="0"/>
              <a:t> </a:t>
            </a:r>
            <a:r>
              <a:rPr lang="en-US" sz="2400" dirty="0" err="1"/>
              <a:t>đề</a:t>
            </a:r>
            <a:r>
              <a:rPr lang="en-US" sz="2400" dirty="0"/>
              <a:t> </a:t>
            </a:r>
            <a:r>
              <a:rPr lang="en-US" sz="2400" dirty="0" err="1"/>
              <a:t>đơn</a:t>
            </a:r>
            <a:r>
              <a:rPr lang="en-US" sz="2400" dirty="0"/>
              <a:t> </a:t>
            </a:r>
            <a:r>
              <a:rPr lang="en-US" sz="2400" dirty="0" err="1"/>
              <a:t>giản</a:t>
            </a:r>
            <a:r>
              <a:rPr lang="en-US" sz="2400" dirty="0"/>
              <a:t>; </a:t>
            </a:r>
            <a:r>
              <a:rPr lang="en-US" sz="2400" dirty="0" err="1"/>
              <a:t>lựa</a:t>
            </a:r>
            <a:r>
              <a:rPr lang="en-US" sz="2400" dirty="0"/>
              <a:t> </a:t>
            </a:r>
            <a:r>
              <a:rPr lang="en-US" sz="2400" dirty="0" err="1"/>
              <a:t>chọn</a:t>
            </a:r>
            <a:r>
              <a:rPr lang="en-US" sz="2400" dirty="0"/>
              <a:t> </a:t>
            </a:r>
            <a:r>
              <a:rPr lang="en-US" sz="2400" dirty="0" err="1"/>
              <a:t>được</a:t>
            </a:r>
            <a:r>
              <a:rPr lang="en-US" sz="2400" dirty="0"/>
              <a:t> </a:t>
            </a:r>
            <a:r>
              <a:rPr lang="en-US" sz="2400" dirty="0" err="1"/>
              <a:t>các</a:t>
            </a:r>
            <a:r>
              <a:rPr lang="en-US" sz="2400" dirty="0"/>
              <a:t> </a:t>
            </a:r>
            <a:r>
              <a:rPr lang="en-US" sz="2400" dirty="0" err="1"/>
              <a:t>phép</a:t>
            </a:r>
            <a:r>
              <a:rPr lang="en-US" sz="2400" dirty="0"/>
              <a:t> </a:t>
            </a:r>
            <a:r>
              <a:rPr lang="en-US" sz="2400" dirty="0" err="1"/>
              <a:t>toán</a:t>
            </a:r>
            <a:r>
              <a:rPr lang="en-US" sz="2400" dirty="0"/>
              <a:t> </a:t>
            </a:r>
            <a:r>
              <a:rPr lang="en-US" sz="2400" dirty="0" err="1"/>
              <a:t>và</a:t>
            </a:r>
            <a:r>
              <a:rPr lang="en-US" sz="2400" dirty="0"/>
              <a:t> </a:t>
            </a:r>
            <a:r>
              <a:rPr lang="en-US" sz="2400" dirty="0" err="1"/>
              <a:t>công</a:t>
            </a:r>
            <a:r>
              <a:rPr lang="en-US" sz="2400" dirty="0"/>
              <a:t> </a:t>
            </a:r>
            <a:r>
              <a:rPr lang="en-US" sz="2400" dirty="0" err="1"/>
              <a:t>thức</a:t>
            </a:r>
            <a:r>
              <a:rPr lang="en-US" sz="2400" dirty="0"/>
              <a:t> </a:t>
            </a:r>
            <a:r>
              <a:rPr lang="en-US" sz="2400" dirty="0" err="1"/>
              <a:t>số</a:t>
            </a:r>
            <a:r>
              <a:rPr lang="en-US" sz="2400" dirty="0"/>
              <a:t> </a:t>
            </a:r>
            <a:r>
              <a:rPr lang="en-US" sz="2400" dirty="0" err="1"/>
              <a:t>học</a:t>
            </a:r>
            <a:r>
              <a:rPr lang="en-US" sz="2400" dirty="0"/>
              <a:t> để </a:t>
            </a:r>
            <a:r>
              <a:rPr lang="en-US" sz="2400" dirty="0" err="1"/>
              <a:t>trình</a:t>
            </a:r>
            <a:r>
              <a:rPr lang="en-US" sz="2400" dirty="0"/>
              <a:t> </a:t>
            </a:r>
            <a:r>
              <a:rPr lang="en-US" sz="2400" dirty="0" err="1"/>
              <a:t>bày</a:t>
            </a:r>
            <a:r>
              <a:rPr lang="en-US" sz="2400" dirty="0"/>
              <a:t>, </a:t>
            </a:r>
            <a:r>
              <a:rPr lang="en-US" sz="2400" dirty="0" err="1"/>
              <a:t>diễn</a:t>
            </a:r>
            <a:r>
              <a:rPr lang="en-US" sz="2400" dirty="0"/>
              <a:t> </a:t>
            </a:r>
            <a:r>
              <a:rPr lang="en-US" sz="2400" dirty="0" err="1"/>
              <a:t>đạt</a:t>
            </a:r>
            <a:r>
              <a:rPr lang="en-US" sz="2400" dirty="0"/>
              <a:t> </a:t>
            </a:r>
            <a:r>
              <a:rPr lang="en-US" sz="2400" dirty="0" err="1"/>
              <a:t>được</a:t>
            </a:r>
            <a:r>
              <a:rPr lang="en-US" sz="2400" dirty="0"/>
              <a:t> </a:t>
            </a:r>
            <a:r>
              <a:rPr lang="en-US" sz="2400" dirty="0" err="1"/>
              <a:t>các</a:t>
            </a:r>
            <a:r>
              <a:rPr lang="en-US" sz="2400" dirty="0"/>
              <a:t> </a:t>
            </a:r>
            <a:r>
              <a:rPr lang="en-US" sz="2400" dirty="0" err="1"/>
              <a:t>nội</a:t>
            </a:r>
            <a:r>
              <a:rPr lang="en-US" sz="2400" dirty="0"/>
              <a:t> dung ý </a:t>
            </a:r>
            <a:r>
              <a:rPr lang="en-US" sz="2400" dirty="0" err="1"/>
              <a:t>tưởng</a:t>
            </a:r>
            <a:r>
              <a:rPr lang="en-US" sz="2400" dirty="0"/>
              <a:t>, </a:t>
            </a:r>
            <a:r>
              <a:rPr lang="en-US" sz="2400" dirty="0" err="1"/>
              <a:t>cách</a:t>
            </a:r>
            <a:r>
              <a:rPr lang="en-US" sz="2400" dirty="0"/>
              <a:t> </a:t>
            </a:r>
            <a:r>
              <a:rPr lang="en-US" sz="2400" dirty="0" err="1"/>
              <a:t>thức</a:t>
            </a:r>
            <a:r>
              <a:rPr lang="en-US" sz="2400" dirty="0"/>
              <a:t> </a:t>
            </a:r>
            <a:r>
              <a:rPr lang="en-US" sz="2400" dirty="0" err="1"/>
              <a:t>giải</a:t>
            </a:r>
            <a:r>
              <a:rPr lang="en-US" sz="2400" dirty="0"/>
              <a:t> </a:t>
            </a:r>
            <a:r>
              <a:rPr lang="en-US" sz="2400" dirty="0" err="1"/>
              <a:t>quyết</a:t>
            </a:r>
            <a:r>
              <a:rPr lang="en-US" sz="2400" dirty="0"/>
              <a:t> </a:t>
            </a:r>
            <a:r>
              <a:rPr lang="en-US" sz="2400" dirty="0" err="1"/>
              <a:t>vấn</a:t>
            </a:r>
            <a:r>
              <a:rPr lang="en-US" sz="2400" dirty="0"/>
              <a:t> </a:t>
            </a:r>
            <a:r>
              <a:rPr lang="en-US" sz="2400" dirty="0" err="1"/>
              <a:t>đề</a:t>
            </a:r>
            <a:r>
              <a:rPr lang="en-US" sz="2400" dirty="0"/>
              <a:t>; </a:t>
            </a:r>
            <a:r>
              <a:rPr lang="en-US" sz="2400" dirty="0" err="1"/>
              <a:t>sử</a:t>
            </a:r>
            <a:r>
              <a:rPr lang="en-US" sz="2400" dirty="0"/>
              <a:t> </a:t>
            </a:r>
            <a:r>
              <a:rPr lang="en-US" sz="2400" dirty="0" err="1"/>
              <a:t>dụng</a:t>
            </a:r>
            <a:r>
              <a:rPr lang="en-US" sz="2400" dirty="0"/>
              <a:t> </a:t>
            </a:r>
            <a:r>
              <a:rPr lang="en-US" sz="2400" dirty="0" err="1"/>
              <a:t>được</a:t>
            </a:r>
            <a:r>
              <a:rPr lang="en-US" sz="2400" dirty="0"/>
              <a:t> </a:t>
            </a:r>
            <a:r>
              <a:rPr lang="en-US" sz="2400" dirty="0" err="1"/>
              <a:t>ngôn</a:t>
            </a:r>
            <a:r>
              <a:rPr lang="en-US" sz="2400" dirty="0"/>
              <a:t> </a:t>
            </a:r>
            <a:r>
              <a:rPr lang="en-US" sz="2400" dirty="0" err="1"/>
              <a:t>ngữ</a:t>
            </a:r>
            <a:r>
              <a:rPr lang="en-US" sz="2400" dirty="0"/>
              <a:t> </a:t>
            </a:r>
            <a:r>
              <a:rPr lang="en-US" sz="2400" dirty="0" err="1"/>
              <a:t>toán</a:t>
            </a:r>
            <a:r>
              <a:rPr lang="en-US" sz="2400" dirty="0"/>
              <a:t> </a:t>
            </a:r>
            <a:r>
              <a:rPr lang="en-US" sz="2400" dirty="0" err="1"/>
              <a:t>học</a:t>
            </a:r>
            <a:r>
              <a:rPr lang="en-US" sz="2400" dirty="0"/>
              <a:t> </a:t>
            </a:r>
            <a:r>
              <a:rPr lang="en-US" sz="2400" dirty="0" err="1"/>
              <a:t>kết</a:t>
            </a:r>
            <a:r>
              <a:rPr lang="en-US" sz="2400" dirty="0"/>
              <a:t> </a:t>
            </a:r>
            <a:r>
              <a:rPr lang="en-US" sz="2400" dirty="0" err="1"/>
              <a:t>hợp</a:t>
            </a:r>
            <a:r>
              <a:rPr lang="en-US" sz="2400" dirty="0"/>
              <a:t> </a:t>
            </a:r>
            <a:r>
              <a:rPr lang="en-US" sz="2400" dirty="0" err="1"/>
              <a:t>với</a:t>
            </a:r>
            <a:r>
              <a:rPr lang="en-US" sz="2400" dirty="0"/>
              <a:t> </a:t>
            </a:r>
            <a:r>
              <a:rPr lang="en-US" sz="2400" dirty="0" err="1"/>
              <a:t>ngôn</a:t>
            </a:r>
            <a:r>
              <a:rPr lang="en-US" sz="2400" dirty="0"/>
              <a:t> </a:t>
            </a:r>
            <a:r>
              <a:rPr lang="en-US" sz="2400" dirty="0" err="1"/>
              <a:t>ngữ</a:t>
            </a:r>
            <a:r>
              <a:rPr lang="en-US" sz="2400" dirty="0"/>
              <a:t> </a:t>
            </a:r>
            <a:r>
              <a:rPr lang="en-US" sz="2400" dirty="0" err="1"/>
              <a:t>thông</a:t>
            </a:r>
            <a:r>
              <a:rPr lang="en-US" sz="2400" dirty="0"/>
              <a:t> </a:t>
            </a:r>
            <a:r>
              <a:rPr lang="en-US" sz="2400" dirty="0" err="1"/>
              <a:t>thường</a:t>
            </a:r>
            <a:r>
              <a:rPr lang="en-US" sz="2400" dirty="0"/>
              <a:t>, </a:t>
            </a:r>
            <a:r>
              <a:rPr lang="en-US" sz="2400" dirty="0" err="1"/>
              <a:t>động</a:t>
            </a:r>
            <a:r>
              <a:rPr lang="en-US" sz="2400" dirty="0"/>
              <a:t> </a:t>
            </a:r>
            <a:r>
              <a:rPr lang="en-US" sz="2400" dirty="0" err="1"/>
              <a:t>tác</a:t>
            </a:r>
            <a:r>
              <a:rPr lang="en-US" sz="2400" dirty="0"/>
              <a:t> </a:t>
            </a:r>
            <a:r>
              <a:rPr lang="en-US" sz="2400" dirty="0" err="1"/>
              <a:t>hình</a:t>
            </a:r>
            <a:r>
              <a:rPr lang="en-US" sz="2400" dirty="0"/>
              <a:t> </a:t>
            </a:r>
            <a:r>
              <a:rPr lang="en-US" sz="2400" dirty="0" err="1"/>
              <a:t>thể</a:t>
            </a:r>
            <a:r>
              <a:rPr lang="en-US" sz="2400" dirty="0"/>
              <a:t> để </a:t>
            </a:r>
            <a:r>
              <a:rPr lang="en-US" sz="2400" dirty="0" err="1"/>
              <a:t>biểu</a:t>
            </a:r>
            <a:r>
              <a:rPr lang="en-US" sz="2400" dirty="0"/>
              <a:t> </a:t>
            </a:r>
            <a:r>
              <a:rPr lang="en-US" sz="2400" dirty="0" err="1"/>
              <a:t>đạt</a:t>
            </a:r>
            <a:r>
              <a:rPr lang="en-US" sz="2400" dirty="0"/>
              <a:t> </a:t>
            </a:r>
            <a:r>
              <a:rPr lang="en-US" sz="2400" dirty="0" err="1"/>
              <a:t>các</a:t>
            </a:r>
            <a:r>
              <a:rPr lang="en-US" sz="2400" dirty="0"/>
              <a:t> </a:t>
            </a:r>
            <a:r>
              <a:rPr lang="en-US" sz="2400" dirty="0" err="1"/>
              <a:t>nội</a:t>
            </a:r>
            <a:r>
              <a:rPr lang="en-US" sz="2400" dirty="0"/>
              <a:t> dung </a:t>
            </a:r>
            <a:r>
              <a:rPr lang="en-US" sz="2400" dirty="0" err="1"/>
              <a:t>toán</a:t>
            </a:r>
            <a:r>
              <a:rPr lang="en-US" sz="2400" dirty="0"/>
              <a:t> </a:t>
            </a:r>
            <a:r>
              <a:rPr lang="en-US" sz="2400" dirty="0" err="1"/>
              <a:t>học</a:t>
            </a:r>
            <a:r>
              <a:rPr lang="en-US" sz="2400" dirty="0"/>
              <a:t> ở </a:t>
            </a:r>
            <a:r>
              <a:rPr lang="en-US" sz="2400" dirty="0" err="1"/>
              <a:t>những</a:t>
            </a:r>
            <a:r>
              <a:rPr lang="en-US" sz="2400" dirty="0"/>
              <a:t> </a:t>
            </a:r>
            <a:r>
              <a:rPr lang="en-US" sz="2400" dirty="0" err="1"/>
              <a:t>tình</a:t>
            </a:r>
            <a:r>
              <a:rPr lang="en-US" sz="2400" dirty="0"/>
              <a:t> </a:t>
            </a:r>
            <a:r>
              <a:rPr lang="en-US" sz="2400" dirty="0" err="1"/>
              <a:t>huống</a:t>
            </a:r>
            <a:r>
              <a:rPr lang="en-US" sz="2400" dirty="0"/>
              <a:t> </a:t>
            </a:r>
            <a:r>
              <a:rPr lang="en-US" sz="2400" dirty="0" err="1"/>
              <a:t>đơn</a:t>
            </a:r>
            <a:r>
              <a:rPr lang="en-US" sz="2400" dirty="0"/>
              <a:t> </a:t>
            </a:r>
            <a:r>
              <a:rPr lang="en-US" sz="2400" dirty="0" err="1"/>
              <a:t>giản</a:t>
            </a:r>
            <a:r>
              <a:rPr lang="en-US" sz="2400" dirty="0"/>
              <a:t>; </a:t>
            </a:r>
            <a:r>
              <a:rPr lang="en-US" sz="2400" dirty="0" err="1"/>
              <a:t>sử</a:t>
            </a:r>
            <a:r>
              <a:rPr lang="en-US" sz="2400" dirty="0"/>
              <a:t> </a:t>
            </a:r>
            <a:r>
              <a:rPr lang="en-US" sz="2400" dirty="0" err="1"/>
              <a:t>dụng</a:t>
            </a:r>
            <a:r>
              <a:rPr lang="en-US" sz="2400" dirty="0"/>
              <a:t> </a:t>
            </a:r>
            <a:r>
              <a:rPr lang="en-US" sz="2400" dirty="0" err="1"/>
              <a:t>được</a:t>
            </a:r>
            <a:r>
              <a:rPr lang="en-US" sz="2400" dirty="0"/>
              <a:t> </a:t>
            </a:r>
            <a:r>
              <a:rPr lang="en-US" sz="2400" dirty="0" err="1"/>
              <a:t>các</a:t>
            </a:r>
            <a:r>
              <a:rPr lang="en-US" sz="2400" dirty="0"/>
              <a:t> </a:t>
            </a:r>
            <a:r>
              <a:rPr lang="en-US" sz="2400" dirty="0" err="1"/>
              <a:t>công</a:t>
            </a:r>
            <a:r>
              <a:rPr lang="en-US" sz="2400" dirty="0"/>
              <a:t> </a:t>
            </a:r>
            <a:r>
              <a:rPr lang="en-US" sz="2400" dirty="0" err="1"/>
              <a:t>cụ</a:t>
            </a:r>
            <a:r>
              <a:rPr lang="en-US" sz="2400" dirty="0"/>
              <a:t>, </a:t>
            </a:r>
            <a:r>
              <a:rPr lang="en-US" sz="2400" dirty="0" err="1"/>
              <a:t>phương</a:t>
            </a:r>
            <a:r>
              <a:rPr lang="en-US" sz="2400" dirty="0"/>
              <a:t> </a:t>
            </a:r>
            <a:r>
              <a:rPr lang="en-US" sz="2400" dirty="0" err="1"/>
              <a:t>tiện</a:t>
            </a:r>
            <a:r>
              <a:rPr lang="en-US" sz="2400" dirty="0"/>
              <a:t> </a:t>
            </a:r>
            <a:r>
              <a:rPr lang="en-US" sz="2400" dirty="0" err="1"/>
              <a:t>toán</a:t>
            </a:r>
            <a:r>
              <a:rPr lang="en-US" sz="2400" dirty="0"/>
              <a:t> </a:t>
            </a:r>
            <a:r>
              <a:rPr lang="en-US" sz="2400" dirty="0" err="1"/>
              <a:t>học</a:t>
            </a:r>
            <a:r>
              <a:rPr lang="en-US" sz="2400" dirty="0"/>
              <a:t> </a:t>
            </a:r>
            <a:r>
              <a:rPr lang="en-US" sz="2400" dirty="0" err="1"/>
              <a:t>đơn</a:t>
            </a:r>
            <a:r>
              <a:rPr lang="en-US" sz="2400" dirty="0"/>
              <a:t> </a:t>
            </a:r>
            <a:r>
              <a:rPr lang="en-US" sz="2400" dirty="0" err="1"/>
              <a:t>giản</a:t>
            </a:r>
            <a:r>
              <a:rPr lang="en-US" sz="2400" dirty="0"/>
              <a:t> để </a:t>
            </a:r>
            <a:r>
              <a:rPr lang="en-US" sz="2400" dirty="0" err="1"/>
              <a:t>thực</a:t>
            </a:r>
            <a:r>
              <a:rPr lang="en-US" sz="2400" dirty="0"/>
              <a:t> </a:t>
            </a:r>
            <a:r>
              <a:rPr lang="en-US" sz="2400" dirty="0" err="1"/>
              <a:t>hiện</a:t>
            </a:r>
            <a:r>
              <a:rPr lang="en-US" sz="2400" dirty="0"/>
              <a:t> </a:t>
            </a:r>
            <a:r>
              <a:rPr lang="en-US" sz="2400" dirty="0" err="1"/>
              <a:t>các</a:t>
            </a:r>
            <a:r>
              <a:rPr lang="en-US" sz="2400" dirty="0"/>
              <a:t> </a:t>
            </a:r>
            <a:r>
              <a:rPr lang="en-US" sz="2400" dirty="0" err="1"/>
              <a:t>nhiệm</a:t>
            </a:r>
            <a:r>
              <a:rPr lang="en-US" sz="2400" dirty="0"/>
              <a:t> </a:t>
            </a:r>
            <a:r>
              <a:rPr lang="en-US" sz="2400" dirty="0" err="1"/>
              <a:t>vụ</a:t>
            </a:r>
            <a:r>
              <a:rPr lang="en-US" sz="2400" dirty="0"/>
              <a:t> </a:t>
            </a:r>
            <a:r>
              <a:rPr lang="en-US" sz="2400" dirty="0" err="1"/>
              <a:t>học</a:t>
            </a:r>
            <a:r>
              <a:rPr lang="en-US" sz="2400" dirty="0"/>
              <a:t> </a:t>
            </a:r>
            <a:r>
              <a:rPr lang="en-US" sz="2400" dirty="0" err="1"/>
              <a:t>tập</a:t>
            </a:r>
            <a:r>
              <a:rPr lang="en-US" sz="2400" dirty="0"/>
              <a:t>.</a:t>
            </a:r>
          </a:p>
          <a:p>
            <a:pPr lvl="0"/>
            <a:r>
              <a:rPr lang="en-US" sz="2400" dirty="0"/>
              <a:t>- </a:t>
            </a:r>
            <a:r>
              <a:rPr lang="en-US" sz="2400" dirty="0" err="1"/>
              <a:t>Có</a:t>
            </a:r>
            <a:r>
              <a:rPr lang="en-US" sz="2400" dirty="0"/>
              <a:t> </a:t>
            </a:r>
            <a:r>
              <a:rPr lang="en-US" sz="2400" dirty="0" err="1"/>
              <a:t>những</a:t>
            </a:r>
            <a:r>
              <a:rPr lang="en-US" sz="2400" dirty="0"/>
              <a:t> </a:t>
            </a:r>
            <a:r>
              <a:rPr lang="en-US" sz="2400" dirty="0" err="1"/>
              <a:t>kiến</a:t>
            </a:r>
            <a:r>
              <a:rPr lang="en-US" sz="2400" dirty="0"/>
              <a:t> </a:t>
            </a:r>
            <a:r>
              <a:rPr lang="en-US" sz="2400" dirty="0" err="1"/>
              <a:t>thức</a:t>
            </a:r>
            <a:r>
              <a:rPr lang="en-US" sz="2400" dirty="0"/>
              <a:t> </a:t>
            </a:r>
            <a:r>
              <a:rPr lang="en-US" sz="2400" dirty="0" err="1"/>
              <a:t>và</a:t>
            </a:r>
            <a:r>
              <a:rPr lang="en-US" sz="2400" dirty="0"/>
              <a:t> </a:t>
            </a:r>
            <a:r>
              <a:rPr lang="en-US" sz="2400" dirty="0" err="1"/>
              <a:t>kĩ</a:t>
            </a:r>
            <a:r>
              <a:rPr lang="en-US" sz="2400" dirty="0"/>
              <a:t> </a:t>
            </a:r>
            <a:r>
              <a:rPr lang="en-US" sz="2400" dirty="0" err="1"/>
              <a:t>năng</a:t>
            </a:r>
            <a:r>
              <a:rPr lang="en-US" sz="2400" dirty="0"/>
              <a:t> </a:t>
            </a:r>
            <a:r>
              <a:rPr lang="en-US" sz="2400" dirty="0" err="1"/>
              <a:t>toán</a:t>
            </a:r>
            <a:r>
              <a:rPr lang="en-US" sz="2400" dirty="0"/>
              <a:t> </a:t>
            </a:r>
            <a:r>
              <a:rPr lang="en-US" sz="2400" dirty="0" err="1"/>
              <a:t>học</a:t>
            </a:r>
            <a:r>
              <a:rPr lang="en-US" sz="2400" dirty="0"/>
              <a:t> </a:t>
            </a:r>
            <a:r>
              <a:rPr lang="en-US" sz="2400" dirty="0" err="1"/>
              <a:t>cơ</a:t>
            </a:r>
            <a:r>
              <a:rPr lang="en-US" sz="2400" dirty="0"/>
              <a:t> </a:t>
            </a:r>
            <a:r>
              <a:rPr lang="en-US" sz="2400" dirty="0" err="1"/>
              <a:t>bản</a:t>
            </a:r>
            <a:r>
              <a:rPr lang="en-US" sz="2400" dirty="0"/>
              <a:t> ban </a:t>
            </a:r>
            <a:r>
              <a:rPr lang="en-US" sz="2400" dirty="0" err="1"/>
              <a:t>đầu</a:t>
            </a:r>
            <a:r>
              <a:rPr lang="en-US" sz="2400" dirty="0"/>
              <a:t>, </a:t>
            </a:r>
            <a:r>
              <a:rPr lang="en-US" sz="2400" dirty="0" err="1"/>
              <a:t>thiết</a:t>
            </a:r>
            <a:r>
              <a:rPr lang="en-US" sz="2400" dirty="0"/>
              <a:t> </a:t>
            </a:r>
            <a:r>
              <a:rPr lang="en-US" sz="2400" dirty="0" err="1"/>
              <a:t>yếu</a:t>
            </a:r>
            <a:r>
              <a:rPr lang="en-US" sz="2400" dirty="0"/>
              <a:t> </a:t>
            </a:r>
            <a:r>
              <a:rPr lang="en-US" sz="2400" dirty="0" err="1"/>
              <a:t>về</a:t>
            </a:r>
            <a:r>
              <a:rPr lang="en-US" sz="2400" dirty="0"/>
              <a:t>: </a:t>
            </a:r>
            <a:r>
              <a:rPr lang="en-US" sz="2400" dirty="0" err="1"/>
              <a:t>Số</a:t>
            </a:r>
            <a:r>
              <a:rPr lang="en-US" sz="2400" dirty="0"/>
              <a:t> </a:t>
            </a:r>
            <a:r>
              <a:rPr lang="en-US" sz="2400" dirty="0" err="1"/>
              <a:t>và</a:t>
            </a:r>
            <a:r>
              <a:rPr lang="en-US" sz="2400" dirty="0"/>
              <a:t> </a:t>
            </a:r>
            <a:r>
              <a:rPr lang="en-US" sz="2400" dirty="0" err="1"/>
              <a:t>phép</a:t>
            </a:r>
            <a:r>
              <a:rPr lang="en-US" sz="2400" dirty="0"/>
              <a:t> </a:t>
            </a:r>
            <a:r>
              <a:rPr lang="en-US" sz="2400" dirty="0" err="1"/>
              <a:t>tính</a:t>
            </a:r>
            <a:r>
              <a:rPr lang="en-US" sz="2400" dirty="0"/>
              <a:t>; </a:t>
            </a:r>
            <a:r>
              <a:rPr lang="en-US" sz="2400" dirty="0" err="1"/>
              <a:t>Hình</a:t>
            </a:r>
            <a:r>
              <a:rPr lang="en-US" sz="2400" dirty="0"/>
              <a:t> </a:t>
            </a:r>
            <a:r>
              <a:rPr lang="en-US" sz="2400" dirty="0" err="1"/>
              <a:t>học</a:t>
            </a:r>
            <a:r>
              <a:rPr lang="en-US" sz="2400" dirty="0"/>
              <a:t> </a:t>
            </a:r>
            <a:r>
              <a:rPr lang="en-US" sz="2400" dirty="0" err="1"/>
              <a:t>và</a:t>
            </a:r>
            <a:r>
              <a:rPr lang="en-US" sz="2400" dirty="0"/>
              <a:t> </a:t>
            </a:r>
            <a:r>
              <a:rPr lang="en-US" sz="2400" dirty="0" err="1"/>
              <a:t>Đo</a:t>
            </a:r>
            <a:r>
              <a:rPr lang="en-US" sz="2400" dirty="0"/>
              <a:t> </a:t>
            </a:r>
            <a:r>
              <a:rPr lang="en-US" sz="2400" dirty="0" err="1"/>
              <a:t>lường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Xác</a:t>
            </a:r>
            <a:r>
              <a:rPr lang="en-US" sz="2400" dirty="0"/>
              <a:t> </a:t>
            </a:r>
            <a:r>
              <a:rPr lang="en-US" sz="2400" dirty="0" err="1"/>
              <a:t>suất</a:t>
            </a:r>
            <a:r>
              <a:rPr lang="en-US" sz="2400" dirty="0"/>
              <a:t>;</a:t>
            </a:r>
          </a:p>
          <a:p>
            <a:pPr lvl="0"/>
            <a:r>
              <a:rPr lang="en-US" sz="2400" dirty="0"/>
              <a:t>- </a:t>
            </a:r>
            <a:r>
              <a:rPr lang="en-US" sz="2400" dirty="0" err="1"/>
              <a:t>Cùng</a:t>
            </a:r>
            <a:r>
              <a:rPr lang="en-US" sz="2400" dirty="0"/>
              <a:t> </a:t>
            </a:r>
            <a:r>
              <a:rPr lang="en-US" sz="2400" dirty="0" err="1"/>
              <a:t>với</a:t>
            </a:r>
            <a:r>
              <a:rPr lang="en-US" sz="2400" dirty="0"/>
              <a:t> </a:t>
            </a:r>
            <a:r>
              <a:rPr lang="en-US" sz="2400" dirty="0" err="1"/>
              <a:t>các</a:t>
            </a:r>
            <a:r>
              <a:rPr lang="en-US" sz="2400" dirty="0"/>
              <a:t> </a:t>
            </a:r>
            <a:r>
              <a:rPr lang="en-US" sz="2400" dirty="0" err="1"/>
              <a:t>môn</a:t>
            </a:r>
            <a:r>
              <a:rPr lang="en-US" sz="2400" dirty="0"/>
              <a:t> </a:t>
            </a:r>
            <a:r>
              <a:rPr lang="en-US" sz="2400" dirty="0" err="1"/>
              <a:t>học</a:t>
            </a:r>
            <a:r>
              <a:rPr lang="en-US" sz="2400" dirty="0"/>
              <a:t> </a:t>
            </a:r>
            <a:r>
              <a:rPr lang="en-US" sz="2400" dirty="0" err="1"/>
              <a:t>và</a:t>
            </a:r>
            <a:r>
              <a:rPr lang="en-US" sz="2400" dirty="0"/>
              <a:t> </a:t>
            </a:r>
            <a:r>
              <a:rPr lang="en-US" sz="2400" dirty="0" err="1"/>
              <a:t>hoạt</a:t>
            </a:r>
            <a:r>
              <a:rPr lang="en-US" sz="2400" dirty="0"/>
              <a:t> </a:t>
            </a:r>
            <a:r>
              <a:rPr lang="en-US" sz="2400" dirty="0" err="1"/>
              <a:t>động</a:t>
            </a:r>
            <a:r>
              <a:rPr lang="en-US" sz="2400" dirty="0"/>
              <a:t> </a:t>
            </a:r>
            <a:r>
              <a:rPr lang="en-US" sz="2400" dirty="0" err="1"/>
              <a:t>giáo</a:t>
            </a:r>
            <a:r>
              <a:rPr lang="en-US" sz="2400" dirty="0"/>
              <a:t> </a:t>
            </a:r>
            <a:r>
              <a:rPr lang="en-US" sz="2400" dirty="0" err="1"/>
              <a:t>dục</a:t>
            </a:r>
            <a:r>
              <a:rPr lang="en-US" sz="2400" dirty="0"/>
              <a:t> </a:t>
            </a:r>
            <a:r>
              <a:rPr lang="en-US" sz="2400" dirty="0" err="1"/>
              <a:t>khác</a:t>
            </a:r>
            <a:r>
              <a:rPr lang="en-US" sz="2400" dirty="0"/>
              <a:t> </a:t>
            </a:r>
            <a:r>
              <a:rPr lang="en-US" sz="2400" dirty="0" err="1"/>
              <a:t>như</a:t>
            </a:r>
            <a:r>
              <a:rPr lang="en-US" sz="2400" dirty="0"/>
              <a:t>: </a:t>
            </a:r>
            <a:r>
              <a:rPr lang="en-US" sz="2400" dirty="0" err="1"/>
              <a:t>Đạo</a:t>
            </a:r>
            <a:r>
              <a:rPr lang="en-US" sz="2400" dirty="0"/>
              <a:t> </a:t>
            </a:r>
            <a:r>
              <a:rPr lang="en-US" sz="2400" dirty="0" err="1"/>
              <a:t>đức</a:t>
            </a:r>
            <a:r>
              <a:rPr lang="en-US" sz="2400" dirty="0"/>
              <a:t>, </a:t>
            </a:r>
            <a:r>
              <a:rPr lang="en-US" sz="2400" dirty="0" err="1"/>
              <a:t>Tự</a:t>
            </a:r>
            <a:r>
              <a:rPr lang="en-US" sz="2400" dirty="0"/>
              <a:t> </a:t>
            </a:r>
            <a:r>
              <a:rPr lang="en-US" sz="2400" dirty="0" err="1"/>
              <a:t>nhiên</a:t>
            </a:r>
            <a:r>
              <a:rPr lang="en-US" sz="2400" dirty="0"/>
              <a:t> </a:t>
            </a:r>
            <a:r>
              <a:rPr lang="en-US" sz="2400" dirty="0" err="1"/>
              <a:t>và</a:t>
            </a:r>
            <a:r>
              <a:rPr lang="en-US" sz="2400" dirty="0"/>
              <a:t> </a:t>
            </a:r>
            <a:r>
              <a:rPr lang="en-US" sz="2400" dirty="0" err="1"/>
              <a:t>xã</a:t>
            </a:r>
            <a:r>
              <a:rPr lang="en-US" sz="2400" dirty="0"/>
              <a:t> </a:t>
            </a:r>
            <a:r>
              <a:rPr lang="en-US" sz="2400" dirty="0" err="1"/>
              <a:t>hội</a:t>
            </a:r>
            <a:r>
              <a:rPr lang="en-US" sz="2400" dirty="0"/>
              <a:t>, </a:t>
            </a:r>
            <a:r>
              <a:rPr lang="en-US" sz="2400" dirty="0" err="1"/>
              <a:t>Hoạt</a:t>
            </a:r>
            <a:r>
              <a:rPr lang="en-US" sz="2400" dirty="0"/>
              <a:t> </a:t>
            </a:r>
            <a:r>
              <a:rPr lang="en-US" sz="2400" dirty="0" err="1"/>
              <a:t>động</a:t>
            </a:r>
            <a:r>
              <a:rPr lang="en-US" sz="2400" dirty="0"/>
              <a:t> </a:t>
            </a:r>
            <a:r>
              <a:rPr lang="en-US" sz="2400" dirty="0" err="1"/>
              <a:t>trải</a:t>
            </a:r>
            <a:r>
              <a:rPr lang="en-US" sz="2400" dirty="0"/>
              <a:t> </a:t>
            </a:r>
            <a:r>
              <a:rPr lang="en-US" sz="2400" dirty="0" err="1"/>
              <a:t>nghiệm</a:t>
            </a:r>
            <a:r>
              <a:rPr lang="en-US" sz="2400" dirty="0"/>
              <a:t>… </a:t>
            </a:r>
            <a:r>
              <a:rPr lang="en-US" sz="2400" dirty="0" err="1"/>
              <a:t>góp</a:t>
            </a:r>
            <a:r>
              <a:rPr lang="en-US" sz="2400" dirty="0"/>
              <a:t> </a:t>
            </a:r>
            <a:r>
              <a:rPr lang="en-US" sz="2400" dirty="0" err="1"/>
              <a:t>phần</a:t>
            </a:r>
            <a:r>
              <a:rPr lang="en-US" sz="2400" dirty="0"/>
              <a:t> </a:t>
            </a:r>
            <a:r>
              <a:rPr lang="en-US" sz="2400" dirty="0" err="1"/>
              <a:t>giúp</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những</a:t>
            </a:r>
            <a:r>
              <a:rPr lang="en-US" sz="2400" dirty="0"/>
              <a:t> </a:t>
            </a:r>
            <a:r>
              <a:rPr lang="en-US" sz="2400" dirty="0" err="1"/>
              <a:t>hiểu</a:t>
            </a:r>
            <a:r>
              <a:rPr lang="en-US" sz="2400" dirty="0"/>
              <a:t> </a:t>
            </a:r>
            <a:r>
              <a:rPr lang="en-US" sz="2400" dirty="0" err="1"/>
              <a:t>biết</a:t>
            </a:r>
            <a:r>
              <a:rPr lang="en-US" sz="2400" dirty="0"/>
              <a:t> ban </a:t>
            </a:r>
            <a:r>
              <a:rPr lang="en-US" sz="2400" dirty="0" err="1"/>
              <a:t>đầu</a:t>
            </a:r>
            <a:r>
              <a:rPr lang="en-US" sz="2400" dirty="0"/>
              <a:t> </a:t>
            </a:r>
            <a:r>
              <a:rPr lang="en-US" sz="2400" dirty="0" err="1"/>
              <a:t>về</a:t>
            </a:r>
            <a:r>
              <a:rPr lang="en-US" sz="2400" dirty="0"/>
              <a:t> </a:t>
            </a:r>
            <a:r>
              <a:rPr lang="en-US" sz="2400" dirty="0" err="1"/>
              <a:t>một</a:t>
            </a:r>
            <a:r>
              <a:rPr lang="en-US" sz="2400" dirty="0"/>
              <a:t> </a:t>
            </a:r>
            <a:r>
              <a:rPr lang="en-US" sz="2400" dirty="0" err="1"/>
              <a:t>số</a:t>
            </a:r>
            <a:r>
              <a:rPr lang="en-US" sz="2400" dirty="0"/>
              <a:t> </a:t>
            </a:r>
            <a:r>
              <a:rPr lang="en-US" sz="2400" dirty="0" err="1"/>
              <a:t>nghề</a:t>
            </a:r>
            <a:r>
              <a:rPr lang="en-US" sz="2400" dirty="0"/>
              <a:t> </a:t>
            </a:r>
            <a:r>
              <a:rPr lang="en-US" sz="2400" dirty="0" err="1"/>
              <a:t>trong</a:t>
            </a:r>
            <a:r>
              <a:rPr lang="en-US" sz="2400" dirty="0"/>
              <a:t> </a:t>
            </a:r>
            <a:r>
              <a:rPr lang="en-US" sz="2400" dirty="0" err="1"/>
              <a:t>xã</a:t>
            </a:r>
            <a:r>
              <a:rPr lang="en-US" sz="2400" dirty="0"/>
              <a:t> </a:t>
            </a:r>
            <a:r>
              <a:rPr lang="en-US" sz="2400" dirty="0" err="1"/>
              <a:t>hội</a:t>
            </a:r>
            <a:r>
              <a:rPr lang="en-US" sz="2400" dirty="0"/>
              <a:t>.</a:t>
            </a:r>
          </a:p>
          <a:p>
            <a:endParaRPr lang="en-US" sz="3200" dirty="0"/>
          </a:p>
        </p:txBody>
      </p:sp>
    </p:spTree>
    <p:extLst>
      <p:ext uri="{BB962C8B-B14F-4D97-AF65-F5344CB8AC3E}">
        <p14:creationId xmlns:p14="http://schemas.microsoft.com/office/powerpoint/2010/main" val="398271159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446314" y="-141455"/>
            <a:ext cx="11299371" cy="6494085"/>
          </a:xfrm>
          <a:prstGeom prst="rect">
            <a:avLst/>
          </a:prstGeom>
          <a:noFill/>
        </p:spPr>
        <p:txBody>
          <a:bodyPr wrap="square" rtlCol="0">
            <a:spAutoFit/>
          </a:bodyPr>
          <a:lstStyle/>
          <a:p>
            <a:r>
              <a:rPr lang="en-US" sz="3200" b="1" dirty="0">
                <a:solidFill>
                  <a:srgbClr val="0000FF"/>
                </a:solidFill>
              </a:rPr>
              <a:t>2. HÌNH HỌC VÀ ĐO LƯỜNG</a:t>
            </a:r>
            <a:endParaRPr lang="en-US" sz="3200" dirty="0">
              <a:solidFill>
                <a:srgbClr val="0000FF"/>
              </a:solidFill>
            </a:endParaRPr>
          </a:p>
          <a:p>
            <a:r>
              <a:rPr lang="en-US" sz="3200" b="1" dirty="0">
                <a:solidFill>
                  <a:srgbClr val="FF0000"/>
                </a:solidFill>
              </a:rPr>
              <a:t>2.1. </a:t>
            </a:r>
            <a:r>
              <a:rPr lang="en-US" sz="3200" b="1" dirty="0" err="1">
                <a:solidFill>
                  <a:srgbClr val="FF0000"/>
                </a:solidFill>
              </a:rPr>
              <a:t>Hình</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trực</a:t>
            </a:r>
            <a:r>
              <a:rPr lang="en-US" sz="3200" b="1" dirty="0">
                <a:solidFill>
                  <a:srgbClr val="FF0000"/>
                </a:solidFill>
              </a:rPr>
              <a:t> </a:t>
            </a:r>
            <a:r>
              <a:rPr lang="en-US" sz="3200" b="1" dirty="0" err="1">
                <a:solidFill>
                  <a:srgbClr val="FF0000"/>
                </a:solidFill>
              </a:rPr>
              <a:t>quan</a:t>
            </a:r>
            <a:endParaRPr lang="en-US" sz="3200" dirty="0">
              <a:solidFill>
                <a:srgbClr val="FF0000"/>
              </a:solidFill>
            </a:endParaRPr>
          </a:p>
          <a:p>
            <a:pPr lvl="0"/>
            <a:r>
              <a:rPr lang="en-US" sz="3200" dirty="0" err="1"/>
              <a:t>Hình</a:t>
            </a:r>
            <a:r>
              <a:rPr lang="en-US" sz="3200" dirty="0"/>
              <a:t> </a:t>
            </a:r>
            <a:r>
              <a:rPr lang="en-US" sz="3200" dirty="0" err="1"/>
              <a:t>phẳng</a:t>
            </a:r>
            <a:r>
              <a:rPr lang="en-US" sz="3200" dirty="0"/>
              <a:t> </a:t>
            </a:r>
            <a:r>
              <a:rPr lang="en-US" sz="3200" dirty="0" err="1"/>
              <a:t>và</a:t>
            </a:r>
            <a:r>
              <a:rPr lang="en-US" sz="3200" dirty="0"/>
              <a:t> </a:t>
            </a:r>
            <a:r>
              <a:rPr lang="en-US" sz="3200" dirty="0" err="1"/>
              <a:t>hình</a:t>
            </a:r>
            <a:r>
              <a:rPr lang="en-US" sz="3200" dirty="0"/>
              <a:t> </a:t>
            </a:r>
            <a:r>
              <a:rPr lang="en-US" sz="3200" dirty="0" err="1"/>
              <a:t>khối</a:t>
            </a:r>
            <a:r>
              <a:rPr lang="en-US" sz="3200" dirty="0"/>
              <a:t>:</a:t>
            </a:r>
          </a:p>
          <a:p>
            <a:r>
              <a:rPr lang="en-US" sz="3200" dirty="0"/>
              <a:t>* HS </a:t>
            </a:r>
            <a:r>
              <a:rPr lang="en-US" sz="3200" dirty="0" err="1"/>
              <a:t>quan</a:t>
            </a:r>
            <a:r>
              <a:rPr lang="en-US" sz="3200" dirty="0"/>
              <a:t> </a:t>
            </a:r>
            <a:r>
              <a:rPr lang="en-US" sz="3200" dirty="0" err="1"/>
              <a:t>sát</a:t>
            </a:r>
            <a:r>
              <a:rPr lang="en-US" sz="3200" dirty="0"/>
              <a:t>, </a:t>
            </a:r>
            <a:r>
              <a:rPr lang="en-US" sz="3200" dirty="0" err="1"/>
              <a:t>nhận</a:t>
            </a:r>
            <a:r>
              <a:rPr lang="en-US" sz="3200" dirty="0"/>
              <a:t> </a:t>
            </a:r>
            <a:r>
              <a:rPr lang="en-US" sz="3200" dirty="0" err="1"/>
              <a:t>biết</a:t>
            </a:r>
            <a:r>
              <a:rPr lang="en-US" sz="3200" dirty="0"/>
              <a:t>, </a:t>
            </a:r>
            <a:r>
              <a:rPr lang="en-US" sz="3200" dirty="0" err="1"/>
              <a:t>mô</a:t>
            </a:r>
            <a:r>
              <a:rPr lang="en-US" sz="3200" dirty="0"/>
              <a:t> </a:t>
            </a:r>
            <a:r>
              <a:rPr lang="en-US" sz="3200" dirty="0" err="1"/>
              <a:t>tả</a:t>
            </a:r>
            <a:r>
              <a:rPr lang="en-US" sz="3200" dirty="0"/>
              <a:t> </a:t>
            </a:r>
            <a:r>
              <a:rPr lang="en-US" sz="3200" dirty="0" err="1"/>
              <a:t>hình</a:t>
            </a:r>
            <a:r>
              <a:rPr lang="en-US" sz="3200" dirty="0"/>
              <a:t> </a:t>
            </a:r>
            <a:r>
              <a:rPr lang="en-US" sz="3200" dirty="0" err="1"/>
              <a:t>dạng</a:t>
            </a:r>
            <a:r>
              <a:rPr lang="en-US" sz="3200" dirty="0"/>
              <a:t> </a:t>
            </a:r>
            <a:r>
              <a:rPr lang="en-US" sz="3200" dirty="0" err="1"/>
              <a:t>và</a:t>
            </a:r>
            <a:r>
              <a:rPr lang="en-US" sz="3200" dirty="0"/>
              <a:t> </a:t>
            </a:r>
            <a:r>
              <a:rPr lang="en-US" sz="3200" dirty="0" err="1"/>
              <a:t>đặc</a:t>
            </a:r>
            <a:r>
              <a:rPr lang="en-US" sz="3200" dirty="0"/>
              <a:t> </a:t>
            </a:r>
            <a:r>
              <a:rPr lang="en-US" sz="3200" dirty="0" err="1"/>
              <a:t>điểm</a:t>
            </a:r>
            <a:r>
              <a:rPr lang="en-US" sz="3200" dirty="0"/>
              <a:t> </a:t>
            </a:r>
            <a:r>
              <a:rPr lang="en-US" sz="3200" dirty="0" err="1"/>
              <a:t>của</a:t>
            </a:r>
            <a:r>
              <a:rPr lang="en-US" sz="3200" dirty="0"/>
              <a:t> </a:t>
            </a:r>
            <a:r>
              <a:rPr lang="en-US" sz="3200" dirty="0" err="1"/>
              <a:t>một</a:t>
            </a:r>
            <a:r>
              <a:rPr lang="en-US" sz="3200" dirty="0"/>
              <a:t> </a:t>
            </a:r>
            <a:r>
              <a:rPr lang="en-US" sz="3200" dirty="0" err="1"/>
              <a:t>số</a:t>
            </a:r>
            <a:r>
              <a:rPr lang="en-US" sz="3200" dirty="0"/>
              <a:t> </a:t>
            </a:r>
            <a:r>
              <a:rPr lang="en-US" sz="3200" dirty="0" err="1"/>
              <a:t>hình</a:t>
            </a:r>
            <a:r>
              <a:rPr lang="en-US" sz="3200" dirty="0"/>
              <a:t> </a:t>
            </a:r>
            <a:r>
              <a:rPr lang="en-US" sz="3200" dirty="0" err="1"/>
              <a:t>phẳng</a:t>
            </a:r>
            <a:r>
              <a:rPr lang="en-US" sz="3200" dirty="0"/>
              <a:t> </a:t>
            </a:r>
            <a:r>
              <a:rPr lang="en-US" sz="3200" dirty="0" err="1"/>
              <a:t>và</a:t>
            </a:r>
            <a:r>
              <a:rPr lang="en-US" sz="3200" dirty="0"/>
              <a:t> </a:t>
            </a:r>
            <a:r>
              <a:rPr lang="en-US" sz="3200" dirty="0" err="1"/>
              <a:t>hình</a:t>
            </a:r>
            <a:r>
              <a:rPr lang="en-US" sz="3200" dirty="0"/>
              <a:t> </a:t>
            </a:r>
            <a:r>
              <a:rPr lang="en-US" sz="3200" dirty="0" err="1"/>
              <a:t>khối</a:t>
            </a:r>
            <a:r>
              <a:rPr lang="en-US" sz="3200" dirty="0"/>
              <a:t> </a:t>
            </a:r>
            <a:r>
              <a:rPr lang="en-US" sz="3200" dirty="0" err="1"/>
              <a:t>đơn</a:t>
            </a:r>
            <a:r>
              <a:rPr lang="en-US" sz="3200" dirty="0"/>
              <a:t> </a:t>
            </a:r>
            <a:r>
              <a:rPr lang="en-US" sz="3200" dirty="0" err="1"/>
              <a:t>giản</a:t>
            </a:r>
            <a:r>
              <a:rPr lang="en-US" sz="3200" dirty="0"/>
              <a:t>.</a:t>
            </a:r>
          </a:p>
          <a:p>
            <a:r>
              <a:rPr lang="en-US" sz="3200" dirty="0"/>
              <a:t>- </a:t>
            </a:r>
            <a:r>
              <a:rPr lang="en-US" sz="3200" dirty="0" err="1"/>
              <a:t>Nhận</a:t>
            </a:r>
            <a:r>
              <a:rPr lang="en-US" sz="3200" dirty="0"/>
              <a:t> </a:t>
            </a:r>
            <a:r>
              <a:rPr lang="en-US" sz="3200" dirty="0" err="1"/>
              <a:t>biết</a:t>
            </a:r>
            <a:r>
              <a:rPr lang="en-US" sz="3200" dirty="0"/>
              <a:t> </a:t>
            </a:r>
            <a:r>
              <a:rPr lang="en-US" sz="3200" dirty="0" err="1"/>
              <a:t>được</a:t>
            </a:r>
            <a:r>
              <a:rPr lang="en-US" sz="3200" dirty="0"/>
              <a:t> </a:t>
            </a:r>
            <a:r>
              <a:rPr lang="en-US" sz="3200" dirty="0" err="1"/>
              <a:t>điểm</a:t>
            </a:r>
            <a:r>
              <a:rPr lang="en-US" sz="3200" dirty="0"/>
              <a:t> ở </a:t>
            </a:r>
            <a:r>
              <a:rPr lang="en-US" sz="3200" dirty="0" err="1"/>
              <a:t>giữa</a:t>
            </a:r>
            <a:r>
              <a:rPr lang="en-US" sz="3200" dirty="0"/>
              <a:t>, </a:t>
            </a:r>
            <a:r>
              <a:rPr lang="en-US" sz="3200" dirty="0" err="1"/>
              <a:t>trung</a:t>
            </a:r>
            <a:r>
              <a:rPr lang="en-US" sz="3200" dirty="0"/>
              <a:t> </a:t>
            </a:r>
            <a:r>
              <a:rPr lang="en-US" sz="3200" dirty="0" err="1"/>
              <a:t>điểm</a:t>
            </a:r>
            <a:r>
              <a:rPr lang="en-US" sz="3200" dirty="0"/>
              <a:t> </a:t>
            </a:r>
            <a:r>
              <a:rPr lang="en-US" sz="3200" dirty="0" err="1"/>
              <a:t>của</a:t>
            </a:r>
            <a:r>
              <a:rPr lang="en-US" sz="3200" dirty="0"/>
              <a:t> </a:t>
            </a:r>
            <a:r>
              <a:rPr lang="en-US" sz="3200" dirty="0" err="1"/>
              <a:t>đoạn</a:t>
            </a:r>
            <a:r>
              <a:rPr lang="en-US" sz="3200" dirty="0"/>
              <a:t> </a:t>
            </a:r>
            <a:r>
              <a:rPr lang="en-US" sz="3200" dirty="0" err="1"/>
              <a:t>thẳng</a:t>
            </a:r>
            <a:r>
              <a:rPr lang="en-US" sz="3200" dirty="0"/>
              <a:t>.</a:t>
            </a:r>
          </a:p>
          <a:p>
            <a:r>
              <a:rPr lang="en-US" sz="3200" dirty="0"/>
              <a:t>- </a:t>
            </a:r>
            <a:r>
              <a:rPr lang="en-US" sz="3200" dirty="0" err="1"/>
              <a:t>Nhận</a:t>
            </a:r>
            <a:r>
              <a:rPr lang="en-US" sz="3200" dirty="0"/>
              <a:t> </a:t>
            </a:r>
            <a:r>
              <a:rPr lang="en-US" sz="3200" dirty="0" err="1"/>
              <a:t>biết</a:t>
            </a:r>
            <a:r>
              <a:rPr lang="en-US" sz="3200" dirty="0"/>
              <a:t> </a:t>
            </a:r>
            <a:r>
              <a:rPr lang="en-US" sz="3200" dirty="0" err="1"/>
              <a:t>được</a:t>
            </a:r>
            <a:r>
              <a:rPr lang="en-US" sz="3200" dirty="0"/>
              <a:t> </a:t>
            </a:r>
            <a:r>
              <a:rPr lang="en-US" sz="3200" dirty="0" err="1"/>
              <a:t>góc</a:t>
            </a:r>
            <a:r>
              <a:rPr lang="en-US" sz="3200" dirty="0"/>
              <a:t>, </a:t>
            </a:r>
            <a:r>
              <a:rPr lang="en-US" sz="3200" dirty="0" err="1"/>
              <a:t>góc</a:t>
            </a:r>
            <a:r>
              <a:rPr lang="en-US" sz="3200" dirty="0"/>
              <a:t> </a:t>
            </a:r>
            <a:r>
              <a:rPr lang="en-US" sz="3200" dirty="0" err="1"/>
              <a:t>vuông</a:t>
            </a:r>
            <a:r>
              <a:rPr lang="en-US" sz="3200" dirty="0"/>
              <a:t>, </a:t>
            </a:r>
            <a:r>
              <a:rPr lang="en-US" sz="3200" dirty="0" err="1"/>
              <a:t>góc</a:t>
            </a:r>
            <a:r>
              <a:rPr lang="en-US" sz="3200" dirty="0"/>
              <a:t> </a:t>
            </a:r>
            <a:r>
              <a:rPr lang="en-US" sz="3200" dirty="0" err="1"/>
              <a:t>không</a:t>
            </a:r>
            <a:r>
              <a:rPr lang="en-US" sz="3200" dirty="0"/>
              <a:t> </a:t>
            </a:r>
            <a:r>
              <a:rPr lang="en-US" sz="3200" dirty="0" err="1"/>
              <a:t>vuông</a:t>
            </a:r>
            <a:r>
              <a:rPr lang="en-US" sz="3200" dirty="0"/>
              <a:t>.</a:t>
            </a:r>
          </a:p>
          <a:p>
            <a:r>
              <a:rPr lang="en-US" sz="3200" dirty="0"/>
              <a:t>- </a:t>
            </a:r>
            <a:r>
              <a:rPr lang="en-US" sz="3200" dirty="0" err="1"/>
              <a:t>Nhận</a:t>
            </a:r>
            <a:r>
              <a:rPr lang="en-US" sz="3200" dirty="0"/>
              <a:t> </a:t>
            </a:r>
            <a:r>
              <a:rPr lang="en-US" sz="3200" dirty="0" err="1"/>
              <a:t>biết</a:t>
            </a:r>
            <a:r>
              <a:rPr lang="en-US" sz="3200" dirty="0"/>
              <a:t> </a:t>
            </a:r>
            <a:r>
              <a:rPr lang="en-US" sz="3200" dirty="0" err="1"/>
              <a:t>được</a:t>
            </a:r>
            <a:r>
              <a:rPr lang="en-US" sz="3200" dirty="0"/>
              <a:t> tam </a:t>
            </a:r>
            <a:r>
              <a:rPr lang="en-US" sz="3200" dirty="0" err="1"/>
              <a:t>giác</a:t>
            </a:r>
            <a:r>
              <a:rPr lang="en-US" sz="3200" dirty="0"/>
              <a:t>, </a:t>
            </a:r>
            <a:r>
              <a:rPr lang="en-US" sz="3200" dirty="0" err="1"/>
              <a:t>tứ</a:t>
            </a:r>
            <a:r>
              <a:rPr lang="en-US" sz="3200" dirty="0"/>
              <a:t> </a:t>
            </a:r>
            <a:r>
              <a:rPr lang="en-US" sz="3200" dirty="0" err="1"/>
              <a:t>giác</a:t>
            </a:r>
            <a:r>
              <a:rPr lang="en-US" sz="3200" dirty="0"/>
              <a:t>.</a:t>
            </a:r>
          </a:p>
          <a:p>
            <a:r>
              <a:rPr lang="en-US" sz="3200" dirty="0"/>
              <a:t>- </a:t>
            </a:r>
            <a:r>
              <a:rPr lang="en-US" sz="3200" b="1" dirty="0" err="1">
                <a:solidFill>
                  <a:srgbClr val="7030A0"/>
                </a:solidFill>
              </a:rPr>
              <a:t>Nhận</a:t>
            </a:r>
            <a:r>
              <a:rPr lang="en-US" sz="3200" b="1" dirty="0">
                <a:solidFill>
                  <a:srgbClr val="7030A0"/>
                </a:solidFill>
              </a:rPr>
              <a:t> </a:t>
            </a:r>
            <a:r>
              <a:rPr lang="en-US" sz="3200" b="1" dirty="0" err="1">
                <a:solidFill>
                  <a:srgbClr val="7030A0"/>
                </a:solidFill>
              </a:rPr>
              <a:t>biết</a:t>
            </a:r>
            <a:r>
              <a:rPr lang="en-US" sz="3200" b="1" dirty="0">
                <a:solidFill>
                  <a:srgbClr val="7030A0"/>
                </a:solidFill>
              </a:rPr>
              <a:t> </a:t>
            </a:r>
            <a:r>
              <a:rPr lang="en-US" sz="3200" b="1" dirty="0" err="1">
                <a:solidFill>
                  <a:srgbClr val="7030A0"/>
                </a:solidFill>
              </a:rPr>
              <a:t>được</a:t>
            </a:r>
            <a:r>
              <a:rPr lang="en-US" sz="3200" b="1" dirty="0">
                <a:solidFill>
                  <a:srgbClr val="7030A0"/>
                </a:solidFill>
              </a:rPr>
              <a:t> </a:t>
            </a:r>
            <a:r>
              <a:rPr lang="en-US" sz="3200" b="1" dirty="0" err="1">
                <a:solidFill>
                  <a:srgbClr val="7030A0"/>
                </a:solidFill>
              </a:rPr>
              <a:t>một</a:t>
            </a:r>
            <a:r>
              <a:rPr lang="en-US" sz="3200" b="1" dirty="0">
                <a:solidFill>
                  <a:srgbClr val="7030A0"/>
                </a:solidFill>
              </a:rPr>
              <a:t> </a:t>
            </a:r>
            <a:r>
              <a:rPr lang="en-US" sz="3200" b="1" dirty="0" err="1">
                <a:solidFill>
                  <a:srgbClr val="7030A0"/>
                </a:solidFill>
              </a:rPr>
              <a:t>số</a:t>
            </a:r>
            <a:r>
              <a:rPr lang="en-US" sz="3200" b="1" dirty="0">
                <a:solidFill>
                  <a:srgbClr val="7030A0"/>
                </a:solidFill>
              </a:rPr>
              <a:t> </a:t>
            </a:r>
            <a:r>
              <a:rPr lang="en-US" sz="3200" b="1" dirty="0" err="1">
                <a:solidFill>
                  <a:srgbClr val="7030A0"/>
                </a:solidFill>
              </a:rPr>
              <a:t>yếu</a:t>
            </a:r>
            <a:r>
              <a:rPr lang="en-US" sz="3200" b="1" dirty="0">
                <a:solidFill>
                  <a:srgbClr val="7030A0"/>
                </a:solidFill>
              </a:rPr>
              <a:t> </a:t>
            </a:r>
            <a:r>
              <a:rPr lang="en-US" sz="3200" b="1" dirty="0" err="1">
                <a:solidFill>
                  <a:srgbClr val="7030A0"/>
                </a:solidFill>
              </a:rPr>
              <a:t>tố</a:t>
            </a:r>
            <a:r>
              <a:rPr lang="en-US" sz="3200" b="1" dirty="0">
                <a:solidFill>
                  <a:srgbClr val="7030A0"/>
                </a:solidFill>
              </a:rPr>
              <a:t> </a:t>
            </a:r>
            <a:r>
              <a:rPr lang="en-US" sz="3200" b="1" dirty="0" err="1">
                <a:solidFill>
                  <a:srgbClr val="7030A0"/>
                </a:solidFill>
              </a:rPr>
              <a:t>cơ</a:t>
            </a:r>
            <a:r>
              <a:rPr lang="en-US" sz="3200" b="1" dirty="0">
                <a:solidFill>
                  <a:srgbClr val="7030A0"/>
                </a:solidFill>
              </a:rPr>
              <a:t> </a:t>
            </a:r>
            <a:r>
              <a:rPr lang="en-US" sz="3200" b="1" dirty="0" err="1">
                <a:solidFill>
                  <a:srgbClr val="7030A0"/>
                </a:solidFill>
              </a:rPr>
              <a:t>bản</a:t>
            </a:r>
            <a:r>
              <a:rPr lang="en-US" sz="3200" b="1" dirty="0">
                <a:solidFill>
                  <a:srgbClr val="7030A0"/>
                </a:solidFill>
              </a:rPr>
              <a:t> </a:t>
            </a:r>
            <a:r>
              <a:rPr lang="en-US" sz="3200" b="1" dirty="0" err="1">
                <a:solidFill>
                  <a:srgbClr val="7030A0"/>
                </a:solidFill>
              </a:rPr>
              <a:t>như</a:t>
            </a:r>
            <a:r>
              <a:rPr lang="en-US" sz="3200" b="1" dirty="0">
                <a:solidFill>
                  <a:srgbClr val="7030A0"/>
                </a:solidFill>
              </a:rPr>
              <a:t> </a:t>
            </a:r>
            <a:r>
              <a:rPr lang="en-US" sz="3200" b="1" dirty="0" err="1">
                <a:solidFill>
                  <a:srgbClr val="7030A0"/>
                </a:solidFill>
              </a:rPr>
              <a:t>đỉnh</a:t>
            </a:r>
            <a:r>
              <a:rPr lang="en-US" sz="3200" b="1" dirty="0">
                <a:solidFill>
                  <a:srgbClr val="7030A0"/>
                </a:solidFill>
              </a:rPr>
              <a:t>, </a:t>
            </a:r>
            <a:r>
              <a:rPr lang="en-US" sz="3200" b="1" dirty="0" err="1">
                <a:solidFill>
                  <a:srgbClr val="7030A0"/>
                </a:solidFill>
              </a:rPr>
              <a:t>cạnh</a:t>
            </a:r>
            <a:r>
              <a:rPr lang="en-US" sz="3200" b="1" dirty="0">
                <a:solidFill>
                  <a:srgbClr val="7030A0"/>
                </a:solidFill>
              </a:rPr>
              <a:t>, </a:t>
            </a:r>
            <a:r>
              <a:rPr lang="en-US" sz="3200" b="1" dirty="0" err="1">
                <a:solidFill>
                  <a:srgbClr val="7030A0"/>
                </a:solidFill>
              </a:rPr>
              <a:t>góc</a:t>
            </a:r>
            <a:r>
              <a:rPr lang="en-US" sz="3200" b="1" dirty="0">
                <a:solidFill>
                  <a:srgbClr val="7030A0"/>
                </a:solidFill>
              </a:rPr>
              <a:t> </a:t>
            </a:r>
            <a:r>
              <a:rPr lang="en-US" sz="3200" b="1" dirty="0" err="1">
                <a:solidFill>
                  <a:srgbClr val="7030A0"/>
                </a:solidFill>
              </a:rPr>
              <a:t>của</a:t>
            </a:r>
            <a:r>
              <a:rPr lang="en-US" sz="3200" b="1" dirty="0">
                <a:solidFill>
                  <a:srgbClr val="7030A0"/>
                </a:solidFill>
              </a:rPr>
              <a:t> </a:t>
            </a:r>
            <a:r>
              <a:rPr lang="en-US" sz="3200" b="1" dirty="0" err="1">
                <a:solidFill>
                  <a:srgbClr val="7030A0"/>
                </a:solidFill>
              </a:rPr>
              <a:t>hình</a:t>
            </a:r>
            <a:r>
              <a:rPr lang="en-US" sz="3200" b="1" dirty="0">
                <a:solidFill>
                  <a:srgbClr val="7030A0"/>
                </a:solidFill>
              </a:rPr>
              <a:t> </a:t>
            </a:r>
            <a:r>
              <a:rPr lang="en-US" sz="3200" b="1" dirty="0" err="1">
                <a:solidFill>
                  <a:srgbClr val="7030A0"/>
                </a:solidFill>
              </a:rPr>
              <a:t>chữ</a:t>
            </a:r>
            <a:r>
              <a:rPr lang="en-US" sz="3200" b="1" dirty="0">
                <a:solidFill>
                  <a:srgbClr val="7030A0"/>
                </a:solidFill>
              </a:rPr>
              <a:t> </a:t>
            </a:r>
            <a:r>
              <a:rPr lang="en-US" sz="3200" b="1" dirty="0" err="1">
                <a:solidFill>
                  <a:srgbClr val="7030A0"/>
                </a:solidFill>
              </a:rPr>
              <a:t>nhật</a:t>
            </a:r>
            <a:r>
              <a:rPr lang="en-US" sz="3200" b="1" dirty="0">
                <a:solidFill>
                  <a:srgbClr val="7030A0"/>
                </a:solidFill>
              </a:rPr>
              <a:t>, </a:t>
            </a:r>
            <a:r>
              <a:rPr lang="en-US" sz="3200" b="1" dirty="0" err="1">
                <a:solidFill>
                  <a:srgbClr val="7030A0"/>
                </a:solidFill>
              </a:rPr>
              <a:t>hình</a:t>
            </a:r>
            <a:r>
              <a:rPr lang="en-US" sz="3200" b="1" dirty="0">
                <a:solidFill>
                  <a:srgbClr val="7030A0"/>
                </a:solidFill>
              </a:rPr>
              <a:t> </a:t>
            </a:r>
            <a:r>
              <a:rPr lang="en-US" sz="3200" b="1" dirty="0" err="1">
                <a:solidFill>
                  <a:srgbClr val="7030A0"/>
                </a:solidFill>
              </a:rPr>
              <a:t>vuông</a:t>
            </a:r>
            <a:r>
              <a:rPr lang="en-US" sz="3200" b="1" dirty="0">
                <a:solidFill>
                  <a:srgbClr val="7030A0"/>
                </a:solidFill>
              </a:rPr>
              <a:t>; </a:t>
            </a:r>
            <a:r>
              <a:rPr lang="en-US" sz="3200" b="1" dirty="0" err="1">
                <a:solidFill>
                  <a:srgbClr val="7030A0"/>
                </a:solidFill>
              </a:rPr>
              <a:t>tâm</a:t>
            </a:r>
            <a:r>
              <a:rPr lang="en-US" sz="3200" b="1" dirty="0">
                <a:solidFill>
                  <a:srgbClr val="7030A0"/>
                </a:solidFill>
              </a:rPr>
              <a:t>, </a:t>
            </a:r>
            <a:r>
              <a:rPr lang="en-US" sz="3200" b="1" dirty="0" err="1">
                <a:solidFill>
                  <a:srgbClr val="7030A0"/>
                </a:solidFill>
              </a:rPr>
              <a:t>bán</a:t>
            </a:r>
            <a:r>
              <a:rPr lang="en-US" sz="3200" b="1" dirty="0">
                <a:solidFill>
                  <a:srgbClr val="7030A0"/>
                </a:solidFill>
              </a:rPr>
              <a:t> </a:t>
            </a:r>
            <a:r>
              <a:rPr lang="en-US" sz="3200" b="1" dirty="0" err="1">
                <a:solidFill>
                  <a:srgbClr val="7030A0"/>
                </a:solidFill>
              </a:rPr>
              <a:t>kính</a:t>
            </a:r>
            <a:r>
              <a:rPr lang="en-US" sz="3200" b="1" dirty="0">
                <a:solidFill>
                  <a:srgbClr val="7030A0"/>
                </a:solidFill>
              </a:rPr>
              <a:t>, </a:t>
            </a:r>
            <a:r>
              <a:rPr lang="en-US" sz="3200" b="1" dirty="0" err="1">
                <a:solidFill>
                  <a:srgbClr val="7030A0"/>
                </a:solidFill>
              </a:rPr>
              <a:t>đường</a:t>
            </a:r>
            <a:r>
              <a:rPr lang="en-US" sz="3200" b="1" dirty="0">
                <a:solidFill>
                  <a:srgbClr val="7030A0"/>
                </a:solidFill>
              </a:rPr>
              <a:t> </a:t>
            </a:r>
            <a:r>
              <a:rPr lang="en-US" sz="3200" b="1" dirty="0" err="1">
                <a:solidFill>
                  <a:srgbClr val="7030A0"/>
                </a:solidFill>
              </a:rPr>
              <a:t>kính</a:t>
            </a:r>
            <a:r>
              <a:rPr lang="en-US" sz="3200" b="1" dirty="0">
                <a:solidFill>
                  <a:srgbClr val="7030A0"/>
                </a:solidFill>
              </a:rPr>
              <a:t> </a:t>
            </a:r>
            <a:r>
              <a:rPr lang="en-US" sz="3200" b="1" dirty="0" err="1">
                <a:solidFill>
                  <a:srgbClr val="7030A0"/>
                </a:solidFill>
              </a:rPr>
              <a:t>của</a:t>
            </a:r>
            <a:r>
              <a:rPr lang="en-US" sz="3200" b="1" dirty="0">
                <a:solidFill>
                  <a:srgbClr val="7030A0"/>
                </a:solidFill>
              </a:rPr>
              <a:t> </a:t>
            </a:r>
            <a:r>
              <a:rPr lang="en-US" sz="3200" b="1" dirty="0" err="1">
                <a:solidFill>
                  <a:srgbClr val="7030A0"/>
                </a:solidFill>
              </a:rPr>
              <a:t>hình</a:t>
            </a:r>
            <a:r>
              <a:rPr lang="en-US" sz="3200" b="1" dirty="0">
                <a:solidFill>
                  <a:srgbClr val="7030A0"/>
                </a:solidFill>
              </a:rPr>
              <a:t> </a:t>
            </a:r>
            <a:r>
              <a:rPr lang="en-US" sz="3200" b="1" dirty="0" err="1">
                <a:solidFill>
                  <a:srgbClr val="7030A0"/>
                </a:solidFill>
              </a:rPr>
              <a:t>tròn</a:t>
            </a:r>
            <a:r>
              <a:rPr lang="en-US" sz="3200" b="1" dirty="0">
                <a:solidFill>
                  <a:srgbClr val="7030A0"/>
                </a:solidFill>
              </a:rPr>
              <a:t>.</a:t>
            </a:r>
          </a:p>
          <a:p>
            <a:r>
              <a:rPr lang="en-US" sz="3200" dirty="0"/>
              <a:t>- </a:t>
            </a:r>
            <a:r>
              <a:rPr lang="en-US" sz="3200" b="1" dirty="0" err="1">
                <a:solidFill>
                  <a:srgbClr val="7030A0"/>
                </a:solidFill>
              </a:rPr>
              <a:t>Nhận</a:t>
            </a:r>
            <a:r>
              <a:rPr lang="en-US" sz="3200" b="1" dirty="0">
                <a:solidFill>
                  <a:srgbClr val="7030A0"/>
                </a:solidFill>
              </a:rPr>
              <a:t> </a:t>
            </a:r>
            <a:r>
              <a:rPr lang="en-US" sz="3200" b="1" dirty="0" err="1">
                <a:solidFill>
                  <a:srgbClr val="7030A0"/>
                </a:solidFill>
              </a:rPr>
              <a:t>biết</a:t>
            </a:r>
            <a:r>
              <a:rPr lang="en-US" sz="3200" b="1" dirty="0">
                <a:solidFill>
                  <a:srgbClr val="7030A0"/>
                </a:solidFill>
              </a:rPr>
              <a:t> </a:t>
            </a:r>
            <a:r>
              <a:rPr lang="en-US" sz="3200" b="1" dirty="0" err="1">
                <a:solidFill>
                  <a:srgbClr val="7030A0"/>
                </a:solidFill>
              </a:rPr>
              <a:t>được</a:t>
            </a:r>
            <a:r>
              <a:rPr lang="en-US" sz="3200" b="1" dirty="0">
                <a:solidFill>
                  <a:srgbClr val="7030A0"/>
                </a:solidFill>
              </a:rPr>
              <a:t> </a:t>
            </a:r>
            <a:r>
              <a:rPr lang="en-US" sz="3200" b="1" dirty="0" err="1">
                <a:solidFill>
                  <a:srgbClr val="7030A0"/>
                </a:solidFill>
              </a:rPr>
              <a:t>một</a:t>
            </a:r>
            <a:r>
              <a:rPr lang="en-US" sz="3200" b="1" dirty="0">
                <a:solidFill>
                  <a:srgbClr val="7030A0"/>
                </a:solidFill>
              </a:rPr>
              <a:t> </a:t>
            </a:r>
            <a:r>
              <a:rPr lang="en-US" sz="3200" b="1" dirty="0" err="1">
                <a:solidFill>
                  <a:srgbClr val="7030A0"/>
                </a:solidFill>
              </a:rPr>
              <a:t>số</a:t>
            </a:r>
            <a:r>
              <a:rPr lang="en-US" sz="3200" b="1" dirty="0">
                <a:solidFill>
                  <a:srgbClr val="7030A0"/>
                </a:solidFill>
              </a:rPr>
              <a:t> </a:t>
            </a:r>
            <a:r>
              <a:rPr lang="en-US" sz="3200" b="1" dirty="0" err="1">
                <a:solidFill>
                  <a:srgbClr val="7030A0"/>
                </a:solidFill>
              </a:rPr>
              <a:t>yếu</a:t>
            </a:r>
            <a:r>
              <a:rPr lang="en-US" sz="3200" b="1" dirty="0">
                <a:solidFill>
                  <a:srgbClr val="7030A0"/>
                </a:solidFill>
              </a:rPr>
              <a:t> </a:t>
            </a:r>
            <a:r>
              <a:rPr lang="en-US" sz="3200" b="1" dirty="0" err="1">
                <a:solidFill>
                  <a:srgbClr val="7030A0"/>
                </a:solidFill>
              </a:rPr>
              <a:t>tố</a:t>
            </a:r>
            <a:r>
              <a:rPr lang="en-US" sz="3200" b="1" dirty="0">
                <a:solidFill>
                  <a:srgbClr val="7030A0"/>
                </a:solidFill>
              </a:rPr>
              <a:t> </a:t>
            </a:r>
            <a:r>
              <a:rPr lang="en-US" sz="3200" b="1" dirty="0" err="1">
                <a:solidFill>
                  <a:srgbClr val="7030A0"/>
                </a:solidFill>
              </a:rPr>
              <a:t>cơ</a:t>
            </a:r>
            <a:r>
              <a:rPr lang="en-US" sz="3200" b="1" dirty="0">
                <a:solidFill>
                  <a:srgbClr val="7030A0"/>
                </a:solidFill>
              </a:rPr>
              <a:t> </a:t>
            </a:r>
            <a:r>
              <a:rPr lang="en-US" sz="3200" b="1" dirty="0" err="1">
                <a:solidFill>
                  <a:srgbClr val="7030A0"/>
                </a:solidFill>
              </a:rPr>
              <a:t>bản</a:t>
            </a:r>
            <a:r>
              <a:rPr lang="en-US" sz="3200" b="1" dirty="0">
                <a:solidFill>
                  <a:srgbClr val="7030A0"/>
                </a:solidFill>
              </a:rPr>
              <a:t> </a:t>
            </a:r>
            <a:r>
              <a:rPr lang="en-US" sz="3200" b="1" dirty="0" err="1">
                <a:solidFill>
                  <a:srgbClr val="7030A0"/>
                </a:solidFill>
              </a:rPr>
              <a:t>như</a:t>
            </a:r>
            <a:r>
              <a:rPr lang="en-US" sz="3200" b="1" dirty="0">
                <a:solidFill>
                  <a:srgbClr val="7030A0"/>
                </a:solidFill>
              </a:rPr>
              <a:t> </a:t>
            </a:r>
            <a:r>
              <a:rPr lang="en-US" sz="3200" b="1" dirty="0" err="1">
                <a:solidFill>
                  <a:srgbClr val="7030A0"/>
                </a:solidFill>
              </a:rPr>
              <a:t>đỉnh</a:t>
            </a:r>
            <a:r>
              <a:rPr lang="en-US" sz="3200" b="1" dirty="0">
                <a:solidFill>
                  <a:srgbClr val="7030A0"/>
                </a:solidFill>
              </a:rPr>
              <a:t>, </a:t>
            </a:r>
            <a:r>
              <a:rPr lang="en-US" sz="3200" b="1" dirty="0" err="1">
                <a:solidFill>
                  <a:srgbClr val="7030A0"/>
                </a:solidFill>
              </a:rPr>
              <a:t>cạnh</a:t>
            </a:r>
            <a:r>
              <a:rPr lang="en-US" sz="3200" b="1" dirty="0">
                <a:solidFill>
                  <a:srgbClr val="7030A0"/>
                </a:solidFill>
              </a:rPr>
              <a:t>, </a:t>
            </a:r>
            <a:r>
              <a:rPr lang="en-US" sz="3200" b="1" dirty="0" err="1">
                <a:solidFill>
                  <a:srgbClr val="7030A0"/>
                </a:solidFill>
              </a:rPr>
              <a:t>mặt</a:t>
            </a:r>
            <a:r>
              <a:rPr lang="en-US" sz="3200" b="1" dirty="0">
                <a:solidFill>
                  <a:srgbClr val="7030A0"/>
                </a:solidFill>
              </a:rPr>
              <a:t> </a:t>
            </a:r>
            <a:r>
              <a:rPr lang="en-US" sz="3200" b="1" dirty="0" err="1">
                <a:solidFill>
                  <a:srgbClr val="7030A0"/>
                </a:solidFill>
              </a:rPr>
              <a:t>của</a:t>
            </a:r>
            <a:r>
              <a:rPr lang="en-US" sz="3200" b="1" dirty="0">
                <a:solidFill>
                  <a:srgbClr val="7030A0"/>
                </a:solidFill>
              </a:rPr>
              <a:t> </a:t>
            </a:r>
            <a:r>
              <a:rPr lang="en-US" sz="3200" b="1" dirty="0" err="1">
                <a:solidFill>
                  <a:srgbClr val="7030A0"/>
                </a:solidFill>
              </a:rPr>
              <a:t>khối</a:t>
            </a:r>
            <a:r>
              <a:rPr lang="en-US" sz="3200" b="1" dirty="0">
                <a:solidFill>
                  <a:srgbClr val="7030A0"/>
                </a:solidFill>
              </a:rPr>
              <a:t> </a:t>
            </a:r>
            <a:r>
              <a:rPr lang="en-US" sz="3200" b="1" dirty="0" err="1">
                <a:solidFill>
                  <a:srgbClr val="7030A0"/>
                </a:solidFill>
              </a:rPr>
              <a:t>lập</a:t>
            </a:r>
            <a:r>
              <a:rPr lang="en-US" sz="3200" b="1" dirty="0">
                <a:solidFill>
                  <a:srgbClr val="7030A0"/>
                </a:solidFill>
              </a:rPr>
              <a:t> </a:t>
            </a:r>
            <a:r>
              <a:rPr lang="en-US" sz="3200" b="1" dirty="0" err="1">
                <a:solidFill>
                  <a:srgbClr val="7030A0"/>
                </a:solidFill>
              </a:rPr>
              <a:t>phương</a:t>
            </a:r>
            <a:r>
              <a:rPr lang="en-US" sz="3200" b="1" dirty="0">
                <a:solidFill>
                  <a:srgbClr val="7030A0"/>
                </a:solidFill>
              </a:rPr>
              <a:t>, </a:t>
            </a:r>
            <a:r>
              <a:rPr lang="en-US" sz="3200" b="1" dirty="0" err="1">
                <a:solidFill>
                  <a:srgbClr val="7030A0"/>
                </a:solidFill>
              </a:rPr>
              <a:t>khối</a:t>
            </a:r>
            <a:r>
              <a:rPr lang="en-US" sz="3200" b="1" dirty="0">
                <a:solidFill>
                  <a:srgbClr val="7030A0"/>
                </a:solidFill>
              </a:rPr>
              <a:t> </a:t>
            </a:r>
            <a:r>
              <a:rPr lang="en-US" sz="3200" b="1" dirty="0" err="1">
                <a:solidFill>
                  <a:srgbClr val="7030A0"/>
                </a:solidFill>
              </a:rPr>
              <a:t>hộp</a:t>
            </a:r>
            <a:r>
              <a:rPr lang="en-US" sz="3200" b="1" dirty="0">
                <a:solidFill>
                  <a:srgbClr val="7030A0"/>
                </a:solidFill>
              </a:rPr>
              <a:t> </a:t>
            </a:r>
            <a:r>
              <a:rPr lang="en-US" sz="3200" b="1" dirty="0" err="1">
                <a:solidFill>
                  <a:srgbClr val="7030A0"/>
                </a:solidFill>
              </a:rPr>
              <a:t>chữ</a:t>
            </a:r>
            <a:r>
              <a:rPr lang="en-US" sz="3200" b="1" dirty="0">
                <a:solidFill>
                  <a:srgbClr val="7030A0"/>
                </a:solidFill>
              </a:rPr>
              <a:t> </a:t>
            </a:r>
            <a:r>
              <a:rPr lang="en-US" sz="3200" b="1" dirty="0" err="1">
                <a:solidFill>
                  <a:srgbClr val="7030A0"/>
                </a:solidFill>
              </a:rPr>
              <a:t>nhật</a:t>
            </a:r>
            <a:r>
              <a:rPr lang="en-US" sz="3200" b="1" dirty="0">
                <a:solidFill>
                  <a:srgbClr val="7030A0"/>
                </a:solidFill>
              </a:rPr>
              <a:t>.</a:t>
            </a:r>
          </a:p>
        </p:txBody>
      </p:sp>
    </p:spTree>
    <p:extLst>
      <p:ext uri="{BB962C8B-B14F-4D97-AF65-F5344CB8AC3E}">
        <p14:creationId xmlns:p14="http://schemas.microsoft.com/office/powerpoint/2010/main" val="176664738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457200" y="1208880"/>
            <a:ext cx="11299371" cy="5509200"/>
          </a:xfrm>
          <a:prstGeom prst="rect">
            <a:avLst/>
          </a:prstGeom>
          <a:noFill/>
        </p:spPr>
        <p:txBody>
          <a:bodyPr wrap="square" rtlCol="0">
            <a:spAutoFit/>
          </a:bodyPr>
          <a:lstStyle/>
          <a:p>
            <a:r>
              <a:rPr lang="en-US" sz="3200" b="1" dirty="0">
                <a:solidFill>
                  <a:srgbClr val="0000FF"/>
                </a:solidFill>
              </a:rPr>
              <a:t>2. HÌNH HỌC VÀ ĐO LƯỜNG</a:t>
            </a:r>
            <a:endParaRPr lang="en-US" sz="3200" dirty="0">
              <a:solidFill>
                <a:srgbClr val="0000FF"/>
              </a:solidFill>
            </a:endParaRPr>
          </a:p>
          <a:p>
            <a:r>
              <a:rPr lang="en-US" sz="3200" b="1" dirty="0">
                <a:solidFill>
                  <a:srgbClr val="FF0000"/>
                </a:solidFill>
              </a:rPr>
              <a:t>2.1. </a:t>
            </a:r>
            <a:r>
              <a:rPr lang="en-US" sz="3200" b="1" dirty="0" err="1">
                <a:solidFill>
                  <a:srgbClr val="FF0000"/>
                </a:solidFill>
              </a:rPr>
              <a:t>Hình</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trực</a:t>
            </a:r>
            <a:r>
              <a:rPr lang="en-US" sz="3200" b="1" dirty="0">
                <a:solidFill>
                  <a:srgbClr val="FF0000"/>
                </a:solidFill>
              </a:rPr>
              <a:t> </a:t>
            </a:r>
            <a:r>
              <a:rPr lang="en-US" sz="3200" b="1" dirty="0" err="1">
                <a:solidFill>
                  <a:srgbClr val="FF0000"/>
                </a:solidFill>
              </a:rPr>
              <a:t>quan</a:t>
            </a:r>
            <a:endParaRPr lang="en-US" sz="3200" dirty="0">
              <a:solidFill>
                <a:srgbClr val="FF0000"/>
              </a:solidFill>
            </a:endParaRPr>
          </a:p>
          <a:p>
            <a:r>
              <a:rPr lang="en-US" sz="3200" dirty="0"/>
              <a:t>* </a:t>
            </a:r>
            <a:r>
              <a:rPr lang="en-US" sz="3200" dirty="0" err="1"/>
              <a:t>Thực</a:t>
            </a:r>
            <a:r>
              <a:rPr lang="en-US" sz="3200" dirty="0"/>
              <a:t> </a:t>
            </a:r>
            <a:r>
              <a:rPr lang="en-US" sz="3200" dirty="0" err="1"/>
              <a:t>hành</a:t>
            </a:r>
            <a:r>
              <a:rPr lang="en-US" sz="3200" dirty="0"/>
              <a:t> </a:t>
            </a:r>
            <a:r>
              <a:rPr lang="en-US" sz="3200" dirty="0" err="1"/>
              <a:t>đo</a:t>
            </a:r>
            <a:r>
              <a:rPr lang="en-US" sz="3200" dirty="0"/>
              <a:t>, </a:t>
            </a:r>
            <a:r>
              <a:rPr lang="en-US" sz="3200" dirty="0" err="1"/>
              <a:t>vẽ</a:t>
            </a:r>
            <a:r>
              <a:rPr lang="en-US" sz="3200" dirty="0"/>
              <a:t>, </a:t>
            </a:r>
            <a:r>
              <a:rPr lang="en-US" sz="3200" dirty="0" err="1"/>
              <a:t>lắp</a:t>
            </a:r>
            <a:r>
              <a:rPr lang="en-US" sz="3200" dirty="0"/>
              <a:t> </a:t>
            </a:r>
            <a:r>
              <a:rPr lang="en-US" sz="3200" dirty="0" err="1"/>
              <a:t>ghép</a:t>
            </a:r>
            <a:r>
              <a:rPr lang="en-US" sz="3200" dirty="0"/>
              <a:t>, </a:t>
            </a:r>
            <a:r>
              <a:rPr lang="en-US" sz="3200" dirty="0" err="1"/>
              <a:t>tạo</a:t>
            </a:r>
            <a:r>
              <a:rPr lang="en-US" sz="3200" dirty="0"/>
              <a:t> </a:t>
            </a:r>
            <a:r>
              <a:rPr lang="en-US" sz="3200" dirty="0" err="1"/>
              <a:t>hình</a:t>
            </a:r>
            <a:r>
              <a:rPr lang="en-US" sz="3200" dirty="0"/>
              <a:t> </a:t>
            </a:r>
            <a:r>
              <a:rPr lang="en-US" sz="3200" dirty="0" err="1"/>
              <a:t>gắn</a:t>
            </a:r>
            <a:r>
              <a:rPr lang="en-US" sz="3200" dirty="0"/>
              <a:t> </a:t>
            </a:r>
            <a:r>
              <a:rPr lang="en-US" sz="3200" dirty="0" err="1"/>
              <a:t>với</a:t>
            </a:r>
            <a:r>
              <a:rPr lang="en-US" sz="3200" dirty="0"/>
              <a:t> </a:t>
            </a:r>
            <a:r>
              <a:rPr lang="en-US" sz="3200" dirty="0" err="1"/>
              <a:t>một</a:t>
            </a:r>
            <a:r>
              <a:rPr lang="en-US" sz="3200" dirty="0"/>
              <a:t> </a:t>
            </a:r>
            <a:r>
              <a:rPr lang="en-US" sz="3200" dirty="0" err="1"/>
              <a:t>số</a:t>
            </a:r>
            <a:r>
              <a:rPr lang="en-US" sz="3200" dirty="0"/>
              <a:t> </a:t>
            </a:r>
            <a:r>
              <a:rPr lang="en-US" sz="3200" dirty="0" err="1"/>
              <a:t>hình</a:t>
            </a:r>
            <a:r>
              <a:rPr lang="en-US" sz="3200" dirty="0"/>
              <a:t> </a:t>
            </a:r>
            <a:r>
              <a:rPr lang="en-US" sz="3200" dirty="0" err="1"/>
              <a:t>phẳng</a:t>
            </a:r>
            <a:r>
              <a:rPr lang="en-US" sz="3200" dirty="0"/>
              <a:t> </a:t>
            </a:r>
            <a:r>
              <a:rPr lang="en-US" sz="3200" dirty="0" err="1"/>
              <a:t>và</a:t>
            </a:r>
            <a:r>
              <a:rPr lang="en-US" sz="3200" dirty="0"/>
              <a:t> </a:t>
            </a:r>
            <a:r>
              <a:rPr lang="en-US" sz="3200" dirty="0" err="1"/>
              <a:t>hình</a:t>
            </a:r>
            <a:r>
              <a:rPr lang="en-US" sz="3200" dirty="0"/>
              <a:t> </a:t>
            </a:r>
            <a:r>
              <a:rPr lang="en-US" sz="3200" dirty="0" err="1"/>
              <a:t>khối</a:t>
            </a:r>
            <a:r>
              <a:rPr lang="en-US" sz="3200" dirty="0"/>
              <a:t> </a:t>
            </a:r>
            <a:r>
              <a:rPr lang="en-US" sz="3200" dirty="0" err="1"/>
              <a:t>đã</a:t>
            </a:r>
            <a:r>
              <a:rPr lang="en-US" sz="3200" dirty="0"/>
              <a:t> </a:t>
            </a:r>
            <a:r>
              <a:rPr lang="en-US" sz="3200" dirty="0" err="1"/>
              <a:t>học</a:t>
            </a:r>
            <a:endParaRPr lang="en-US" sz="3200" dirty="0"/>
          </a:p>
          <a:p>
            <a:r>
              <a:rPr lang="en-US" sz="3200" dirty="0"/>
              <a:t>- </a:t>
            </a:r>
            <a:r>
              <a:rPr lang="en-US" sz="3200" dirty="0" err="1"/>
              <a:t>Thực</a:t>
            </a:r>
            <a:r>
              <a:rPr lang="en-US" sz="3200" dirty="0"/>
              <a:t> </a:t>
            </a:r>
            <a:r>
              <a:rPr lang="en-US" sz="3200" dirty="0" err="1"/>
              <a:t>hiện</a:t>
            </a:r>
            <a:r>
              <a:rPr lang="en-US" sz="3200" dirty="0"/>
              <a:t> </a:t>
            </a:r>
            <a:r>
              <a:rPr lang="en-US" sz="3200" dirty="0" err="1"/>
              <a:t>được</a:t>
            </a:r>
            <a:r>
              <a:rPr lang="en-US" sz="3200" dirty="0"/>
              <a:t> </a:t>
            </a:r>
            <a:r>
              <a:rPr lang="en-US" sz="3200" dirty="0" err="1"/>
              <a:t>việc</a:t>
            </a:r>
            <a:r>
              <a:rPr lang="en-US" sz="3200" dirty="0"/>
              <a:t> </a:t>
            </a:r>
            <a:r>
              <a:rPr lang="en-US" sz="3200" dirty="0" err="1"/>
              <a:t>vẽ</a:t>
            </a:r>
            <a:r>
              <a:rPr lang="en-US" sz="3200" dirty="0"/>
              <a:t> </a:t>
            </a:r>
            <a:r>
              <a:rPr lang="en-US" sz="3200" dirty="0" err="1"/>
              <a:t>góc</a:t>
            </a:r>
            <a:r>
              <a:rPr lang="en-US" sz="3200" dirty="0"/>
              <a:t> </a:t>
            </a:r>
            <a:r>
              <a:rPr lang="en-US" sz="3200" dirty="0" err="1"/>
              <a:t>vuông</a:t>
            </a:r>
            <a:r>
              <a:rPr lang="en-US" sz="3200" dirty="0"/>
              <a:t>, </a:t>
            </a:r>
            <a:r>
              <a:rPr lang="en-US" sz="3200" dirty="0" err="1"/>
              <a:t>đường</a:t>
            </a:r>
            <a:r>
              <a:rPr lang="en-US" sz="3200" dirty="0"/>
              <a:t> </a:t>
            </a:r>
            <a:r>
              <a:rPr lang="en-US" sz="3200" dirty="0" err="1"/>
              <a:t>tròn</a:t>
            </a:r>
            <a:r>
              <a:rPr lang="en-US" sz="3200" dirty="0"/>
              <a:t>, </a:t>
            </a:r>
            <a:r>
              <a:rPr lang="en-US" sz="3200" dirty="0" err="1"/>
              <a:t>vẽ</a:t>
            </a:r>
            <a:r>
              <a:rPr lang="en-US" sz="3200" dirty="0"/>
              <a:t> </a:t>
            </a:r>
            <a:r>
              <a:rPr lang="en-US" sz="3200" dirty="0" err="1"/>
              <a:t>trang</a:t>
            </a:r>
            <a:r>
              <a:rPr lang="en-US" sz="3200" dirty="0"/>
              <a:t> </a:t>
            </a:r>
            <a:r>
              <a:rPr lang="en-US" sz="3200" dirty="0" err="1"/>
              <a:t>trí</a:t>
            </a:r>
            <a:r>
              <a:rPr lang="en-US" sz="3200" dirty="0"/>
              <a:t>.</a:t>
            </a:r>
          </a:p>
          <a:p>
            <a:r>
              <a:rPr lang="en-US" sz="3200" dirty="0"/>
              <a:t>- </a:t>
            </a:r>
            <a:r>
              <a:rPr lang="en-US" sz="3200" dirty="0" err="1"/>
              <a:t>Sử</a:t>
            </a:r>
            <a:r>
              <a:rPr lang="en-US" sz="3200" dirty="0"/>
              <a:t> </a:t>
            </a:r>
            <a:r>
              <a:rPr lang="en-US" sz="3200" dirty="0" err="1"/>
              <a:t>dụng</a:t>
            </a:r>
            <a:r>
              <a:rPr lang="en-US" sz="3200" dirty="0"/>
              <a:t> </a:t>
            </a:r>
            <a:r>
              <a:rPr lang="en-US" sz="3200" dirty="0" err="1"/>
              <a:t>được</a:t>
            </a:r>
            <a:r>
              <a:rPr lang="en-US" sz="3200" dirty="0"/>
              <a:t> </a:t>
            </a:r>
            <a:r>
              <a:rPr lang="en-US" sz="3200" dirty="0" err="1"/>
              <a:t>êke</a:t>
            </a:r>
            <a:r>
              <a:rPr lang="en-US" sz="3200" dirty="0"/>
              <a:t> để </a:t>
            </a:r>
            <a:r>
              <a:rPr lang="en-US" sz="3200" dirty="0" err="1"/>
              <a:t>kiểm</a:t>
            </a:r>
            <a:r>
              <a:rPr lang="en-US" sz="3200" dirty="0"/>
              <a:t> </a:t>
            </a:r>
            <a:r>
              <a:rPr lang="en-US" sz="3200" dirty="0" err="1"/>
              <a:t>tra</a:t>
            </a:r>
            <a:r>
              <a:rPr lang="en-US" sz="3200" dirty="0"/>
              <a:t> </a:t>
            </a:r>
            <a:r>
              <a:rPr lang="en-US" sz="3200" dirty="0" err="1"/>
              <a:t>góc</a:t>
            </a:r>
            <a:r>
              <a:rPr lang="en-US" sz="3200" dirty="0"/>
              <a:t> </a:t>
            </a:r>
            <a:r>
              <a:rPr lang="en-US" sz="3200" dirty="0" err="1"/>
              <a:t>vuông</a:t>
            </a:r>
            <a:r>
              <a:rPr lang="en-US" sz="3200" dirty="0"/>
              <a:t>, </a:t>
            </a:r>
            <a:r>
              <a:rPr lang="en-US" sz="3200" dirty="0" err="1"/>
              <a:t>sử</a:t>
            </a:r>
            <a:r>
              <a:rPr lang="en-US" sz="3200" dirty="0"/>
              <a:t> </a:t>
            </a:r>
            <a:r>
              <a:rPr lang="en-US" sz="3200" dirty="0" err="1"/>
              <a:t>dụng</a:t>
            </a:r>
            <a:r>
              <a:rPr lang="en-US" sz="3200" dirty="0"/>
              <a:t> </a:t>
            </a:r>
            <a:r>
              <a:rPr lang="en-US" sz="3200" dirty="0" err="1"/>
              <a:t>được</a:t>
            </a:r>
            <a:r>
              <a:rPr lang="en-US" sz="3200" dirty="0"/>
              <a:t> </a:t>
            </a:r>
            <a:r>
              <a:rPr lang="en-US" sz="3200" dirty="0" err="1"/>
              <a:t>compa</a:t>
            </a:r>
            <a:r>
              <a:rPr lang="en-US" sz="3200" dirty="0"/>
              <a:t> để </a:t>
            </a:r>
            <a:r>
              <a:rPr lang="en-US" sz="3200" dirty="0" err="1"/>
              <a:t>vẽ</a:t>
            </a:r>
            <a:r>
              <a:rPr lang="en-US" sz="3200" dirty="0"/>
              <a:t> </a:t>
            </a:r>
            <a:r>
              <a:rPr lang="en-US" sz="3200" dirty="0" err="1"/>
              <a:t>đường</a:t>
            </a:r>
            <a:r>
              <a:rPr lang="en-US" sz="3200" dirty="0"/>
              <a:t> </a:t>
            </a:r>
            <a:r>
              <a:rPr lang="en-US" sz="3200" dirty="0" err="1"/>
              <a:t>tròn</a:t>
            </a:r>
            <a:r>
              <a:rPr lang="en-US" sz="3200" dirty="0"/>
              <a:t>.</a:t>
            </a:r>
          </a:p>
          <a:p>
            <a:r>
              <a:rPr lang="en-US" sz="3200" dirty="0"/>
              <a:t>- </a:t>
            </a:r>
            <a:r>
              <a:rPr lang="en-US" sz="3200" dirty="0" err="1"/>
              <a:t>Thực</a:t>
            </a:r>
            <a:r>
              <a:rPr lang="en-US" sz="3200" dirty="0"/>
              <a:t> </a:t>
            </a:r>
            <a:r>
              <a:rPr lang="en-US" sz="3200" dirty="0" err="1"/>
              <a:t>hiện</a:t>
            </a:r>
            <a:r>
              <a:rPr lang="en-US" sz="3200" dirty="0"/>
              <a:t> </a:t>
            </a:r>
            <a:r>
              <a:rPr lang="en-US" sz="3200" dirty="0" err="1"/>
              <a:t>được</a:t>
            </a:r>
            <a:r>
              <a:rPr lang="en-US" sz="3200" dirty="0"/>
              <a:t> </a:t>
            </a:r>
            <a:r>
              <a:rPr lang="en-US" sz="3200" dirty="0" err="1"/>
              <a:t>việc</a:t>
            </a:r>
            <a:r>
              <a:rPr lang="en-US" sz="3200" dirty="0"/>
              <a:t> </a:t>
            </a:r>
            <a:r>
              <a:rPr lang="en-US" sz="3200" dirty="0" err="1"/>
              <a:t>vẽ</a:t>
            </a:r>
            <a:r>
              <a:rPr lang="en-US" sz="3200" dirty="0"/>
              <a:t> </a:t>
            </a:r>
            <a:r>
              <a:rPr lang="en-US" sz="3200" dirty="0" err="1"/>
              <a:t>hình</a:t>
            </a:r>
            <a:r>
              <a:rPr lang="en-US" sz="3200" dirty="0"/>
              <a:t> </a:t>
            </a:r>
            <a:r>
              <a:rPr lang="en-US" sz="3200" dirty="0" err="1"/>
              <a:t>vuông</a:t>
            </a:r>
            <a:r>
              <a:rPr lang="en-US" sz="3200" dirty="0"/>
              <a:t>, </a:t>
            </a:r>
            <a:r>
              <a:rPr lang="en-US" sz="3200" dirty="0" err="1"/>
              <a:t>hình</a:t>
            </a:r>
            <a:r>
              <a:rPr lang="en-US" sz="3200" dirty="0"/>
              <a:t> </a:t>
            </a:r>
            <a:r>
              <a:rPr lang="en-US" sz="3200" dirty="0" err="1"/>
              <a:t>chữ</a:t>
            </a:r>
            <a:r>
              <a:rPr lang="en-US" sz="3200" dirty="0"/>
              <a:t> </a:t>
            </a:r>
            <a:r>
              <a:rPr lang="en-US" sz="3200" dirty="0" err="1"/>
              <a:t>nhật</a:t>
            </a:r>
            <a:r>
              <a:rPr lang="en-US" sz="3200" dirty="0"/>
              <a:t> </a:t>
            </a:r>
            <a:r>
              <a:rPr lang="en-US" sz="3200" dirty="0" err="1"/>
              <a:t>bằng</a:t>
            </a:r>
            <a:r>
              <a:rPr lang="en-US" sz="3200" dirty="0"/>
              <a:t> </a:t>
            </a:r>
            <a:r>
              <a:rPr lang="en-US" sz="3200" dirty="0" err="1"/>
              <a:t>lưới</a:t>
            </a:r>
            <a:r>
              <a:rPr lang="en-US" sz="3200" dirty="0"/>
              <a:t> ô </a:t>
            </a:r>
            <a:r>
              <a:rPr lang="en-US" sz="3200" dirty="0" err="1"/>
              <a:t>vuông</a:t>
            </a:r>
            <a:r>
              <a:rPr lang="en-US" sz="3200" dirty="0"/>
              <a:t>.</a:t>
            </a:r>
          </a:p>
          <a:p>
            <a:r>
              <a:rPr lang="en-US" sz="3200" dirty="0"/>
              <a:t>- </a:t>
            </a:r>
            <a:r>
              <a:rPr lang="en-US" sz="3200" dirty="0" err="1"/>
              <a:t>Giải</a:t>
            </a:r>
            <a:r>
              <a:rPr lang="en-US" sz="3200" dirty="0"/>
              <a:t> </a:t>
            </a:r>
            <a:r>
              <a:rPr lang="en-US" sz="3200" dirty="0" err="1"/>
              <a:t>quyết</a:t>
            </a:r>
            <a:r>
              <a:rPr lang="en-US" sz="3200" dirty="0"/>
              <a:t> </a:t>
            </a:r>
            <a:r>
              <a:rPr lang="en-US" sz="3200" dirty="0" err="1"/>
              <a:t>được</a:t>
            </a:r>
            <a:r>
              <a:rPr lang="en-US" sz="3200" dirty="0"/>
              <a:t> </a:t>
            </a:r>
            <a:r>
              <a:rPr lang="en-US" sz="3200" dirty="0" err="1"/>
              <a:t>một</a:t>
            </a:r>
            <a:r>
              <a:rPr lang="en-US" sz="3200" dirty="0"/>
              <a:t> </a:t>
            </a:r>
            <a:r>
              <a:rPr lang="en-US" sz="3200" dirty="0" err="1"/>
              <a:t>số</a:t>
            </a:r>
            <a:r>
              <a:rPr lang="en-US" sz="3200" dirty="0"/>
              <a:t> </a:t>
            </a:r>
            <a:r>
              <a:rPr lang="en-US" sz="3200" dirty="0" err="1"/>
              <a:t>vấn</a:t>
            </a:r>
            <a:r>
              <a:rPr lang="en-US" sz="3200" dirty="0"/>
              <a:t> </a:t>
            </a:r>
            <a:r>
              <a:rPr lang="en-US" sz="3200" dirty="0" err="1"/>
              <a:t>đề</a:t>
            </a:r>
            <a:r>
              <a:rPr lang="en-US" sz="3200" dirty="0"/>
              <a:t> </a:t>
            </a:r>
            <a:r>
              <a:rPr lang="en-US" sz="3200" dirty="0" err="1"/>
              <a:t>liên</a:t>
            </a:r>
            <a:r>
              <a:rPr lang="en-US" sz="3200" dirty="0"/>
              <a:t> </a:t>
            </a:r>
            <a:r>
              <a:rPr lang="en-US" sz="3200" dirty="0" err="1"/>
              <a:t>quan</a:t>
            </a:r>
            <a:r>
              <a:rPr lang="en-US" sz="3200" dirty="0"/>
              <a:t> </a:t>
            </a:r>
            <a:r>
              <a:rPr lang="en-US" sz="3200" dirty="0" err="1"/>
              <a:t>đến</a:t>
            </a:r>
            <a:r>
              <a:rPr lang="en-US" sz="3200" dirty="0"/>
              <a:t> </a:t>
            </a:r>
            <a:r>
              <a:rPr lang="en-US" sz="3200" dirty="0" err="1"/>
              <a:t>gấp</a:t>
            </a:r>
            <a:r>
              <a:rPr lang="en-US" sz="3200" dirty="0"/>
              <a:t>, </a:t>
            </a:r>
            <a:r>
              <a:rPr lang="en-US" sz="3200" dirty="0" err="1"/>
              <a:t>cắt</a:t>
            </a:r>
            <a:r>
              <a:rPr lang="en-US" sz="3200" dirty="0"/>
              <a:t>, </a:t>
            </a:r>
            <a:r>
              <a:rPr lang="en-US" sz="3200" dirty="0" err="1"/>
              <a:t>ghép</a:t>
            </a:r>
            <a:r>
              <a:rPr lang="en-US" sz="3200" dirty="0"/>
              <a:t>, </a:t>
            </a:r>
            <a:r>
              <a:rPr lang="en-US" sz="3200" dirty="0" err="1"/>
              <a:t>xếp</a:t>
            </a:r>
            <a:r>
              <a:rPr lang="en-US" sz="3200" dirty="0"/>
              <a:t>, </a:t>
            </a:r>
            <a:r>
              <a:rPr lang="en-US" sz="3200" dirty="0" err="1"/>
              <a:t>vẽ</a:t>
            </a:r>
            <a:r>
              <a:rPr lang="en-US" sz="3200" dirty="0"/>
              <a:t> </a:t>
            </a:r>
            <a:r>
              <a:rPr lang="en-US" sz="3200" dirty="0" err="1"/>
              <a:t>và</a:t>
            </a:r>
            <a:r>
              <a:rPr lang="en-US" sz="3200" dirty="0"/>
              <a:t> </a:t>
            </a:r>
            <a:r>
              <a:rPr lang="en-US" sz="3200" dirty="0" err="1"/>
              <a:t>tạo</a:t>
            </a:r>
            <a:r>
              <a:rPr lang="en-US" sz="3200" dirty="0"/>
              <a:t> </a:t>
            </a:r>
            <a:r>
              <a:rPr lang="en-US" sz="3200" dirty="0" err="1"/>
              <a:t>hình</a:t>
            </a:r>
            <a:r>
              <a:rPr lang="en-US" sz="3200" dirty="0"/>
              <a:t> </a:t>
            </a:r>
            <a:r>
              <a:rPr lang="en-US" sz="3200" dirty="0" err="1"/>
              <a:t>trang</a:t>
            </a:r>
            <a:r>
              <a:rPr lang="en-US" sz="3200" dirty="0"/>
              <a:t> </a:t>
            </a:r>
            <a:r>
              <a:rPr lang="en-US" sz="3200" dirty="0" err="1"/>
              <a:t>trí</a:t>
            </a:r>
            <a:r>
              <a:rPr lang="en-US" sz="3200" dirty="0"/>
              <a:t>.</a:t>
            </a:r>
          </a:p>
        </p:txBody>
      </p:sp>
    </p:spTree>
    <p:extLst>
      <p:ext uri="{BB962C8B-B14F-4D97-AF65-F5344CB8AC3E}">
        <p14:creationId xmlns:p14="http://schemas.microsoft.com/office/powerpoint/2010/main" val="25518032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402771" y="1208880"/>
            <a:ext cx="11386458" cy="5816977"/>
          </a:xfrm>
          <a:prstGeom prst="rect">
            <a:avLst/>
          </a:prstGeom>
          <a:noFill/>
        </p:spPr>
        <p:txBody>
          <a:bodyPr wrap="square" rtlCol="0">
            <a:spAutoFit/>
          </a:bodyPr>
          <a:lstStyle/>
          <a:p>
            <a:r>
              <a:rPr lang="en-US" sz="3200" b="1" dirty="0">
                <a:solidFill>
                  <a:srgbClr val="FF0000"/>
                </a:solidFill>
              </a:rPr>
              <a:t>2.2. </a:t>
            </a:r>
            <a:r>
              <a:rPr lang="en-US" sz="3200" b="1" dirty="0" err="1">
                <a:solidFill>
                  <a:srgbClr val="FF0000"/>
                </a:solidFill>
              </a:rPr>
              <a:t>Đo</a:t>
            </a:r>
            <a:r>
              <a:rPr lang="en-US" sz="3200" b="1" dirty="0">
                <a:solidFill>
                  <a:srgbClr val="FF0000"/>
                </a:solidFill>
              </a:rPr>
              <a:t> </a:t>
            </a:r>
            <a:r>
              <a:rPr lang="en-US" sz="3200" b="1" dirty="0" err="1">
                <a:solidFill>
                  <a:srgbClr val="FF0000"/>
                </a:solidFill>
              </a:rPr>
              <a:t>lường</a:t>
            </a:r>
            <a:endParaRPr lang="en-US" sz="3200" dirty="0">
              <a:solidFill>
                <a:srgbClr val="FF0000"/>
              </a:solidFill>
            </a:endParaRPr>
          </a:p>
          <a:p>
            <a:r>
              <a:rPr lang="en-US" sz="2800" b="1" dirty="0"/>
              <a:t>* </a:t>
            </a:r>
            <a:r>
              <a:rPr lang="en-US" sz="2800" b="1" dirty="0" err="1"/>
              <a:t>Các</a:t>
            </a:r>
            <a:r>
              <a:rPr lang="en-US" sz="2800" b="1" dirty="0"/>
              <a:t> </a:t>
            </a:r>
            <a:r>
              <a:rPr lang="en-US" sz="2800" b="1" dirty="0" err="1"/>
              <a:t>đơn</a:t>
            </a:r>
            <a:r>
              <a:rPr lang="en-US" sz="2800" b="1" dirty="0"/>
              <a:t> </a:t>
            </a:r>
            <a:r>
              <a:rPr lang="en-US" sz="2800" b="1" dirty="0" err="1"/>
              <a:t>vị</a:t>
            </a:r>
            <a:r>
              <a:rPr lang="en-US" sz="2800" b="1" dirty="0"/>
              <a:t> </a:t>
            </a:r>
            <a:r>
              <a:rPr lang="en-US" sz="2800" b="1" dirty="0" err="1"/>
              <a:t>đo</a:t>
            </a:r>
            <a:r>
              <a:rPr lang="en-US" sz="2800" b="1" dirty="0"/>
              <a:t> </a:t>
            </a:r>
            <a:r>
              <a:rPr lang="en-US" sz="2800" b="1" dirty="0" err="1"/>
              <a:t>đại</a:t>
            </a:r>
            <a:r>
              <a:rPr lang="en-US" sz="2800" b="1" dirty="0"/>
              <a:t> </a:t>
            </a:r>
            <a:r>
              <a:rPr lang="en-US" sz="2800" b="1" dirty="0" err="1"/>
              <a:t>lượng</a:t>
            </a:r>
            <a:r>
              <a:rPr lang="en-US" sz="2800" b="1" dirty="0"/>
              <a:t>:</a:t>
            </a:r>
            <a:endParaRPr lang="en-US" sz="2800" dirty="0"/>
          </a:p>
          <a:p>
            <a:r>
              <a:rPr lang="en-US" sz="2800" dirty="0"/>
              <a:t>- </a:t>
            </a:r>
            <a:r>
              <a:rPr lang="vi-VN" sz="2800" dirty="0"/>
              <a:t>Trong Toán 3, HS được làm quen các đơn vị đo đại lượng về độ dài (mm), về khối lượng (g), về dung tích (ml), về diện tích (cm</a:t>
            </a:r>
            <a:r>
              <a:rPr lang="vi-VN" sz="2800" baseline="30000" dirty="0"/>
              <a:t>2</a:t>
            </a:r>
            <a:r>
              <a:rPr lang="vi-VN" sz="2800" dirty="0"/>
              <a:t>) và </a:t>
            </a:r>
            <a:r>
              <a:rPr lang="vi-VN" sz="2800" b="1" dirty="0">
                <a:solidFill>
                  <a:srgbClr val="7030A0"/>
                </a:solidFill>
              </a:rPr>
              <a:t>nhiệt độ (</a:t>
            </a:r>
            <a:r>
              <a:rPr lang="vi-VN" sz="2800" b="1" dirty="0">
                <a:solidFill>
                  <a:srgbClr val="7030A0"/>
                </a:solidFill>
                <a:sym typeface="Symbol" panose="05050102010706020507" pitchFamily="18" charset="2"/>
              </a:rPr>
              <a:t></a:t>
            </a:r>
            <a:r>
              <a:rPr lang="vi-VN" sz="2800" b="1" dirty="0">
                <a:solidFill>
                  <a:srgbClr val="7030A0"/>
                </a:solidFill>
              </a:rPr>
              <a:t>C).</a:t>
            </a:r>
            <a:endParaRPr lang="en-US" sz="2800" b="1" dirty="0">
              <a:solidFill>
                <a:srgbClr val="7030A0"/>
              </a:solidFill>
            </a:endParaRPr>
          </a:p>
          <a:p>
            <a:r>
              <a:rPr lang="en-US" sz="2800" dirty="0"/>
              <a:t>- </a:t>
            </a:r>
            <a:r>
              <a:rPr lang="vi-VN" sz="2800" dirty="0"/>
              <a:t>Trong </a:t>
            </a:r>
            <a:r>
              <a:rPr lang="en-US" sz="2800" dirty="0"/>
              <a:t>C</a:t>
            </a:r>
            <a:r>
              <a:rPr lang="vi-VN" sz="2800" dirty="0"/>
              <a:t>hương trình môn Toán lớp 3 – 2018, lần đầu tiên ở </a:t>
            </a:r>
            <a:r>
              <a:rPr lang="en-US" sz="2800" dirty="0"/>
              <a:t>T</a:t>
            </a:r>
            <a:r>
              <a:rPr lang="vi-VN" sz="2800" dirty="0"/>
              <a:t>iểu học, HS được học về nhiệt độ và đơn vị đo nhiệt độ (</a:t>
            </a:r>
            <a:r>
              <a:rPr lang="vi-VN" sz="2800" baseline="30000" dirty="0"/>
              <a:t>o</a:t>
            </a:r>
            <a:r>
              <a:rPr lang="vi-VN" sz="2800" dirty="0"/>
              <a:t>C). Cách tiếp cận tương tự như dạy học với các đại lượng đã học. GV cần cho HS liên hệ thực tế nhiều hơn như: xem nhiệt kế treo tường, các bảng dự báo thời tiết để làm quen với khái niệm nhiệt độ, số đo nhiệt độ không khí (10 </a:t>
            </a:r>
            <a:r>
              <a:rPr lang="vi-VN" sz="2800" baseline="30000" dirty="0"/>
              <a:t>o</a:t>
            </a:r>
            <a:r>
              <a:rPr lang="vi-VN" sz="2800" dirty="0"/>
              <a:t>C, 25 </a:t>
            </a:r>
            <a:r>
              <a:rPr lang="vi-VN" sz="2800" baseline="30000" dirty="0"/>
              <a:t>o</a:t>
            </a:r>
            <a:r>
              <a:rPr lang="vi-VN" sz="2800" dirty="0"/>
              <a:t>C, 32 </a:t>
            </a:r>
            <a:r>
              <a:rPr lang="vi-VN" sz="2800" baseline="30000" dirty="0"/>
              <a:t>o</a:t>
            </a:r>
            <a:r>
              <a:rPr lang="vi-VN" sz="2800" dirty="0"/>
              <a:t>C,…). Hoặc đọc nhiệt kế đo nhiệt độ cơ thể biết</a:t>
            </a:r>
            <a:r>
              <a:rPr lang="en-US" sz="2800" dirty="0"/>
              <a:t> </a:t>
            </a:r>
            <a:r>
              <a:rPr lang="en-US" sz="2800" dirty="0" err="1"/>
              <a:t>được</a:t>
            </a:r>
            <a:r>
              <a:rPr lang="vi-VN" sz="2800" dirty="0"/>
              <a:t> nhiệt độ cơ thể người bình thường, người bị sốt cao</a:t>
            </a:r>
            <a:r>
              <a:rPr lang="en-US" sz="2800" dirty="0"/>
              <a:t>.</a:t>
            </a:r>
          </a:p>
          <a:p>
            <a:endParaRPr lang="en-US" sz="3200" dirty="0"/>
          </a:p>
        </p:txBody>
      </p:sp>
    </p:spTree>
    <p:extLst>
      <p:ext uri="{BB962C8B-B14F-4D97-AF65-F5344CB8AC3E}">
        <p14:creationId xmlns:p14="http://schemas.microsoft.com/office/powerpoint/2010/main" val="1761918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402771" y="1208880"/>
            <a:ext cx="11386458" cy="5016758"/>
          </a:xfrm>
          <a:prstGeom prst="rect">
            <a:avLst/>
          </a:prstGeom>
          <a:noFill/>
        </p:spPr>
        <p:txBody>
          <a:bodyPr wrap="square" rtlCol="0">
            <a:spAutoFit/>
          </a:bodyPr>
          <a:lstStyle/>
          <a:p>
            <a:r>
              <a:rPr lang="en-US" sz="3200" b="1" dirty="0">
                <a:solidFill>
                  <a:srgbClr val="FF0000"/>
                </a:solidFill>
              </a:rPr>
              <a:t>2.2. </a:t>
            </a:r>
            <a:r>
              <a:rPr lang="en-US" sz="3200" b="1" dirty="0" err="1">
                <a:solidFill>
                  <a:srgbClr val="FF0000"/>
                </a:solidFill>
              </a:rPr>
              <a:t>Đo</a:t>
            </a:r>
            <a:r>
              <a:rPr lang="en-US" sz="3200" b="1" dirty="0">
                <a:solidFill>
                  <a:srgbClr val="FF0000"/>
                </a:solidFill>
              </a:rPr>
              <a:t> </a:t>
            </a:r>
            <a:r>
              <a:rPr lang="en-US" sz="3200" b="1" dirty="0" err="1">
                <a:solidFill>
                  <a:srgbClr val="FF0000"/>
                </a:solidFill>
              </a:rPr>
              <a:t>lường</a:t>
            </a:r>
            <a:endParaRPr lang="en-US" sz="3200" dirty="0">
              <a:solidFill>
                <a:srgbClr val="FF0000"/>
              </a:solidFill>
            </a:endParaRPr>
          </a:p>
          <a:p>
            <a:r>
              <a:rPr lang="en-US" sz="3200" b="1" dirty="0"/>
              <a:t>* </a:t>
            </a:r>
            <a:r>
              <a:rPr lang="en-US" sz="3200" b="1" dirty="0" err="1"/>
              <a:t>Các</a:t>
            </a:r>
            <a:r>
              <a:rPr lang="en-US" sz="3200" b="1" dirty="0"/>
              <a:t> </a:t>
            </a:r>
            <a:r>
              <a:rPr lang="en-US" sz="3200" b="1" dirty="0" err="1"/>
              <a:t>đơn</a:t>
            </a:r>
            <a:r>
              <a:rPr lang="en-US" sz="3200" b="1" dirty="0"/>
              <a:t> </a:t>
            </a:r>
            <a:r>
              <a:rPr lang="en-US" sz="3200" b="1" dirty="0" err="1"/>
              <a:t>vị</a:t>
            </a:r>
            <a:r>
              <a:rPr lang="en-US" sz="3200" b="1" dirty="0"/>
              <a:t> </a:t>
            </a:r>
            <a:r>
              <a:rPr lang="en-US" sz="3200" b="1" dirty="0" err="1"/>
              <a:t>đo</a:t>
            </a:r>
            <a:r>
              <a:rPr lang="en-US" sz="3200" b="1" dirty="0"/>
              <a:t> </a:t>
            </a:r>
            <a:r>
              <a:rPr lang="en-US" sz="3200" b="1" dirty="0" err="1"/>
              <a:t>đại</a:t>
            </a:r>
            <a:r>
              <a:rPr lang="en-US" sz="3200" b="1" dirty="0"/>
              <a:t> </a:t>
            </a:r>
            <a:r>
              <a:rPr lang="en-US" sz="3200" b="1" dirty="0" err="1"/>
              <a:t>lượng</a:t>
            </a:r>
            <a:r>
              <a:rPr lang="en-US" sz="3200" b="1" dirty="0"/>
              <a:t>:</a:t>
            </a:r>
            <a:endParaRPr lang="en-US" sz="3200" dirty="0"/>
          </a:p>
          <a:p>
            <a:r>
              <a:rPr lang="en-US" sz="3200" dirty="0"/>
              <a:t>- HS </a:t>
            </a:r>
            <a:r>
              <a:rPr lang="en-US" sz="3200" dirty="0" err="1"/>
              <a:t>nhận</a:t>
            </a:r>
            <a:r>
              <a:rPr lang="en-US" sz="3200" dirty="0"/>
              <a:t> </a:t>
            </a:r>
            <a:r>
              <a:rPr lang="en-US" sz="3200" dirty="0" err="1"/>
              <a:t>biết</a:t>
            </a:r>
            <a:r>
              <a:rPr lang="en-US" sz="3200" dirty="0"/>
              <a:t> </a:t>
            </a:r>
            <a:r>
              <a:rPr lang="en-US" sz="3200" dirty="0" err="1"/>
              <a:t>được</a:t>
            </a:r>
            <a:r>
              <a:rPr lang="en-US" sz="3200" dirty="0"/>
              <a:t> </a:t>
            </a:r>
            <a:r>
              <a:rPr lang="en-US" sz="3200" dirty="0" err="1"/>
              <a:t>mệnh</a:t>
            </a:r>
            <a:r>
              <a:rPr lang="en-US" sz="3200" dirty="0"/>
              <a:t> </a:t>
            </a:r>
            <a:r>
              <a:rPr lang="en-US" sz="3200" dirty="0" err="1"/>
              <a:t>giá</a:t>
            </a:r>
            <a:r>
              <a:rPr lang="en-US" sz="3200" dirty="0"/>
              <a:t> </a:t>
            </a:r>
            <a:r>
              <a:rPr lang="en-US" sz="3200" dirty="0" err="1"/>
              <a:t>của</a:t>
            </a:r>
            <a:r>
              <a:rPr lang="en-US" sz="3200" dirty="0"/>
              <a:t> </a:t>
            </a:r>
            <a:r>
              <a:rPr lang="en-US" sz="3200" dirty="0" err="1"/>
              <a:t>các</a:t>
            </a:r>
            <a:r>
              <a:rPr lang="en-US" sz="3200" dirty="0"/>
              <a:t> </a:t>
            </a:r>
            <a:r>
              <a:rPr lang="en-US" sz="3200" dirty="0" err="1"/>
              <a:t>tờ</a:t>
            </a:r>
            <a:r>
              <a:rPr lang="en-US" sz="3200" dirty="0"/>
              <a:t> </a:t>
            </a:r>
            <a:r>
              <a:rPr lang="en-US" sz="3200" dirty="0" err="1"/>
              <a:t>tiền</a:t>
            </a:r>
            <a:r>
              <a:rPr lang="en-US" sz="3200" dirty="0"/>
              <a:t> </a:t>
            </a:r>
            <a:r>
              <a:rPr lang="en-US" sz="3200" dirty="0" err="1"/>
              <a:t>Việt</a:t>
            </a:r>
            <a:r>
              <a:rPr lang="en-US" sz="3200" dirty="0"/>
              <a:t> Nam (</a:t>
            </a:r>
            <a:r>
              <a:rPr lang="en-US" sz="3200" dirty="0" err="1"/>
              <a:t>trong</a:t>
            </a:r>
            <a:r>
              <a:rPr lang="en-US" sz="3200" dirty="0"/>
              <a:t> </a:t>
            </a:r>
            <a:r>
              <a:rPr lang="en-US" sz="3200" dirty="0" err="1"/>
              <a:t>phạm</a:t>
            </a:r>
            <a:r>
              <a:rPr lang="en-US" sz="3200" dirty="0"/>
              <a:t> vi 100 000 </a:t>
            </a:r>
            <a:r>
              <a:rPr lang="en-US" sz="3200" dirty="0" err="1"/>
              <a:t>đồng</a:t>
            </a:r>
            <a:r>
              <a:rPr lang="en-US" sz="3200" dirty="0"/>
              <a:t>); </a:t>
            </a:r>
            <a:r>
              <a:rPr lang="en-US" sz="3200" dirty="0" err="1"/>
              <a:t>nhận</a:t>
            </a:r>
            <a:r>
              <a:rPr lang="en-US" sz="3200" dirty="0"/>
              <a:t> </a:t>
            </a:r>
            <a:r>
              <a:rPr lang="en-US" sz="3200" dirty="0" err="1"/>
              <a:t>biết</a:t>
            </a:r>
            <a:r>
              <a:rPr lang="en-US" sz="3200" dirty="0"/>
              <a:t> </a:t>
            </a:r>
            <a:r>
              <a:rPr lang="en-US" sz="3200" dirty="0" err="1"/>
              <a:t>được</a:t>
            </a:r>
            <a:r>
              <a:rPr lang="en-US" sz="3200" dirty="0"/>
              <a:t> </a:t>
            </a:r>
            <a:r>
              <a:rPr lang="en-US" sz="3200" dirty="0" err="1"/>
              <a:t>tờ</a:t>
            </a:r>
            <a:r>
              <a:rPr lang="en-US" sz="3200" dirty="0"/>
              <a:t> </a:t>
            </a:r>
            <a:r>
              <a:rPr lang="en-US" sz="3200" dirty="0" err="1"/>
              <a:t>tiền</a:t>
            </a:r>
            <a:r>
              <a:rPr lang="en-US" sz="3200" dirty="0"/>
              <a:t> </a:t>
            </a:r>
            <a:r>
              <a:rPr lang="en-US" sz="3200" dirty="0" err="1"/>
              <a:t>hai</a:t>
            </a:r>
            <a:r>
              <a:rPr lang="en-US" sz="3200" dirty="0"/>
              <a:t> </a:t>
            </a:r>
            <a:r>
              <a:rPr lang="en-US" sz="3200" dirty="0" err="1"/>
              <a:t>trăm</a:t>
            </a:r>
            <a:r>
              <a:rPr lang="en-US" sz="3200" dirty="0"/>
              <a:t> </a:t>
            </a:r>
            <a:r>
              <a:rPr lang="en-US" sz="3200" dirty="0" err="1"/>
              <a:t>nghìn</a:t>
            </a:r>
            <a:r>
              <a:rPr lang="en-US" sz="3200" dirty="0"/>
              <a:t> </a:t>
            </a:r>
            <a:r>
              <a:rPr lang="en-US" sz="3200" dirty="0" err="1"/>
              <a:t>đồng</a:t>
            </a:r>
            <a:r>
              <a:rPr lang="en-US" sz="3200" dirty="0"/>
              <a:t> </a:t>
            </a:r>
            <a:r>
              <a:rPr lang="en-US" sz="3200" dirty="0" err="1"/>
              <a:t>và</a:t>
            </a:r>
            <a:r>
              <a:rPr lang="en-US" sz="3200" dirty="0"/>
              <a:t> </a:t>
            </a:r>
            <a:r>
              <a:rPr lang="en-US" sz="3200" dirty="0" err="1"/>
              <a:t>năm</a:t>
            </a:r>
            <a:r>
              <a:rPr lang="en-US" sz="3200" dirty="0"/>
              <a:t> </a:t>
            </a:r>
            <a:r>
              <a:rPr lang="en-US" sz="3200" dirty="0" err="1"/>
              <a:t>trăm</a:t>
            </a:r>
            <a:r>
              <a:rPr lang="en-US" sz="3200" dirty="0"/>
              <a:t> </a:t>
            </a:r>
            <a:r>
              <a:rPr lang="en-US" sz="3200" dirty="0" err="1"/>
              <a:t>nghìn</a:t>
            </a:r>
            <a:r>
              <a:rPr lang="en-US" sz="3200" dirty="0"/>
              <a:t> </a:t>
            </a:r>
            <a:r>
              <a:rPr lang="en-US" sz="3200" dirty="0" err="1"/>
              <a:t>đồng</a:t>
            </a:r>
            <a:r>
              <a:rPr lang="en-US" sz="3200" dirty="0"/>
              <a:t> (</a:t>
            </a:r>
            <a:r>
              <a:rPr lang="en-US" sz="3200" dirty="0" err="1"/>
              <a:t>không</a:t>
            </a:r>
            <a:r>
              <a:rPr lang="en-US" sz="3200" dirty="0"/>
              <a:t> </a:t>
            </a:r>
            <a:r>
              <a:rPr lang="en-US" sz="3200" dirty="0" err="1"/>
              <a:t>yêu</a:t>
            </a:r>
            <a:r>
              <a:rPr lang="en-US" sz="3200" dirty="0"/>
              <a:t> </a:t>
            </a:r>
            <a:r>
              <a:rPr lang="en-US" sz="3200" dirty="0" err="1"/>
              <a:t>cầu</a:t>
            </a:r>
            <a:r>
              <a:rPr lang="en-US" sz="3200" dirty="0"/>
              <a:t> </a:t>
            </a:r>
            <a:r>
              <a:rPr lang="en-US" sz="3200" dirty="0" err="1"/>
              <a:t>học</a:t>
            </a:r>
            <a:r>
              <a:rPr lang="en-US" sz="3200" dirty="0"/>
              <a:t> </a:t>
            </a:r>
            <a:r>
              <a:rPr lang="en-US" sz="3200" dirty="0" err="1"/>
              <a:t>sinh</a:t>
            </a:r>
            <a:r>
              <a:rPr lang="en-US" sz="3200" dirty="0"/>
              <a:t> </a:t>
            </a:r>
            <a:r>
              <a:rPr lang="en-US" sz="3200" dirty="0" err="1"/>
              <a:t>đọc</a:t>
            </a:r>
            <a:r>
              <a:rPr lang="en-US" sz="3200" dirty="0"/>
              <a:t>, </a:t>
            </a:r>
            <a:r>
              <a:rPr lang="en-US" sz="3200" dirty="0" err="1"/>
              <a:t>viết</a:t>
            </a:r>
            <a:r>
              <a:rPr lang="en-US" sz="3200" dirty="0"/>
              <a:t> </a:t>
            </a:r>
            <a:r>
              <a:rPr lang="en-US" sz="3200" dirty="0" err="1"/>
              <a:t>số</a:t>
            </a:r>
            <a:r>
              <a:rPr lang="en-US" sz="3200" dirty="0"/>
              <a:t> </a:t>
            </a:r>
            <a:r>
              <a:rPr lang="en-US" sz="3200" dirty="0" err="1"/>
              <a:t>chỉ</a:t>
            </a:r>
            <a:r>
              <a:rPr lang="en-US" sz="3200" dirty="0"/>
              <a:t> </a:t>
            </a:r>
            <a:r>
              <a:rPr lang="en-US" sz="3200" dirty="0" err="1"/>
              <a:t>mệnh</a:t>
            </a:r>
            <a:r>
              <a:rPr lang="en-US" sz="3200" dirty="0"/>
              <a:t> </a:t>
            </a:r>
            <a:r>
              <a:rPr lang="en-US" sz="3200" dirty="0" err="1"/>
              <a:t>giá</a:t>
            </a:r>
            <a:r>
              <a:rPr lang="en-US" sz="3200" dirty="0"/>
              <a:t>).</a:t>
            </a:r>
          </a:p>
          <a:p>
            <a:r>
              <a:rPr lang="en-US" sz="3200" dirty="0"/>
              <a:t>- HS </a:t>
            </a:r>
            <a:r>
              <a:rPr lang="en-US" sz="3200" dirty="0" err="1"/>
              <a:t>nhận</a:t>
            </a:r>
            <a:r>
              <a:rPr lang="en-US" sz="3200" dirty="0"/>
              <a:t> </a:t>
            </a:r>
            <a:r>
              <a:rPr lang="en-US" sz="3200" dirty="0" err="1"/>
              <a:t>biết</a:t>
            </a:r>
            <a:r>
              <a:rPr lang="en-US" sz="3200" dirty="0"/>
              <a:t> </a:t>
            </a:r>
            <a:r>
              <a:rPr lang="en-US" sz="3200" dirty="0" err="1"/>
              <a:t>tháng</a:t>
            </a:r>
            <a:r>
              <a:rPr lang="en-US" sz="3200" dirty="0"/>
              <a:t> </a:t>
            </a:r>
            <a:r>
              <a:rPr lang="en-US" sz="3200" dirty="0" err="1"/>
              <a:t>trong</a:t>
            </a:r>
            <a:r>
              <a:rPr lang="en-US" sz="3200" dirty="0"/>
              <a:t> </a:t>
            </a:r>
            <a:r>
              <a:rPr lang="en-US" sz="3200" dirty="0" err="1"/>
              <a:t>năm</a:t>
            </a:r>
            <a:endParaRPr lang="en-US" sz="3200" dirty="0"/>
          </a:p>
          <a:p>
            <a:r>
              <a:rPr lang="en-US" sz="3200" dirty="0"/>
              <a:t>- HS </a:t>
            </a:r>
            <a:r>
              <a:rPr lang="en-US" sz="3200" dirty="0" err="1"/>
              <a:t>biết</a:t>
            </a:r>
            <a:r>
              <a:rPr lang="en-US" sz="3200" dirty="0"/>
              <a:t> </a:t>
            </a:r>
            <a:r>
              <a:rPr lang="en-US" sz="3200" dirty="0" err="1"/>
              <a:t>xem</a:t>
            </a:r>
            <a:r>
              <a:rPr lang="en-US" sz="3200" dirty="0"/>
              <a:t> </a:t>
            </a:r>
            <a:r>
              <a:rPr lang="en-US" sz="3200" dirty="0" err="1"/>
              <a:t>đồng</a:t>
            </a:r>
            <a:r>
              <a:rPr lang="en-US" sz="3200" dirty="0"/>
              <a:t> </a:t>
            </a:r>
            <a:r>
              <a:rPr lang="en-US" sz="3200" dirty="0" err="1"/>
              <a:t>hồ</a:t>
            </a:r>
            <a:r>
              <a:rPr lang="en-US" sz="3200" dirty="0"/>
              <a:t>, </a:t>
            </a:r>
            <a:r>
              <a:rPr lang="en-US" sz="3200" dirty="0" err="1"/>
              <a:t>đọc</a:t>
            </a:r>
            <a:r>
              <a:rPr lang="en-US" sz="3200" dirty="0"/>
              <a:t> </a:t>
            </a:r>
            <a:r>
              <a:rPr lang="en-US" sz="3200" dirty="0" err="1"/>
              <a:t>được</a:t>
            </a:r>
            <a:r>
              <a:rPr lang="en-US" sz="3200" dirty="0"/>
              <a:t> </a:t>
            </a:r>
            <a:r>
              <a:rPr lang="en-US" sz="3200" dirty="0" err="1"/>
              <a:t>giờ</a:t>
            </a:r>
            <a:r>
              <a:rPr lang="en-US" sz="3200" dirty="0"/>
              <a:t> </a:t>
            </a:r>
            <a:r>
              <a:rPr lang="en-US" sz="3200" dirty="0" err="1"/>
              <a:t>chính</a:t>
            </a:r>
            <a:r>
              <a:rPr lang="en-US" sz="3200" dirty="0"/>
              <a:t> </a:t>
            </a:r>
            <a:r>
              <a:rPr lang="en-US" sz="3200" dirty="0" err="1"/>
              <a:t>xác</a:t>
            </a:r>
            <a:r>
              <a:rPr lang="en-US" sz="3200" dirty="0"/>
              <a:t> </a:t>
            </a:r>
            <a:r>
              <a:rPr lang="en-US" sz="3200" dirty="0" err="1"/>
              <a:t>đến</a:t>
            </a:r>
            <a:r>
              <a:rPr lang="en-US" sz="3200" dirty="0"/>
              <a:t> 5 </a:t>
            </a:r>
            <a:r>
              <a:rPr lang="en-US" sz="3200" dirty="0" err="1"/>
              <a:t>phút</a:t>
            </a:r>
            <a:r>
              <a:rPr lang="en-US" sz="3200" dirty="0"/>
              <a:t> </a:t>
            </a:r>
            <a:r>
              <a:rPr lang="en-US" sz="3200" dirty="0" err="1"/>
              <a:t>và</a:t>
            </a:r>
            <a:r>
              <a:rPr lang="en-US" sz="3200" dirty="0"/>
              <a:t> </a:t>
            </a:r>
            <a:r>
              <a:rPr lang="en-US" sz="3200" dirty="0" err="1"/>
              <a:t>từng</a:t>
            </a:r>
            <a:r>
              <a:rPr lang="en-US" sz="3200" dirty="0"/>
              <a:t> </a:t>
            </a:r>
            <a:r>
              <a:rPr lang="en-US" sz="3200" dirty="0" err="1"/>
              <a:t>phút</a:t>
            </a:r>
            <a:r>
              <a:rPr lang="en-US" sz="3200" dirty="0"/>
              <a:t> </a:t>
            </a:r>
            <a:r>
              <a:rPr lang="en-US" sz="3200" dirty="0" err="1"/>
              <a:t>trên</a:t>
            </a:r>
            <a:r>
              <a:rPr lang="en-US" sz="3200" dirty="0"/>
              <a:t> </a:t>
            </a:r>
            <a:r>
              <a:rPr lang="en-US" sz="3200" dirty="0" err="1"/>
              <a:t>đồng</a:t>
            </a:r>
            <a:r>
              <a:rPr lang="en-US" sz="3200" dirty="0"/>
              <a:t> </a:t>
            </a:r>
            <a:r>
              <a:rPr lang="en-US" sz="3200" dirty="0" err="1"/>
              <a:t>hồ</a:t>
            </a:r>
            <a:r>
              <a:rPr lang="en-US" sz="3200" dirty="0"/>
              <a:t>.</a:t>
            </a:r>
          </a:p>
          <a:p>
            <a:endParaRPr lang="en-US" sz="3200" dirty="0"/>
          </a:p>
        </p:txBody>
      </p:sp>
    </p:spTree>
    <p:extLst>
      <p:ext uri="{BB962C8B-B14F-4D97-AF65-F5344CB8AC3E}">
        <p14:creationId xmlns:p14="http://schemas.microsoft.com/office/powerpoint/2010/main" val="18053041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446314" y="1208880"/>
            <a:ext cx="11484429" cy="5693866"/>
          </a:xfrm>
          <a:prstGeom prst="rect">
            <a:avLst/>
          </a:prstGeom>
          <a:noFill/>
        </p:spPr>
        <p:txBody>
          <a:bodyPr wrap="square" rtlCol="0">
            <a:spAutoFit/>
          </a:bodyPr>
          <a:lstStyle/>
          <a:p>
            <a:r>
              <a:rPr lang="en-US" sz="2800" b="1" dirty="0">
                <a:solidFill>
                  <a:srgbClr val="FF0000"/>
                </a:solidFill>
              </a:rPr>
              <a:t>* </a:t>
            </a:r>
            <a:r>
              <a:rPr lang="en-US" sz="2800" b="1" dirty="0" err="1">
                <a:solidFill>
                  <a:srgbClr val="FF0000"/>
                </a:solidFill>
              </a:rPr>
              <a:t>Tính</a:t>
            </a:r>
            <a:r>
              <a:rPr lang="en-US" sz="2800" b="1" dirty="0">
                <a:solidFill>
                  <a:srgbClr val="FF0000"/>
                </a:solidFill>
              </a:rPr>
              <a:t> </a:t>
            </a:r>
            <a:r>
              <a:rPr lang="en-US" sz="2800" b="1" dirty="0" err="1">
                <a:solidFill>
                  <a:srgbClr val="FF0000"/>
                </a:solidFill>
              </a:rPr>
              <a:t>toán</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ước</a:t>
            </a:r>
            <a:r>
              <a:rPr lang="en-US" sz="2800" b="1" dirty="0">
                <a:solidFill>
                  <a:srgbClr val="FF0000"/>
                </a:solidFill>
              </a:rPr>
              <a:t> </a:t>
            </a:r>
            <a:r>
              <a:rPr lang="en-US" sz="2800" b="1" dirty="0" err="1">
                <a:solidFill>
                  <a:srgbClr val="FF0000"/>
                </a:solidFill>
              </a:rPr>
              <a:t>lượng</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đo</a:t>
            </a:r>
            <a:r>
              <a:rPr lang="en-US" sz="2800" b="1" dirty="0">
                <a:solidFill>
                  <a:srgbClr val="FF0000"/>
                </a:solidFill>
              </a:rPr>
              <a:t> </a:t>
            </a:r>
            <a:r>
              <a:rPr lang="en-US" sz="2800" b="1" dirty="0" err="1">
                <a:solidFill>
                  <a:srgbClr val="FF0000"/>
                </a:solidFill>
              </a:rPr>
              <a:t>đại</a:t>
            </a:r>
            <a:r>
              <a:rPr lang="en-US" sz="2800" b="1" dirty="0">
                <a:solidFill>
                  <a:srgbClr val="FF0000"/>
                </a:solidFill>
              </a:rPr>
              <a:t> </a:t>
            </a:r>
            <a:r>
              <a:rPr lang="en-US" sz="2800" b="1" dirty="0" err="1">
                <a:solidFill>
                  <a:srgbClr val="FF0000"/>
                </a:solidFill>
              </a:rPr>
              <a:t>lượng</a:t>
            </a:r>
            <a:endParaRPr lang="en-US" sz="2800" dirty="0">
              <a:solidFill>
                <a:srgbClr val="FF0000"/>
              </a:solidFill>
            </a:endParaRPr>
          </a:p>
          <a:p>
            <a:r>
              <a:rPr lang="en-US" sz="2800" dirty="0"/>
              <a:t>- </a:t>
            </a:r>
            <a:r>
              <a:rPr lang="en-US" sz="2800" dirty="0" err="1"/>
              <a:t>Thực</a:t>
            </a:r>
            <a:r>
              <a:rPr lang="en-US" sz="2800" dirty="0"/>
              <a:t> </a:t>
            </a:r>
            <a:r>
              <a:rPr lang="en-US" sz="2800" dirty="0" err="1"/>
              <a:t>hiện</a:t>
            </a:r>
            <a:r>
              <a:rPr lang="en-US" sz="2800" dirty="0"/>
              <a:t> </a:t>
            </a:r>
            <a:r>
              <a:rPr lang="en-US" sz="2800" dirty="0" err="1"/>
              <a:t>được</a:t>
            </a:r>
            <a:r>
              <a:rPr lang="en-US" sz="2800" dirty="0"/>
              <a:t> </a:t>
            </a:r>
            <a:r>
              <a:rPr lang="en-US" sz="2800" dirty="0" err="1"/>
              <a:t>việc</a:t>
            </a:r>
            <a:r>
              <a:rPr lang="en-US" sz="2800" dirty="0"/>
              <a:t> </a:t>
            </a:r>
            <a:r>
              <a:rPr lang="en-US" sz="2800" dirty="0" err="1"/>
              <a:t>chuyển</a:t>
            </a:r>
            <a:r>
              <a:rPr lang="en-US" sz="2800" dirty="0"/>
              <a:t> </a:t>
            </a:r>
            <a:r>
              <a:rPr lang="en-US" sz="2800" dirty="0" err="1"/>
              <a:t>đổi</a:t>
            </a:r>
            <a:r>
              <a:rPr lang="en-US" sz="2800" dirty="0"/>
              <a:t> </a:t>
            </a:r>
            <a:r>
              <a:rPr lang="en-US" sz="2800" dirty="0" err="1"/>
              <a:t>và</a:t>
            </a:r>
            <a:r>
              <a:rPr lang="en-US" sz="2800" dirty="0"/>
              <a:t> </a:t>
            </a:r>
            <a:r>
              <a:rPr lang="en-US" sz="2800" dirty="0" err="1"/>
              <a:t>tính</a:t>
            </a:r>
            <a:r>
              <a:rPr lang="en-US" sz="2800" dirty="0"/>
              <a:t> </a:t>
            </a:r>
            <a:r>
              <a:rPr lang="en-US" sz="2800" dirty="0" err="1"/>
              <a:t>toán</a:t>
            </a:r>
            <a:r>
              <a:rPr lang="en-US" sz="2800" dirty="0"/>
              <a:t> </a:t>
            </a:r>
            <a:r>
              <a:rPr lang="en-US" sz="2800" dirty="0" err="1"/>
              <a:t>với</a:t>
            </a:r>
            <a:r>
              <a:rPr lang="en-US" sz="2800" dirty="0"/>
              <a:t> </a:t>
            </a:r>
            <a:r>
              <a:rPr lang="en-US" sz="2800" dirty="0" err="1"/>
              <a:t>các</a:t>
            </a:r>
            <a:r>
              <a:rPr lang="en-US" sz="2800" dirty="0"/>
              <a:t> </a:t>
            </a:r>
            <a:r>
              <a:rPr lang="en-US" sz="2800" dirty="0" err="1"/>
              <a:t>số</a:t>
            </a:r>
            <a:r>
              <a:rPr lang="en-US" sz="2800" dirty="0"/>
              <a:t> </a:t>
            </a:r>
            <a:r>
              <a:rPr lang="en-US" sz="2800" dirty="0" err="1"/>
              <a:t>đo</a:t>
            </a:r>
            <a:r>
              <a:rPr lang="en-US" sz="2800" dirty="0"/>
              <a:t> </a:t>
            </a:r>
            <a:r>
              <a:rPr lang="en-US" sz="2800" dirty="0" err="1"/>
              <a:t>độ</a:t>
            </a:r>
            <a:r>
              <a:rPr lang="en-US" sz="2800" dirty="0"/>
              <a:t> </a:t>
            </a:r>
            <a:r>
              <a:rPr lang="en-US" sz="2800" dirty="0" err="1"/>
              <a:t>dài</a:t>
            </a:r>
            <a:r>
              <a:rPr lang="en-US" sz="2800" dirty="0"/>
              <a:t> (</a:t>
            </a:r>
            <a:r>
              <a:rPr lang="en-US" sz="2800" i="1" dirty="0"/>
              <a:t>mm, cm, dm, m, km</a:t>
            </a:r>
            <a:r>
              <a:rPr lang="en-US" sz="2800" dirty="0"/>
              <a:t>); </a:t>
            </a:r>
            <a:r>
              <a:rPr lang="en-US" sz="2800" dirty="0" err="1"/>
              <a:t>diện</a:t>
            </a:r>
            <a:r>
              <a:rPr lang="en-US" sz="2800" dirty="0"/>
              <a:t> </a:t>
            </a:r>
            <a:r>
              <a:rPr lang="en-US" sz="2800" dirty="0" err="1"/>
              <a:t>tích</a:t>
            </a:r>
            <a:r>
              <a:rPr lang="en-US" sz="2800" dirty="0"/>
              <a:t> (</a:t>
            </a:r>
            <a:r>
              <a:rPr lang="en-US" sz="2800" i="1" dirty="0"/>
              <a:t>cm</a:t>
            </a:r>
            <a:r>
              <a:rPr lang="en-US" sz="2800" i="1" baseline="30000" dirty="0"/>
              <a:t>2</a:t>
            </a:r>
            <a:r>
              <a:rPr lang="en-US" sz="2800" dirty="0"/>
              <a:t>); </a:t>
            </a:r>
            <a:r>
              <a:rPr lang="en-US" sz="2800" dirty="0" err="1"/>
              <a:t>khối</a:t>
            </a:r>
            <a:r>
              <a:rPr lang="en-US" sz="2800" dirty="0"/>
              <a:t> </a:t>
            </a:r>
            <a:r>
              <a:rPr lang="en-US" sz="2800" dirty="0" err="1"/>
              <a:t>lượng</a:t>
            </a:r>
            <a:r>
              <a:rPr lang="en-US" sz="2800" dirty="0"/>
              <a:t> (</a:t>
            </a:r>
            <a:r>
              <a:rPr lang="en-US" sz="2800" i="1" dirty="0"/>
              <a:t>g, kg</a:t>
            </a:r>
            <a:r>
              <a:rPr lang="en-US" sz="2800" dirty="0"/>
              <a:t>); dung </a:t>
            </a:r>
            <a:r>
              <a:rPr lang="en-US" sz="2800" dirty="0" err="1"/>
              <a:t>tích</a:t>
            </a:r>
            <a:r>
              <a:rPr lang="en-US" sz="2800" dirty="0"/>
              <a:t> (</a:t>
            </a:r>
            <a:r>
              <a:rPr lang="en-US" sz="2800" i="1" dirty="0"/>
              <a:t>ml, l</a:t>
            </a:r>
            <a:r>
              <a:rPr lang="en-US" sz="2800" dirty="0"/>
              <a:t>); </a:t>
            </a:r>
            <a:r>
              <a:rPr lang="en-US" sz="2800" dirty="0" err="1"/>
              <a:t>thời</a:t>
            </a:r>
            <a:r>
              <a:rPr lang="en-US" sz="2800" dirty="0"/>
              <a:t> </a:t>
            </a:r>
            <a:r>
              <a:rPr lang="en-US" sz="2800" dirty="0" err="1"/>
              <a:t>gian</a:t>
            </a:r>
            <a:r>
              <a:rPr lang="en-US" sz="2800" dirty="0"/>
              <a:t> (</a:t>
            </a:r>
            <a:r>
              <a:rPr lang="en-US" sz="2800" dirty="0" err="1"/>
              <a:t>phút</a:t>
            </a:r>
            <a:r>
              <a:rPr lang="en-US" sz="2800" dirty="0"/>
              <a:t>, </a:t>
            </a:r>
            <a:r>
              <a:rPr lang="en-US" sz="2800" dirty="0" err="1"/>
              <a:t>giờ</a:t>
            </a:r>
            <a:r>
              <a:rPr lang="en-US" sz="2800" dirty="0"/>
              <a:t>, </a:t>
            </a:r>
            <a:r>
              <a:rPr lang="en-US" sz="2800" dirty="0" err="1"/>
              <a:t>ngày</a:t>
            </a:r>
            <a:r>
              <a:rPr lang="en-US" sz="2800" dirty="0"/>
              <a:t>, </a:t>
            </a:r>
            <a:r>
              <a:rPr lang="en-US" sz="2800" dirty="0" err="1"/>
              <a:t>tuần</a:t>
            </a:r>
            <a:r>
              <a:rPr lang="en-US" sz="2800" dirty="0"/>
              <a:t> </a:t>
            </a:r>
            <a:r>
              <a:rPr lang="en-US" sz="2800" dirty="0" err="1"/>
              <a:t>lễ</a:t>
            </a:r>
            <a:r>
              <a:rPr lang="en-US" sz="2800" dirty="0"/>
              <a:t>, </a:t>
            </a:r>
            <a:r>
              <a:rPr lang="en-US" sz="2800" dirty="0" err="1"/>
              <a:t>tháng</a:t>
            </a:r>
            <a:r>
              <a:rPr lang="en-US" sz="2800" dirty="0"/>
              <a:t>, </a:t>
            </a:r>
            <a:r>
              <a:rPr lang="en-US" sz="2800" dirty="0" err="1"/>
              <a:t>năm</a:t>
            </a:r>
            <a:r>
              <a:rPr lang="en-US" sz="2800" dirty="0"/>
              <a:t>); </a:t>
            </a:r>
            <a:r>
              <a:rPr lang="en-US" sz="2800" dirty="0" err="1"/>
              <a:t>tiền</a:t>
            </a:r>
            <a:r>
              <a:rPr lang="en-US" sz="2800" dirty="0"/>
              <a:t> </a:t>
            </a:r>
            <a:r>
              <a:rPr lang="en-US" sz="2800" dirty="0" err="1"/>
              <a:t>Việt</a:t>
            </a:r>
            <a:r>
              <a:rPr lang="en-US" sz="2800" dirty="0"/>
              <a:t> Nam </a:t>
            </a:r>
            <a:r>
              <a:rPr lang="en-US" sz="2800" dirty="0" err="1"/>
              <a:t>đã</a:t>
            </a:r>
            <a:r>
              <a:rPr lang="en-US" sz="2800" dirty="0"/>
              <a:t> </a:t>
            </a:r>
            <a:r>
              <a:rPr lang="en-US" sz="2800" dirty="0" err="1"/>
              <a:t>học</a:t>
            </a:r>
            <a:r>
              <a:rPr lang="en-US" sz="2800" dirty="0"/>
              <a:t>.</a:t>
            </a:r>
          </a:p>
          <a:p>
            <a:r>
              <a:rPr lang="en-US" sz="2800" dirty="0"/>
              <a:t>- </a:t>
            </a:r>
            <a:r>
              <a:rPr lang="en-US" sz="2800" dirty="0" err="1"/>
              <a:t>Tính</a:t>
            </a:r>
            <a:r>
              <a:rPr lang="en-US" sz="2800" dirty="0"/>
              <a:t> </a:t>
            </a:r>
            <a:r>
              <a:rPr lang="en-US" sz="2800" dirty="0" err="1"/>
              <a:t>được</a:t>
            </a:r>
            <a:r>
              <a:rPr lang="en-US" sz="2800" dirty="0"/>
              <a:t> chu vi </a:t>
            </a:r>
            <a:r>
              <a:rPr lang="en-US" sz="2800" dirty="0" err="1"/>
              <a:t>của</a:t>
            </a:r>
            <a:r>
              <a:rPr lang="en-US" sz="2800" dirty="0"/>
              <a:t> </a:t>
            </a:r>
            <a:r>
              <a:rPr lang="en-US" sz="2800" dirty="0" err="1"/>
              <a:t>hình</a:t>
            </a:r>
            <a:r>
              <a:rPr lang="en-US" sz="2800" dirty="0"/>
              <a:t> tam </a:t>
            </a:r>
            <a:r>
              <a:rPr lang="en-US" sz="2800" dirty="0" err="1"/>
              <a:t>giác</a:t>
            </a:r>
            <a:r>
              <a:rPr lang="en-US" sz="2800" dirty="0"/>
              <a:t>, </a:t>
            </a:r>
            <a:r>
              <a:rPr lang="en-US" sz="2800" dirty="0" err="1"/>
              <a:t>hình</a:t>
            </a:r>
            <a:r>
              <a:rPr lang="en-US" sz="2800" dirty="0"/>
              <a:t> </a:t>
            </a:r>
            <a:r>
              <a:rPr lang="en-US" sz="2800" dirty="0" err="1"/>
              <a:t>tứ</a:t>
            </a:r>
            <a:r>
              <a:rPr lang="en-US" sz="2800" dirty="0"/>
              <a:t> </a:t>
            </a:r>
            <a:r>
              <a:rPr lang="en-US" sz="2800" dirty="0" err="1"/>
              <a:t>giác</a:t>
            </a:r>
            <a:r>
              <a:rPr lang="en-US" sz="2800" dirty="0"/>
              <a:t>, </a:t>
            </a:r>
            <a:r>
              <a:rPr lang="en-US" sz="2800" dirty="0" err="1"/>
              <a:t>hình</a:t>
            </a:r>
            <a:r>
              <a:rPr lang="en-US" sz="2800" dirty="0"/>
              <a:t> </a:t>
            </a:r>
            <a:r>
              <a:rPr lang="en-US" sz="2800" dirty="0" err="1"/>
              <a:t>chữ</a:t>
            </a:r>
            <a:r>
              <a:rPr lang="en-US" sz="2800" dirty="0"/>
              <a:t> </a:t>
            </a:r>
            <a:r>
              <a:rPr lang="en-US" sz="2800" dirty="0" err="1"/>
              <a:t>nhật</a:t>
            </a:r>
            <a:r>
              <a:rPr lang="en-US" sz="2800" dirty="0"/>
              <a:t>, </a:t>
            </a:r>
            <a:r>
              <a:rPr lang="en-US" sz="2800" dirty="0" err="1"/>
              <a:t>hình</a:t>
            </a:r>
            <a:r>
              <a:rPr lang="en-US" sz="2800" dirty="0"/>
              <a:t> </a:t>
            </a:r>
            <a:r>
              <a:rPr lang="en-US" sz="2800" dirty="0" err="1"/>
              <a:t>vuông</a:t>
            </a:r>
            <a:r>
              <a:rPr lang="en-US" sz="2800" dirty="0"/>
              <a:t> </a:t>
            </a:r>
            <a:r>
              <a:rPr lang="en-US" sz="2800" dirty="0" err="1"/>
              <a:t>khi</a:t>
            </a:r>
            <a:r>
              <a:rPr lang="en-US" sz="2800" dirty="0"/>
              <a:t> </a:t>
            </a:r>
            <a:r>
              <a:rPr lang="en-US" sz="2800" dirty="0" err="1"/>
              <a:t>biết</a:t>
            </a:r>
            <a:r>
              <a:rPr lang="en-US" sz="2800" dirty="0"/>
              <a:t> </a:t>
            </a:r>
            <a:r>
              <a:rPr lang="en-US" sz="2800" dirty="0" err="1"/>
              <a:t>độ</a:t>
            </a:r>
            <a:r>
              <a:rPr lang="en-US" sz="2800" dirty="0"/>
              <a:t> </a:t>
            </a:r>
            <a:r>
              <a:rPr lang="en-US" sz="2800" dirty="0" err="1"/>
              <a:t>dài</a:t>
            </a:r>
            <a:r>
              <a:rPr lang="en-US" sz="2800" dirty="0"/>
              <a:t> </a:t>
            </a:r>
            <a:r>
              <a:rPr lang="en-US" sz="2800" dirty="0" err="1"/>
              <a:t>các</a:t>
            </a:r>
            <a:r>
              <a:rPr lang="en-US" sz="2800" dirty="0"/>
              <a:t> </a:t>
            </a:r>
            <a:r>
              <a:rPr lang="en-US" sz="2800" dirty="0" err="1"/>
              <a:t>cạnh</a:t>
            </a:r>
            <a:r>
              <a:rPr lang="en-US" sz="2800" dirty="0"/>
              <a:t>.</a:t>
            </a:r>
          </a:p>
          <a:p>
            <a:r>
              <a:rPr lang="en-US" sz="2800" b="1" dirty="0">
                <a:solidFill>
                  <a:srgbClr val="7030A0"/>
                </a:solidFill>
              </a:rPr>
              <a:t>- </a:t>
            </a:r>
            <a:r>
              <a:rPr lang="en-US" sz="2800" b="1" dirty="0" err="1">
                <a:solidFill>
                  <a:srgbClr val="7030A0"/>
                </a:solidFill>
              </a:rPr>
              <a:t>Tính</a:t>
            </a:r>
            <a:r>
              <a:rPr lang="en-US" sz="2800" b="1" dirty="0">
                <a:solidFill>
                  <a:srgbClr val="7030A0"/>
                </a:solidFill>
              </a:rPr>
              <a:t> </a:t>
            </a:r>
            <a:r>
              <a:rPr lang="en-US" sz="2800" b="1" dirty="0" err="1">
                <a:solidFill>
                  <a:srgbClr val="7030A0"/>
                </a:solidFill>
              </a:rPr>
              <a:t>được</a:t>
            </a:r>
            <a:r>
              <a:rPr lang="en-US" sz="2800" b="1" dirty="0">
                <a:solidFill>
                  <a:srgbClr val="7030A0"/>
                </a:solidFill>
              </a:rPr>
              <a:t> </a:t>
            </a:r>
            <a:r>
              <a:rPr lang="en-US" sz="2800" b="1" dirty="0" err="1">
                <a:solidFill>
                  <a:srgbClr val="7030A0"/>
                </a:solidFill>
              </a:rPr>
              <a:t>diện</a:t>
            </a:r>
            <a:r>
              <a:rPr lang="en-US" sz="2800" b="1" dirty="0">
                <a:solidFill>
                  <a:srgbClr val="7030A0"/>
                </a:solidFill>
              </a:rPr>
              <a:t> </a:t>
            </a:r>
            <a:r>
              <a:rPr lang="en-US" sz="2800" b="1" dirty="0" err="1">
                <a:solidFill>
                  <a:srgbClr val="7030A0"/>
                </a:solidFill>
              </a:rPr>
              <a:t>tích</a:t>
            </a:r>
            <a:r>
              <a:rPr lang="en-US" sz="2800" b="1" dirty="0">
                <a:solidFill>
                  <a:srgbClr val="7030A0"/>
                </a:solidFill>
              </a:rPr>
              <a:t> </a:t>
            </a:r>
            <a:r>
              <a:rPr lang="en-US" sz="2800" b="1" dirty="0" err="1">
                <a:solidFill>
                  <a:srgbClr val="7030A0"/>
                </a:solidFill>
              </a:rPr>
              <a:t>hình</a:t>
            </a:r>
            <a:r>
              <a:rPr lang="en-US" sz="2800" b="1" dirty="0">
                <a:solidFill>
                  <a:srgbClr val="7030A0"/>
                </a:solidFill>
              </a:rPr>
              <a:t> </a:t>
            </a:r>
            <a:r>
              <a:rPr lang="en-US" sz="2800" b="1" dirty="0" err="1">
                <a:solidFill>
                  <a:srgbClr val="7030A0"/>
                </a:solidFill>
              </a:rPr>
              <a:t>chữ</a:t>
            </a:r>
            <a:r>
              <a:rPr lang="en-US" sz="2800" b="1" dirty="0">
                <a:solidFill>
                  <a:srgbClr val="7030A0"/>
                </a:solidFill>
              </a:rPr>
              <a:t> </a:t>
            </a:r>
            <a:r>
              <a:rPr lang="en-US" sz="2800" b="1" dirty="0" err="1">
                <a:solidFill>
                  <a:srgbClr val="7030A0"/>
                </a:solidFill>
              </a:rPr>
              <a:t>nhật</a:t>
            </a:r>
            <a:r>
              <a:rPr lang="en-US" sz="2800" b="1" dirty="0">
                <a:solidFill>
                  <a:srgbClr val="7030A0"/>
                </a:solidFill>
              </a:rPr>
              <a:t>, </a:t>
            </a:r>
            <a:r>
              <a:rPr lang="en-US" sz="2800" b="1" dirty="0" err="1">
                <a:solidFill>
                  <a:srgbClr val="7030A0"/>
                </a:solidFill>
              </a:rPr>
              <a:t>hình</a:t>
            </a:r>
            <a:r>
              <a:rPr lang="en-US" sz="2800" b="1" dirty="0">
                <a:solidFill>
                  <a:srgbClr val="7030A0"/>
                </a:solidFill>
              </a:rPr>
              <a:t> </a:t>
            </a:r>
            <a:r>
              <a:rPr lang="en-US" sz="2800" b="1" dirty="0" err="1">
                <a:solidFill>
                  <a:srgbClr val="7030A0"/>
                </a:solidFill>
              </a:rPr>
              <a:t>vuông</a:t>
            </a:r>
            <a:r>
              <a:rPr lang="en-US" sz="2800" b="1" dirty="0">
                <a:solidFill>
                  <a:srgbClr val="7030A0"/>
                </a:solidFill>
              </a:rPr>
              <a:t>.</a:t>
            </a:r>
          </a:p>
          <a:p>
            <a:r>
              <a:rPr lang="en-US" sz="2800" dirty="0"/>
              <a:t>- </a:t>
            </a:r>
            <a:r>
              <a:rPr lang="en-US" sz="2800" dirty="0" err="1"/>
              <a:t>Thực</a:t>
            </a:r>
            <a:r>
              <a:rPr lang="en-US" sz="2800" dirty="0"/>
              <a:t> </a:t>
            </a:r>
            <a:r>
              <a:rPr lang="en-US" sz="2800" dirty="0" err="1"/>
              <a:t>hiện</a:t>
            </a:r>
            <a:r>
              <a:rPr lang="en-US" sz="2800" dirty="0"/>
              <a:t> </a:t>
            </a:r>
            <a:r>
              <a:rPr lang="en-US" sz="2800" dirty="0" err="1"/>
              <a:t>được</a:t>
            </a:r>
            <a:r>
              <a:rPr lang="en-US" sz="2800" dirty="0"/>
              <a:t> </a:t>
            </a:r>
            <a:r>
              <a:rPr lang="en-US" sz="2800" dirty="0" err="1"/>
              <a:t>việc</a:t>
            </a:r>
            <a:r>
              <a:rPr lang="en-US" sz="2800" dirty="0"/>
              <a:t> </a:t>
            </a:r>
            <a:r>
              <a:rPr lang="en-US" sz="2800" dirty="0" err="1"/>
              <a:t>ước</a:t>
            </a:r>
            <a:r>
              <a:rPr lang="en-US" sz="2800" dirty="0"/>
              <a:t> </a:t>
            </a:r>
            <a:r>
              <a:rPr lang="en-US" sz="2800" dirty="0" err="1"/>
              <a:t>lượng</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đo</a:t>
            </a:r>
            <a:r>
              <a:rPr lang="en-US" sz="2800" dirty="0"/>
              <a:t> </a:t>
            </a:r>
            <a:r>
              <a:rPr lang="en-US" sz="2800" dirty="0" err="1"/>
              <a:t>lường</a:t>
            </a:r>
            <a:r>
              <a:rPr lang="en-US" sz="2800" dirty="0"/>
              <a:t> </a:t>
            </a:r>
            <a:r>
              <a:rPr lang="en-US" sz="2800" dirty="0" err="1"/>
              <a:t>trong</a:t>
            </a:r>
            <a:r>
              <a:rPr lang="en-US" sz="2800" dirty="0"/>
              <a:t> </a:t>
            </a:r>
            <a:r>
              <a:rPr lang="en-US" sz="2800" dirty="0" err="1"/>
              <a:t>một</a:t>
            </a:r>
            <a:r>
              <a:rPr lang="en-US" sz="2800" dirty="0"/>
              <a:t> </a:t>
            </a:r>
            <a:r>
              <a:rPr lang="en-US" sz="2800" dirty="0" err="1"/>
              <a:t>số</a:t>
            </a:r>
            <a:r>
              <a:rPr lang="en-US" sz="2800" dirty="0"/>
              <a:t> </a:t>
            </a:r>
            <a:r>
              <a:rPr lang="en-US" sz="2800" dirty="0" err="1"/>
              <a:t>trường</a:t>
            </a:r>
            <a:r>
              <a:rPr lang="en-US" sz="2800" dirty="0"/>
              <a:t> </a:t>
            </a:r>
            <a:r>
              <a:rPr lang="en-US" sz="2800" dirty="0" err="1"/>
              <a:t>hợp</a:t>
            </a:r>
            <a:r>
              <a:rPr lang="en-US" sz="2800" dirty="0"/>
              <a:t> </a:t>
            </a:r>
            <a:r>
              <a:rPr lang="en-US" sz="2800" dirty="0" err="1"/>
              <a:t>đơn</a:t>
            </a:r>
            <a:r>
              <a:rPr lang="en-US" sz="2800" dirty="0"/>
              <a:t> </a:t>
            </a:r>
            <a:r>
              <a:rPr lang="en-US" sz="2800" dirty="0" err="1"/>
              <a:t>giản</a:t>
            </a:r>
            <a:r>
              <a:rPr lang="en-US" sz="2800" dirty="0"/>
              <a:t> (</a:t>
            </a:r>
            <a:r>
              <a:rPr lang="en-US" sz="2800" dirty="0" err="1"/>
              <a:t>ví</a:t>
            </a:r>
            <a:r>
              <a:rPr lang="en-US" sz="2800" dirty="0"/>
              <a:t> </a:t>
            </a:r>
            <a:r>
              <a:rPr lang="en-US" sz="2800" dirty="0" err="1"/>
              <a:t>dụ</a:t>
            </a:r>
            <a:r>
              <a:rPr lang="en-US" sz="2800" dirty="0"/>
              <a:t>: </a:t>
            </a:r>
            <a:r>
              <a:rPr lang="en-US" sz="2800" dirty="0" err="1"/>
              <a:t>cân</a:t>
            </a:r>
            <a:r>
              <a:rPr lang="en-US" sz="2800" dirty="0"/>
              <a:t> </a:t>
            </a:r>
            <a:r>
              <a:rPr lang="en-US" sz="2800" dirty="0" err="1"/>
              <a:t>nặng</a:t>
            </a:r>
            <a:r>
              <a:rPr lang="en-US" sz="2800" dirty="0"/>
              <a:t> </a:t>
            </a:r>
            <a:r>
              <a:rPr lang="en-US" sz="2800" dirty="0" err="1"/>
              <a:t>của</a:t>
            </a:r>
            <a:r>
              <a:rPr lang="en-US" sz="2800" dirty="0"/>
              <a:t> </a:t>
            </a:r>
            <a:r>
              <a:rPr lang="en-US" sz="2800" dirty="0" err="1"/>
              <a:t>một</a:t>
            </a:r>
            <a:r>
              <a:rPr lang="en-US" sz="2800" dirty="0"/>
              <a:t> con </a:t>
            </a:r>
            <a:r>
              <a:rPr lang="en-US" sz="2800" dirty="0" err="1"/>
              <a:t>gà</a:t>
            </a:r>
            <a:r>
              <a:rPr lang="en-US" sz="2800" dirty="0"/>
              <a:t> </a:t>
            </a:r>
            <a:r>
              <a:rPr lang="en-US" sz="2800" dirty="0" err="1"/>
              <a:t>khoảng</a:t>
            </a:r>
            <a:r>
              <a:rPr lang="en-US" sz="2800" dirty="0"/>
              <a:t> 2</a:t>
            </a:r>
            <a:r>
              <a:rPr lang="en-US" sz="2800" i="1" dirty="0"/>
              <a:t>kg,</a:t>
            </a:r>
            <a:r>
              <a:rPr lang="en-US" sz="2800" dirty="0"/>
              <a:t>...).</a:t>
            </a:r>
          </a:p>
          <a:p>
            <a:r>
              <a:rPr lang="en-US" sz="2800" dirty="0"/>
              <a:t>- </a:t>
            </a:r>
            <a:r>
              <a:rPr lang="en-US" sz="2800" dirty="0" err="1"/>
              <a:t>Giải</a:t>
            </a:r>
            <a:r>
              <a:rPr lang="en-US" sz="2800" dirty="0"/>
              <a:t> </a:t>
            </a:r>
            <a:r>
              <a:rPr lang="en-US" sz="2800" dirty="0" err="1"/>
              <a:t>quyết</a:t>
            </a:r>
            <a:r>
              <a:rPr lang="en-US" sz="2800" dirty="0"/>
              <a:t> </a:t>
            </a:r>
            <a:r>
              <a:rPr lang="en-US" sz="2800" dirty="0" err="1"/>
              <a:t>được</a:t>
            </a:r>
            <a:r>
              <a:rPr lang="en-US" sz="2800" dirty="0"/>
              <a:t> </a:t>
            </a:r>
            <a:r>
              <a:rPr lang="en-US" sz="2800" dirty="0" err="1"/>
              <a:t>một</a:t>
            </a:r>
            <a:r>
              <a:rPr lang="en-US" sz="2800" dirty="0"/>
              <a:t> </a:t>
            </a:r>
            <a:r>
              <a:rPr lang="en-US" sz="2800" dirty="0" err="1"/>
              <a:t>số</a:t>
            </a:r>
            <a:r>
              <a:rPr lang="en-US" sz="2800" dirty="0"/>
              <a:t> </a:t>
            </a:r>
            <a:r>
              <a:rPr lang="en-US" sz="2800" dirty="0" err="1"/>
              <a:t>vấn</a:t>
            </a:r>
            <a:r>
              <a:rPr lang="en-US" sz="2800" dirty="0"/>
              <a:t> </a:t>
            </a:r>
            <a:r>
              <a:rPr lang="en-US" sz="2800" dirty="0" err="1"/>
              <a:t>đề</a:t>
            </a:r>
            <a:r>
              <a:rPr lang="en-US" sz="2800" dirty="0"/>
              <a:t> </a:t>
            </a:r>
            <a:r>
              <a:rPr lang="en-US" sz="2800" dirty="0" err="1"/>
              <a:t>thực</a:t>
            </a:r>
            <a:r>
              <a:rPr lang="en-US" sz="2800" dirty="0"/>
              <a:t> </a:t>
            </a:r>
            <a:r>
              <a:rPr lang="en-US" sz="2800" dirty="0" err="1"/>
              <a:t>tiễn</a:t>
            </a:r>
            <a:r>
              <a:rPr lang="en-US" sz="2800" dirty="0"/>
              <a:t> </a:t>
            </a:r>
            <a:r>
              <a:rPr lang="en-US" sz="2800" dirty="0" err="1"/>
              <a:t>liên</a:t>
            </a:r>
            <a:r>
              <a:rPr lang="en-US" sz="2800" dirty="0"/>
              <a:t> </a:t>
            </a:r>
            <a:r>
              <a:rPr lang="en-US" sz="2800" dirty="0" err="1"/>
              <a:t>quan</a:t>
            </a:r>
            <a:r>
              <a:rPr lang="en-US" sz="2800" dirty="0"/>
              <a:t> </a:t>
            </a:r>
            <a:r>
              <a:rPr lang="en-US" sz="2800" dirty="0" err="1"/>
              <a:t>đến</a:t>
            </a:r>
            <a:r>
              <a:rPr lang="en-US" sz="2800" dirty="0"/>
              <a:t> </a:t>
            </a:r>
            <a:r>
              <a:rPr lang="en-US" sz="2800" dirty="0" err="1"/>
              <a:t>đo</a:t>
            </a:r>
            <a:r>
              <a:rPr lang="en-US" sz="2800" dirty="0"/>
              <a:t> </a:t>
            </a:r>
            <a:r>
              <a:rPr lang="en-US" sz="2800" dirty="0" err="1"/>
              <a:t>lường</a:t>
            </a:r>
            <a:r>
              <a:rPr lang="en-US" sz="2800" dirty="0"/>
              <a:t>.</a:t>
            </a:r>
          </a:p>
          <a:p>
            <a:r>
              <a:rPr lang="en-US" sz="2800" b="1" dirty="0"/>
              <a:t>* </a:t>
            </a:r>
            <a:r>
              <a:rPr lang="vi-VN" sz="2800" b="1" dirty="0">
                <a:solidFill>
                  <a:srgbClr val="7030A0"/>
                </a:solidFill>
              </a:rPr>
              <a:t>Tăng cường hoạt động thực hành, trải nghiệm để cho HS tự thao tác, sử dụng các công cụ đo, HS được trực tiếp cân, đo, đong đếm</a:t>
            </a:r>
            <a:r>
              <a:rPr lang="en-US" sz="2800" b="1" dirty="0">
                <a:solidFill>
                  <a:srgbClr val="7030A0"/>
                </a:solidFill>
              </a:rPr>
              <a:t>.</a:t>
            </a:r>
          </a:p>
        </p:txBody>
      </p:sp>
    </p:spTree>
    <p:extLst>
      <p:ext uri="{BB962C8B-B14F-4D97-AF65-F5344CB8AC3E}">
        <p14:creationId xmlns:p14="http://schemas.microsoft.com/office/powerpoint/2010/main" val="232039121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EA994D4-078E-4005-8770-E22072035780}"/>
              </a:ext>
            </a:extLst>
          </p:cNvPr>
          <p:cNvSpPr txBox="1"/>
          <p:nvPr/>
        </p:nvSpPr>
        <p:spPr>
          <a:xfrm>
            <a:off x="326571" y="1208880"/>
            <a:ext cx="11451772" cy="5139869"/>
          </a:xfrm>
          <a:prstGeom prst="rect">
            <a:avLst/>
          </a:prstGeom>
          <a:noFill/>
        </p:spPr>
        <p:txBody>
          <a:bodyPr wrap="square" rtlCol="0">
            <a:spAutoFit/>
          </a:bodyPr>
          <a:lstStyle/>
          <a:p>
            <a:r>
              <a:rPr lang="en-US" sz="3600" b="1" dirty="0">
                <a:solidFill>
                  <a:srgbClr val="0000FF"/>
                </a:solidFill>
              </a:rPr>
              <a:t>3.  LÀM QUEN VỚI YẾU TỐ THỐNG KÊ VÀ XÁC SUẤT</a:t>
            </a:r>
            <a:endParaRPr lang="en-US" sz="3600" dirty="0">
              <a:solidFill>
                <a:srgbClr val="0000FF"/>
              </a:solidFill>
            </a:endParaRPr>
          </a:p>
          <a:p>
            <a:r>
              <a:rPr lang="en-US" sz="3200" b="1" dirty="0">
                <a:solidFill>
                  <a:srgbClr val="FF0000"/>
                </a:solidFill>
              </a:rPr>
              <a:t>3.1. </a:t>
            </a:r>
            <a:r>
              <a:rPr lang="en-US" sz="3200" b="1" dirty="0" err="1">
                <a:solidFill>
                  <a:srgbClr val="FF0000"/>
                </a:solidFill>
              </a:rPr>
              <a:t>Một</a:t>
            </a:r>
            <a:r>
              <a:rPr lang="en-US" sz="3200" b="1" dirty="0">
                <a:solidFill>
                  <a:srgbClr val="FF0000"/>
                </a:solidFill>
              </a:rPr>
              <a:t> </a:t>
            </a:r>
            <a:r>
              <a:rPr lang="en-US" sz="3200" b="1" dirty="0" err="1">
                <a:solidFill>
                  <a:srgbClr val="FF0000"/>
                </a:solidFill>
              </a:rPr>
              <a:t>số</a:t>
            </a:r>
            <a:r>
              <a:rPr lang="en-US" sz="3200" b="1" dirty="0">
                <a:solidFill>
                  <a:srgbClr val="FF0000"/>
                </a:solidFill>
              </a:rPr>
              <a:t> </a:t>
            </a:r>
            <a:r>
              <a:rPr lang="en-US" sz="3200" b="1" dirty="0" err="1">
                <a:solidFill>
                  <a:srgbClr val="FF0000"/>
                </a:solidFill>
              </a:rPr>
              <a:t>yếu</a:t>
            </a:r>
            <a:r>
              <a:rPr lang="en-US" sz="3200" b="1" dirty="0">
                <a:solidFill>
                  <a:srgbClr val="FF0000"/>
                </a:solidFill>
              </a:rPr>
              <a:t> </a:t>
            </a:r>
            <a:r>
              <a:rPr lang="en-US" sz="3200" b="1" dirty="0" err="1">
                <a:solidFill>
                  <a:srgbClr val="FF0000"/>
                </a:solidFill>
              </a:rPr>
              <a:t>tố</a:t>
            </a:r>
            <a:r>
              <a:rPr lang="en-US" sz="3200" b="1" dirty="0">
                <a:solidFill>
                  <a:srgbClr val="FF0000"/>
                </a:solidFill>
              </a:rPr>
              <a:t> </a:t>
            </a:r>
            <a:r>
              <a:rPr lang="en-US" sz="3200" b="1" dirty="0" err="1">
                <a:solidFill>
                  <a:srgbClr val="FF0000"/>
                </a:solidFill>
              </a:rPr>
              <a:t>thống</a:t>
            </a:r>
            <a:r>
              <a:rPr lang="en-US" sz="3200" b="1" dirty="0">
                <a:solidFill>
                  <a:srgbClr val="FF0000"/>
                </a:solidFill>
              </a:rPr>
              <a:t> </a:t>
            </a:r>
            <a:r>
              <a:rPr lang="en-US" sz="3200" b="1" dirty="0" err="1">
                <a:solidFill>
                  <a:srgbClr val="FF0000"/>
                </a:solidFill>
              </a:rPr>
              <a:t>kê</a:t>
            </a:r>
            <a:r>
              <a:rPr lang="en-US" sz="3200" b="1" dirty="0">
                <a:solidFill>
                  <a:srgbClr val="FF0000"/>
                </a:solidFill>
              </a:rPr>
              <a:t>:</a:t>
            </a:r>
            <a:endParaRPr lang="en-US" sz="3200" dirty="0">
              <a:solidFill>
                <a:srgbClr val="FF0000"/>
              </a:solidFill>
            </a:endParaRPr>
          </a:p>
          <a:p>
            <a:r>
              <a:rPr lang="en-US" sz="3200" dirty="0"/>
              <a:t>Thu </a:t>
            </a:r>
            <a:r>
              <a:rPr lang="en-US" sz="3200" dirty="0" err="1"/>
              <a:t>thập</a:t>
            </a:r>
            <a:r>
              <a:rPr lang="en-US" sz="3200" dirty="0"/>
              <a:t>, </a:t>
            </a:r>
            <a:r>
              <a:rPr lang="en-US" sz="3200" dirty="0" err="1"/>
              <a:t>phân</a:t>
            </a:r>
            <a:r>
              <a:rPr lang="en-US" sz="3200" dirty="0"/>
              <a:t> </a:t>
            </a:r>
            <a:r>
              <a:rPr lang="en-US" sz="3200" dirty="0" err="1"/>
              <a:t>loại</a:t>
            </a:r>
            <a:r>
              <a:rPr lang="en-US" sz="3200" dirty="0"/>
              <a:t>, </a:t>
            </a:r>
            <a:r>
              <a:rPr lang="en-US" sz="3200" dirty="0" err="1"/>
              <a:t>sắp</a:t>
            </a:r>
            <a:r>
              <a:rPr lang="en-US" sz="3200" dirty="0"/>
              <a:t> </a:t>
            </a:r>
            <a:r>
              <a:rPr lang="en-US" sz="3200" dirty="0" err="1"/>
              <a:t>xếp</a:t>
            </a:r>
            <a:r>
              <a:rPr lang="en-US" sz="3200" dirty="0"/>
              <a:t> </a:t>
            </a:r>
            <a:r>
              <a:rPr lang="en-US" sz="3200" dirty="0" err="1"/>
              <a:t>các</a:t>
            </a:r>
            <a:r>
              <a:rPr lang="en-US" sz="3200" dirty="0"/>
              <a:t> </a:t>
            </a:r>
            <a:r>
              <a:rPr lang="en-US" sz="3200" dirty="0" err="1"/>
              <a:t>số</a:t>
            </a:r>
            <a:r>
              <a:rPr lang="en-US" sz="3200" dirty="0"/>
              <a:t> </a:t>
            </a:r>
            <a:r>
              <a:rPr lang="en-US" sz="3200" dirty="0" err="1"/>
              <a:t>liệu</a:t>
            </a:r>
            <a:r>
              <a:rPr lang="en-US" sz="3200" dirty="0"/>
              <a:t>: </a:t>
            </a:r>
            <a:r>
              <a:rPr lang="en-US" sz="3200" dirty="0" err="1"/>
              <a:t>Nhận</a:t>
            </a:r>
            <a:r>
              <a:rPr lang="en-US" sz="3200" dirty="0"/>
              <a:t> </a:t>
            </a:r>
            <a:r>
              <a:rPr lang="en-US" sz="3200" dirty="0" err="1"/>
              <a:t>biết</a:t>
            </a:r>
            <a:r>
              <a:rPr lang="en-US" sz="3200" dirty="0"/>
              <a:t> </a:t>
            </a:r>
            <a:r>
              <a:rPr lang="en-US" sz="3200" dirty="0" err="1"/>
              <a:t>được</a:t>
            </a:r>
            <a:r>
              <a:rPr lang="en-US" sz="3200" dirty="0"/>
              <a:t> </a:t>
            </a:r>
            <a:r>
              <a:rPr lang="en-US" sz="3200" dirty="0" err="1"/>
              <a:t>cách</a:t>
            </a:r>
            <a:r>
              <a:rPr lang="en-US" sz="3200" dirty="0"/>
              <a:t> </a:t>
            </a:r>
            <a:r>
              <a:rPr lang="en-US" sz="3200" dirty="0" err="1"/>
              <a:t>thu</a:t>
            </a:r>
            <a:r>
              <a:rPr lang="en-US" sz="3200" dirty="0"/>
              <a:t> </a:t>
            </a:r>
            <a:r>
              <a:rPr lang="en-US" sz="3200" dirty="0" err="1"/>
              <a:t>thập</a:t>
            </a:r>
            <a:r>
              <a:rPr lang="en-US" sz="3200" dirty="0"/>
              <a:t>, </a:t>
            </a:r>
            <a:r>
              <a:rPr lang="en-US" sz="3200" dirty="0" err="1"/>
              <a:t>phân</a:t>
            </a:r>
            <a:r>
              <a:rPr lang="en-US" sz="3200" dirty="0"/>
              <a:t> </a:t>
            </a:r>
            <a:r>
              <a:rPr lang="en-US" sz="3200" dirty="0" err="1"/>
              <a:t>loại</a:t>
            </a:r>
            <a:r>
              <a:rPr lang="en-US" sz="3200" dirty="0"/>
              <a:t>, </a:t>
            </a:r>
            <a:r>
              <a:rPr lang="en-US" sz="3200" dirty="0" err="1"/>
              <a:t>ghi</a:t>
            </a:r>
            <a:r>
              <a:rPr lang="en-US" sz="3200" dirty="0"/>
              <a:t> </a:t>
            </a:r>
            <a:r>
              <a:rPr lang="en-US" sz="3200" dirty="0" err="1"/>
              <a:t>chép</a:t>
            </a:r>
            <a:r>
              <a:rPr lang="en-US" sz="3200" dirty="0"/>
              <a:t> </a:t>
            </a:r>
            <a:r>
              <a:rPr lang="en-US" sz="3200" dirty="0" err="1"/>
              <a:t>số</a:t>
            </a:r>
            <a:r>
              <a:rPr lang="en-US" sz="3200" dirty="0"/>
              <a:t> </a:t>
            </a:r>
            <a:r>
              <a:rPr lang="en-US" sz="3200" dirty="0" err="1"/>
              <a:t>liệu</a:t>
            </a:r>
            <a:r>
              <a:rPr lang="en-US" sz="3200" dirty="0"/>
              <a:t> </a:t>
            </a:r>
            <a:r>
              <a:rPr lang="en-US" sz="3200" dirty="0" err="1"/>
              <a:t>thống</a:t>
            </a:r>
            <a:r>
              <a:rPr lang="en-US" sz="3200" dirty="0"/>
              <a:t> </a:t>
            </a:r>
            <a:r>
              <a:rPr lang="en-US" sz="3200" dirty="0" err="1"/>
              <a:t>kê</a:t>
            </a:r>
            <a:r>
              <a:rPr lang="en-US" sz="3200" dirty="0"/>
              <a:t> (</a:t>
            </a:r>
            <a:r>
              <a:rPr lang="en-US" sz="3200" dirty="0" err="1"/>
              <a:t>trong</a:t>
            </a:r>
            <a:r>
              <a:rPr lang="en-US" sz="3200" dirty="0"/>
              <a:t> </a:t>
            </a:r>
            <a:r>
              <a:rPr lang="en-US" sz="3200" dirty="0" err="1"/>
              <a:t>một</a:t>
            </a:r>
            <a:r>
              <a:rPr lang="en-US" sz="3200" dirty="0"/>
              <a:t> </a:t>
            </a:r>
            <a:r>
              <a:rPr lang="en-US" sz="3200" dirty="0" err="1"/>
              <a:t>số</a:t>
            </a:r>
            <a:r>
              <a:rPr lang="en-US" sz="3200" dirty="0"/>
              <a:t> </a:t>
            </a:r>
            <a:r>
              <a:rPr lang="en-US" sz="3200" dirty="0" err="1"/>
              <a:t>tình</a:t>
            </a:r>
            <a:r>
              <a:rPr lang="en-US" sz="3200" dirty="0"/>
              <a:t> </a:t>
            </a:r>
            <a:r>
              <a:rPr lang="en-US" sz="3200" dirty="0" err="1"/>
              <a:t>huống</a:t>
            </a:r>
            <a:r>
              <a:rPr lang="en-US" sz="3200" dirty="0"/>
              <a:t> </a:t>
            </a:r>
            <a:r>
              <a:rPr lang="en-US" sz="3200" dirty="0" err="1"/>
              <a:t>đơn</a:t>
            </a:r>
            <a:r>
              <a:rPr lang="en-US" sz="3200" dirty="0"/>
              <a:t> </a:t>
            </a:r>
            <a:r>
              <a:rPr lang="en-US" sz="3200" dirty="0" err="1"/>
              <a:t>giản</a:t>
            </a:r>
            <a:r>
              <a:rPr lang="en-US" sz="3200" dirty="0"/>
              <a:t>) </a:t>
            </a:r>
            <a:r>
              <a:rPr lang="en-US" sz="3200" dirty="0" err="1"/>
              <a:t>theo</a:t>
            </a:r>
            <a:r>
              <a:rPr lang="en-US" sz="3200" dirty="0"/>
              <a:t> </a:t>
            </a:r>
            <a:r>
              <a:rPr lang="en-US" sz="3200" dirty="0" err="1"/>
              <a:t>các</a:t>
            </a:r>
            <a:r>
              <a:rPr lang="en-US" sz="3200" dirty="0"/>
              <a:t> </a:t>
            </a:r>
            <a:r>
              <a:rPr lang="en-US" sz="3200" dirty="0" err="1"/>
              <a:t>tiêu</a:t>
            </a:r>
            <a:r>
              <a:rPr lang="en-US" sz="3200" dirty="0"/>
              <a:t> </a:t>
            </a:r>
            <a:r>
              <a:rPr lang="en-US" sz="3200" dirty="0" err="1"/>
              <a:t>chí</a:t>
            </a:r>
            <a:r>
              <a:rPr lang="en-US" sz="3200" dirty="0"/>
              <a:t> </a:t>
            </a:r>
            <a:r>
              <a:rPr lang="en-US" sz="3200" dirty="0" err="1"/>
              <a:t>cho</a:t>
            </a:r>
            <a:r>
              <a:rPr lang="en-US" sz="3200" dirty="0"/>
              <a:t> </a:t>
            </a:r>
            <a:r>
              <a:rPr lang="en-US" sz="3200" dirty="0" err="1"/>
              <a:t>trước</a:t>
            </a:r>
            <a:r>
              <a:rPr lang="en-US" sz="3200" dirty="0"/>
              <a:t>.</a:t>
            </a:r>
          </a:p>
          <a:p>
            <a:r>
              <a:rPr lang="en-US" sz="3200" dirty="0" err="1"/>
              <a:t>Đọc</a:t>
            </a:r>
            <a:r>
              <a:rPr lang="en-US" sz="3200" dirty="0"/>
              <a:t>, </a:t>
            </a:r>
            <a:r>
              <a:rPr lang="en-US" sz="3200" dirty="0" err="1"/>
              <a:t>mô</a:t>
            </a:r>
            <a:r>
              <a:rPr lang="en-US" sz="3200" dirty="0"/>
              <a:t> </a:t>
            </a:r>
            <a:r>
              <a:rPr lang="en-US" sz="3200" dirty="0" err="1"/>
              <a:t>tả</a:t>
            </a:r>
            <a:r>
              <a:rPr lang="en-US" sz="3200" dirty="0"/>
              <a:t> </a:t>
            </a:r>
            <a:r>
              <a:rPr lang="en-US" sz="3200" dirty="0" err="1"/>
              <a:t>bảng</a:t>
            </a:r>
            <a:r>
              <a:rPr lang="en-US" sz="3200" dirty="0"/>
              <a:t> </a:t>
            </a:r>
            <a:r>
              <a:rPr lang="en-US" sz="3200" dirty="0" err="1"/>
              <a:t>số</a:t>
            </a:r>
            <a:r>
              <a:rPr lang="en-US" sz="3200" dirty="0"/>
              <a:t> </a:t>
            </a:r>
            <a:r>
              <a:rPr lang="en-US" sz="3200" dirty="0" err="1"/>
              <a:t>liệu</a:t>
            </a:r>
            <a:r>
              <a:rPr lang="en-US" sz="3200" dirty="0"/>
              <a:t>: </a:t>
            </a:r>
            <a:r>
              <a:rPr lang="en-US" sz="3200" dirty="0" err="1"/>
              <a:t>Đọc</a:t>
            </a:r>
            <a:r>
              <a:rPr lang="en-US" sz="3200" dirty="0"/>
              <a:t> </a:t>
            </a:r>
            <a:r>
              <a:rPr lang="en-US" sz="3200" dirty="0" err="1"/>
              <a:t>và</a:t>
            </a:r>
            <a:r>
              <a:rPr lang="en-US" sz="3200" dirty="0"/>
              <a:t> </a:t>
            </a:r>
            <a:r>
              <a:rPr lang="en-US" sz="3200" dirty="0" err="1"/>
              <a:t>mô</a:t>
            </a:r>
            <a:r>
              <a:rPr lang="en-US" sz="3200" dirty="0"/>
              <a:t> </a:t>
            </a:r>
            <a:r>
              <a:rPr lang="en-US" sz="3200" dirty="0" err="1"/>
              <a:t>tả</a:t>
            </a:r>
            <a:r>
              <a:rPr lang="en-US" sz="3200" dirty="0"/>
              <a:t> </a:t>
            </a:r>
            <a:r>
              <a:rPr lang="en-US" sz="3200" dirty="0" err="1"/>
              <a:t>được</a:t>
            </a:r>
            <a:r>
              <a:rPr lang="en-US" sz="3200" dirty="0"/>
              <a:t> </a:t>
            </a:r>
            <a:r>
              <a:rPr lang="en-US" sz="3200" dirty="0" err="1"/>
              <a:t>các</a:t>
            </a:r>
            <a:r>
              <a:rPr lang="en-US" sz="3200" dirty="0"/>
              <a:t> </a:t>
            </a:r>
            <a:r>
              <a:rPr lang="en-US" sz="3200" dirty="0" err="1"/>
              <a:t>số</a:t>
            </a:r>
            <a:r>
              <a:rPr lang="en-US" sz="3200" dirty="0"/>
              <a:t> </a:t>
            </a:r>
            <a:r>
              <a:rPr lang="en-US" sz="3200" dirty="0" err="1"/>
              <a:t>liệu</a:t>
            </a:r>
            <a:r>
              <a:rPr lang="en-US" sz="3200" dirty="0"/>
              <a:t> ở </a:t>
            </a:r>
            <a:r>
              <a:rPr lang="en-US" sz="3200" dirty="0" err="1"/>
              <a:t>dạng</a:t>
            </a:r>
            <a:r>
              <a:rPr lang="en-US" sz="3200" dirty="0"/>
              <a:t> </a:t>
            </a:r>
            <a:r>
              <a:rPr lang="en-US" sz="3200" dirty="0" err="1"/>
              <a:t>bảng</a:t>
            </a:r>
            <a:r>
              <a:rPr lang="en-US" sz="3200" dirty="0"/>
              <a:t>.</a:t>
            </a:r>
          </a:p>
          <a:p>
            <a:r>
              <a:rPr lang="en-US" sz="3200" dirty="0" err="1"/>
              <a:t>Nhận</a:t>
            </a:r>
            <a:r>
              <a:rPr lang="en-US" sz="3200" dirty="0"/>
              <a:t> </a:t>
            </a:r>
            <a:r>
              <a:rPr lang="en-US" sz="3200" dirty="0" err="1"/>
              <a:t>xét</a:t>
            </a:r>
            <a:r>
              <a:rPr lang="en-US" sz="3200" dirty="0"/>
              <a:t> </a:t>
            </a:r>
            <a:r>
              <a:rPr lang="en-US" sz="3200" dirty="0" err="1"/>
              <a:t>về</a:t>
            </a:r>
            <a:r>
              <a:rPr lang="en-US" sz="3200" dirty="0"/>
              <a:t> </a:t>
            </a:r>
            <a:r>
              <a:rPr lang="en-US" sz="3200" dirty="0" err="1"/>
              <a:t>các</a:t>
            </a:r>
            <a:r>
              <a:rPr lang="en-US" sz="3200" dirty="0"/>
              <a:t> </a:t>
            </a:r>
            <a:r>
              <a:rPr lang="en-US" sz="3200" dirty="0" err="1"/>
              <a:t>số</a:t>
            </a:r>
            <a:r>
              <a:rPr lang="en-US" sz="3200" dirty="0"/>
              <a:t> </a:t>
            </a:r>
            <a:r>
              <a:rPr lang="en-US" sz="3200" dirty="0" err="1"/>
              <a:t>liệu</a:t>
            </a:r>
            <a:r>
              <a:rPr lang="en-US" sz="3200" dirty="0"/>
              <a:t> </a:t>
            </a:r>
            <a:r>
              <a:rPr lang="en-US" sz="3200" dirty="0" err="1"/>
              <a:t>trong</a:t>
            </a:r>
            <a:r>
              <a:rPr lang="en-US" sz="3200" dirty="0"/>
              <a:t> </a:t>
            </a:r>
            <a:r>
              <a:rPr lang="en-US" sz="3200" dirty="0" err="1"/>
              <a:t>bảng</a:t>
            </a:r>
            <a:r>
              <a:rPr lang="en-US" sz="3200" dirty="0"/>
              <a:t>: </a:t>
            </a:r>
            <a:r>
              <a:rPr lang="en-US" sz="3200" dirty="0" err="1"/>
              <a:t>Nêu</a:t>
            </a:r>
            <a:r>
              <a:rPr lang="en-US" sz="3200" dirty="0"/>
              <a:t> </a:t>
            </a:r>
            <a:r>
              <a:rPr lang="en-US" sz="3200" dirty="0" err="1"/>
              <a:t>được</a:t>
            </a:r>
            <a:r>
              <a:rPr lang="en-US" sz="3200" dirty="0"/>
              <a:t> </a:t>
            </a:r>
            <a:r>
              <a:rPr lang="en-US" sz="3200" dirty="0" err="1"/>
              <a:t>một</a:t>
            </a:r>
            <a:r>
              <a:rPr lang="en-US" sz="3200" dirty="0"/>
              <a:t> </a:t>
            </a:r>
            <a:r>
              <a:rPr lang="en-US" sz="3200" dirty="0" err="1"/>
              <a:t>số</a:t>
            </a:r>
            <a:r>
              <a:rPr lang="en-US" sz="3200" b="1" dirty="0"/>
              <a:t> </a:t>
            </a:r>
            <a:r>
              <a:rPr lang="en-US" sz="3200" b="1" dirty="0" err="1"/>
              <a:t>nhận</a:t>
            </a:r>
            <a:r>
              <a:rPr lang="en-US" sz="3200" b="1" dirty="0"/>
              <a:t> </a:t>
            </a:r>
            <a:r>
              <a:rPr lang="en-US" sz="3200" dirty="0" err="1"/>
              <a:t>xét</a:t>
            </a:r>
            <a:r>
              <a:rPr lang="en-US" sz="3200" dirty="0"/>
              <a:t> </a:t>
            </a:r>
            <a:r>
              <a:rPr lang="en-US" sz="3200" dirty="0" err="1"/>
              <a:t>đơn</a:t>
            </a:r>
            <a:r>
              <a:rPr lang="en-US" sz="3200" dirty="0"/>
              <a:t> </a:t>
            </a:r>
            <a:r>
              <a:rPr lang="en-US" sz="3200" dirty="0" err="1"/>
              <a:t>giản</a:t>
            </a:r>
            <a:r>
              <a:rPr lang="en-US" sz="3200" dirty="0"/>
              <a:t> </a:t>
            </a:r>
            <a:r>
              <a:rPr lang="en-US" sz="3200" dirty="0" err="1"/>
              <a:t>từ</a:t>
            </a:r>
            <a:r>
              <a:rPr lang="en-US" sz="3200" dirty="0"/>
              <a:t> </a:t>
            </a:r>
            <a:r>
              <a:rPr lang="en-US" sz="3200" dirty="0" err="1"/>
              <a:t>bảng</a:t>
            </a:r>
            <a:r>
              <a:rPr lang="en-US" sz="3200" dirty="0"/>
              <a:t> </a:t>
            </a:r>
            <a:r>
              <a:rPr lang="en-US" sz="3200" dirty="0" err="1"/>
              <a:t>số</a:t>
            </a:r>
            <a:r>
              <a:rPr lang="en-US" sz="3200" dirty="0"/>
              <a:t> </a:t>
            </a:r>
            <a:r>
              <a:rPr lang="en-US" sz="3200" dirty="0" err="1"/>
              <a:t>liệu</a:t>
            </a:r>
            <a:r>
              <a:rPr lang="en-US" sz="3200" dirty="0"/>
              <a:t>.</a:t>
            </a:r>
          </a:p>
        </p:txBody>
      </p:sp>
    </p:spTree>
    <p:extLst>
      <p:ext uri="{BB962C8B-B14F-4D97-AF65-F5344CB8AC3E}">
        <p14:creationId xmlns:p14="http://schemas.microsoft.com/office/powerpoint/2010/main" val="2718385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15686" y="1208880"/>
            <a:ext cx="11473543" cy="4524315"/>
          </a:xfrm>
          <a:prstGeom prst="rect">
            <a:avLst/>
          </a:prstGeom>
          <a:noFill/>
        </p:spPr>
        <p:txBody>
          <a:bodyPr wrap="square" rtlCol="0">
            <a:spAutoFit/>
          </a:bodyPr>
          <a:lstStyle/>
          <a:p>
            <a:r>
              <a:rPr lang="en-US" sz="3200" b="1" dirty="0"/>
              <a:t>3.2. </a:t>
            </a:r>
            <a:r>
              <a:rPr lang="en-US" sz="3200" b="1" dirty="0" err="1">
                <a:solidFill>
                  <a:srgbClr val="FF0000"/>
                </a:solidFill>
              </a:rPr>
              <a:t>Một</a:t>
            </a:r>
            <a:r>
              <a:rPr lang="en-US" sz="3200" b="1" dirty="0">
                <a:solidFill>
                  <a:srgbClr val="FF0000"/>
                </a:solidFill>
              </a:rPr>
              <a:t> </a:t>
            </a:r>
            <a:r>
              <a:rPr lang="en-US" sz="3200" b="1" dirty="0" err="1">
                <a:solidFill>
                  <a:srgbClr val="FF0000"/>
                </a:solidFill>
              </a:rPr>
              <a:t>số</a:t>
            </a:r>
            <a:r>
              <a:rPr lang="en-US" sz="3200" b="1" dirty="0">
                <a:solidFill>
                  <a:srgbClr val="FF0000"/>
                </a:solidFill>
              </a:rPr>
              <a:t> </a:t>
            </a:r>
            <a:r>
              <a:rPr lang="en-US" sz="3200" b="1" dirty="0" err="1">
                <a:solidFill>
                  <a:srgbClr val="FF0000"/>
                </a:solidFill>
              </a:rPr>
              <a:t>yếu</a:t>
            </a:r>
            <a:r>
              <a:rPr lang="en-US" sz="3200" b="1" dirty="0">
                <a:solidFill>
                  <a:srgbClr val="FF0000"/>
                </a:solidFill>
              </a:rPr>
              <a:t> </a:t>
            </a:r>
            <a:r>
              <a:rPr lang="en-US" sz="3200" b="1" dirty="0" err="1">
                <a:solidFill>
                  <a:srgbClr val="FF0000"/>
                </a:solidFill>
              </a:rPr>
              <a:t>tố</a:t>
            </a:r>
            <a:r>
              <a:rPr lang="en-US" sz="3200" b="1" dirty="0">
                <a:solidFill>
                  <a:srgbClr val="FF0000"/>
                </a:solidFill>
              </a:rPr>
              <a:t> </a:t>
            </a:r>
            <a:r>
              <a:rPr lang="en-US" sz="3200" b="1" dirty="0" err="1">
                <a:solidFill>
                  <a:srgbClr val="FF0000"/>
                </a:solidFill>
              </a:rPr>
              <a:t>xác</a:t>
            </a:r>
            <a:r>
              <a:rPr lang="en-US" sz="3200" b="1" dirty="0">
                <a:solidFill>
                  <a:srgbClr val="FF0000"/>
                </a:solidFill>
              </a:rPr>
              <a:t> </a:t>
            </a:r>
            <a:r>
              <a:rPr lang="en-US" sz="3200" b="1" dirty="0" err="1">
                <a:solidFill>
                  <a:srgbClr val="FF0000"/>
                </a:solidFill>
              </a:rPr>
              <a:t>suất</a:t>
            </a:r>
            <a:r>
              <a:rPr lang="en-US" sz="3200" b="1" dirty="0">
                <a:solidFill>
                  <a:srgbClr val="FF0000"/>
                </a:solidFill>
              </a:rPr>
              <a:t>:</a:t>
            </a:r>
            <a:endParaRPr lang="en-US" sz="3200" dirty="0">
              <a:solidFill>
                <a:srgbClr val="FF0000"/>
              </a:solidFill>
            </a:endParaRPr>
          </a:p>
          <a:p>
            <a:r>
              <a:rPr lang="en-US" sz="3200" i="1" dirty="0" err="1"/>
              <a:t>Nhận</a:t>
            </a:r>
            <a:r>
              <a:rPr lang="en-US" sz="3200" i="1" dirty="0"/>
              <a:t> </a:t>
            </a:r>
            <a:r>
              <a:rPr lang="en-US" sz="3200" i="1" dirty="0" err="1"/>
              <a:t>biết</a:t>
            </a:r>
            <a:r>
              <a:rPr lang="en-US" sz="3200" i="1" dirty="0"/>
              <a:t> </a:t>
            </a:r>
            <a:r>
              <a:rPr lang="en-US" sz="3200" i="1" dirty="0" err="1"/>
              <a:t>và</a:t>
            </a:r>
            <a:r>
              <a:rPr lang="en-US" sz="3200" i="1" dirty="0"/>
              <a:t> </a:t>
            </a:r>
            <a:r>
              <a:rPr lang="en-US" sz="3200" i="1" dirty="0" err="1"/>
              <a:t>mô</a:t>
            </a:r>
            <a:r>
              <a:rPr lang="en-US" sz="3200" i="1" dirty="0"/>
              <a:t> </a:t>
            </a:r>
            <a:r>
              <a:rPr lang="en-US" sz="3200" i="1" dirty="0" err="1"/>
              <a:t>tả</a:t>
            </a:r>
            <a:r>
              <a:rPr lang="en-US" sz="3200" i="1" dirty="0"/>
              <a:t> </a:t>
            </a:r>
            <a:r>
              <a:rPr lang="en-US" sz="3200" i="1" dirty="0" err="1"/>
              <a:t>các</a:t>
            </a:r>
            <a:r>
              <a:rPr lang="en-US" sz="3200" i="1" dirty="0"/>
              <a:t> </a:t>
            </a:r>
            <a:r>
              <a:rPr lang="en-US" sz="3200" i="1" dirty="0" err="1"/>
              <a:t>khả</a:t>
            </a:r>
            <a:r>
              <a:rPr lang="en-US" sz="3200" i="1" dirty="0"/>
              <a:t> </a:t>
            </a:r>
            <a:r>
              <a:rPr lang="en-US" sz="3200" i="1" dirty="0" err="1"/>
              <a:t>năng</a:t>
            </a:r>
            <a:r>
              <a:rPr lang="en-US" sz="3200" i="1" dirty="0"/>
              <a:t> </a:t>
            </a:r>
            <a:r>
              <a:rPr lang="en-US" sz="3200" i="1" dirty="0" err="1"/>
              <a:t>xảy</a:t>
            </a:r>
            <a:r>
              <a:rPr lang="en-US" sz="3200" i="1" dirty="0"/>
              <a:t> ra (</a:t>
            </a:r>
            <a:r>
              <a:rPr lang="en-US" sz="3200" i="1" dirty="0" err="1"/>
              <a:t>có</a:t>
            </a:r>
            <a:r>
              <a:rPr lang="en-US" sz="3200" i="1" dirty="0"/>
              <a:t> </a:t>
            </a:r>
            <a:r>
              <a:rPr lang="en-US" sz="3200" i="1" dirty="0" err="1"/>
              <a:t>tính</a:t>
            </a:r>
            <a:r>
              <a:rPr lang="en-US" sz="3200" i="1" dirty="0"/>
              <a:t> </a:t>
            </a:r>
            <a:r>
              <a:rPr lang="en-US" sz="3200" i="1" dirty="0" err="1"/>
              <a:t>ngẫu</a:t>
            </a:r>
            <a:r>
              <a:rPr lang="en-US" sz="3200" i="1" dirty="0"/>
              <a:t> </a:t>
            </a:r>
            <a:r>
              <a:rPr lang="en-US" sz="3200" i="1" dirty="0" err="1"/>
              <a:t>nhiên</a:t>
            </a:r>
            <a:r>
              <a:rPr lang="en-US" sz="3200" i="1" dirty="0"/>
              <a:t>) </a:t>
            </a:r>
            <a:r>
              <a:rPr lang="en-US" sz="3200" i="1" dirty="0" err="1"/>
              <a:t>của</a:t>
            </a:r>
            <a:r>
              <a:rPr lang="en-US" sz="3200" i="1" dirty="0"/>
              <a:t> </a:t>
            </a:r>
            <a:r>
              <a:rPr lang="en-US" sz="3200" i="1" dirty="0" err="1"/>
              <a:t>một</a:t>
            </a:r>
            <a:r>
              <a:rPr lang="en-US" sz="3200" i="1" dirty="0"/>
              <a:t> </a:t>
            </a:r>
            <a:r>
              <a:rPr lang="en-US" sz="3200" i="1" dirty="0" err="1"/>
              <a:t>sự</a:t>
            </a:r>
            <a:r>
              <a:rPr lang="en-US" sz="3200" i="1" dirty="0"/>
              <a:t> </a:t>
            </a:r>
            <a:r>
              <a:rPr lang="en-US" sz="3200" i="1" dirty="0" err="1"/>
              <a:t>kiện</a:t>
            </a:r>
            <a:r>
              <a:rPr lang="en-US" sz="3200" i="1" dirty="0"/>
              <a:t> (SGK/108, </a:t>
            </a:r>
            <a:r>
              <a:rPr lang="en-US" sz="3200" i="1" dirty="0" err="1"/>
              <a:t>tập</a:t>
            </a:r>
            <a:r>
              <a:rPr lang="en-US" sz="3200" i="1" dirty="0"/>
              <a:t> 2)</a:t>
            </a:r>
            <a:endParaRPr lang="en-US" sz="3200" dirty="0"/>
          </a:p>
          <a:p>
            <a:r>
              <a:rPr lang="en-US" sz="3200" dirty="0"/>
              <a:t>    </a:t>
            </a:r>
            <a:r>
              <a:rPr lang="en-US" sz="3200" b="1" dirty="0" err="1">
                <a:solidFill>
                  <a:srgbClr val="7030A0"/>
                </a:solidFill>
              </a:rPr>
              <a:t>Nhận</a:t>
            </a:r>
            <a:r>
              <a:rPr lang="en-US" sz="3200" b="1" dirty="0">
                <a:solidFill>
                  <a:srgbClr val="7030A0"/>
                </a:solidFill>
              </a:rPr>
              <a:t> </a:t>
            </a:r>
            <a:r>
              <a:rPr lang="en-US" sz="3200" b="1" dirty="0" err="1">
                <a:solidFill>
                  <a:srgbClr val="7030A0"/>
                </a:solidFill>
              </a:rPr>
              <a:t>biết</a:t>
            </a:r>
            <a:r>
              <a:rPr lang="en-US" sz="3200" b="1" dirty="0">
                <a:solidFill>
                  <a:srgbClr val="7030A0"/>
                </a:solidFill>
              </a:rPr>
              <a:t> </a:t>
            </a:r>
            <a:r>
              <a:rPr lang="en-US" sz="3200" b="1" dirty="0" err="1">
                <a:solidFill>
                  <a:srgbClr val="7030A0"/>
                </a:solidFill>
              </a:rPr>
              <a:t>và</a:t>
            </a:r>
            <a:r>
              <a:rPr lang="en-US" sz="3200" b="1" dirty="0">
                <a:solidFill>
                  <a:srgbClr val="7030A0"/>
                </a:solidFill>
              </a:rPr>
              <a:t> </a:t>
            </a:r>
            <a:r>
              <a:rPr lang="en-US" sz="3200" b="1" dirty="0" err="1">
                <a:solidFill>
                  <a:srgbClr val="7030A0"/>
                </a:solidFill>
              </a:rPr>
              <a:t>mô</a:t>
            </a:r>
            <a:r>
              <a:rPr lang="en-US" sz="3200" b="1" dirty="0">
                <a:solidFill>
                  <a:srgbClr val="7030A0"/>
                </a:solidFill>
              </a:rPr>
              <a:t> </a:t>
            </a:r>
            <a:r>
              <a:rPr lang="en-US" sz="3200" b="1" dirty="0" err="1">
                <a:solidFill>
                  <a:srgbClr val="7030A0"/>
                </a:solidFill>
              </a:rPr>
              <a:t>tả</a:t>
            </a:r>
            <a:r>
              <a:rPr lang="en-US" sz="3200" b="1" dirty="0">
                <a:solidFill>
                  <a:srgbClr val="7030A0"/>
                </a:solidFill>
              </a:rPr>
              <a:t> </a:t>
            </a:r>
            <a:r>
              <a:rPr lang="en-US" sz="3200" b="1" dirty="0" err="1">
                <a:solidFill>
                  <a:srgbClr val="7030A0"/>
                </a:solidFill>
              </a:rPr>
              <a:t>được</a:t>
            </a:r>
            <a:r>
              <a:rPr lang="en-US" sz="3200" b="1" dirty="0">
                <a:solidFill>
                  <a:srgbClr val="7030A0"/>
                </a:solidFill>
              </a:rPr>
              <a:t> </a:t>
            </a:r>
            <a:r>
              <a:rPr lang="en-US" sz="3200" b="1" dirty="0" err="1">
                <a:solidFill>
                  <a:srgbClr val="7030A0"/>
                </a:solidFill>
              </a:rPr>
              <a:t>các</a:t>
            </a:r>
            <a:r>
              <a:rPr lang="en-US" sz="3200" b="1" dirty="0">
                <a:solidFill>
                  <a:srgbClr val="7030A0"/>
                </a:solidFill>
              </a:rPr>
              <a:t> </a:t>
            </a:r>
            <a:r>
              <a:rPr lang="en-US" sz="3200" b="1" dirty="0" err="1">
                <a:solidFill>
                  <a:srgbClr val="7030A0"/>
                </a:solidFill>
              </a:rPr>
              <a:t>khả</a:t>
            </a:r>
            <a:r>
              <a:rPr lang="en-US" sz="3200" b="1" dirty="0">
                <a:solidFill>
                  <a:srgbClr val="7030A0"/>
                </a:solidFill>
              </a:rPr>
              <a:t> </a:t>
            </a:r>
            <a:r>
              <a:rPr lang="en-US" sz="3200" b="1" dirty="0" err="1">
                <a:solidFill>
                  <a:srgbClr val="7030A0"/>
                </a:solidFill>
              </a:rPr>
              <a:t>năng</a:t>
            </a:r>
            <a:r>
              <a:rPr lang="en-US" sz="3200" b="1" dirty="0">
                <a:solidFill>
                  <a:srgbClr val="7030A0"/>
                </a:solidFill>
              </a:rPr>
              <a:t> </a:t>
            </a:r>
            <a:r>
              <a:rPr lang="en-US" sz="3200" b="1" dirty="0" err="1">
                <a:solidFill>
                  <a:srgbClr val="7030A0"/>
                </a:solidFill>
              </a:rPr>
              <a:t>xảy</a:t>
            </a:r>
            <a:r>
              <a:rPr lang="en-US" sz="3200" b="1" dirty="0">
                <a:solidFill>
                  <a:srgbClr val="7030A0"/>
                </a:solidFill>
              </a:rPr>
              <a:t> ra (</a:t>
            </a:r>
            <a:r>
              <a:rPr lang="en-US" sz="3200" b="1" dirty="0" err="1">
                <a:solidFill>
                  <a:srgbClr val="7030A0"/>
                </a:solidFill>
              </a:rPr>
              <a:t>có</a:t>
            </a:r>
            <a:r>
              <a:rPr lang="en-US" sz="3200" b="1" dirty="0">
                <a:solidFill>
                  <a:srgbClr val="7030A0"/>
                </a:solidFill>
              </a:rPr>
              <a:t> </a:t>
            </a:r>
            <a:r>
              <a:rPr lang="en-US" sz="3200" b="1" dirty="0" err="1">
                <a:solidFill>
                  <a:srgbClr val="7030A0"/>
                </a:solidFill>
              </a:rPr>
              <a:t>tính</a:t>
            </a:r>
            <a:r>
              <a:rPr lang="en-US" sz="3200" b="1" dirty="0">
                <a:solidFill>
                  <a:srgbClr val="7030A0"/>
                </a:solidFill>
              </a:rPr>
              <a:t> </a:t>
            </a:r>
            <a:r>
              <a:rPr lang="en-US" sz="3200" b="1" dirty="0" err="1">
                <a:solidFill>
                  <a:srgbClr val="7030A0"/>
                </a:solidFill>
              </a:rPr>
              <a:t>ngẫu</a:t>
            </a:r>
            <a:r>
              <a:rPr lang="en-US" sz="3200" b="1" dirty="0">
                <a:solidFill>
                  <a:srgbClr val="7030A0"/>
                </a:solidFill>
              </a:rPr>
              <a:t> </a:t>
            </a:r>
            <a:r>
              <a:rPr lang="en-US" sz="3200" b="1" dirty="0" err="1">
                <a:solidFill>
                  <a:srgbClr val="7030A0"/>
                </a:solidFill>
              </a:rPr>
              <a:t>nhiên</a:t>
            </a:r>
            <a:r>
              <a:rPr lang="en-US" sz="3200" b="1" dirty="0">
                <a:solidFill>
                  <a:srgbClr val="7030A0"/>
                </a:solidFill>
              </a:rPr>
              <a:t>) </a:t>
            </a:r>
            <a:r>
              <a:rPr lang="en-US" sz="3200" b="1" dirty="0" err="1">
                <a:solidFill>
                  <a:srgbClr val="7030A0"/>
                </a:solidFill>
              </a:rPr>
              <a:t>của</a:t>
            </a:r>
            <a:r>
              <a:rPr lang="en-US" sz="3200" b="1" dirty="0">
                <a:solidFill>
                  <a:srgbClr val="7030A0"/>
                </a:solidFill>
              </a:rPr>
              <a:t> </a:t>
            </a:r>
            <a:r>
              <a:rPr lang="en-US" sz="3200" b="1" dirty="0" err="1">
                <a:solidFill>
                  <a:srgbClr val="7030A0"/>
                </a:solidFill>
              </a:rPr>
              <a:t>một</a:t>
            </a:r>
            <a:r>
              <a:rPr lang="en-US" sz="3200" b="1" dirty="0">
                <a:solidFill>
                  <a:srgbClr val="7030A0"/>
                </a:solidFill>
              </a:rPr>
              <a:t> </a:t>
            </a:r>
            <a:r>
              <a:rPr lang="en-US" sz="3200" b="1" dirty="0" err="1">
                <a:solidFill>
                  <a:srgbClr val="7030A0"/>
                </a:solidFill>
              </a:rPr>
              <a:t>sự</a:t>
            </a:r>
            <a:r>
              <a:rPr lang="en-US" sz="3200" b="1" dirty="0">
                <a:solidFill>
                  <a:srgbClr val="7030A0"/>
                </a:solidFill>
              </a:rPr>
              <a:t> </a:t>
            </a:r>
            <a:r>
              <a:rPr lang="en-US" sz="3200" b="1" dirty="0" err="1">
                <a:solidFill>
                  <a:srgbClr val="7030A0"/>
                </a:solidFill>
              </a:rPr>
              <a:t>kiện</a:t>
            </a:r>
            <a:r>
              <a:rPr lang="en-US" sz="3200" b="1" dirty="0">
                <a:solidFill>
                  <a:srgbClr val="7030A0"/>
                </a:solidFill>
              </a:rPr>
              <a:t> </a:t>
            </a:r>
            <a:r>
              <a:rPr lang="en-US" sz="3200" b="1" dirty="0" err="1">
                <a:solidFill>
                  <a:srgbClr val="7030A0"/>
                </a:solidFill>
              </a:rPr>
              <a:t>khi</a:t>
            </a:r>
            <a:r>
              <a:rPr lang="en-US" sz="3200" b="1" dirty="0">
                <a:solidFill>
                  <a:srgbClr val="7030A0"/>
                </a:solidFill>
              </a:rPr>
              <a:t> </a:t>
            </a:r>
            <a:r>
              <a:rPr lang="en-US" sz="3200" b="1" dirty="0" err="1">
                <a:solidFill>
                  <a:srgbClr val="7030A0"/>
                </a:solidFill>
              </a:rPr>
              <a:t>thực</a:t>
            </a:r>
            <a:r>
              <a:rPr lang="en-US" sz="3200" b="1" dirty="0">
                <a:solidFill>
                  <a:srgbClr val="7030A0"/>
                </a:solidFill>
              </a:rPr>
              <a:t> </a:t>
            </a:r>
            <a:r>
              <a:rPr lang="en-US" sz="3200" b="1" dirty="0" err="1">
                <a:solidFill>
                  <a:srgbClr val="7030A0"/>
                </a:solidFill>
              </a:rPr>
              <a:t>hiện</a:t>
            </a:r>
            <a:r>
              <a:rPr lang="en-US" sz="3200" b="1" dirty="0">
                <a:solidFill>
                  <a:srgbClr val="7030A0"/>
                </a:solidFill>
              </a:rPr>
              <a:t> (1 </a:t>
            </a:r>
            <a:r>
              <a:rPr lang="en-US" sz="3200" b="1" dirty="0" err="1">
                <a:solidFill>
                  <a:srgbClr val="7030A0"/>
                </a:solidFill>
              </a:rPr>
              <a:t>lần</a:t>
            </a:r>
            <a:r>
              <a:rPr lang="en-US" sz="3200" b="1" dirty="0">
                <a:solidFill>
                  <a:srgbClr val="7030A0"/>
                </a:solidFill>
              </a:rPr>
              <a:t>) </a:t>
            </a:r>
            <a:r>
              <a:rPr lang="en-US" sz="3200" b="1" dirty="0" err="1">
                <a:solidFill>
                  <a:srgbClr val="7030A0"/>
                </a:solidFill>
              </a:rPr>
              <a:t>thí</a:t>
            </a:r>
            <a:r>
              <a:rPr lang="en-US" sz="3200" b="1" dirty="0">
                <a:solidFill>
                  <a:srgbClr val="7030A0"/>
                </a:solidFill>
              </a:rPr>
              <a:t> </a:t>
            </a:r>
            <a:r>
              <a:rPr lang="en-US" sz="3200" b="1" dirty="0" err="1">
                <a:solidFill>
                  <a:srgbClr val="7030A0"/>
                </a:solidFill>
              </a:rPr>
              <a:t>nghiệm</a:t>
            </a:r>
            <a:r>
              <a:rPr lang="en-US" sz="3200" b="1" dirty="0">
                <a:solidFill>
                  <a:srgbClr val="7030A0"/>
                </a:solidFill>
              </a:rPr>
              <a:t> </a:t>
            </a:r>
            <a:r>
              <a:rPr lang="en-US" sz="3200" b="1" dirty="0" err="1">
                <a:solidFill>
                  <a:srgbClr val="7030A0"/>
                </a:solidFill>
              </a:rPr>
              <a:t>đơn</a:t>
            </a:r>
            <a:r>
              <a:rPr lang="en-US" sz="3200" b="1" dirty="0">
                <a:solidFill>
                  <a:srgbClr val="7030A0"/>
                </a:solidFill>
              </a:rPr>
              <a:t> </a:t>
            </a:r>
            <a:r>
              <a:rPr lang="en-US" sz="3200" b="1" dirty="0" err="1">
                <a:solidFill>
                  <a:srgbClr val="7030A0"/>
                </a:solidFill>
              </a:rPr>
              <a:t>giản</a:t>
            </a:r>
            <a:r>
              <a:rPr lang="en-US" sz="3200" b="1" dirty="0">
                <a:solidFill>
                  <a:srgbClr val="7030A0"/>
                </a:solidFill>
              </a:rPr>
              <a:t> </a:t>
            </a:r>
            <a:r>
              <a:rPr lang="en-US" sz="3200" dirty="0"/>
              <a:t>(</a:t>
            </a:r>
            <a:r>
              <a:rPr lang="en-US" sz="3200" dirty="0" err="1"/>
              <a:t>ví</a:t>
            </a:r>
            <a:r>
              <a:rPr lang="en-US" sz="3200" dirty="0"/>
              <a:t> </a:t>
            </a:r>
            <a:r>
              <a:rPr lang="en-US" sz="3200" dirty="0" err="1"/>
              <a:t>dụ</a:t>
            </a:r>
            <a:r>
              <a:rPr lang="en-US" sz="3200" dirty="0"/>
              <a:t>: </a:t>
            </a:r>
            <a:r>
              <a:rPr lang="en-US" sz="3200" dirty="0" err="1"/>
              <a:t>nhận</a:t>
            </a:r>
            <a:r>
              <a:rPr lang="en-US" sz="3200" dirty="0"/>
              <a:t> ra </a:t>
            </a:r>
            <a:r>
              <a:rPr lang="en-US" sz="3200" dirty="0" err="1"/>
              <a:t>được</a:t>
            </a:r>
            <a:r>
              <a:rPr lang="en-US" sz="3200" dirty="0"/>
              <a:t> </a:t>
            </a:r>
            <a:r>
              <a:rPr lang="en-US" sz="3200" dirty="0" err="1"/>
              <a:t>hai</a:t>
            </a:r>
            <a:r>
              <a:rPr lang="en-US" sz="3200" dirty="0"/>
              <a:t> </a:t>
            </a:r>
            <a:r>
              <a:rPr lang="en-US" sz="3200" dirty="0" err="1"/>
              <a:t>khả</a:t>
            </a:r>
            <a:r>
              <a:rPr lang="en-US" sz="3200" dirty="0"/>
              <a:t> </a:t>
            </a:r>
            <a:r>
              <a:rPr lang="en-US" sz="3200" dirty="0" err="1"/>
              <a:t>năng</a:t>
            </a:r>
            <a:r>
              <a:rPr lang="en-US" sz="3200" dirty="0"/>
              <a:t> </a:t>
            </a:r>
            <a:r>
              <a:rPr lang="en-US" sz="3200" dirty="0" err="1"/>
              <a:t>xảy</a:t>
            </a:r>
            <a:r>
              <a:rPr lang="en-US" sz="3200" dirty="0"/>
              <a:t> ra </a:t>
            </a:r>
            <a:r>
              <a:rPr lang="en-US" sz="3200" dirty="0" err="1"/>
              <a:t>đối</a:t>
            </a:r>
            <a:r>
              <a:rPr lang="en-US" sz="3200" dirty="0"/>
              <a:t> </a:t>
            </a:r>
            <a:r>
              <a:rPr lang="en-US" sz="3200" dirty="0" err="1"/>
              <a:t>với</a:t>
            </a:r>
            <a:r>
              <a:rPr lang="en-US" sz="3200" dirty="0"/>
              <a:t> </a:t>
            </a:r>
            <a:r>
              <a:rPr lang="en-US" sz="3200" dirty="0" err="1"/>
              <a:t>mặt</a:t>
            </a:r>
            <a:r>
              <a:rPr lang="en-US" sz="3200" dirty="0"/>
              <a:t> </a:t>
            </a:r>
            <a:r>
              <a:rPr lang="en-US" sz="3200" dirty="0" err="1"/>
              <a:t>xuất</a:t>
            </a:r>
            <a:r>
              <a:rPr lang="en-US" sz="3200" dirty="0"/>
              <a:t> </a:t>
            </a:r>
            <a:r>
              <a:rPr lang="en-US" sz="3200" dirty="0" err="1"/>
              <a:t>hiện</a:t>
            </a:r>
            <a:r>
              <a:rPr lang="en-US" sz="3200" dirty="0"/>
              <a:t> </a:t>
            </a:r>
            <a:r>
              <a:rPr lang="en-US" sz="3200" dirty="0" err="1"/>
              <a:t>của</a:t>
            </a:r>
            <a:r>
              <a:rPr lang="en-US" sz="3200" dirty="0"/>
              <a:t> </a:t>
            </a:r>
            <a:r>
              <a:rPr lang="en-US" sz="3200" dirty="0" err="1"/>
              <a:t>đồng</a:t>
            </a:r>
            <a:r>
              <a:rPr lang="en-US" sz="3200" dirty="0"/>
              <a:t> </a:t>
            </a:r>
            <a:r>
              <a:rPr lang="en-US" sz="3200" dirty="0" err="1"/>
              <a:t>xu</a:t>
            </a:r>
            <a:r>
              <a:rPr lang="en-US" sz="3200" dirty="0"/>
              <a:t> </a:t>
            </a:r>
            <a:r>
              <a:rPr lang="en-US" sz="3200" dirty="0" err="1"/>
              <a:t>khi</a:t>
            </a:r>
            <a:r>
              <a:rPr lang="en-US" sz="3200" dirty="0"/>
              <a:t> </a:t>
            </a:r>
            <a:r>
              <a:rPr lang="en-US" sz="3200" dirty="0" err="1"/>
              <a:t>tung</a:t>
            </a:r>
            <a:r>
              <a:rPr lang="en-US" sz="3200" dirty="0"/>
              <a:t> 1 </a:t>
            </a:r>
            <a:r>
              <a:rPr lang="en-US" sz="3200" dirty="0" err="1"/>
              <a:t>lần</a:t>
            </a:r>
            <a:r>
              <a:rPr lang="en-US" sz="3200" dirty="0"/>
              <a:t>; </a:t>
            </a:r>
            <a:r>
              <a:rPr lang="en-US" sz="3200" dirty="0" err="1"/>
              <a:t>nhận</a:t>
            </a:r>
            <a:r>
              <a:rPr lang="en-US" sz="3200" dirty="0"/>
              <a:t> ra </a:t>
            </a:r>
            <a:r>
              <a:rPr lang="en-US" sz="3200" dirty="0" err="1"/>
              <a:t>được</a:t>
            </a:r>
            <a:r>
              <a:rPr lang="en-US" sz="3200" dirty="0"/>
              <a:t> </a:t>
            </a:r>
            <a:r>
              <a:rPr lang="en-US" sz="3200" dirty="0" err="1"/>
              <a:t>hai</a:t>
            </a:r>
            <a:r>
              <a:rPr lang="en-US" sz="3200" dirty="0"/>
              <a:t> </a:t>
            </a:r>
            <a:r>
              <a:rPr lang="en-US" sz="3200" dirty="0" err="1"/>
              <a:t>khả</a:t>
            </a:r>
            <a:r>
              <a:rPr lang="en-US" sz="3200" dirty="0"/>
              <a:t> </a:t>
            </a:r>
            <a:r>
              <a:rPr lang="en-US" sz="3200" dirty="0" err="1"/>
              <a:t>năng</a:t>
            </a:r>
            <a:r>
              <a:rPr lang="en-US" sz="3200" dirty="0"/>
              <a:t> </a:t>
            </a:r>
            <a:r>
              <a:rPr lang="en-US" sz="3200" dirty="0" err="1"/>
              <a:t>xảy</a:t>
            </a:r>
            <a:r>
              <a:rPr lang="en-US" sz="3200" dirty="0"/>
              <a:t> ra </a:t>
            </a:r>
            <a:r>
              <a:rPr lang="en-US" sz="3200" dirty="0" err="1"/>
              <a:t>đối</a:t>
            </a:r>
            <a:r>
              <a:rPr lang="en-US" sz="3200" dirty="0"/>
              <a:t> </a:t>
            </a:r>
            <a:r>
              <a:rPr lang="en-US" sz="3200" dirty="0" err="1"/>
              <a:t>với</a:t>
            </a:r>
            <a:r>
              <a:rPr lang="en-US" sz="3200" dirty="0"/>
              <a:t> </a:t>
            </a:r>
            <a:r>
              <a:rPr lang="en-US" sz="3200" dirty="0" err="1"/>
              <a:t>màu</a:t>
            </a:r>
            <a:r>
              <a:rPr lang="en-US" sz="3200" dirty="0"/>
              <a:t> </a:t>
            </a:r>
            <a:r>
              <a:rPr lang="en-US" sz="3200" dirty="0" err="1"/>
              <a:t>của</a:t>
            </a:r>
            <a:r>
              <a:rPr lang="en-US" sz="3200" dirty="0"/>
              <a:t> </a:t>
            </a:r>
            <a:r>
              <a:rPr lang="en-US" sz="3200" dirty="0" err="1"/>
              <a:t>quả</a:t>
            </a:r>
            <a:r>
              <a:rPr lang="en-US" sz="3200" dirty="0"/>
              <a:t> </a:t>
            </a:r>
            <a:r>
              <a:rPr lang="en-US" sz="3200" dirty="0" err="1"/>
              <a:t>bóng</a:t>
            </a:r>
            <a:r>
              <a:rPr lang="en-US" sz="3200" dirty="0"/>
              <a:t> </a:t>
            </a:r>
            <a:r>
              <a:rPr lang="en-US" sz="3200" dirty="0" err="1"/>
              <a:t>lấy</a:t>
            </a:r>
            <a:r>
              <a:rPr lang="en-US" sz="3200" dirty="0"/>
              <a:t> ra </a:t>
            </a:r>
            <a:r>
              <a:rPr lang="en-US" sz="3200" dirty="0" err="1"/>
              <a:t>từ</a:t>
            </a:r>
            <a:r>
              <a:rPr lang="en-US" sz="3200" dirty="0"/>
              <a:t> </a:t>
            </a:r>
            <a:r>
              <a:rPr lang="en-US" sz="3200" dirty="0" err="1"/>
              <a:t>hộp</a:t>
            </a:r>
            <a:r>
              <a:rPr lang="en-US" sz="3200" dirty="0"/>
              <a:t> </a:t>
            </a:r>
            <a:r>
              <a:rPr lang="en-US" sz="3200" dirty="0" err="1"/>
              <a:t>kín</a:t>
            </a:r>
            <a:r>
              <a:rPr lang="en-US" sz="3200" dirty="0"/>
              <a:t> </a:t>
            </a:r>
            <a:r>
              <a:rPr lang="en-US" sz="3200" dirty="0" err="1"/>
              <a:t>đựng</a:t>
            </a:r>
            <a:r>
              <a:rPr lang="en-US" sz="3200" dirty="0"/>
              <a:t> </a:t>
            </a:r>
            <a:r>
              <a:rPr lang="en-US" sz="3200" dirty="0" err="1"/>
              <a:t>các</a:t>
            </a:r>
            <a:r>
              <a:rPr lang="en-US" sz="3200" dirty="0"/>
              <a:t> </a:t>
            </a:r>
            <a:r>
              <a:rPr lang="en-US" sz="3200" dirty="0" err="1"/>
              <a:t>quả</a:t>
            </a:r>
            <a:r>
              <a:rPr lang="en-US" sz="3200" dirty="0"/>
              <a:t> </a:t>
            </a:r>
            <a:r>
              <a:rPr lang="en-US" sz="3200" dirty="0" err="1"/>
              <a:t>bóng</a:t>
            </a:r>
            <a:r>
              <a:rPr lang="en-US" sz="3200" dirty="0"/>
              <a:t> </a:t>
            </a:r>
            <a:r>
              <a:rPr lang="en-US" sz="3200" dirty="0" err="1"/>
              <a:t>có</a:t>
            </a:r>
            <a:r>
              <a:rPr lang="en-US" sz="3200" dirty="0"/>
              <a:t> </a:t>
            </a:r>
            <a:r>
              <a:rPr lang="en-US" sz="3200" dirty="0" err="1"/>
              <a:t>hai</a:t>
            </a:r>
            <a:r>
              <a:rPr lang="en-US" sz="3200" dirty="0"/>
              <a:t> </a:t>
            </a:r>
            <a:r>
              <a:rPr lang="en-US" sz="3200" dirty="0" err="1"/>
              <a:t>màu</a:t>
            </a:r>
            <a:r>
              <a:rPr lang="en-US" sz="3200" dirty="0"/>
              <a:t> </a:t>
            </a:r>
            <a:r>
              <a:rPr lang="en-US" sz="3200" dirty="0" err="1"/>
              <a:t>xanh</a:t>
            </a:r>
            <a:r>
              <a:rPr lang="en-US" sz="3200" dirty="0"/>
              <a:t> </a:t>
            </a:r>
            <a:r>
              <a:rPr lang="en-US" sz="3200" dirty="0" err="1"/>
              <a:t>hoặc</a:t>
            </a:r>
            <a:r>
              <a:rPr lang="en-US" sz="3200" dirty="0"/>
              <a:t> </a:t>
            </a:r>
            <a:r>
              <a:rPr lang="en-US" sz="3200" dirty="0" err="1"/>
              <a:t>đỏ</a:t>
            </a:r>
            <a:r>
              <a:rPr lang="en-US" sz="3200" dirty="0"/>
              <a:t>;...).</a:t>
            </a:r>
          </a:p>
        </p:txBody>
      </p:sp>
    </p:spTree>
    <p:extLst>
      <p:ext uri="{BB962C8B-B14F-4D97-AF65-F5344CB8AC3E}">
        <p14:creationId xmlns:p14="http://schemas.microsoft.com/office/powerpoint/2010/main" val="21133722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15686" y="1208880"/>
            <a:ext cx="11473543" cy="4599272"/>
          </a:xfrm>
          <a:prstGeom prst="rect">
            <a:avLst/>
          </a:prstGeom>
          <a:noFill/>
        </p:spPr>
        <p:txBody>
          <a:bodyPr wrap="square" rtlCol="0">
            <a:spAutoFit/>
          </a:bodyPr>
          <a:lstStyle/>
          <a:p>
            <a:pPr>
              <a:lnSpc>
                <a:spcPct val="130000"/>
              </a:lnSpc>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PHƯƠNG PHÁP DẠY HỌC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30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30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nhánh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9708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15686" y="1208880"/>
            <a:ext cx="11473543" cy="4454746"/>
          </a:xfrm>
          <a:prstGeom prst="rect">
            <a:avLst/>
          </a:prstGeom>
          <a:noFill/>
        </p:spPr>
        <p:txBody>
          <a:bodyPr wrap="square" rtlCol="0">
            <a:spAutoFit/>
          </a:bodyPr>
          <a:lstStyle/>
          <a:p>
            <a:pPr>
              <a:lnSpc>
                <a:spcPct val="130000"/>
              </a:lnSpc>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PHƯƠNG PHÁP DẠY HỌC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buFontTx/>
              <a:buChar char="-"/>
            </a:pP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tiễn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30000"/>
              </a:lnSpc>
              <a:buFontTx/>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98614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15686" y="1208880"/>
            <a:ext cx="11473543" cy="5094921"/>
          </a:xfrm>
          <a:prstGeom prst="rect">
            <a:avLst/>
          </a:prstGeom>
          <a:noFill/>
        </p:spPr>
        <p:txBody>
          <a:bodyPr wrap="square" rtlCol="0">
            <a:spAutoFit/>
          </a:bodyPr>
          <a:lstStyle/>
          <a:p>
            <a:pPr>
              <a:lnSpc>
                <a:spcPct val="130000"/>
              </a:lnSpc>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PHƯƠNG PHÁP DẠY HỌC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30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rèn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khoa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để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tòi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quen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để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tiềm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30000"/>
              </a:lnSpc>
              <a:buFontTx/>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79994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81000" y="1208880"/>
            <a:ext cx="11538857" cy="6001643"/>
          </a:xfrm>
          <a:prstGeom prst="rect">
            <a:avLst/>
          </a:prstGeom>
          <a:noFill/>
        </p:spPr>
        <p:txBody>
          <a:bodyPr wrap="square" rtlCol="0">
            <a:spAutoFit/>
          </a:bodyPr>
          <a:lstStyle/>
          <a:p>
            <a:pPr lvl="0"/>
            <a:r>
              <a:rPr lang="en-US" sz="3200" b="1" dirty="0">
                <a:solidFill>
                  <a:srgbClr val="FF0000"/>
                </a:solidFill>
              </a:rPr>
              <a:t>II. </a:t>
            </a:r>
            <a:r>
              <a:rPr lang="vi-VN" sz="3200" b="1" dirty="0">
                <a:solidFill>
                  <a:srgbClr val="FF0000"/>
                </a:solidFill>
              </a:rPr>
              <a:t>Thời lượng thực hiện Chương trình và thời lượng dành cho các nội dung giáo dục</a:t>
            </a:r>
            <a:endParaRPr lang="en-US" sz="3200" dirty="0">
              <a:solidFill>
                <a:srgbClr val="FF0000"/>
              </a:solidFill>
            </a:endParaRPr>
          </a:p>
          <a:p>
            <a:r>
              <a:rPr lang="en-US" sz="3200" dirty="0"/>
              <a:t>	* </a:t>
            </a:r>
            <a:r>
              <a:rPr lang="en-US" sz="3200" dirty="0" err="1"/>
              <a:t>Thời</a:t>
            </a:r>
            <a:r>
              <a:rPr lang="en-US" sz="3200" dirty="0"/>
              <a:t> </a:t>
            </a:r>
            <a:r>
              <a:rPr lang="en-US" sz="3200" dirty="0" err="1"/>
              <a:t>lượng</a:t>
            </a:r>
            <a:r>
              <a:rPr lang="en-US" sz="3200" dirty="0"/>
              <a:t> </a:t>
            </a:r>
            <a:r>
              <a:rPr lang="en-US" sz="3200" dirty="0" err="1"/>
              <a:t>thực</a:t>
            </a:r>
            <a:r>
              <a:rPr lang="en-US" sz="3200" dirty="0"/>
              <a:t> </a:t>
            </a:r>
            <a:r>
              <a:rPr lang="en-US" sz="3200" dirty="0" err="1"/>
              <a:t>hiện</a:t>
            </a:r>
            <a:r>
              <a:rPr lang="en-US" sz="3200" dirty="0"/>
              <a:t> </a:t>
            </a:r>
            <a:r>
              <a:rPr lang="en-US" sz="3200" dirty="0" err="1"/>
              <a:t>chương</a:t>
            </a:r>
            <a:r>
              <a:rPr lang="en-US" sz="3200" dirty="0"/>
              <a:t> </a:t>
            </a:r>
            <a:r>
              <a:rPr lang="en-US" sz="3200" dirty="0" err="1"/>
              <a:t>trình</a:t>
            </a:r>
            <a:endParaRPr lang="en-US" sz="3200" dirty="0"/>
          </a:p>
          <a:p>
            <a:pPr lvl="0"/>
            <a:r>
              <a:rPr lang="en-US" sz="3200" dirty="0"/>
              <a:t>	- </a:t>
            </a:r>
            <a:r>
              <a:rPr lang="en-US" sz="3200" b="1" dirty="0" err="1"/>
              <a:t>Số</a:t>
            </a:r>
            <a:r>
              <a:rPr lang="en-US" sz="3200" b="1" dirty="0"/>
              <a:t>, </a:t>
            </a:r>
            <a:r>
              <a:rPr lang="en-US" sz="3200" b="1" dirty="0" err="1"/>
              <a:t>Đại</a:t>
            </a:r>
            <a:r>
              <a:rPr lang="en-US" sz="3200" b="1" dirty="0"/>
              <a:t> </a:t>
            </a:r>
            <a:r>
              <a:rPr lang="en-US" sz="3200" b="1" dirty="0" err="1"/>
              <a:t>số</a:t>
            </a:r>
            <a:r>
              <a:rPr lang="en-US" sz="3200" b="1" dirty="0"/>
              <a:t> </a:t>
            </a:r>
            <a:r>
              <a:rPr lang="en-US" sz="3200" b="1" dirty="0" err="1"/>
              <a:t>và</a:t>
            </a:r>
            <a:r>
              <a:rPr lang="en-US" sz="3200" b="1" dirty="0"/>
              <a:t> </a:t>
            </a:r>
            <a:r>
              <a:rPr lang="en-US" sz="3200" b="1" dirty="0" err="1"/>
              <a:t>một</a:t>
            </a:r>
            <a:r>
              <a:rPr lang="en-US" sz="3200" b="1" dirty="0"/>
              <a:t> </a:t>
            </a:r>
            <a:r>
              <a:rPr lang="en-US" sz="3200" b="1" dirty="0" err="1"/>
              <a:t>số</a:t>
            </a:r>
            <a:r>
              <a:rPr lang="en-US" sz="3200" b="1" dirty="0"/>
              <a:t> </a:t>
            </a:r>
            <a:r>
              <a:rPr lang="en-US" sz="3200" b="1" dirty="0" err="1"/>
              <a:t>yếu</a:t>
            </a:r>
            <a:r>
              <a:rPr lang="en-US" sz="3200" b="1" dirty="0"/>
              <a:t> </a:t>
            </a:r>
            <a:r>
              <a:rPr lang="en-US" sz="3200" b="1" dirty="0" err="1"/>
              <a:t>tố</a:t>
            </a:r>
            <a:r>
              <a:rPr lang="en-US" sz="3200" b="1" dirty="0"/>
              <a:t> </a:t>
            </a:r>
            <a:r>
              <a:rPr lang="en-US" sz="3200" b="1" dirty="0" err="1"/>
              <a:t>giải</a:t>
            </a:r>
            <a:r>
              <a:rPr lang="en-US" sz="3200" b="1" dirty="0"/>
              <a:t> </a:t>
            </a:r>
            <a:r>
              <a:rPr lang="en-US" sz="3200" b="1" dirty="0" err="1"/>
              <a:t>tích</a:t>
            </a:r>
            <a:r>
              <a:rPr lang="en-US" sz="3200" b="1" dirty="0"/>
              <a:t>: 70%</a:t>
            </a:r>
          </a:p>
          <a:p>
            <a:pPr lvl="0"/>
            <a:r>
              <a:rPr lang="en-US" sz="3200" dirty="0"/>
              <a:t>	</a:t>
            </a:r>
            <a:r>
              <a:rPr lang="en-US" sz="3200" b="1" dirty="0"/>
              <a:t>- </a:t>
            </a:r>
            <a:r>
              <a:rPr lang="en-US" sz="3200" b="1" dirty="0" err="1"/>
              <a:t>Hình</a:t>
            </a:r>
            <a:r>
              <a:rPr lang="en-US" sz="3200" b="1" dirty="0"/>
              <a:t> </a:t>
            </a:r>
            <a:r>
              <a:rPr lang="en-US" sz="3200" b="1" dirty="0" err="1"/>
              <a:t>học</a:t>
            </a:r>
            <a:r>
              <a:rPr lang="en-US" sz="3200" b="1" dirty="0"/>
              <a:t> </a:t>
            </a:r>
            <a:r>
              <a:rPr lang="en-US" sz="3200" b="1" dirty="0" err="1"/>
              <a:t>và</a:t>
            </a:r>
            <a:r>
              <a:rPr lang="en-US" sz="3200" b="1" dirty="0"/>
              <a:t> </a:t>
            </a:r>
            <a:r>
              <a:rPr lang="en-US" sz="3200" b="1" dirty="0" err="1"/>
              <a:t>đo</a:t>
            </a:r>
            <a:r>
              <a:rPr lang="en-US" sz="3200" b="1" dirty="0"/>
              <a:t> </a:t>
            </a:r>
            <a:r>
              <a:rPr lang="en-US" sz="3200" b="1" dirty="0" err="1"/>
              <a:t>lường</a:t>
            </a:r>
            <a:r>
              <a:rPr lang="en-US" sz="3200" b="1" dirty="0"/>
              <a:t>: 22%</a:t>
            </a:r>
          </a:p>
          <a:p>
            <a:pPr lvl="0"/>
            <a:r>
              <a:rPr lang="en-US" sz="3200" dirty="0"/>
              <a:t>	</a:t>
            </a:r>
            <a:r>
              <a:rPr lang="en-US" sz="3200" b="1" dirty="0"/>
              <a:t>- </a:t>
            </a:r>
            <a:r>
              <a:rPr lang="en-US" sz="3200" b="1" dirty="0" err="1"/>
              <a:t>Thống</a:t>
            </a:r>
            <a:r>
              <a:rPr lang="en-US" sz="3200" b="1" dirty="0"/>
              <a:t> </a:t>
            </a:r>
            <a:r>
              <a:rPr lang="en-US" sz="3200" b="1" dirty="0" err="1"/>
              <a:t>kê</a:t>
            </a:r>
            <a:r>
              <a:rPr lang="en-US" sz="3200" b="1" dirty="0"/>
              <a:t> </a:t>
            </a:r>
            <a:r>
              <a:rPr lang="en-US" sz="3200" b="1" dirty="0" err="1"/>
              <a:t>và</a:t>
            </a:r>
            <a:r>
              <a:rPr lang="en-US" sz="3200" b="1" dirty="0"/>
              <a:t> </a:t>
            </a:r>
            <a:r>
              <a:rPr lang="en-US" sz="3200" b="1" dirty="0" err="1"/>
              <a:t>Xác</a:t>
            </a:r>
            <a:r>
              <a:rPr lang="en-US" sz="3200" b="1" dirty="0"/>
              <a:t> </a:t>
            </a:r>
            <a:r>
              <a:rPr lang="en-US" sz="3200" b="1" dirty="0" err="1"/>
              <a:t>suất</a:t>
            </a:r>
            <a:r>
              <a:rPr lang="en-US" sz="3200" b="1" dirty="0"/>
              <a:t>: 3%</a:t>
            </a:r>
          </a:p>
          <a:p>
            <a:pPr lvl="0"/>
            <a:r>
              <a:rPr lang="en-US" sz="3200" dirty="0"/>
              <a:t>	</a:t>
            </a:r>
            <a:r>
              <a:rPr lang="en-US" sz="3200" b="1" dirty="0"/>
              <a:t>- </a:t>
            </a:r>
            <a:r>
              <a:rPr lang="en-US" sz="3200" b="1" dirty="0" err="1"/>
              <a:t>Hoạt</a:t>
            </a:r>
            <a:r>
              <a:rPr lang="en-US" sz="3200" b="1" dirty="0"/>
              <a:t> </a:t>
            </a:r>
            <a:r>
              <a:rPr lang="en-US" sz="3200" b="1" dirty="0" err="1"/>
              <a:t>động</a:t>
            </a:r>
            <a:r>
              <a:rPr lang="en-US" sz="3200" b="1" dirty="0"/>
              <a:t> </a:t>
            </a:r>
            <a:r>
              <a:rPr lang="en-US" sz="3200" b="1" dirty="0" err="1"/>
              <a:t>thực</a:t>
            </a:r>
            <a:r>
              <a:rPr lang="en-US" sz="3200" b="1" dirty="0"/>
              <a:t> </a:t>
            </a:r>
            <a:r>
              <a:rPr lang="en-US" sz="3200" b="1" dirty="0" err="1"/>
              <a:t>hành</a:t>
            </a:r>
            <a:r>
              <a:rPr lang="en-US" sz="3200" b="1" dirty="0"/>
              <a:t> </a:t>
            </a:r>
            <a:r>
              <a:rPr lang="en-US" sz="3200" b="1" dirty="0" err="1"/>
              <a:t>và</a:t>
            </a:r>
            <a:r>
              <a:rPr lang="en-US" sz="3200" b="1" dirty="0"/>
              <a:t> </a:t>
            </a:r>
            <a:r>
              <a:rPr lang="en-US" sz="3200" b="1" dirty="0" err="1"/>
              <a:t>trải</a:t>
            </a:r>
            <a:r>
              <a:rPr lang="en-US" sz="3200" b="1" dirty="0"/>
              <a:t> </a:t>
            </a:r>
            <a:r>
              <a:rPr lang="en-US" sz="3200" b="1" dirty="0" err="1"/>
              <a:t>nghiệm</a:t>
            </a:r>
            <a:r>
              <a:rPr lang="en-US" sz="3200" b="1" dirty="0"/>
              <a:t>: 5%</a:t>
            </a:r>
          </a:p>
          <a:p>
            <a:r>
              <a:rPr lang="en-US" sz="3200" dirty="0"/>
              <a:t>	* </a:t>
            </a:r>
            <a:r>
              <a:rPr lang="en-US" sz="3200" dirty="0" err="1"/>
              <a:t>Thời</a:t>
            </a:r>
            <a:r>
              <a:rPr lang="en-US" sz="3200" dirty="0"/>
              <a:t> </a:t>
            </a:r>
            <a:r>
              <a:rPr lang="en-US" sz="3200" dirty="0" err="1"/>
              <a:t>lượng</a:t>
            </a:r>
            <a:r>
              <a:rPr lang="en-US" sz="3200" dirty="0"/>
              <a:t> </a:t>
            </a:r>
            <a:r>
              <a:rPr lang="en-US" sz="3200" dirty="0" err="1"/>
              <a:t>dành</a:t>
            </a:r>
            <a:r>
              <a:rPr lang="en-US" sz="3200" dirty="0"/>
              <a:t> </a:t>
            </a:r>
            <a:r>
              <a:rPr lang="en-US" sz="3200" dirty="0" err="1"/>
              <a:t>cho</a:t>
            </a:r>
            <a:r>
              <a:rPr lang="en-US" sz="3200" dirty="0"/>
              <a:t> </a:t>
            </a:r>
            <a:r>
              <a:rPr lang="en-US" sz="3200" dirty="0" err="1"/>
              <a:t>các</a:t>
            </a:r>
            <a:r>
              <a:rPr lang="en-US" sz="3200" dirty="0"/>
              <a:t> </a:t>
            </a:r>
            <a:r>
              <a:rPr lang="en-US" sz="3200" dirty="0" err="1"/>
              <a:t>nội</a:t>
            </a:r>
            <a:r>
              <a:rPr lang="en-US" sz="3200" dirty="0"/>
              <a:t> dung </a:t>
            </a:r>
            <a:r>
              <a:rPr lang="en-US" sz="3200" dirty="0" err="1"/>
              <a:t>giáo</a:t>
            </a:r>
            <a:r>
              <a:rPr lang="en-US" sz="3200" dirty="0"/>
              <a:t> </a:t>
            </a:r>
            <a:r>
              <a:rPr lang="en-US" sz="3200" dirty="0" err="1"/>
              <a:t>dục</a:t>
            </a:r>
            <a:r>
              <a:rPr lang="en-US" sz="3200" dirty="0"/>
              <a:t>:</a:t>
            </a:r>
          </a:p>
          <a:p>
            <a:pPr lvl="0"/>
            <a:r>
              <a:rPr lang="en-US" sz="3200" dirty="0"/>
              <a:t>	- </a:t>
            </a:r>
            <a:r>
              <a:rPr lang="en-US" sz="3200" dirty="0" err="1"/>
              <a:t>Dạy</a:t>
            </a:r>
            <a:r>
              <a:rPr lang="en-US" sz="3200" dirty="0"/>
              <a:t> </a:t>
            </a:r>
            <a:r>
              <a:rPr lang="en-US" sz="3200" dirty="0" err="1"/>
              <a:t>học</a:t>
            </a:r>
            <a:r>
              <a:rPr lang="en-US" sz="3200" dirty="0"/>
              <a:t> 2 </a:t>
            </a:r>
            <a:r>
              <a:rPr lang="en-US" sz="3200" dirty="0" err="1"/>
              <a:t>buổi</a:t>
            </a:r>
            <a:r>
              <a:rPr lang="en-US" sz="3200" dirty="0"/>
              <a:t>/</a:t>
            </a:r>
            <a:r>
              <a:rPr lang="en-US" sz="3200" dirty="0" err="1"/>
              <a:t>ngày</a:t>
            </a:r>
            <a:r>
              <a:rPr lang="en-US" sz="3200" dirty="0"/>
              <a:t>, </a:t>
            </a:r>
            <a:r>
              <a:rPr lang="en-US" sz="3200" dirty="0" err="1"/>
              <a:t>mỗi</a:t>
            </a:r>
            <a:r>
              <a:rPr lang="en-US" sz="3200" dirty="0"/>
              <a:t> </a:t>
            </a:r>
            <a:r>
              <a:rPr lang="en-US" sz="3200" dirty="0" err="1"/>
              <a:t>ngày</a:t>
            </a:r>
            <a:r>
              <a:rPr lang="en-US" sz="3200" dirty="0"/>
              <a:t> </a:t>
            </a:r>
            <a:r>
              <a:rPr lang="en-US" sz="3200" dirty="0" err="1"/>
              <a:t>bố</a:t>
            </a:r>
            <a:r>
              <a:rPr lang="en-US" sz="3200" dirty="0"/>
              <a:t> </a:t>
            </a:r>
            <a:r>
              <a:rPr lang="en-US" sz="3200" dirty="0" err="1"/>
              <a:t>trí</a:t>
            </a:r>
            <a:r>
              <a:rPr lang="en-US" sz="3200" dirty="0"/>
              <a:t> </a:t>
            </a:r>
            <a:r>
              <a:rPr lang="en-US" sz="3200" dirty="0" err="1"/>
              <a:t>không</a:t>
            </a:r>
            <a:r>
              <a:rPr lang="en-US" sz="3200" dirty="0"/>
              <a:t> </a:t>
            </a:r>
            <a:r>
              <a:rPr lang="en-US" sz="3200" dirty="0" err="1"/>
              <a:t>quá</a:t>
            </a:r>
            <a:r>
              <a:rPr lang="en-US" sz="3200" dirty="0"/>
              <a:t> 7 </a:t>
            </a:r>
            <a:r>
              <a:rPr lang="en-US" sz="3200" dirty="0" err="1"/>
              <a:t>tiết</a:t>
            </a:r>
            <a:r>
              <a:rPr lang="en-US" sz="3200" dirty="0"/>
              <a:t> </a:t>
            </a:r>
            <a:r>
              <a:rPr lang="en-US" sz="3200" dirty="0" err="1"/>
              <a:t>học</a:t>
            </a:r>
            <a:r>
              <a:rPr lang="en-US" sz="3200" dirty="0"/>
              <a:t>. </a:t>
            </a:r>
            <a:r>
              <a:rPr lang="en-US" sz="3200" dirty="0" err="1"/>
              <a:t>Mỗi</a:t>
            </a:r>
            <a:r>
              <a:rPr lang="en-US" sz="3200" dirty="0"/>
              <a:t> </a:t>
            </a:r>
            <a:r>
              <a:rPr lang="en-US" sz="3200" dirty="0" err="1"/>
              <a:t>tiết</a:t>
            </a:r>
            <a:r>
              <a:rPr lang="en-US" sz="3200" dirty="0"/>
              <a:t> </a:t>
            </a:r>
            <a:r>
              <a:rPr lang="en-US" sz="3200" dirty="0" err="1"/>
              <a:t>học</a:t>
            </a:r>
            <a:r>
              <a:rPr lang="en-US" sz="3200" dirty="0"/>
              <a:t> </a:t>
            </a:r>
            <a:r>
              <a:rPr lang="en-US" sz="3200" dirty="0" err="1"/>
              <a:t>từ</a:t>
            </a:r>
            <a:r>
              <a:rPr lang="en-US" sz="3200" dirty="0"/>
              <a:t> 35 – 40 </a:t>
            </a:r>
            <a:r>
              <a:rPr lang="en-US" sz="3200" dirty="0" err="1"/>
              <a:t>phút</a:t>
            </a:r>
            <a:r>
              <a:rPr lang="en-US" sz="3200" dirty="0"/>
              <a:t>, </a:t>
            </a:r>
            <a:r>
              <a:rPr lang="en-US" sz="3200" dirty="0" err="1"/>
              <a:t>giữa</a:t>
            </a:r>
            <a:r>
              <a:rPr lang="en-US" sz="3200" dirty="0"/>
              <a:t> </a:t>
            </a:r>
            <a:r>
              <a:rPr lang="en-US" sz="3200" dirty="0" err="1"/>
              <a:t>các</a:t>
            </a:r>
            <a:r>
              <a:rPr lang="en-US" sz="3200" dirty="0"/>
              <a:t> </a:t>
            </a:r>
            <a:r>
              <a:rPr lang="en-US" sz="3200" dirty="0" err="1"/>
              <a:t>tiết</a:t>
            </a:r>
            <a:r>
              <a:rPr lang="en-US" sz="3200" dirty="0"/>
              <a:t> </a:t>
            </a:r>
            <a:r>
              <a:rPr lang="en-US" sz="3200" dirty="0" err="1"/>
              <a:t>học</a:t>
            </a:r>
            <a:r>
              <a:rPr lang="en-US" sz="3200" dirty="0"/>
              <a:t> </a:t>
            </a:r>
            <a:r>
              <a:rPr lang="en-US" sz="3200" dirty="0" err="1"/>
              <a:t>có</a:t>
            </a:r>
            <a:r>
              <a:rPr lang="en-US" sz="3200" dirty="0"/>
              <a:t> </a:t>
            </a:r>
            <a:r>
              <a:rPr lang="en-US" sz="3200" dirty="0" err="1"/>
              <a:t>thời</a:t>
            </a:r>
            <a:r>
              <a:rPr lang="en-US" sz="3200" dirty="0"/>
              <a:t> </a:t>
            </a:r>
            <a:r>
              <a:rPr lang="en-US" sz="3200" dirty="0" err="1"/>
              <a:t>gian</a:t>
            </a:r>
            <a:r>
              <a:rPr lang="en-US" sz="3200" dirty="0"/>
              <a:t> </a:t>
            </a:r>
            <a:r>
              <a:rPr lang="en-US" sz="3200" dirty="0" err="1"/>
              <a:t>nghỉ</a:t>
            </a:r>
            <a:r>
              <a:rPr lang="en-US" sz="3200" dirty="0"/>
              <a:t>.</a:t>
            </a:r>
          </a:p>
          <a:p>
            <a:endParaRPr lang="en-US" sz="3200" dirty="0"/>
          </a:p>
        </p:txBody>
      </p:sp>
    </p:spTree>
    <p:extLst>
      <p:ext uri="{BB962C8B-B14F-4D97-AF65-F5344CB8AC3E}">
        <p14:creationId xmlns:p14="http://schemas.microsoft.com/office/powerpoint/2010/main" val="4920344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15686" y="1208880"/>
            <a:ext cx="11473543" cy="6375271"/>
          </a:xfrm>
          <a:prstGeom prst="rect">
            <a:avLst/>
          </a:prstGeom>
          <a:noFill/>
        </p:spPr>
        <p:txBody>
          <a:bodyPr wrap="square" rtlCol="0">
            <a:spAutoFit/>
          </a:bodyPr>
          <a:lstStyle/>
          <a:p>
            <a:pPr>
              <a:lnSpc>
                <a:spcPct val="130000"/>
              </a:lnSpc>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PHƯƠNG PHÁP DẠY HỌC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30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phối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GV - HS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 - HS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nhằm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hoc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30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suốt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lẫn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30000"/>
              </a:lnSpc>
              <a:buFontTx/>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30083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81000" y="1208880"/>
            <a:ext cx="11538857" cy="3539430"/>
          </a:xfrm>
          <a:prstGeom prst="rect">
            <a:avLst/>
          </a:prstGeom>
          <a:noFill/>
        </p:spPr>
        <p:txBody>
          <a:bodyPr wrap="square" rtlCol="0">
            <a:spAutoFit/>
          </a:bodyPr>
          <a:lstStyle/>
          <a:p>
            <a:r>
              <a:rPr lang="en-US" sz="3200" b="1" dirty="0">
                <a:solidFill>
                  <a:srgbClr val="FF0000"/>
                </a:solidFill>
              </a:rPr>
              <a:t>III. CÁC MẠCH KIẾN THỨC VÀ CHỦ ĐỀ</a:t>
            </a:r>
            <a:endParaRPr lang="en-US" sz="3200" dirty="0">
              <a:solidFill>
                <a:srgbClr val="FF0000"/>
              </a:solidFill>
            </a:endParaRPr>
          </a:p>
          <a:p>
            <a:r>
              <a:rPr lang="en-US" sz="3200" dirty="0" err="1"/>
              <a:t>Kế</a:t>
            </a:r>
            <a:r>
              <a:rPr lang="en-US" sz="3200" dirty="0"/>
              <a:t> </a:t>
            </a:r>
            <a:r>
              <a:rPr lang="en-US" sz="3200" dirty="0" err="1"/>
              <a:t>cận</a:t>
            </a:r>
            <a:r>
              <a:rPr lang="en-US" sz="3200" dirty="0"/>
              <a:t> </a:t>
            </a:r>
            <a:r>
              <a:rPr lang="en-US" sz="3200" dirty="0" err="1"/>
              <a:t>chương</a:t>
            </a:r>
            <a:r>
              <a:rPr lang="en-US" sz="3200" dirty="0"/>
              <a:t> </a:t>
            </a:r>
            <a:r>
              <a:rPr lang="en-US" sz="3200" dirty="0" err="1"/>
              <a:t>trình</a:t>
            </a:r>
            <a:r>
              <a:rPr lang="en-US" sz="3200" dirty="0"/>
              <a:t> </a:t>
            </a:r>
            <a:r>
              <a:rPr lang="en-US" sz="3200" dirty="0" err="1"/>
              <a:t>Toán</a:t>
            </a:r>
            <a:r>
              <a:rPr lang="en-US" sz="3200" dirty="0"/>
              <a:t> 1,2; </a:t>
            </a:r>
            <a:r>
              <a:rPr lang="en-US" sz="3200" dirty="0" err="1"/>
              <a:t>môn</a:t>
            </a:r>
            <a:r>
              <a:rPr lang="en-US" sz="3200" dirty="0"/>
              <a:t> </a:t>
            </a:r>
            <a:r>
              <a:rPr lang="en-US" sz="3200" dirty="0" err="1"/>
              <a:t>Toán</a:t>
            </a:r>
            <a:r>
              <a:rPr lang="en-US" sz="3200" dirty="0"/>
              <a:t> 3 </a:t>
            </a:r>
            <a:r>
              <a:rPr lang="en-US" sz="3200" dirty="0" err="1"/>
              <a:t>cũng</a:t>
            </a:r>
            <a:r>
              <a:rPr lang="en-US" sz="3200" dirty="0"/>
              <a:t> </a:t>
            </a:r>
            <a:r>
              <a:rPr lang="en-US" sz="3200" dirty="0" err="1"/>
              <a:t>được</a:t>
            </a:r>
            <a:r>
              <a:rPr lang="en-US" sz="3200" dirty="0"/>
              <a:t> </a:t>
            </a:r>
            <a:r>
              <a:rPr lang="en-US" sz="3200" dirty="0" err="1"/>
              <a:t>cấu</a:t>
            </a:r>
            <a:r>
              <a:rPr lang="en-US" sz="3200" dirty="0"/>
              <a:t> </a:t>
            </a:r>
            <a:r>
              <a:rPr lang="en-US" sz="3200" dirty="0" err="1"/>
              <a:t>trúc</a:t>
            </a:r>
            <a:r>
              <a:rPr lang="en-US" sz="3200" dirty="0"/>
              <a:t> </a:t>
            </a:r>
            <a:r>
              <a:rPr lang="en-US" sz="3200" dirty="0" err="1"/>
              <a:t>kiến</a:t>
            </a:r>
            <a:r>
              <a:rPr lang="en-US" sz="3200" dirty="0"/>
              <a:t> </a:t>
            </a:r>
            <a:r>
              <a:rPr lang="en-US" sz="3200" dirty="0" err="1"/>
              <a:t>thức</a:t>
            </a:r>
            <a:r>
              <a:rPr lang="en-US" sz="3200" dirty="0"/>
              <a:t> </a:t>
            </a:r>
            <a:r>
              <a:rPr lang="en-US" sz="3200" dirty="0" err="1"/>
              <a:t>thành</a:t>
            </a:r>
            <a:r>
              <a:rPr lang="en-US" sz="3200" dirty="0"/>
              <a:t> 3 </a:t>
            </a:r>
            <a:r>
              <a:rPr lang="en-US" sz="3200" dirty="0" err="1"/>
              <a:t>mạch</a:t>
            </a:r>
            <a:r>
              <a:rPr lang="en-US" sz="3200" dirty="0"/>
              <a:t> </a:t>
            </a:r>
            <a:r>
              <a:rPr lang="en-US" sz="3200" dirty="0" err="1"/>
              <a:t>kiến</a:t>
            </a:r>
            <a:r>
              <a:rPr lang="en-US" sz="3200" dirty="0"/>
              <a:t> </a:t>
            </a:r>
            <a:r>
              <a:rPr lang="en-US" sz="3200" dirty="0" err="1"/>
              <a:t>thức</a:t>
            </a:r>
            <a:r>
              <a:rPr lang="en-US" sz="3200" dirty="0"/>
              <a:t>, </a:t>
            </a:r>
            <a:r>
              <a:rPr lang="en-US" sz="3200" dirty="0" err="1"/>
              <a:t>được</a:t>
            </a:r>
            <a:r>
              <a:rPr lang="en-US" sz="3200" dirty="0"/>
              <a:t> chia </a:t>
            </a:r>
            <a:r>
              <a:rPr lang="en-US" sz="3200" dirty="0" err="1"/>
              <a:t>thành</a:t>
            </a:r>
            <a:r>
              <a:rPr lang="en-US" sz="3200" dirty="0"/>
              <a:t> 16 </a:t>
            </a:r>
            <a:r>
              <a:rPr lang="en-US" sz="3200" dirty="0" err="1"/>
              <a:t>chủ</a:t>
            </a:r>
            <a:r>
              <a:rPr lang="en-US" sz="3200" dirty="0"/>
              <a:t> </a:t>
            </a:r>
            <a:r>
              <a:rPr lang="en-US" sz="3200" dirty="0" err="1"/>
              <a:t>đề</a:t>
            </a:r>
            <a:r>
              <a:rPr lang="en-US" sz="3200" dirty="0"/>
              <a:t>:</a:t>
            </a:r>
          </a:p>
          <a:p>
            <a:pPr lvl="0"/>
            <a:r>
              <a:rPr lang="en-US" sz="3200" b="1" dirty="0">
                <a:solidFill>
                  <a:srgbClr val="0000FF"/>
                </a:solidFill>
              </a:rPr>
              <a:t>*</a:t>
            </a:r>
            <a:r>
              <a:rPr lang="en-US" sz="3200" b="1" dirty="0" err="1">
                <a:solidFill>
                  <a:srgbClr val="0000FF"/>
                </a:solidFill>
              </a:rPr>
              <a:t>Số</a:t>
            </a:r>
            <a:r>
              <a:rPr lang="en-US" sz="3200" b="1" dirty="0">
                <a:solidFill>
                  <a:srgbClr val="0000FF"/>
                </a:solidFill>
              </a:rPr>
              <a:t> </a:t>
            </a:r>
            <a:r>
              <a:rPr lang="en-US" sz="3200" b="1" dirty="0" err="1">
                <a:solidFill>
                  <a:srgbClr val="0000FF"/>
                </a:solidFill>
              </a:rPr>
              <a:t>và</a:t>
            </a:r>
            <a:r>
              <a:rPr lang="en-US" sz="3200" b="1" dirty="0">
                <a:solidFill>
                  <a:srgbClr val="0000FF"/>
                </a:solidFill>
              </a:rPr>
              <a:t> </a:t>
            </a:r>
            <a:r>
              <a:rPr lang="en-US" sz="3200" b="1" dirty="0" err="1">
                <a:solidFill>
                  <a:srgbClr val="0000FF"/>
                </a:solidFill>
              </a:rPr>
              <a:t>phép</a:t>
            </a:r>
            <a:r>
              <a:rPr lang="en-US" sz="3200" b="1" dirty="0">
                <a:solidFill>
                  <a:srgbClr val="0000FF"/>
                </a:solidFill>
              </a:rPr>
              <a:t> </a:t>
            </a:r>
            <a:r>
              <a:rPr lang="en-US" sz="3200" b="1" dirty="0" err="1">
                <a:solidFill>
                  <a:srgbClr val="0000FF"/>
                </a:solidFill>
              </a:rPr>
              <a:t>tính</a:t>
            </a:r>
            <a:endParaRPr lang="en-US" sz="3200" b="1" dirty="0">
              <a:solidFill>
                <a:srgbClr val="0000FF"/>
              </a:solidFill>
            </a:endParaRPr>
          </a:p>
          <a:p>
            <a:pPr lvl="0"/>
            <a:r>
              <a:rPr lang="en-US" sz="3200" b="1" dirty="0">
                <a:solidFill>
                  <a:srgbClr val="0000FF"/>
                </a:solidFill>
              </a:rPr>
              <a:t>*</a:t>
            </a:r>
            <a:r>
              <a:rPr lang="en-US" sz="3200" b="1" dirty="0" err="1">
                <a:solidFill>
                  <a:srgbClr val="0000FF"/>
                </a:solidFill>
              </a:rPr>
              <a:t>Hình</a:t>
            </a:r>
            <a:r>
              <a:rPr lang="en-US" sz="3200" b="1" dirty="0">
                <a:solidFill>
                  <a:srgbClr val="0000FF"/>
                </a:solidFill>
              </a:rPr>
              <a:t> </a:t>
            </a:r>
            <a:r>
              <a:rPr lang="en-US" sz="3200" b="1" dirty="0" err="1">
                <a:solidFill>
                  <a:srgbClr val="0000FF"/>
                </a:solidFill>
              </a:rPr>
              <a:t>học</a:t>
            </a:r>
            <a:r>
              <a:rPr lang="en-US" sz="3200" b="1" dirty="0">
                <a:solidFill>
                  <a:srgbClr val="0000FF"/>
                </a:solidFill>
              </a:rPr>
              <a:t> </a:t>
            </a:r>
            <a:r>
              <a:rPr lang="en-US" sz="3200" b="1" dirty="0" err="1">
                <a:solidFill>
                  <a:srgbClr val="0000FF"/>
                </a:solidFill>
              </a:rPr>
              <a:t>và</a:t>
            </a:r>
            <a:r>
              <a:rPr lang="en-US" sz="3200" b="1" dirty="0">
                <a:solidFill>
                  <a:srgbClr val="0000FF"/>
                </a:solidFill>
              </a:rPr>
              <a:t> </a:t>
            </a:r>
            <a:r>
              <a:rPr lang="en-US" sz="3200" b="1" dirty="0" err="1">
                <a:solidFill>
                  <a:srgbClr val="0000FF"/>
                </a:solidFill>
              </a:rPr>
              <a:t>đo</a:t>
            </a:r>
            <a:r>
              <a:rPr lang="en-US" sz="3200" b="1" dirty="0">
                <a:solidFill>
                  <a:srgbClr val="0000FF"/>
                </a:solidFill>
              </a:rPr>
              <a:t> </a:t>
            </a:r>
            <a:r>
              <a:rPr lang="en-US" sz="3200" b="1" dirty="0" err="1">
                <a:solidFill>
                  <a:srgbClr val="0000FF"/>
                </a:solidFill>
              </a:rPr>
              <a:t>lường</a:t>
            </a:r>
            <a:endParaRPr lang="en-US" sz="3200" b="1" dirty="0">
              <a:solidFill>
                <a:srgbClr val="0000FF"/>
              </a:solidFill>
            </a:endParaRPr>
          </a:p>
          <a:p>
            <a:pPr lvl="0"/>
            <a:r>
              <a:rPr lang="en-US" sz="3200" b="1" dirty="0">
                <a:solidFill>
                  <a:srgbClr val="0000FF"/>
                </a:solidFill>
              </a:rPr>
              <a:t>*</a:t>
            </a:r>
            <a:r>
              <a:rPr lang="en-US" sz="3200" b="1" dirty="0" err="1">
                <a:solidFill>
                  <a:srgbClr val="0000FF"/>
                </a:solidFill>
              </a:rPr>
              <a:t>Một</a:t>
            </a:r>
            <a:r>
              <a:rPr lang="en-US" sz="3200" b="1" dirty="0">
                <a:solidFill>
                  <a:srgbClr val="0000FF"/>
                </a:solidFill>
              </a:rPr>
              <a:t> </a:t>
            </a:r>
            <a:r>
              <a:rPr lang="en-US" sz="3200" b="1" dirty="0" err="1">
                <a:solidFill>
                  <a:srgbClr val="0000FF"/>
                </a:solidFill>
              </a:rPr>
              <a:t>số</a:t>
            </a:r>
            <a:r>
              <a:rPr lang="en-US" sz="3200" b="1" dirty="0">
                <a:solidFill>
                  <a:srgbClr val="0000FF"/>
                </a:solidFill>
              </a:rPr>
              <a:t> </a:t>
            </a:r>
            <a:r>
              <a:rPr lang="en-US" sz="3200" b="1" dirty="0" err="1">
                <a:solidFill>
                  <a:srgbClr val="0000FF"/>
                </a:solidFill>
              </a:rPr>
              <a:t>yếu</a:t>
            </a:r>
            <a:r>
              <a:rPr lang="en-US" sz="3200" b="1" dirty="0">
                <a:solidFill>
                  <a:srgbClr val="0000FF"/>
                </a:solidFill>
              </a:rPr>
              <a:t> </a:t>
            </a:r>
            <a:r>
              <a:rPr lang="en-US" sz="3200" b="1" dirty="0" err="1">
                <a:solidFill>
                  <a:srgbClr val="0000FF"/>
                </a:solidFill>
              </a:rPr>
              <a:t>tố</a:t>
            </a:r>
            <a:r>
              <a:rPr lang="en-US" sz="3200" b="1" dirty="0">
                <a:solidFill>
                  <a:srgbClr val="0000FF"/>
                </a:solidFill>
              </a:rPr>
              <a:t> </a:t>
            </a:r>
            <a:r>
              <a:rPr lang="en-US" sz="3200" b="1" dirty="0" err="1">
                <a:solidFill>
                  <a:srgbClr val="0000FF"/>
                </a:solidFill>
              </a:rPr>
              <a:t>thống</a:t>
            </a:r>
            <a:r>
              <a:rPr lang="en-US" sz="3200" b="1" dirty="0">
                <a:solidFill>
                  <a:srgbClr val="0000FF"/>
                </a:solidFill>
              </a:rPr>
              <a:t> </a:t>
            </a:r>
            <a:r>
              <a:rPr lang="en-US" sz="3200" b="1" dirty="0" err="1">
                <a:solidFill>
                  <a:srgbClr val="0000FF"/>
                </a:solidFill>
              </a:rPr>
              <a:t>kê</a:t>
            </a:r>
            <a:r>
              <a:rPr lang="en-US" sz="3200" b="1" dirty="0">
                <a:solidFill>
                  <a:srgbClr val="0000FF"/>
                </a:solidFill>
              </a:rPr>
              <a:t> </a:t>
            </a:r>
            <a:r>
              <a:rPr lang="en-US" sz="3200" b="1" dirty="0" err="1">
                <a:solidFill>
                  <a:srgbClr val="0000FF"/>
                </a:solidFill>
              </a:rPr>
              <a:t>và</a:t>
            </a:r>
            <a:r>
              <a:rPr lang="en-US" sz="3200" b="1" dirty="0">
                <a:solidFill>
                  <a:srgbClr val="0000FF"/>
                </a:solidFill>
              </a:rPr>
              <a:t> </a:t>
            </a:r>
            <a:r>
              <a:rPr lang="en-US" sz="3200" b="1" dirty="0" err="1">
                <a:solidFill>
                  <a:srgbClr val="0000FF"/>
                </a:solidFill>
              </a:rPr>
              <a:t>xác</a:t>
            </a:r>
            <a:r>
              <a:rPr lang="en-US" sz="3200" b="1" dirty="0">
                <a:solidFill>
                  <a:srgbClr val="0000FF"/>
                </a:solidFill>
              </a:rPr>
              <a:t> </a:t>
            </a:r>
            <a:r>
              <a:rPr lang="en-US" sz="3200" b="1" dirty="0" err="1">
                <a:solidFill>
                  <a:srgbClr val="0000FF"/>
                </a:solidFill>
              </a:rPr>
              <a:t>suất</a:t>
            </a:r>
            <a:endParaRPr lang="en-US" sz="3200" b="1" dirty="0">
              <a:solidFill>
                <a:srgbClr val="0000FF"/>
              </a:solidFill>
            </a:endParaRPr>
          </a:p>
          <a:p>
            <a:endParaRPr lang="en-US" sz="3200" dirty="0"/>
          </a:p>
        </p:txBody>
      </p:sp>
    </p:spTree>
    <p:extLst>
      <p:ext uri="{BB962C8B-B14F-4D97-AF65-F5344CB8AC3E}">
        <p14:creationId xmlns:p14="http://schemas.microsoft.com/office/powerpoint/2010/main" val="22519583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478971" y="1208880"/>
            <a:ext cx="11299372" cy="5570756"/>
          </a:xfrm>
          <a:prstGeom prst="rect">
            <a:avLst/>
          </a:prstGeom>
          <a:noFill/>
        </p:spPr>
        <p:txBody>
          <a:bodyPr wrap="square" rtlCol="0">
            <a:spAutoFit/>
          </a:bodyPr>
          <a:lstStyle/>
          <a:p>
            <a:r>
              <a:rPr lang="en-US" sz="3600" b="1" dirty="0">
                <a:solidFill>
                  <a:srgbClr val="0000FF"/>
                </a:solidFill>
              </a:rPr>
              <a:t>I.  SỐ VÀ PHÉP TÍNH</a:t>
            </a:r>
            <a:endParaRPr lang="en-US" sz="3600" dirty="0">
              <a:solidFill>
                <a:srgbClr val="0000FF"/>
              </a:solidFill>
            </a:endParaRPr>
          </a:p>
          <a:p>
            <a:r>
              <a:rPr lang="en-US" sz="3200" b="1" dirty="0">
                <a:solidFill>
                  <a:srgbClr val="FF0000"/>
                </a:solidFill>
              </a:rPr>
              <a:t>1.1. </a:t>
            </a:r>
            <a:r>
              <a:rPr lang="en-US" sz="3200" b="1" dirty="0" err="1">
                <a:solidFill>
                  <a:srgbClr val="FF0000"/>
                </a:solidFill>
              </a:rPr>
              <a:t>Số</a:t>
            </a:r>
            <a:r>
              <a:rPr lang="en-US" sz="3200" b="1" dirty="0">
                <a:solidFill>
                  <a:srgbClr val="FF0000"/>
                </a:solidFill>
              </a:rPr>
              <a:t> </a:t>
            </a:r>
            <a:r>
              <a:rPr lang="en-US" sz="3200" b="1" dirty="0" err="1">
                <a:solidFill>
                  <a:srgbClr val="FF0000"/>
                </a:solidFill>
              </a:rPr>
              <a:t>tự</a:t>
            </a:r>
            <a:r>
              <a:rPr lang="en-US" sz="3200" b="1" dirty="0">
                <a:solidFill>
                  <a:srgbClr val="FF0000"/>
                </a:solidFill>
              </a:rPr>
              <a:t> </a:t>
            </a:r>
            <a:r>
              <a:rPr lang="en-US" sz="3200" b="1" dirty="0" err="1">
                <a:solidFill>
                  <a:srgbClr val="FF0000"/>
                </a:solidFill>
              </a:rPr>
              <a:t>nhiên</a:t>
            </a:r>
            <a:r>
              <a:rPr lang="en-US" sz="3200" b="1" dirty="0">
                <a:solidFill>
                  <a:srgbClr val="FF0000"/>
                </a:solidFill>
              </a:rPr>
              <a:t>:</a:t>
            </a:r>
            <a:endParaRPr lang="en-US" sz="3200" dirty="0">
              <a:solidFill>
                <a:srgbClr val="FF0000"/>
              </a:solidFill>
            </a:endParaRPr>
          </a:p>
          <a:p>
            <a:r>
              <a:rPr lang="en-US" sz="3200" dirty="0"/>
              <a:t>      C</a:t>
            </a:r>
            <a:r>
              <a:rPr lang="vi-VN" sz="3200" dirty="0"/>
              <a:t>ách tiếp cận xây dựng nội dung và phương pháp dạy học các số trong phạm vi </a:t>
            </a:r>
            <a:r>
              <a:rPr lang="vi-VN" sz="3200" b="1" dirty="0">
                <a:solidFill>
                  <a:srgbClr val="FF0000"/>
                </a:solidFill>
              </a:rPr>
              <a:t>10 000, 100 000 </a:t>
            </a:r>
            <a:r>
              <a:rPr lang="vi-VN" sz="3200" dirty="0"/>
              <a:t>được thực hiện tương tự ở SGK Toán 1, Toán 2 – Kết</a:t>
            </a:r>
            <a:r>
              <a:rPr lang="en-US" sz="3200" dirty="0"/>
              <a:t> </a:t>
            </a:r>
            <a:r>
              <a:rPr lang="en-US" sz="3200" dirty="0" err="1"/>
              <a:t>nối</a:t>
            </a:r>
            <a:r>
              <a:rPr lang="en-US" sz="3200" dirty="0"/>
              <a:t> tri </a:t>
            </a:r>
            <a:r>
              <a:rPr lang="en-US" sz="3200" dirty="0" err="1"/>
              <a:t>thức</a:t>
            </a:r>
            <a:r>
              <a:rPr lang="en-US" sz="3200" dirty="0"/>
              <a:t> </a:t>
            </a:r>
            <a:r>
              <a:rPr lang="en-US" sz="3200" dirty="0" err="1"/>
              <a:t>với</a:t>
            </a:r>
            <a:r>
              <a:rPr lang="en-US" sz="3200" dirty="0"/>
              <a:t> </a:t>
            </a:r>
            <a:r>
              <a:rPr lang="en-US" sz="3200" dirty="0" err="1"/>
              <a:t>cuộc</a:t>
            </a:r>
            <a:r>
              <a:rPr lang="en-US" sz="3200" dirty="0"/>
              <a:t> </a:t>
            </a:r>
            <a:r>
              <a:rPr lang="en-US" sz="3200" dirty="0" err="1"/>
              <a:t>sống</a:t>
            </a:r>
            <a:r>
              <a:rPr lang="en-US" sz="3200" dirty="0"/>
              <a:t>.</a:t>
            </a:r>
          </a:p>
          <a:p>
            <a:r>
              <a:rPr lang="en-US" sz="3200" dirty="0"/>
              <a:t>      </a:t>
            </a:r>
            <a:r>
              <a:rPr lang="en-US" sz="3200" dirty="0" err="1"/>
              <a:t>Các</a:t>
            </a:r>
            <a:r>
              <a:rPr lang="en-US" sz="3200" dirty="0"/>
              <a:t> </a:t>
            </a:r>
            <a:r>
              <a:rPr lang="en-US" sz="3200" dirty="0" err="1"/>
              <a:t>dạng</a:t>
            </a:r>
            <a:r>
              <a:rPr lang="en-US" sz="3200" dirty="0"/>
              <a:t> </a:t>
            </a:r>
            <a:r>
              <a:rPr lang="en-US" sz="3200" dirty="0" err="1"/>
              <a:t>bài</a:t>
            </a:r>
            <a:r>
              <a:rPr lang="en-US" sz="3200" dirty="0"/>
              <a:t> </a:t>
            </a:r>
            <a:r>
              <a:rPr lang="en-US" sz="3200" dirty="0" err="1"/>
              <a:t>lập</a:t>
            </a:r>
            <a:r>
              <a:rPr lang="en-US" sz="3200" dirty="0"/>
              <a:t> </a:t>
            </a:r>
            <a:r>
              <a:rPr lang="en-US" sz="3200" dirty="0" err="1"/>
              <a:t>số</a:t>
            </a:r>
            <a:r>
              <a:rPr lang="en-US" sz="3200" dirty="0"/>
              <a:t>:</a:t>
            </a:r>
          </a:p>
          <a:p>
            <a:r>
              <a:rPr lang="en-US" sz="3200" b="1" dirty="0"/>
              <a:t>         </a:t>
            </a:r>
            <a:r>
              <a:rPr lang="en-US" sz="3200" b="1" dirty="0">
                <a:solidFill>
                  <a:srgbClr val="7030A0"/>
                </a:solidFill>
              </a:rPr>
              <a:t>+ </a:t>
            </a:r>
            <a:r>
              <a:rPr lang="en-US" sz="3200" b="1" dirty="0" err="1">
                <a:solidFill>
                  <a:srgbClr val="7030A0"/>
                </a:solidFill>
              </a:rPr>
              <a:t>Hình</a:t>
            </a:r>
            <a:r>
              <a:rPr lang="en-US" sz="3200" b="1" dirty="0">
                <a:solidFill>
                  <a:srgbClr val="7030A0"/>
                </a:solidFill>
              </a:rPr>
              <a:t> </a:t>
            </a:r>
            <a:r>
              <a:rPr lang="en-US" sz="3200" b="1" dirty="0" err="1">
                <a:solidFill>
                  <a:srgbClr val="7030A0"/>
                </a:solidFill>
              </a:rPr>
              <a:t>thành</a:t>
            </a:r>
            <a:r>
              <a:rPr lang="en-US" sz="3200" b="1" dirty="0">
                <a:solidFill>
                  <a:srgbClr val="7030A0"/>
                </a:solidFill>
              </a:rPr>
              <a:t> </a:t>
            </a:r>
            <a:r>
              <a:rPr lang="en-US" sz="3200" b="1" dirty="0" err="1">
                <a:solidFill>
                  <a:srgbClr val="7030A0"/>
                </a:solidFill>
              </a:rPr>
              <a:t>số</a:t>
            </a:r>
            <a:r>
              <a:rPr lang="en-US" sz="3200" b="1" dirty="0">
                <a:solidFill>
                  <a:srgbClr val="7030A0"/>
                </a:solidFill>
              </a:rPr>
              <a:t> </a:t>
            </a:r>
          </a:p>
          <a:p>
            <a:r>
              <a:rPr lang="en-US" sz="3200" b="1" dirty="0">
                <a:solidFill>
                  <a:srgbClr val="7030A0"/>
                </a:solidFill>
              </a:rPr>
              <a:t>         + </a:t>
            </a:r>
            <a:r>
              <a:rPr lang="en-US" sz="3200" b="1" dirty="0" err="1">
                <a:solidFill>
                  <a:srgbClr val="7030A0"/>
                </a:solidFill>
              </a:rPr>
              <a:t>Đọc</a:t>
            </a:r>
            <a:r>
              <a:rPr lang="en-US" sz="3200" b="1" dirty="0">
                <a:solidFill>
                  <a:srgbClr val="7030A0"/>
                </a:solidFill>
              </a:rPr>
              <a:t>, </a:t>
            </a:r>
            <a:r>
              <a:rPr lang="en-US" sz="3200" b="1" dirty="0" err="1">
                <a:solidFill>
                  <a:srgbClr val="7030A0"/>
                </a:solidFill>
              </a:rPr>
              <a:t>viết</a:t>
            </a:r>
            <a:r>
              <a:rPr lang="en-US" sz="3200" b="1" dirty="0">
                <a:solidFill>
                  <a:srgbClr val="7030A0"/>
                </a:solidFill>
              </a:rPr>
              <a:t> </a:t>
            </a:r>
            <a:r>
              <a:rPr lang="en-US" sz="3200" b="1" dirty="0" err="1">
                <a:solidFill>
                  <a:srgbClr val="7030A0"/>
                </a:solidFill>
              </a:rPr>
              <a:t>số</a:t>
            </a:r>
            <a:endParaRPr lang="en-US" sz="3200" b="1" dirty="0">
              <a:solidFill>
                <a:srgbClr val="7030A0"/>
              </a:solidFill>
            </a:endParaRPr>
          </a:p>
          <a:p>
            <a:r>
              <a:rPr lang="en-US" sz="3200" b="1" dirty="0">
                <a:solidFill>
                  <a:srgbClr val="7030A0"/>
                </a:solidFill>
              </a:rPr>
              <a:t>         + </a:t>
            </a:r>
            <a:r>
              <a:rPr lang="en-US" sz="3200" b="1" dirty="0" err="1">
                <a:solidFill>
                  <a:srgbClr val="7030A0"/>
                </a:solidFill>
              </a:rPr>
              <a:t>Cấu</a:t>
            </a:r>
            <a:r>
              <a:rPr lang="en-US" sz="3200" b="1" dirty="0">
                <a:solidFill>
                  <a:srgbClr val="7030A0"/>
                </a:solidFill>
              </a:rPr>
              <a:t> </a:t>
            </a:r>
            <a:r>
              <a:rPr lang="en-US" sz="3200" b="1" dirty="0" err="1">
                <a:solidFill>
                  <a:srgbClr val="7030A0"/>
                </a:solidFill>
              </a:rPr>
              <a:t>tạo</a:t>
            </a:r>
            <a:r>
              <a:rPr lang="en-US" sz="3200" b="1" dirty="0">
                <a:solidFill>
                  <a:srgbClr val="7030A0"/>
                </a:solidFill>
              </a:rPr>
              <a:t>, </a:t>
            </a:r>
            <a:r>
              <a:rPr lang="en-US" sz="3200" b="1" dirty="0" err="1">
                <a:solidFill>
                  <a:srgbClr val="7030A0"/>
                </a:solidFill>
              </a:rPr>
              <a:t>phân</a:t>
            </a:r>
            <a:r>
              <a:rPr lang="en-US" sz="3200" b="1" dirty="0">
                <a:solidFill>
                  <a:srgbClr val="7030A0"/>
                </a:solidFill>
              </a:rPr>
              <a:t> </a:t>
            </a:r>
            <a:r>
              <a:rPr lang="en-US" sz="3200" b="1" dirty="0" err="1">
                <a:solidFill>
                  <a:srgbClr val="7030A0"/>
                </a:solidFill>
              </a:rPr>
              <a:t>tích</a:t>
            </a:r>
            <a:r>
              <a:rPr lang="en-US" sz="3200" b="1" dirty="0">
                <a:solidFill>
                  <a:srgbClr val="7030A0"/>
                </a:solidFill>
              </a:rPr>
              <a:t> </a:t>
            </a:r>
            <a:r>
              <a:rPr lang="en-US" sz="3200" b="1" dirty="0" err="1">
                <a:solidFill>
                  <a:srgbClr val="7030A0"/>
                </a:solidFill>
              </a:rPr>
              <a:t>số</a:t>
            </a:r>
            <a:endParaRPr lang="en-US" sz="3200" b="1" dirty="0">
              <a:solidFill>
                <a:srgbClr val="7030A0"/>
              </a:solidFill>
            </a:endParaRPr>
          </a:p>
          <a:p>
            <a:r>
              <a:rPr lang="en-US" sz="3200" b="1" dirty="0">
                <a:solidFill>
                  <a:srgbClr val="7030A0"/>
                </a:solidFill>
              </a:rPr>
              <a:t>         + </a:t>
            </a:r>
            <a:r>
              <a:rPr lang="en-US" sz="3200" b="1" dirty="0" err="1">
                <a:solidFill>
                  <a:srgbClr val="7030A0"/>
                </a:solidFill>
              </a:rPr>
              <a:t>Thứ</a:t>
            </a:r>
            <a:r>
              <a:rPr lang="en-US" sz="3200" b="1" dirty="0">
                <a:solidFill>
                  <a:srgbClr val="7030A0"/>
                </a:solidFill>
              </a:rPr>
              <a:t> </a:t>
            </a:r>
            <a:r>
              <a:rPr lang="en-US" sz="3200" b="1" dirty="0" err="1">
                <a:solidFill>
                  <a:srgbClr val="7030A0"/>
                </a:solidFill>
              </a:rPr>
              <a:t>tự</a:t>
            </a:r>
            <a:r>
              <a:rPr lang="en-US" sz="3200" b="1" dirty="0">
                <a:solidFill>
                  <a:srgbClr val="7030A0"/>
                </a:solidFill>
              </a:rPr>
              <a:t>, so </a:t>
            </a:r>
            <a:r>
              <a:rPr lang="en-US" sz="3200" b="1" dirty="0" err="1">
                <a:solidFill>
                  <a:srgbClr val="7030A0"/>
                </a:solidFill>
              </a:rPr>
              <a:t>sánh</a:t>
            </a:r>
            <a:r>
              <a:rPr lang="en-US" sz="3200" b="1" dirty="0">
                <a:solidFill>
                  <a:srgbClr val="7030A0"/>
                </a:solidFill>
              </a:rPr>
              <a:t> </a:t>
            </a:r>
            <a:r>
              <a:rPr lang="en-US" sz="3200" b="1" dirty="0" err="1">
                <a:solidFill>
                  <a:srgbClr val="7030A0"/>
                </a:solidFill>
              </a:rPr>
              <a:t>số</a:t>
            </a:r>
            <a:endParaRPr lang="en-US" sz="3200" b="1"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81000" y="1208880"/>
            <a:ext cx="11364685" cy="4031873"/>
          </a:xfrm>
          <a:prstGeom prst="rect">
            <a:avLst/>
          </a:prstGeom>
          <a:noFill/>
        </p:spPr>
        <p:txBody>
          <a:bodyPr wrap="square" rtlCol="0">
            <a:spAutoFit/>
          </a:bodyPr>
          <a:lstStyle/>
          <a:p>
            <a:r>
              <a:rPr lang="en-US" sz="3200" b="1" dirty="0">
                <a:solidFill>
                  <a:srgbClr val="FF0000"/>
                </a:solidFill>
              </a:rPr>
              <a:t>1.2. </a:t>
            </a:r>
            <a:r>
              <a:rPr lang="en-US" sz="3200" b="1" dirty="0" err="1">
                <a:solidFill>
                  <a:srgbClr val="FF0000"/>
                </a:solidFill>
              </a:rPr>
              <a:t>Làm</a:t>
            </a:r>
            <a:r>
              <a:rPr lang="en-US" sz="3200" b="1" dirty="0">
                <a:solidFill>
                  <a:srgbClr val="FF0000"/>
                </a:solidFill>
              </a:rPr>
              <a:t> </a:t>
            </a:r>
            <a:r>
              <a:rPr lang="en-US" sz="3200" b="1" dirty="0" err="1">
                <a:solidFill>
                  <a:srgbClr val="FF0000"/>
                </a:solidFill>
              </a:rPr>
              <a:t>tròn</a:t>
            </a:r>
            <a:r>
              <a:rPr lang="en-US" sz="3200" b="1" dirty="0">
                <a:solidFill>
                  <a:srgbClr val="FF0000"/>
                </a:solidFill>
              </a:rPr>
              <a:t> </a:t>
            </a:r>
            <a:r>
              <a:rPr lang="en-US" sz="3200" b="1" dirty="0" err="1">
                <a:solidFill>
                  <a:srgbClr val="FF0000"/>
                </a:solidFill>
              </a:rPr>
              <a:t>số</a:t>
            </a:r>
            <a:r>
              <a:rPr lang="en-US" sz="3200" b="1" dirty="0">
                <a:solidFill>
                  <a:srgbClr val="FF0000"/>
                </a:solidFill>
              </a:rPr>
              <a:t>: (SGK/15, </a:t>
            </a:r>
            <a:r>
              <a:rPr lang="en-US" sz="3200" b="1" dirty="0" err="1">
                <a:solidFill>
                  <a:srgbClr val="FF0000"/>
                </a:solidFill>
              </a:rPr>
              <a:t>tập</a:t>
            </a:r>
            <a:r>
              <a:rPr lang="en-US" sz="3200" b="1" dirty="0">
                <a:solidFill>
                  <a:srgbClr val="FF0000"/>
                </a:solidFill>
              </a:rPr>
              <a:t> 2)</a:t>
            </a:r>
            <a:endParaRPr lang="en-US" sz="3200" dirty="0">
              <a:solidFill>
                <a:srgbClr val="FF0000"/>
              </a:solidFill>
            </a:endParaRPr>
          </a:p>
          <a:p>
            <a:pPr lvl="0"/>
            <a:r>
              <a:rPr lang="en-US" sz="3200" dirty="0" err="1"/>
              <a:t>Nội</a:t>
            </a:r>
            <a:r>
              <a:rPr lang="en-US" sz="3200" dirty="0"/>
              <a:t> dung “</a:t>
            </a:r>
            <a:r>
              <a:rPr lang="en-US" sz="3200" dirty="0" err="1"/>
              <a:t>Làm</a:t>
            </a:r>
            <a:r>
              <a:rPr lang="en-US" sz="3200" dirty="0"/>
              <a:t> </a:t>
            </a:r>
            <a:r>
              <a:rPr lang="en-US" sz="3200" dirty="0" err="1"/>
              <a:t>tròn</a:t>
            </a:r>
            <a:r>
              <a:rPr lang="en-US" sz="3200" dirty="0"/>
              <a:t> </a:t>
            </a:r>
            <a:r>
              <a:rPr lang="en-US" sz="3200" dirty="0" err="1"/>
              <a:t>số</a:t>
            </a:r>
            <a:r>
              <a:rPr lang="en-US" sz="3200" dirty="0"/>
              <a:t>” </a:t>
            </a:r>
            <a:r>
              <a:rPr lang="en-US" sz="3200" dirty="0" err="1"/>
              <a:t>là</a:t>
            </a:r>
            <a:r>
              <a:rPr lang="en-US" sz="3200" dirty="0"/>
              <a:t> </a:t>
            </a:r>
            <a:r>
              <a:rPr lang="vi-VN" sz="3200" dirty="0"/>
              <a:t>điểm mới so với Toán 3 Chương tr</a:t>
            </a:r>
            <a:r>
              <a:rPr lang="en-US" sz="3200" dirty="0"/>
              <a:t>ì</a:t>
            </a:r>
            <a:r>
              <a:rPr lang="vi-VN" sz="3200" dirty="0"/>
              <a:t>nh Giáo dục phổ thông 2000.</a:t>
            </a:r>
            <a:endParaRPr lang="en-US" sz="3200" dirty="0"/>
          </a:p>
          <a:p>
            <a:pPr lvl="0"/>
            <a:r>
              <a:rPr lang="en-US" sz="3200" dirty="0" err="1"/>
              <a:t>Cách</a:t>
            </a:r>
            <a:r>
              <a:rPr lang="en-US" sz="3200" dirty="0"/>
              <a:t> </a:t>
            </a:r>
            <a:r>
              <a:rPr lang="en-US" sz="3200" dirty="0" err="1"/>
              <a:t>tiếp</a:t>
            </a:r>
            <a:r>
              <a:rPr lang="en-US" sz="3200" dirty="0"/>
              <a:t> </a:t>
            </a:r>
            <a:r>
              <a:rPr lang="en-US" sz="3200" dirty="0" err="1"/>
              <a:t>cận</a:t>
            </a:r>
            <a:r>
              <a:rPr lang="en-US" sz="3200" dirty="0"/>
              <a:t> </a:t>
            </a:r>
            <a:r>
              <a:rPr lang="en-US" sz="3200" dirty="0" err="1"/>
              <a:t>như</a:t>
            </a:r>
            <a:r>
              <a:rPr lang="en-US" sz="3200" dirty="0"/>
              <a:t> </a:t>
            </a:r>
            <a:r>
              <a:rPr lang="en-US" sz="3200" dirty="0" err="1"/>
              <a:t>sau</a:t>
            </a:r>
            <a:r>
              <a:rPr lang="en-US" sz="3200" dirty="0"/>
              <a:t>: </a:t>
            </a:r>
            <a:r>
              <a:rPr lang="en-US" sz="3200" dirty="0" err="1"/>
              <a:t>Từ</a:t>
            </a:r>
            <a:r>
              <a:rPr lang="en-US" sz="3200" dirty="0"/>
              <a:t> </a:t>
            </a:r>
            <a:r>
              <a:rPr lang="en-US" sz="3200" dirty="0" err="1"/>
              <a:t>tình</a:t>
            </a:r>
            <a:r>
              <a:rPr lang="en-US" sz="3200" dirty="0"/>
              <a:t> </a:t>
            </a:r>
            <a:r>
              <a:rPr lang="en-US" sz="3200" dirty="0" err="1"/>
              <a:t>huống</a:t>
            </a:r>
            <a:r>
              <a:rPr lang="en-US" sz="3200" dirty="0"/>
              <a:t> </a:t>
            </a:r>
            <a:r>
              <a:rPr lang="en-US" sz="3200" dirty="0" err="1"/>
              <a:t>thực</a:t>
            </a:r>
            <a:r>
              <a:rPr lang="en-US" sz="3200" dirty="0"/>
              <a:t> </a:t>
            </a:r>
            <a:r>
              <a:rPr lang="en-US" sz="3200" dirty="0" err="1"/>
              <a:t>tiễn</a:t>
            </a:r>
            <a:r>
              <a:rPr lang="en-US" sz="3200" dirty="0"/>
              <a:t>, </a:t>
            </a:r>
            <a:r>
              <a:rPr lang="vi-VN" sz="3200" dirty="0"/>
              <a:t>giúp học sinh bước đầu làm quen với khái niệm làm tr</a:t>
            </a:r>
            <a:r>
              <a:rPr lang="en-US" sz="3200" dirty="0"/>
              <a:t>ò</a:t>
            </a:r>
            <a:r>
              <a:rPr lang="vi-VN" sz="3200" dirty="0"/>
              <a:t>n số và biết cách làm tr</a:t>
            </a:r>
            <a:r>
              <a:rPr lang="en-US" sz="3200" dirty="0"/>
              <a:t>ò</a:t>
            </a:r>
            <a:r>
              <a:rPr lang="vi-VN" sz="3200" dirty="0"/>
              <a:t>n</a:t>
            </a:r>
            <a:r>
              <a:rPr lang="en-US" sz="3200" dirty="0"/>
              <a:t> </a:t>
            </a:r>
            <a:r>
              <a:rPr lang="en-US" sz="3200" dirty="0" err="1"/>
              <a:t>số</a:t>
            </a:r>
            <a:r>
              <a:rPr lang="en-US" sz="3200" dirty="0"/>
              <a:t> </a:t>
            </a:r>
            <a:r>
              <a:rPr lang="en-US" sz="3200" dirty="0" err="1"/>
              <a:t>đến</a:t>
            </a:r>
            <a:r>
              <a:rPr lang="en-US" sz="3200" dirty="0"/>
              <a:t> </a:t>
            </a:r>
            <a:r>
              <a:rPr lang="en-US" sz="3200" b="1" dirty="0" err="1">
                <a:solidFill>
                  <a:srgbClr val="7030A0"/>
                </a:solidFill>
              </a:rPr>
              <a:t>hàng</a:t>
            </a:r>
            <a:r>
              <a:rPr lang="en-US" sz="3200" b="1" dirty="0">
                <a:solidFill>
                  <a:srgbClr val="7030A0"/>
                </a:solidFill>
              </a:rPr>
              <a:t> </a:t>
            </a:r>
            <a:r>
              <a:rPr lang="en-US" sz="3200" b="1" dirty="0" err="1">
                <a:solidFill>
                  <a:srgbClr val="7030A0"/>
                </a:solidFill>
              </a:rPr>
              <a:t>chục</a:t>
            </a:r>
            <a:r>
              <a:rPr lang="en-US" sz="3200" b="1" dirty="0">
                <a:solidFill>
                  <a:srgbClr val="7030A0"/>
                </a:solidFill>
              </a:rPr>
              <a:t>, </a:t>
            </a:r>
            <a:r>
              <a:rPr lang="en-US" sz="3200" b="1" dirty="0" err="1">
                <a:solidFill>
                  <a:srgbClr val="7030A0"/>
                </a:solidFill>
              </a:rPr>
              <a:t>hàng</a:t>
            </a:r>
            <a:r>
              <a:rPr lang="en-US" sz="3200" b="1" dirty="0">
                <a:solidFill>
                  <a:srgbClr val="7030A0"/>
                </a:solidFill>
              </a:rPr>
              <a:t> </a:t>
            </a:r>
            <a:r>
              <a:rPr lang="en-US" sz="3200" b="1" dirty="0" err="1">
                <a:solidFill>
                  <a:srgbClr val="7030A0"/>
                </a:solidFill>
              </a:rPr>
              <a:t>trăm</a:t>
            </a:r>
            <a:r>
              <a:rPr lang="en-US" sz="3200" b="1" dirty="0">
                <a:solidFill>
                  <a:srgbClr val="7030A0"/>
                </a:solidFill>
              </a:rPr>
              <a:t>, </a:t>
            </a:r>
            <a:r>
              <a:rPr lang="en-US" sz="3200" b="1" dirty="0" err="1">
                <a:solidFill>
                  <a:srgbClr val="7030A0"/>
                </a:solidFill>
              </a:rPr>
              <a:t>hàng</a:t>
            </a:r>
            <a:r>
              <a:rPr lang="en-US" sz="3200" b="1" dirty="0">
                <a:solidFill>
                  <a:srgbClr val="7030A0"/>
                </a:solidFill>
              </a:rPr>
              <a:t> </a:t>
            </a:r>
            <a:r>
              <a:rPr lang="en-US" sz="3200" b="1" dirty="0" err="1">
                <a:solidFill>
                  <a:srgbClr val="7030A0"/>
                </a:solidFill>
              </a:rPr>
              <a:t>nghìn</a:t>
            </a:r>
            <a:r>
              <a:rPr lang="en-US" sz="3200" b="1" dirty="0">
                <a:solidFill>
                  <a:srgbClr val="7030A0"/>
                </a:solidFill>
              </a:rPr>
              <a:t>, </a:t>
            </a:r>
            <a:r>
              <a:rPr lang="en-US" sz="3200" b="1" dirty="0" err="1">
                <a:solidFill>
                  <a:srgbClr val="7030A0"/>
                </a:solidFill>
              </a:rPr>
              <a:t>hàng</a:t>
            </a:r>
            <a:r>
              <a:rPr lang="en-US" sz="3200" b="1" dirty="0">
                <a:solidFill>
                  <a:srgbClr val="7030A0"/>
                </a:solidFill>
              </a:rPr>
              <a:t> </a:t>
            </a:r>
            <a:r>
              <a:rPr lang="en-US" sz="3200" b="1" dirty="0" err="1">
                <a:solidFill>
                  <a:srgbClr val="7030A0"/>
                </a:solidFill>
              </a:rPr>
              <a:t>chục</a:t>
            </a:r>
            <a:r>
              <a:rPr lang="en-US" sz="3200" b="1" dirty="0">
                <a:solidFill>
                  <a:srgbClr val="7030A0"/>
                </a:solidFill>
              </a:rPr>
              <a:t> </a:t>
            </a:r>
            <a:r>
              <a:rPr lang="en-US" sz="3200" b="1" dirty="0" err="1">
                <a:solidFill>
                  <a:srgbClr val="7030A0"/>
                </a:solidFill>
              </a:rPr>
              <a:t>nghìn</a:t>
            </a:r>
            <a:r>
              <a:rPr lang="en-US" sz="3200" b="1" dirty="0">
                <a:solidFill>
                  <a:srgbClr val="7030A0"/>
                </a:solidFill>
              </a:rPr>
              <a:t>.</a:t>
            </a:r>
          </a:p>
          <a:p>
            <a:endParaRPr lang="en-US" sz="3200" dirty="0"/>
          </a:p>
        </p:txBody>
      </p:sp>
    </p:spTree>
    <p:extLst>
      <p:ext uri="{BB962C8B-B14F-4D97-AF65-F5344CB8AC3E}">
        <p14:creationId xmlns:p14="http://schemas.microsoft.com/office/powerpoint/2010/main" val="2969823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A994D4-078E-4005-8770-E22072035780}"/>
              </a:ext>
            </a:extLst>
          </p:cNvPr>
          <p:cNvSpPr txBox="1"/>
          <p:nvPr/>
        </p:nvSpPr>
        <p:spPr>
          <a:xfrm>
            <a:off x="381000" y="1208880"/>
            <a:ext cx="11364685" cy="4524315"/>
          </a:xfrm>
          <a:prstGeom prst="rect">
            <a:avLst/>
          </a:prstGeom>
          <a:noFill/>
        </p:spPr>
        <p:txBody>
          <a:bodyPr wrap="square" rtlCol="0">
            <a:spAutoFit/>
          </a:bodyPr>
          <a:lstStyle/>
          <a:p>
            <a:r>
              <a:rPr lang="en-US" sz="3200" b="1" dirty="0">
                <a:solidFill>
                  <a:srgbClr val="FF0000"/>
                </a:solidFill>
              </a:rPr>
              <a:t>1.2. </a:t>
            </a:r>
            <a:r>
              <a:rPr lang="en-US" sz="3200" b="1" dirty="0" err="1">
                <a:solidFill>
                  <a:srgbClr val="FF0000"/>
                </a:solidFill>
              </a:rPr>
              <a:t>Làm</a:t>
            </a:r>
            <a:r>
              <a:rPr lang="en-US" sz="3200" b="1" dirty="0">
                <a:solidFill>
                  <a:srgbClr val="FF0000"/>
                </a:solidFill>
              </a:rPr>
              <a:t> </a:t>
            </a:r>
            <a:r>
              <a:rPr lang="en-US" sz="3200" b="1" dirty="0" err="1">
                <a:solidFill>
                  <a:srgbClr val="FF0000"/>
                </a:solidFill>
              </a:rPr>
              <a:t>tròn</a:t>
            </a:r>
            <a:r>
              <a:rPr lang="en-US" sz="3200" b="1" dirty="0">
                <a:solidFill>
                  <a:srgbClr val="FF0000"/>
                </a:solidFill>
              </a:rPr>
              <a:t> </a:t>
            </a:r>
            <a:r>
              <a:rPr lang="en-US" sz="3200" b="1" dirty="0" err="1">
                <a:solidFill>
                  <a:srgbClr val="FF0000"/>
                </a:solidFill>
              </a:rPr>
              <a:t>số</a:t>
            </a:r>
            <a:r>
              <a:rPr lang="en-US" sz="3200" b="1" dirty="0">
                <a:solidFill>
                  <a:srgbClr val="FF0000"/>
                </a:solidFill>
              </a:rPr>
              <a:t>: (SGK/15, </a:t>
            </a:r>
            <a:r>
              <a:rPr lang="en-US" sz="3200" b="1" dirty="0" err="1">
                <a:solidFill>
                  <a:srgbClr val="FF0000"/>
                </a:solidFill>
              </a:rPr>
              <a:t>tập</a:t>
            </a:r>
            <a:r>
              <a:rPr lang="en-US" sz="3200" b="1" dirty="0">
                <a:solidFill>
                  <a:srgbClr val="FF0000"/>
                </a:solidFill>
              </a:rPr>
              <a:t> 2)</a:t>
            </a:r>
            <a:endParaRPr lang="en-US" sz="3200" dirty="0">
              <a:solidFill>
                <a:srgbClr val="FF0000"/>
              </a:solidFill>
            </a:endParaRPr>
          </a:p>
          <a:p>
            <a:r>
              <a:rPr lang="en-US" sz="3200" b="1" dirty="0">
                <a:solidFill>
                  <a:srgbClr val="7030A0"/>
                </a:solidFill>
              </a:rPr>
              <a:t>CÁCH LÀM:</a:t>
            </a:r>
          </a:p>
          <a:p>
            <a:r>
              <a:rPr lang="en-US" sz="3200" dirty="0"/>
              <a:t>- </a:t>
            </a:r>
            <a:r>
              <a:rPr lang="en-US" sz="3200" dirty="0" err="1"/>
              <a:t>Khi</a:t>
            </a:r>
            <a:r>
              <a:rPr lang="en-US" sz="3200" dirty="0"/>
              <a:t> </a:t>
            </a:r>
            <a:r>
              <a:rPr lang="en-US" sz="3200" dirty="0" err="1"/>
              <a:t>làm</a:t>
            </a:r>
            <a:r>
              <a:rPr lang="en-US" sz="3200" dirty="0"/>
              <a:t> </a:t>
            </a:r>
            <a:r>
              <a:rPr lang="en-US" sz="3200" dirty="0" err="1"/>
              <a:t>tròn</a:t>
            </a:r>
            <a:r>
              <a:rPr lang="en-US" sz="3200" dirty="0"/>
              <a:t> </a:t>
            </a:r>
            <a:r>
              <a:rPr lang="en-US" sz="3200" dirty="0" err="1"/>
              <a:t>số</a:t>
            </a:r>
            <a:r>
              <a:rPr lang="en-US" sz="3200" dirty="0"/>
              <a:t> </a:t>
            </a:r>
            <a:r>
              <a:rPr lang="en-US" sz="3200" dirty="0" err="1"/>
              <a:t>đến</a:t>
            </a:r>
            <a:r>
              <a:rPr lang="en-US" sz="3200" dirty="0"/>
              <a:t> </a:t>
            </a:r>
            <a:r>
              <a:rPr lang="en-US" sz="3200" dirty="0" err="1"/>
              <a:t>hàng</a:t>
            </a:r>
            <a:r>
              <a:rPr lang="en-US" sz="3200" dirty="0"/>
              <a:t> </a:t>
            </a:r>
            <a:r>
              <a:rPr lang="en-US" sz="3200" dirty="0" err="1"/>
              <a:t>chục</a:t>
            </a:r>
            <a:r>
              <a:rPr lang="en-US" sz="3200" dirty="0"/>
              <a:t>, ta so </a:t>
            </a:r>
            <a:r>
              <a:rPr lang="en-US" sz="3200" dirty="0" err="1"/>
              <a:t>sánh</a:t>
            </a:r>
            <a:r>
              <a:rPr lang="en-US" sz="3200" dirty="0"/>
              <a:t> </a:t>
            </a:r>
            <a:r>
              <a:rPr lang="en-US" sz="3200" dirty="0" err="1"/>
              <a:t>chữ</a:t>
            </a:r>
            <a:r>
              <a:rPr lang="en-US" sz="3200" dirty="0"/>
              <a:t> </a:t>
            </a:r>
            <a:r>
              <a:rPr lang="en-US" sz="3200" dirty="0" err="1"/>
              <a:t>số</a:t>
            </a:r>
            <a:r>
              <a:rPr lang="en-US" sz="3200" dirty="0"/>
              <a:t> </a:t>
            </a:r>
            <a:r>
              <a:rPr lang="en-US" sz="3200" dirty="0" err="1"/>
              <a:t>hàng</a:t>
            </a:r>
            <a:r>
              <a:rPr lang="en-US" sz="3200" dirty="0"/>
              <a:t> </a:t>
            </a:r>
            <a:r>
              <a:rPr lang="en-US" sz="3200" dirty="0" err="1"/>
              <a:t>đơn</a:t>
            </a:r>
            <a:r>
              <a:rPr lang="en-US" sz="3200" dirty="0"/>
              <a:t> </a:t>
            </a:r>
            <a:r>
              <a:rPr lang="en-US" sz="3200" dirty="0" err="1"/>
              <a:t>vị</a:t>
            </a:r>
            <a:r>
              <a:rPr lang="en-US" sz="3200" dirty="0"/>
              <a:t> </a:t>
            </a:r>
            <a:r>
              <a:rPr lang="en-US" sz="3200" dirty="0" err="1"/>
              <a:t>với</a:t>
            </a:r>
            <a:r>
              <a:rPr lang="en-US" sz="3200" dirty="0"/>
              <a:t> 5. </a:t>
            </a:r>
            <a:r>
              <a:rPr lang="en-US" sz="3200" dirty="0" err="1"/>
              <a:t>Nếu</a:t>
            </a:r>
            <a:r>
              <a:rPr lang="en-US" sz="3200" dirty="0"/>
              <a:t> </a:t>
            </a:r>
            <a:r>
              <a:rPr lang="en-US" sz="3200" dirty="0" err="1"/>
              <a:t>chữ</a:t>
            </a:r>
            <a:r>
              <a:rPr lang="en-US" sz="3200" dirty="0"/>
              <a:t> </a:t>
            </a:r>
            <a:r>
              <a:rPr lang="en-US" sz="3200" dirty="0" err="1"/>
              <a:t>số</a:t>
            </a:r>
            <a:r>
              <a:rPr lang="en-US" sz="3200" dirty="0"/>
              <a:t> </a:t>
            </a:r>
            <a:r>
              <a:rPr lang="en-US" sz="3200" dirty="0" err="1"/>
              <a:t>hàng</a:t>
            </a:r>
            <a:r>
              <a:rPr lang="en-US" sz="3200" dirty="0"/>
              <a:t> </a:t>
            </a:r>
            <a:r>
              <a:rPr lang="en-US" sz="3200" dirty="0" err="1"/>
              <a:t>đơn</a:t>
            </a:r>
            <a:r>
              <a:rPr lang="en-US" sz="3200" dirty="0"/>
              <a:t> </a:t>
            </a:r>
            <a:r>
              <a:rPr lang="en-US" sz="3200" dirty="0" err="1"/>
              <a:t>vị</a:t>
            </a:r>
            <a:r>
              <a:rPr lang="en-US" sz="3200" dirty="0"/>
              <a:t> </a:t>
            </a:r>
            <a:r>
              <a:rPr lang="en-US" sz="3200" dirty="0" err="1"/>
              <a:t>bé</a:t>
            </a:r>
            <a:r>
              <a:rPr lang="en-US" sz="3200" dirty="0"/>
              <a:t> </a:t>
            </a:r>
            <a:r>
              <a:rPr lang="en-US" sz="3200" dirty="0" err="1"/>
              <a:t>hơn</a:t>
            </a:r>
            <a:r>
              <a:rPr lang="en-US" sz="3200" dirty="0"/>
              <a:t> 5 </a:t>
            </a:r>
            <a:r>
              <a:rPr lang="en-US" sz="3200" dirty="0" err="1"/>
              <a:t>thì</a:t>
            </a:r>
            <a:r>
              <a:rPr lang="en-US" sz="3200" dirty="0"/>
              <a:t> </a:t>
            </a:r>
            <a:r>
              <a:rPr lang="en-US" sz="3200" dirty="0" err="1"/>
              <a:t>làm</a:t>
            </a:r>
            <a:r>
              <a:rPr lang="en-US" sz="3200" dirty="0"/>
              <a:t> </a:t>
            </a:r>
            <a:r>
              <a:rPr lang="en-US" sz="3200" dirty="0" err="1"/>
              <a:t>tròn</a:t>
            </a:r>
            <a:r>
              <a:rPr lang="en-US" sz="3200" dirty="0"/>
              <a:t> </a:t>
            </a:r>
            <a:r>
              <a:rPr lang="en-US" sz="3200" dirty="0" err="1"/>
              <a:t>xuống</a:t>
            </a:r>
            <a:r>
              <a:rPr lang="en-US" sz="3200" dirty="0"/>
              <a:t>, </a:t>
            </a:r>
            <a:r>
              <a:rPr lang="en-US" sz="3200" dirty="0" err="1"/>
              <a:t>còn</a:t>
            </a:r>
            <a:r>
              <a:rPr lang="en-US" sz="3200" dirty="0"/>
              <a:t> </a:t>
            </a:r>
            <a:r>
              <a:rPr lang="en-US" sz="3200" dirty="0" err="1"/>
              <a:t>lại</a:t>
            </a:r>
            <a:r>
              <a:rPr lang="en-US" sz="3200" dirty="0"/>
              <a:t> </a:t>
            </a:r>
            <a:r>
              <a:rPr lang="en-US" sz="3200" dirty="0" err="1"/>
              <a:t>thì</a:t>
            </a:r>
            <a:r>
              <a:rPr lang="en-US" sz="3200" dirty="0"/>
              <a:t> </a:t>
            </a:r>
            <a:r>
              <a:rPr lang="en-US" sz="3200" dirty="0" err="1"/>
              <a:t>làm</a:t>
            </a:r>
            <a:r>
              <a:rPr lang="en-US" sz="3200" dirty="0"/>
              <a:t> </a:t>
            </a:r>
            <a:r>
              <a:rPr lang="en-US" sz="3200" dirty="0" err="1"/>
              <a:t>tròn</a:t>
            </a:r>
            <a:r>
              <a:rPr lang="en-US" sz="3200" dirty="0"/>
              <a:t> </a:t>
            </a:r>
            <a:r>
              <a:rPr lang="en-US" sz="3200" dirty="0" err="1"/>
              <a:t>lên</a:t>
            </a:r>
            <a:r>
              <a:rPr lang="en-US" sz="3200" dirty="0"/>
              <a:t>.</a:t>
            </a:r>
          </a:p>
          <a:p>
            <a:r>
              <a:rPr lang="en-US" sz="3200" dirty="0"/>
              <a:t>- </a:t>
            </a:r>
            <a:r>
              <a:rPr lang="en-US" sz="3200" dirty="0" err="1"/>
              <a:t>Khi</a:t>
            </a:r>
            <a:r>
              <a:rPr lang="en-US" sz="3200" dirty="0"/>
              <a:t> </a:t>
            </a:r>
            <a:r>
              <a:rPr lang="en-US" sz="3200" dirty="0" err="1"/>
              <a:t>làm</a:t>
            </a:r>
            <a:r>
              <a:rPr lang="en-US" sz="3200" dirty="0"/>
              <a:t> </a:t>
            </a:r>
            <a:r>
              <a:rPr lang="en-US" sz="3200" dirty="0" err="1"/>
              <a:t>tròn</a:t>
            </a:r>
            <a:r>
              <a:rPr lang="en-US" sz="3200" dirty="0"/>
              <a:t> </a:t>
            </a:r>
            <a:r>
              <a:rPr lang="en-US" sz="3200" dirty="0" err="1"/>
              <a:t>số</a:t>
            </a:r>
            <a:r>
              <a:rPr lang="en-US" sz="3200" dirty="0"/>
              <a:t> </a:t>
            </a:r>
            <a:r>
              <a:rPr lang="en-US" sz="3200" dirty="0" err="1"/>
              <a:t>đến</a:t>
            </a:r>
            <a:r>
              <a:rPr lang="en-US" sz="3200" dirty="0"/>
              <a:t> </a:t>
            </a:r>
            <a:r>
              <a:rPr lang="en-US" sz="3200" dirty="0" err="1"/>
              <a:t>hàng</a:t>
            </a:r>
            <a:r>
              <a:rPr lang="en-US" sz="3200" dirty="0"/>
              <a:t> </a:t>
            </a:r>
            <a:r>
              <a:rPr lang="en-US" sz="3200" dirty="0" err="1"/>
              <a:t>trăm</a:t>
            </a:r>
            <a:r>
              <a:rPr lang="en-US" sz="3200" dirty="0"/>
              <a:t>, ta so </a:t>
            </a:r>
            <a:r>
              <a:rPr lang="en-US" sz="3200" dirty="0" err="1"/>
              <a:t>sánh</a:t>
            </a:r>
            <a:r>
              <a:rPr lang="en-US" sz="3200" dirty="0"/>
              <a:t> </a:t>
            </a:r>
            <a:r>
              <a:rPr lang="en-US" sz="3200" dirty="0" err="1"/>
              <a:t>chữ</a:t>
            </a:r>
            <a:r>
              <a:rPr lang="en-US" sz="3200" dirty="0"/>
              <a:t> </a:t>
            </a:r>
            <a:r>
              <a:rPr lang="en-US" sz="3200" dirty="0" err="1"/>
              <a:t>số</a:t>
            </a:r>
            <a:r>
              <a:rPr lang="en-US" sz="3200" dirty="0"/>
              <a:t> </a:t>
            </a:r>
            <a:r>
              <a:rPr lang="en-US" sz="3200" dirty="0" err="1"/>
              <a:t>hàng</a:t>
            </a:r>
            <a:r>
              <a:rPr lang="en-US" sz="3200" dirty="0"/>
              <a:t> </a:t>
            </a:r>
            <a:r>
              <a:rPr lang="en-US" sz="3200" dirty="0" err="1"/>
              <a:t>chục</a:t>
            </a:r>
            <a:r>
              <a:rPr lang="en-US" sz="3200" dirty="0"/>
              <a:t> </a:t>
            </a:r>
            <a:r>
              <a:rPr lang="en-US" sz="3200" dirty="0" err="1"/>
              <a:t>với</a:t>
            </a:r>
            <a:r>
              <a:rPr lang="en-US" sz="3200" dirty="0"/>
              <a:t> 5. </a:t>
            </a:r>
            <a:r>
              <a:rPr lang="en-US" sz="3200" dirty="0" err="1"/>
              <a:t>Nếu</a:t>
            </a:r>
            <a:r>
              <a:rPr lang="en-US" sz="3200" dirty="0"/>
              <a:t> </a:t>
            </a:r>
            <a:r>
              <a:rPr lang="en-US" sz="3200" dirty="0" err="1"/>
              <a:t>chữ</a:t>
            </a:r>
            <a:r>
              <a:rPr lang="en-US" sz="3200" dirty="0"/>
              <a:t> </a:t>
            </a:r>
            <a:r>
              <a:rPr lang="en-US" sz="3200" dirty="0" err="1"/>
              <a:t>số</a:t>
            </a:r>
            <a:r>
              <a:rPr lang="en-US" sz="3200" dirty="0"/>
              <a:t> </a:t>
            </a:r>
            <a:r>
              <a:rPr lang="en-US" sz="3200" dirty="0" err="1"/>
              <a:t>hàng</a:t>
            </a:r>
            <a:r>
              <a:rPr lang="en-US" sz="3200" dirty="0"/>
              <a:t> </a:t>
            </a:r>
            <a:r>
              <a:rPr lang="en-US" sz="3200" dirty="0" err="1"/>
              <a:t>chục</a:t>
            </a:r>
            <a:r>
              <a:rPr lang="en-US" sz="3200" dirty="0"/>
              <a:t> </a:t>
            </a:r>
            <a:r>
              <a:rPr lang="en-US" sz="3200" dirty="0" err="1"/>
              <a:t>bé</a:t>
            </a:r>
            <a:r>
              <a:rPr lang="en-US" sz="3200" dirty="0"/>
              <a:t> </a:t>
            </a:r>
            <a:r>
              <a:rPr lang="en-US" sz="3200" dirty="0" err="1"/>
              <a:t>hơn</a:t>
            </a:r>
            <a:r>
              <a:rPr lang="en-US" sz="3200" dirty="0"/>
              <a:t> 5 </a:t>
            </a:r>
            <a:r>
              <a:rPr lang="en-US" sz="3200" dirty="0" err="1"/>
              <a:t>thì</a:t>
            </a:r>
            <a:r>
              <a:rPr lang="en-US" sz="3200" dirty="0"/>
              <a:t> </a:t>
            </a:r>
            <a:r>
              <a:rPr lang="en-US" sz="3200" dirty="0" err="1"/>
              <a:t>làm</a:t>
            </a:r>
            <a:r>
              <a:rPr lang="en-US" sz="3200" dirty="0"/>
              <a:t> </a:t>
            </a:r>
            <a:r>
              <a:rPr lang="en-US" sz="3200" dirty="0" err="1"/>
              <a:t>tròn</a:t>
            </a:r>
            <a:r>
              <a:rPr lang="en-US" sz="3200" dirty="0"/>
              <a:t> </a:t>
            </a:r>
            <a:r>
              <a:rPr lang="en-US" sz="3200" dirty="0" err="1"/>
              <a:t>xuống</a:t>
            </a:r>
            <a:r>
              <a:rPr lang="en-US" sz="3200" dirty="0"/>
              <a:t>, </a:t>
            </a:r>
            <a:r>
              <a:rPr lang="en-US" sz="3200" dirty="0" err="1"/>
              <a:t>còn</a:t>
            </a:r>
            <a:r>
              <a:rPr lang="en-US" sz="3200" dirty="0"/>
              <a:t> </a:t>
            </a:r>
            <a:r>
              <a:rPr lang="en-US" sz="3200" dirty="0" err="1"/>
              <a:t>lại</a:t>
            </a:r>
            <a:r>
              <a:rPr lang="en-US" sz="3200" dirty="0"/>
              <a:t> </a:t>
            </a:r>
            <a:r>
              <a:rPr lang="en-US" sz="3200" dirty="0" err="1"/>
              <a:t>thì</a:t>
            </a:r>
            <a:r>
              <a:rPr lang="en-US" sz="3200" dirty="0"/>
              <a:t> </a:t>
            </a:r>
            <a:r>
              <a:rPr lang="en-US" sz="3200" dirty="0" err="1"/>
              <a:t>làm</a:t>
            </a:r>
            <a:r>
              <a:rPr lang="en-US" sz="3200" dirty="0"/>
              <a:t> </a:t>
            </a:r>
            <a:r>
              <a:rPr lang="en-US" sz="3200" dirty="0" err="1"/>
              <a:t>tròn</a:t>
            </a:r>
            <a:r>
              <a:rPr lang="en-US" sz="3200" dirty="0"/>
              <a:t> </a:t>
            </a:r>
            <a:r>
              <a:rPr lang="en-US" sz="3200" dirty="0" err="1"/>
              <a:t>lên</a:t>
            </a:r>
            <a:r>
              <a:rPr lang="en-US" sz="3200" dirty="0"/>
              <a:t>.</a:t>
            </a:r>
          </a:p>
          <a:p>
            <a:endParaRPr lang="en-US" sz="3200" dirty="0"/>
          </a:p>
        </p:txBody>
      </p:sp>
    </p:spTree>
    <p:extLst>
      <p:ext uri="{BB962C8B-B14F-4D97-AF65-F5344CB8AC3E}">
        <p14:creationId xmlns:p14="http://schemas.microsoft.com/office/powerpoint/2010/main" val="98937551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8EA994D4-078E-4005-8770-E22072035780}"/>
                  </a:ext>
                </a:extLst>
              </p:cNvPr>
              <p:cNvSpPr txBox="1"/>
              <p:nvPr/>
            </p:nvSpPr>
            <p:spPr>
              <a:xfrm>
                <a:off x="511629" y="1208880"/>
                <a:ext cx="11154980" cy="5892767"/>
              </a:xfrm>
              <a:prstGeom prst="rect">
                <a:avLst/>
              </a:prstGeom>
              <a:noFill/>
            </p:spPr>
            <p:txBody>
              <a:bodyPr wrap="square" rtlCol="0">
                <a:spAutoFit/>
              </a:bodyPr>
              <a:lstStyle/>
              <a:p>
                <a:r>
                  <a:rPr lang="en-US" sz="3200" b="1" dirty="0">
                    <a:solidFill>
                      <a:srgbClr val="FF0000"/>
                    </a:solidFill>
                  </a:rPr>
                  <a:t>1.3. </a:t>
                </a:r>
                <a:r>
                  <a:rPr lang="en-US" sz="3200" b="1" dirty="0" err="1">
                    <a:solidFill>
                      <a:srgbClr val="FF0000"/>
                    </a:solidFill>
                  </a:rPr>
                  <a:t>Làm</a:t>
                </a:r>
                <a:r>
                  <a:rPr lang="en-US" sz="3200" b="1" dirty="0">
                    <a:solidFill>
                      <a:srgbClr val="FF0000"/>
                    </a:solidFill>
                  </a:rPr>
                  <a:t> </a:t>
                </a:r>
                <a:r>
                  <a:rPr lang="en-US" sz="3200" b="1" dirty="0" err="1">
                    <a:solidFill>
                      <a:srgbClr val="FF0000"/>
                    </a:solidFill>
                  </a:rPr>
                  <a:t>quen</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phân</a:t>
                </a:r>
                <a:r>
                  <a:rPr lang="en-US" sz="3200" b="1" dirty="0">
                    <a:solidFill>
                      <a:srgbClr val="FF0000"/>
                    </a:solidFill>
                  </a:rPr>
                  <a:t> </a:t>
                </a:r>
                <a:r>
                  <a:rPr lang="en-US" sz="3200" b="1" dirty="0" err="1">
                    <a:solidFill>
                      <a:srgbClr val="FF0000"/>
                    </a:solidFill>
                  </a:rPr>
                  <a:t>số</a:t>
                </a:r>
                <a:r>
                  <a:rPr lang="en-US" sz="3200" b="1" dirty="0">
                    <a:solidFill>
                      <a:srgbClr val="FF0000"/>
                    </a:solidFill>
                  </a:rPr>
                  <a:t> </a:t>
                </a:r>
                <a:r>
                  <a:rPr lang="en-US" sz="3200" b="1" dirty="0" err="1">
                    <a:solidFill>
                      <a:srgbClr val="FF0000"/>
                    </a:solidFill>
                  </a:rPr>
                  <a:t>dạng</a:t>
                </a:r>
                <a:r>
                  <a:rPr lang="en-US" sz="3200" b="1" dirty="0">
                    <a:solidFill>
                      <a:srgbClr val="FF0000"/>
                    </a:solidFill>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𝟐</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𝟒</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𝟓</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𝟔</m:t>
                        </m:r>
                      </m:den>
                    </m:f>
                  </m:oMath>
                </a14:m>
                <a:r>
                  <a:rPr lang="en-US" sz="3200" b="1" dirty="0">
                    <a:solidFill>
                      <a:srgbClr val="FF0000"/>
                    </a:solidFill>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𝟕</m:t>
                        </m:r>
                      </m:den>
                    </m:f>
                  </m:oMath>
                </a14:m>
                <a:r>
                  <a:rPr lang="en-US" sz="3200" b="1" dirty="0">
                    <a:solidFill>
                      <a:srgbClr val="FF0000"/>
                    </a:solidFill>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𝟖</m:t>
                        </m:r>
                      </m:den>
                    </m:f>
                  </m:oMath>
                </a14:m>
                <a:r>
                  <a:rPr lang="en-US" sz="3200" b="1" dirty="0">
                    <a:solidFill>
                      <a:srgbClr val="FF0000"/>
                    </a:solidFill>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𝟗</m:t>
                        </m:r>
                      </m:den>
                    </m:f>
                  </m:oMath>
                </a14:m>
                <a:r>
                  <a:rPr lang="en-US" sz="3200" b="1" dirty="0">
                    <a:solidFill>
                      <a:srgbClr val="FF0000"/>
                    </a:solidFill>
                  </a:rPr>
                  <a:t> </a:t>
                </a:r>
                <a:endParaRPr lang="en-US" sz="3200" dirty="0">
                  <a:solidFill>
                    <a:srgbClr val="FF0000"/>
                  </a:solidFill>
                </a:endParaRPr>
              </a:p>
              <a:p>
                <a:r>
                  <a:rPr lang="en-US" sz="3200" b="1" dirty="0"/>
                  <a:t>(</a:t>
                </a:r>
                <a:r>
                  <a:rPr lang="en-US" sz="3200" b="1" dirty="0" err="1"/>
                  <a:t>bài</a:t>
                </a:r>
                <a:r>
                  <a:rPr lang="en-US" sz="3200" b="1" dirty="0"/>
                  <a:t> 14: </a:t>
                </a:r>
                <a:r>
                  <a:rPr lang="en-US" sz="3200" b="1" dirty="0" err="1"/>
                  <a:t>Một</a:t>
                </a:r>
                <a:r>
                  <a:rPr lang="en-US" sz="3200" b="1" dirty="0"/>
                  <a:t> </a:t>
                </a:r>
                <a:r>
                  <a:rPr lang="en-US" sz="3200" b="1" dirty="0" err="1"/>
                  <a:t>phần</a:t>
                </a:r>
                <a:r>
                  <a:rPr lang="en-US" sz="3200" b="1" dirty="0"/>
                  <a:t> </a:t>
                </a:r>
                <a:r>
                  <a:rPr lang="en-US" sz="3200" b="1" dirty="0" err="1"/>
                  <a:t>mấy</a:t>
                </a:r>
                <a:r>
                  <a:rPr lang="en-US" sz="3200" b="1" dirty="0"/>
                  <a:t>/tr. 42, </a:t>
                </a:r>
                <a:r>
                  <a:rPr lang="en-US" sz="3200" b="1" dirty="0" err="1"/>
                  <a:t>tập</a:t>
                </a:r>
                <a:r>
                  <a:rPr lang="en-US" sz="3200" b="1" dirty="0"/>
                  <a:t> 1)</a:t>
                </a:r>
                <a:endParaRPr lang="en-US" sz="3200" dirty="0"/>
              </a:p>
              <a:p>
                <a:pPr lvl="0"/>
                <a:r>
                  <a:rPr lang="vi-VN" sz="3200" dirty="0"/>
                  <a:t>HS bước đầu được làm quen với phân số dạng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𝟐</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𝟑</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𝟒</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𝟓</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𝟔</m:t>
                        </m:r>
                      </m:den>
                    </m:f>
                  </m:oMath>
                </a14:m>
                <a:r>
                  <a:rPr lang="en-US" sz="3200" b="1" dirty="0"/>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𝟕</m:t>
                        </m:r>
                      </m:den>
                    </m:f>
                  </m:oMath>
                </a14:m>
                <a:r>
                  <a:rPr lang="en-US" sz="3200" b="1" dirty="0"/>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𝟖</m:t>
                        </m:r>
                      </m:den>
                    </m:f>
                  </m:oMath>
                </a14:m>
                <a:r>
                  <a:rPr lang="en-US" sz="3200" b="1" dirty="0"/>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𝟗</m:t>
                        </m:r>
                      </m:den>
                    </m:f>
                  </m:oMath>
                </a14:m>
                <a:r>
                  <a:rPr lang="en-US" sz="3200" dirty="0"/>
                  <a:t> </a:t>
                </a:r>
                <a:r>
                  <a:rPr lang="vi-VN" sz="3200" dirty="0"/>
                  <a:t>thông qua h</a:t>
                </a:r>
                <a:r>
                  <a:rPr lang="en-US" sz="3200" dirty="0"/>
                  <a:t>ì</a:t>
                </a:r>
                <a:r>
                  <a:rPr lang="vi-VN" sz="3200" dirty="0"/>
                  <a:t>nh ảnh trực quan, là bước chuẩn bị cho HS học</a:t>
                </a:r>
                <a:r>
                  <a:rPr lang="en-US" sz="3200" dirty="0"/>
                  <a:t> </a:t>
                </a:r>
                <a:r>
                  <a:rPr lang="en-US" sz="3200" dirty="0" err="1"/>
                  <a:t>phân</a:t>
                </a:r>
                <a:r>
                  <a:rPr lang="en-US" sz="3200" dirty="0"/>
                  <a:t> </a:t>
                </a:r>
                <a:r>
                  <a:rPr lang="en-US" sz="3200" dirty="0" err="1"/>
                  <a:t>số</a:t>
                </a:r>
                <a:r>
                  <a:rPr lang="en-US" sz="3200" dirty="0"/>
                  <a:t> ở </a:t>
                </a:r>
                <a:r>
                  <a:rPr lang="en-US" sz="3200" dirty="0" err="1"/>
                  <a:t>lớp</a:t>
                </a:r>
                <a:r>
                  <a:rPr lang="en-US" sz="3200" dirty="0"/>
                  <a:t> 4.</a:t>
                </a:r>
              </a:p>
              <a:p>
                <a:pPr lvl="0"/>
                <a:r>
                  <a:rPr lang="vi-VN" sz="3200" dirty="0"/>
                  <a:t>HS xác định được dạng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𝟐</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𝟑</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𝟒</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𝟓</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𝟔</m:t>
                        </m:r>
                      </m:den>
                    </m:f>
                  </m:oMath>
                </a14:m>
                <a:r>
                  <a:rPr lang="en-US" sz="3200" b="1" dirty="0"/>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𝟕</m:t>
                        </m:r>
                      </m:den>
                    </m:f>
                  </m:oMath>
                </a14:m>
                <a:r>
                  <a:rPr lang="en-US" sz="3200" b="1" dirty="0"/>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𝟖</m:t>
                        </m:r>
                      </m:den>
                    </m:f>
                  </m:oMath>
                </a14:m>
                <a:r>
                  <a:rPr lang="en-US" sz="3200" b="1" dirty="0"/>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𝟗</m:t>
                        </m:r>
                      </m:den>
                    </m:f>
                  </m:oMath>
                </a14:m>
                <a:r>
                  <a:rPr lang="en-US" sz="3200" dirty="0"/>
                  <a:t> </a:t>
                </a:r>
                <a:r>
                  <a:rPr lang="vi-VN" sz="3200" dirty="0"/>
                  <a:t>của một nhóm đồ vật (đối tượng) bằng việc chia thành các phần bằng nhau, thường theo hai bước:</a:t>
                </a:r>
                <a:endParaRPr lang="en-US" sz="3200" dirty="0"/>
              </a:p>
              <a:p>
                <a:r>
                  <a:rPr lang="en-US" sz="3200" dirty="0"/>
                  <a:t>B1: </a:t>
                </a:r>
                <a:r>
                  <a:rPr lang="vi-VN" sz="3200" dirty="0"/>
                  <a:t>Chỉ ra được các phần bằng nhau của nhóm đối tượng</a:t>
                </a:r>
                <a:endParaRPr lang="en-US" sz="3200" dirty="0"/>
              </a:p>
              <a:p>
                <a:endParaRPr lang="en-US" sz="3200" dirty="0"/>
              </a:p>
            </p:txBody>
          </p:sp>
        </mc:Choice>
        <mc:Fallback>
          <p:sp>
            <p:nvSpPr>
              <p:cNvPr id="37" name="TextBox 36">
                <a:extLst>
                  <a:ext uri="{FF2B5EF4-FFF2-40B4-BE49-F238E27FC236}">
                    <a16:creationId xmlns:a16="http://schemas.microsoft.com/office/drawing/2014/main" id="{8EA994D4-078E-4005-8770-E22072035780}"/>
                  </a:ext>
                </a:extLst>
              </p:cNvPr>
              <p:cNvSpPr txBox="1">
                <a:spLocks noRot="1" noChangeAspect="1" noMove="1" noResize="1" noEditPoints="1" noAdjustHandles="1" noChangeArrowheads="1" noChangeShapeType="1" noTextEdit="1"/>
              </p:cNvSpPr>
              <p:nvPr/>
            </p:nvSpPr>
            <p:spPr>
              <a:xfrm>
                <a:off x="511629" y="1208880"/>
                <a:ext cx="11154980" cy="5892767"/>
              </a:xfrm>
              <a:prstGeom prst="rect">
                <a:avLst/>
              </a:prstGeom>
              <a:blipFill>
                <a:blip r:embed="rId2"/>
                <a:stretch>
                  <a:fillRect l="-1421" r="-2022"/>
                </a:stretch>
              </a:blipFill>
            </p:spPr>
            <p:txBody>
              <a:bodyPr/>
              <a:lstStyle/>
              <a:p>
                <a:r>
                  <a:rPr lang="en-US">
                    <a:noFill/>
                  </a:rPr>
                  <a:t> </a:t>
                </a:r>
              </a:p>
            </p:txBody>
          </p:sp>
        </mc:Fallback>
      </mc:AlternateContent>
    </p:spTree>
    <p:extLst>
      <p:ext uri="{BB962C8B-B14F-4D97-AF65-F5344CB8AC3E}">
        <p14:creationId xmlns:p14="http://schemas.microsoft.com/office/powerpoint/2010/main" val="5843489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853664-F627-45FE-8DC4-89AC01A3E2C0}"/>
              </a:ext>
            </a:extLst>
          </p:cNvPr>
          <p:cNvSpPr/>
          <p:nvPr/>
        </p:nvSpPr>
        <p:spPr>
          <a:xfrm>
            <a:off x="1621510" y="828884"/>
            <a:ext cx="9545253" cy="535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8EA994D4-078E-4005-8770-E22072035780}"/>
                  </a:ext>
                </a:extLst>
              </p:cNvPr>
              <p:cNvSpPr txBox="1"/>
              <p:nvPr/>
            </p:nvSpPr>
            <p:spPr>
              <a:xfrm>
                <a:off x="511629" y="1208880"/>
                <a:ext cx="11154980" cy="4250907"/>
              </a:xfrm>
              <a:prstGeom prst="rect">
                <a:avLst/>
              </a:prstGeom>
              <a:noFill/>
            </p:spPr>
            <p:txBody>
              <a:bodyPr wrap="square" rtlCol="0">
                <a:spAutoFit/>
              </a:bodyPr>
              <a:lstStyle/>
              <a:p>
                <a:r>
                  <a:rPr lang="en-US" sz="3200" b="1" dirty="0">
                    <a:solidFill>
                      <a:srgbClr val="FF0000"/>
                    </a:solidFill>
                  </a:rPr>
                  <a:t>1.3. </a:t>
                </a:r>
                <a:r>
                  <a:rPr lang="en-US" sz="3200" b="1" dirty="0" err="1">
                    <a:solidFill>
                      <a:srgbClr val="FF0000"/>
                    </a:solidFill>
                  </a:rPr>
                  <a:t>Làm</a:t>
                </a:r>
                <a:r>
                  <a:rPr lang="en-US" sz="3200" b="1" dirty="0">
                    <a:solidFill>
                      <a:srgbClr val="FF0000"/>
                    </a:solidFill>
                  </a:rPr>
                  <a:t> </a:t>
                </a:r>
                <a:r>
                  <a:rPr lang="en-US" sz="3200" b="1" dirty="0" err="1">
                    <a:solidFill>
                      <a:srgbClr val="FF0000"/>
                    </a:solidFill>
                  </a:rPr>
                  <a:t>quen</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phân</a:t>
                </a:r>
                <a:r>
                  <a:rPr lang="en-US" sz="3200" b="1" dirty="0">
                    <a:solidFill>
                      <a:srgbClr val="FF0000"/>
                    </a:solidFill>
                  </a:rPr>
                  <a:t> </a:t>
                </a:r>
                <a:r>
                  <a:rPr lang="en-US" sz="3200" b="1" dirty="0" err="1">
                    <a:solidFill>
                      <a:srgbClr val="FF0000"/>
                    </a:solidFill>
                  </a:rPr>
                  <a:t>số</a:t>
                </a:r>
                <a:r>
                  <a:rPr lang="en-US" sz="3200" b="1" dirty="0">
                    <a:solidFill>
                      <a:srgbClr val="FF0000"/>
                    </a:solidFill>
                  </a:rPr>
                  <a:t> </a:t>
                </a:r>
                <a:r>
                  <a:rPr lang="en-US" sz="3200" b="1" dirty="0" err="1">
                    <a:solidFill>
                      <a:srgbClr val="FF0000"/>
                    </a:solidFill>
                  </a:rPr>
                  <a:t>dạng</a:t>
                </a:r>
                <a:r>
                  <a:rPr lang="en-US" sz="3200" b="1" dirty="0">
                    <a:solidFill>
                      <a:srgbClr val="FF0000"/>
                    </a:solidFill>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𝟐</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𝟒</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𝟓</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𝟔</m:t>
                        </m:r>
                      </m:den>
                    </m:f>
                  </m:oMath>
                </a14:m>
                <a:r>
                  <a:rPr lang="en-US" sz="3200" b="1" dirty="0">
                    <a:solidFill>
                      <a:srgbClr val="FF0000"/>
                    </a:solidFill>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𝟕</m:t>
                        </m:r>
                      </m:den>
                    </m:f>
                  </m:oMath>
                </a14:m>
                <a:r>
                  <a:rPr lang="en-US" sz="3200" b="1" dirty="0">
                    <a:solidFill>
                      <a:srgbClr val="FF0000"/>
                    </a:solidFill>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𝟖</m:t>
                        </m:r>
                      </m:den>
                    </m:f>
                  </m:oMath>
                </a14:m>
                <a:r>
                  <a:rPr lang="en-US" sz="3200" b="1" dirty="0">
                    <a:solidFill>
                      <a:srgbClr val="FF0000"/>
                    </a:solidFill>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𝟗</m:t>
                        </m:r>
                      </m:den>
                    </m:f>
                  </m:oMath>
                </a14:m>
                <a:r>
                  <a:rPr lang="en-US" sz="3200" b="1" dirty="0">
                    <a:solidFill>
                      <a:srgbClr val="FF0000"/>
                    </a:solidFill>
                  </a:rPr>
                  <a:t> </a:t>
                </a:r>
                <a:endParaRPr lang="en-US" sz="3200" dirty="0">
                  <a:solidFill>
                    <a:srgbClr val="FF0000"/>
                  </a:solidFill>
                </a:endParaRPr>
              </a:p>
              <a:p>
                <a:r>
                  <a:rPr lang="en-US" sz="3200" dirty="0"/>
                  <a:t>B2: </a:t>
                </a:r>
                <a:r>
                  <a:rPr lang="vi-VN" sz="3200" dirty="0"/>
                  <a:t>Mỗi phần bằng nhau đó gồm bao nhiêu đối tượng?</a:t>
                </a:r>
                <a:endParaRPr lang="en-US" sz="3200" dirty="0"/>
              </a:p>
              <a:p>
                <a:r>
                  <a:rPr lang="en-US" sz="3200" dirty="0" err="1"/>
                  <a:t>Lưu</a:t>
                </a:r>
                <a:r>
                  <a:rPr lang="en-US" sz="3200" dirty="0"/>
                  <a:t> ý: + </a:t>
                </a:r>
                <a:r>
                  <a:rPr lang="vi-VN" sz="3200" dirty="0"/>
                  <a:t>Ở lớp 3, mức độ để HS cảm nhận, nhận biết được về phân số chỉ là ban đầu.</a:t>
                </a:r>
                <a:endParaRPr lang="en-US" sz="3200" dirty="0"/>
              </a:p>
              <a:p>
                <a:r>
                  <a:rPr lang="en-US" sz="3200" dirty="0">
                    <a:solidFill>
                      <a:srgbClr val="7030A0"/>
                    </a:solidFill>
                  </a:rPr>
                  <a:t>           </a:t>
                </a:r>
                <a:r>
                  <a:rPr lang="en-US" sz="3200" b="1" dirty="0">
                    <a:solidFill>
                      <a:srgbClr val="7030A0"/>
                    </a:solidFill>
                  </a:rPr>
                  <a:t>+ </a:t>
                </a:r>
                <a:r>
                  <a:rPr lang="en-US" sz="3200" b="1" dirty="0" err="1">
                    <a:solidFill>
                      <a:srgbClr val="7030A0"/>
                    </a:solidFill>
                  </a:rPr>
                  <a:t>Chương</a:t>
                </a:r>
                <a:r>
                  <a:rPr lang="en-US" sz="3200" b="1" dirty="0">
                    <a:solidFill>
                      <a:srgbClr val="7030A0"/>
                    </a:solidFill>
                  </a:rPr>
                  <a:t> </a:t>
                </a:r>
                <a:r>
                  <a:rPr lang="en-US" sz="3200" b="1" dirty="0" err="1">
                    <a:solidFill>
                      <a:srgbClr val="7030A0"/>
                    </a:solidFill>
                  </a:rPr>
                  <a:t>trình</a:t>
                </a:r>
                <a:r>
                  <a:rPr lang="en-US" sz="3200" b="1" dirty="0">
                    <a:solidFill>
                      <a:srgbClr val="7030A0"/>
                    </a:solidFill>
                  </a:rPr>
                  <a:t> </a:t>
                </a:r>
                <a:r>
                  <a:rPr lang="en-US" sz="3200" b="1" dirty="0" err="1">
                    <a:solidFill>
                      <a:srgbClr val="7030A0"/>
                    </a:solidFill>
                  </a:rPr>
                  <a:t>Toán</a:t>
                </a:r>
                <a:r>
                  <a:rPr lang="en-US" sz="3200" b="1" dirty="0">
                    <a:solidFill>
                      <a:srgbClr val="7030A0"/>
                    </a:solidFill>
                  </a:rPr>
                  <a:t> 3 </a:t>
                </a:r>
                <a:r>
                  <a:rPr lang="en-US" sz="3200" b="1" dirty="0" err="1">
                    <a:solidFill>
                      <a:srgbClr val="7030A0"/>
                    </a:solidFill>
                  </a:rPr>
                  <a:t>không</a:t>
                </a:r>
                <a:r>
                  <a:rPr lang="en-US" sz="3200" b="1" dirty="0">
                    <a:solidFill>
                      <a:srgbClr val="7030A0"/>
                    </a:solidFill>
                  </a:rPr>
                  <a:t> </a:t>
                </a:r>
                <a:r>
                  <a:rPr lang="en-US" sz="3200" b="1" dirty="0" err="1">
                    <a:solidFill>
                      <a:srgbClr val="7030A0"/>
                    </a:solidFill>
                  </a:rPr>
                  <a:t>học</a:t>
                </a:r>
                <a:r>
                  <a:rPr lang="en-US" sz="3200" b="1" dirty="0">
                    <a:solidFill>
                      <a:srgbClr val="7030A0"/>
                    </a:solidFill>
                  </a:rPr>
                  <a:t> </a:t>
                </a:r>
                <a:r>
                  <a:rPr lang="en-US" sz="3200" b="1" dirty="0" err="1">
                    <a:solidFill>
                      <a:srgbClr val="7030A0"/>
                    </a:solidFill>
                  </a:rPr>
                  <a:t>nội</a:t>
                </a:r>
                <a:r>
                  <a:rPr lang="en-US" sz="3200" b="1" dirty="0">
                    <a:solidFill>
                      <a:srgbClr val="7030A0"/>
                    </a:solidFill>
                  </a:rPr>
                  <a:t> dung “</a:t>
                </a:r>
                <a:r>
                  <a:rPr lang="en-US" sz="3200" b="1" dirty="0" err="1">
                    <a:solidFill>
                      <a:srgbClr val="7030A0"/>
                    </a:solidFill>
                  </a:rPr>
                  <a:t>Tìm</a:t>
                </a:r>
                <a:r>
                  <a:rPr lang="en-US" sz="3200" b="1" dirty="0">
                    <a:solidFill>
                      <a:srgbClr val="7030A0"/>
                    </a:solidFill>
                  </a:rPr>
                  <a:t> </a:t>
                </a:r>
                <a:r>
                  <a:rPr lang="en-US" sz="3200" b="1" dirty="0" err="1">
                    <a:solidFill>
                      <a:srgbClr val="7030A0"/>
                    </a:solidFill>
                  </a:rPr>
                  <a:t>một</a:t>
                </a:r>
                <a:r>
                  <a:rPr lang="en-US" sz="3200" b="1" dirty="0">
                    <a:solidFill>
                      <a:srgbClr val="7030A0"/>
                    </a:solidFill>
                  </a:rPr>
                  <a:t> </a:t>
                </a:r>
                <a:r>
                  <a:rPr lang="en-US" sz="3200" b="1" dirty="0" err="1">
                    <a:solidFill>
                      <a:srgbClr val="7030A0"/>
                    </a:solidFill>
                  </a:rPr>
                  <a:t>phần</a:t>
                </a:r>
                <a:r>
                  <a:rPr lang="en-US" sz="3200" b="1" dirty="0">
                    <a:solidFill>
                      <a:srgbClr val="7030A0"/>
                    </a:solidFill>
                  </a:rPr>
                  <a:t> </a:t>
                </a:r>
                <a:r>
                  <a:rPr lang="en-US" sz="3200" b="1" dirty="0" err="1">
                    <a:solidFill>
                      <a:srgbClr val="7030A0"/>
                    </a:solidFill>
                  </a:rPr>
                  <a:t>mấy</a:t>
                </a:r>
                <a:r>
                  <a:rPr lang="en-US" sz="3200" b="1" dirty="0">
                    <a:solidFill>
                      <a:srgbClr val="7030A0"/>
                    </a:solidFill>
                  </a:rPr>
                  <a:t> </a:t>
                </a:r>
                <a:r>
                  <a:rPr lang="en-US" sz="3200" b="1" dirty="0" err="1">
                    <a:solidFill>
                      <a:srgbClr val="7030A0"/>
                    </a:solidFill>
                  </a:rPr>
                  <a:t>của</a:t>
                </a:r>
                <a:r>
                  <a:rPr lang="en-US" sz="3200" b="1" dirty="0">
                    <a:solidFill>
                      <a:srgbClr val="7030A0"/>
                    </a:solidFill>
                  </a:rPr>
                  <a:t> </a:t>
                </a:r>
                <a:r>
                  <a:rPr lang="en-US" sz="3200" b="1" dirty="0" err="1">
                    <a:solidFill>
                      <a:srgbClr val="7030A0"/>
                    </a:solidFill>
                  </a:rPr>
                  <a:t>một</a:t>
                </a:r>
                <a:r>
                  <a:rPr lang="en-US" sz="3200" b="1" dirty="0">
                    <a:solidFill>
                      <a:srgbClr val="7030A0"/>
                    </a:solidFill>
                  </a:rPr>
                  <a:t> </a:t>
                </a:r>
                <a:r>
                  <a:rPr lang="en-US" sz="3200" b="1" dirty="0" err="1">
                    <a:solidFill>
                      <a:srgbClr val="7030A0"/>
                    </a:solidFill>
                  </a:rPr>
                  <a:t>số</a:t>
                </a:r>
                <a:r>
                  <a:rPr lang="en-US" sz="3200" b="1" dirty="0">
                    <a:solidFill>
                      <a:srgbClr val="7030A0"/>
                    </a:solidFill>
                  </a:rPr>
                  <a:t> </a:t>
                </a:r>
                <a:r>
                  <a:rPr lang="en-US" sz="3200" b="1" dirty="0" err="1">
                    <a:solidFill>
                      <a:srgbClr val="7030A0"/>
                    </a:solidFill>
                  </a:rPr>
                  <a:t>nh</a:t>
                </a:r>
                <a:r>
                  <a:rPr lang="vi-VN" sz="3200" b="1" dirty="0">
                    <a:solidFill>
                      <a:srgbClr val="7030A0"/>
                    </a:solidFill>
                  </a:rPr>
                  <a:t>ư</a:t>
                </a:r>
                <a:r>
                  <a:rPr lang="en-US" sz="3200" b="1" dirty="0">
                    <a:solidFill>
                      <a:srgbClr val="7030A0"/>
                    </a:solidFill>
                  </a:rPr>
                  <a:t>ng </a:t>
                </a:r>
                <a:r>
                  <a:rPr lang="en-US" sz="3200" b="1" dirty="0" err="1">
                    <a:solidFill>
                      <a:srgbClr val="7030A0"/>
                    </a:solidFill>
                  </a:rPr>
                  <a:t>lại</a:t>
                </a:r>
                <a:r>
                  <a:rPr lang="en-US" sz="3200" b="1" dirty="0">
                    <a:solidFill>
                      <a:srgbClr val="7030A0"/>
                    </a:solidFill>
                  </a:rPr>
                  <a:t> </a:t>
                </a:r>
                <a:r>
                  <a:rPr lang="en-US" sz="3200" b="1" dirty="0" err="1">
                    <a:solidFill>
                      <a:srgbClr val="7030A0"/>
                    </a:solidFill>
                  </a:rPr>
                  <a:t>có</a:t>
                </a:r>
                <a:r>
                  <a:rPr lang="en-US" sz="3200" b="1" dirty="0">
                    <a:solidFill>
                      <a:srgbClr val="7030A0"/>
                    </a:solidFill>
                  </a:rPr>
                  <a:t> </a:t>
                </a:r>
                <a:r>
                  <a:rPr lang="en-US" sz="3200" b="1" dirty="0" err="1">
                    <a:solidFill>
                      <a:srgbClr val="7030A0"/>
                    </a:solidFill>
                  </a:rPr>
                  <a:t>dạng</a:t>
                </a:r>
                <a:r>
                  <a:rPr lang="en-US" sz="3200" b="1" dirty="0">
                    <a:solidFill>
                      <a:srgbClr val="7030A0"/>
                    </a:solidFill>
                  </a:rPr>
                  <a:t> </a:t>
                </a:r>
                <a:r>
                  <a:rPr lang="en-US" sz="3200" b="1" dirty="0" err="1">
                    <a:solidFill>
                      <a:srgbClr val="7030A0"/>
                    </a:solidFill>
                  </a:rPr>
                  <a:t>yêu</a:t>
                </a:r>
                <a:r>
                  <a:rPr lang="en-US" sz="3200" b="1" dirty="0">
                    <a:solidFill>
                      <a:srgbClr val="7030A0"/>
                    </a:solidFill>
                  </a:rPr>
                  <a:t> </a:t>
                </a:r>
                <a:r>
                  <a:rPr lang="en-US" sz="3200" b="1" dirty="0" err="1">
                    <a:solidFill>
                      <a:srgbClr val="7030A0"/>
                    </a:solidFill>
                  </a:rPr>
                  <a:t>cầu</a:t>
                </a:r>
                <a:r>
                  <a:rPr lang="en-US" sz="3200" b="1" dirty="0">
                    <a:solidFill>
                      <a:srgbClr val="7030A0"/>
                    </a:solidFill>
                  </a:rPr>
                  <a:t> </a:t>
                </a:r>
                <a:r>
                  <a:rPr lang="en-US" sz="3200" b="1" dirty="0" err="1">
                    <a:solidFill>
                      <a:srgbClr val="7030A0"/>
                    </a:solidFill>
                  </a:rPr>
                  <a:t>khoanh</a:t>
                </a:r>
                <a:r>
                  <a:rPr lang="en-US" sz="3200" b="1" dirty="0">
                    <a:solidFill>
                      <a:srgbClr val="7030A0"/>
                    </a:solidFill>
                  </a:rPr>
                  <a:t> </a:t>
                </a:r>
                <a:r>
                  <a:rPr lang="en-US" sz="3200" b="1" dirty="0" err="1">
                    <a:solidFill>
                      <a:srgbClr val="7030A0"/>
                    </a:solidFill>
                  </a:rPr>
                  <a:t>vào</a:t>
                </a:r>
                <a:r>
                  <a:rPr lang="en-US" sz="3200" b="1" dirty="0">
                    <a:solidFill>
                      <a:srgbClr val="7030A0"/>
                    </a:solidFill>
                  </a:rPr>
                  <a:t> 1 </a:t>
                </a:r>
                <a:r>
                  <a:rPr lang="en-US" sz="3200" b="1" dirty="0" err="1">
                    <a:solidFill>
                      <a:srgbClr val="7030A0"/>
                    </a:solidFill>
                  </a:rPr>
                  <a:t>phần</a:t>
                </a:r>
                <a:r>
                  <a:rPr lang="en-US" sz="3200" b="1" dirty="0">
                    <a:solidFill>
                      <a:srgbClr val="7030A0"/>
                    </a:solidFill>
                  </a:rPr>
                  <a:t> </a:t>
                </a:r>
                <a:r>
                  <a:rPr lang="en-US" sz="3200" b="1" dirty="0" err="1">
                    <a:solidFill>
                      <a:srgbClr val="7030A0"/>
                    </a:solidFill>
                  </a:rPr>
                  <a:t>mấy</a:t>
                </a:r>
                <a:r>
                  <a:rPr lang="en-US" sz="3200" b="1" dirty="0">
                    <a:solidFill>
                      <a:srgbClr val="7030A0"/>
                    </a:solidFill>
                  </a:rPr>
                  <a:t>”.</a:t>
                </a:r>
              </a:p>
              <a:p>
                <a:endParaRPr lang="en-US" sz="3200" dirty="0"/>
              </a:p>
            </p:txBody>
          </p:sp>
        </mc:Choice>
        <mc:Fallback>
          <p:sp>
            <p:nvSpPr>
              <p:cNvPr id="37" name="TextBox 36">
                <a:extLst>
                  <a:ext uri="{FF2B5EF4-FFF2-40B4-BE49-F238E27FC236}">
                    <a16:creationId xmlns:a16="http://schemas.microsoft.com/office/drawing/2014/main" id="{8EA994D4-078E-4005-8770-E22072035780}"/>
                  </a:ext>
                </a:extLst>
              </p:cNvPr>
              <p:cNvSpPr txBox="1">
                <a:spLocks noRot="1" noChangeAspect="1" noMove="1" noResize="1" noEditPoints="1" noAdjustHandles="1" noChangeArrowheads="1" noChangeShapeType="1" noTextEdit="1"/>
              </p:cNvSpPr>
              <p:nvPr/>
            </p:nvSpPr>
            <p:spPr>
              <a:xfrm>
                <a:off x="511629" y="1208880"/>
                <a:ext cx="11154980" cy="4250907"/>
              </a:xfrm>
              <a:prstGeom prst="rect">
                <a:avLst/>
              </a:prstGeom>
              <a:blipFill>
                <a:blip r:embed="rId2"/>
                <a:stretch>
                  <a:fillRect l="-1421"/>
                </a:stretch>
              </a:blipFill>
            </p:spPr>
            <p:txBody>
              <a:bodyPr/>
              <a:lstStyle/>
              <a:p>
                <a:r>
                  <a:rPr lang="en-US">
                    <a:noFill/>
                  </a:rPr>
                  <a:t> </a:t>
                </a:r>
              </a:p>
            </p:txBody>
          </p:sp>
        </mc:Fallback>
      </mc:AlternateContent>
    </p:spTree>
    <p:extLst>
      <p:ext uri="{BB962C8B-B14F-4D97-AF65-F5344CB8AC3E}">
        <p14:creationId xmlns:p14="http://schemas.microsoft.com/office/powerpoint/2010/main" val="3807293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646391622"/>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3074</Words>
  <Application>Microsoft Office PowerPoint</Application>
  <PresentationFormat>Widescreen</PresentationFormat>
  <Paragraphs>137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Times New Roman</vt:lpstr>
      <vt:lpstr>Calibri</vt:lpstr>
      <vt:lpstr>Cambria Math</vt:lpstr>
      <vt:lpstr>SimSun</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8</cp:revision>
  <dcterms:created xsi:type="dcterms:W3CDTF">2018-03-01T02:03:00Z</dcterms:created>
  <dcterms:modified xsi:type="dcterms:W3CDTF">2023-08-01T11:28:13Z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