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880" r:id="rId4"/>
    <p:sldId id="881" r:id="rId5"/>
    <p:sldId id="834" r:id="rId6"/>
    <p:sldId id="836" r:id="rId7"/>
    <p:sldId id="882" r:id="rId8"/>
    <p:sldId id="883" r:id="rId9"/>
    <p:sldId id="884" r:id="rId10"/>
    <p:sldId id="885" r:id="rId11"/>
    <p:sldId id="886" r:id="rId12"/>
    <p:sldId id="868" r:id="rId13"/>
    <p:sldId id="870" r:id="rId14"/>
    <p:sldId id="871" r:id="rId15"/>
    <p:sldId id="872" r:id="rId16"/>
    <p:sldId id="873" r:id="rId17"/>
    <p:sldId id="874" r:id="rId18"/>
    <p:sldId id="875" r:id="rId19"/>
    <p:sldId id="876" r:id="rId20"/>
    <p:sldId id="877" r:id="rId21"/>
    <p:sldId id="878" r:id="rId22"/>
    <p:sldId id="879" r:id="rId23"/>
    <p:sldId id="869" r:id="rId24"/>
  </p:sldIdLst>
  <p:sldSz cx="12192000" cy="6858000"/>
  <p:notesSz cx="6858000" cy="9144000"/>
  <p:embeddedFontLst>
    <p:embeddedFont>
      <p:font typeface="Bernard MT Condensed" panose="02050806060905020404" pitchFamily="18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Bauhaus 93" panose="04030905020B02020C02" pitchFamily="82" charset="0"/>
      <p:regular r:id="rId30"/>
    </p:embeddedFont>
    <p:embeddedFont>
      <p:font typeface="Harrington" panose="04040505050A02020702" pitchFamily="82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839"/>
    <a:srgbClr val="9A57CD"/>
    <a:srgbClr val="E38012"/>
    <a:srgbClr val="FC36E4"/>
    <a:srgbClr val="EDE4D3"/>
    <a:srgbClr val="FFAACB"/>
    <a:srgbClr val="CD937D"/>
    <a:srgbClr val="E6AA90"/>
    <a:srgbClr val="EE4CA7"/>
    <a:srgbClr val="F87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46" d="100"/>
          <a:sy n="46" d="100"/>
        </p:scale>
        <p:origin x="3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48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1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5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19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87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3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7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30200" y="221179"/>
            <a:ext cx="11531601" cy="6416689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EC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"/>
          <p:cNvSpPr/>
          <p:nvPr userDrawn="1"/>
        </p:nvSpPr>
        <p:spPr>
          <a:xfrm>
            <a:off x="449580" y="342653"/>
            <a:ext cx="11292840" cy="6173740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EC3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5" y="1832356"/>
            <a:ext cx="328613" cy="394735"/>
          </a:xfrm>
          <a:prstGeom prst="ellipse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377" y="3019"/>
            <a:ext cx="697080" cy="993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3648393" y="34580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232758" y="-4899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4509177" y="4845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9509349" y="1047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2352513" y="-1141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866296" y="-71631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079327" y="-1071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8599211" y="-1189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77991" y="148663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637743" y="47512"/>
            <a:ext cx="328613" cy="39473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1347" y="537588"/>
            <a:ext cx="328613" cy="394735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4" y="-24807"/>
            <a:ext cx="328613" cy="394735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868360" y="0"/>
            <a:ext cx="328613" cy="394735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3165854" y="189945"/>
            <a:ext cx="328613" cy="394735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4195898" y="-38042"/>
            <a:ext cx="328613" cy="394735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523887" y="-8239"/>
            <a:ext cx="328613" cy="394735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1847582" y="2225983"/>
            <a:ext cx="328613" cy="394735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7849442" y="-22803"/>
            <a:ext cx="328613" cy="394735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9150915" y="220051"/>
            <a:ext cx="328613" cy="394735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500466" y="-80265"/>
            <a:ext cx="328613" cy="394735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984942" y="280334"/>
            <a:ext cx="328613" cy="39473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1647575" y="138429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4895946" y="3729257"/>
            <a:ext cx="328613" cy="394735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5806" y="1239958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5" Type="http://schemas.openxmlformats.org/officeDocument/2006/relationships/audio" Target="../media/audio7.wav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9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openxmlformats.org/officeDocument/2006/relationships/image" Target="../media/image28.png"/><Relationship Id="rId4" Type="http://schemas.openxmlformats.org/officeDocument/2006/relationships/audio" Target="../media/audio11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audio" Target="../media/audio10.wav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17 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366708"/>
            <a:ext cx="106914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黑体" panose="02010609060101010101" pitchFamily="2" charset="-122"/>
              </a:rPr>
              <a:t>HOW MUCH IS THE T-SHIRT</a:t>
            </a:r>
            <a:endParaRPr lang="en-US" altLang="zh-CN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794" y="53699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58" y="4459170"/>
            <a:ext cx="2174597" cy="15616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0745">
            <a:off x="1021384" y="2126308"/>
            <a:ext cx="1568334" cy="24438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542">
            <a:off x="9658371" y="2310138"/>
            <a:ext cx="1124794" cy="2246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3433" t="16413" r="10776" b="29147"/>
          <a:stretch/>
        </p:blipFill>
        <p:spPr>
          <a:xfrm>
            <a:off x="3293378" y="4577480"/>
            <a:ext cx="1980827" cy="132505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1278077" y="444028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</a:p>
        </p:txBody>
      </p:sp>
      <p:sp>
        <p:nvSpPr>
          <p:cNvPr id="25" name="TextBox 24"/>
          <p:cNvSpPr txBox="1"/>
          <p:nvPr/>
        </p:nvSpPr>
        <p:spPr>
          <a:xfrm rot="20847296">
            <a:off x="2956859" y="2516067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99.000 DONG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6406" y="590253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09389" y="592056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28" name="TextBox 27"/>
          <p:cNvSpPr txBox="1"/>
          <p:nvPr/>
        </p:nvSpPr>
        <p:spPr>
          <a:xfrm rot="1008753">
            <a:off x="6940585" y="2517943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85.000 DONG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85406" y="448709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66406" y="4239084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63.000 DONG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6693" y="4118497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74.000 DONG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481943" y="2341728"/>
            <a:ext cx="3530693" cy="93995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0"/>
          </p:cNvCxnSpPr>
          <p:nvPr/>
        </p:nvCxnSpPr>
        <p:spPr>
          <a:xfrm flipH="1">
            <a:off x="4470660" y="2305872"/>
            <a:ext cx="1541976" cy="193321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1" idx="0"/>
          </p:cNvCxnSpPr>
          <p:nvPr/>
        </p:nvCxnSpPr>
        <p:spPr>
          <a:xfrm>
            <a:off x="5984056" y="2305872"/>
            <a:ext cx="1626891" cy="181262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12636" y="2341728"/>
            <a:ext cx="3633553" cy="108923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058679" y="548471"/>
            <a:ext cx="6144469" cy="1771536"/>
          </a:xfrm>
          <a:custGeom>
            <a:avLst/>
            <a:gdLst>
              <a:gd name="connsiteX0" fmla="*/ 3566391 w 5755190"/>
              <a:gd name="connsiteY0" fmla="*/ 1060 h 1771536"/>
              <a:gd name="connsiteX1" fmla="*/ 3922670 w 5755190"/>
              <a:gd name="connsiteY1" fmla="*/ 71255 h 1771536"/>
              <a:gd name="connsiteX2" fmla="*/ 3967644 w 5755190"/>
              <a:gd name="connsiteY2" fmla="*/ 92829 h 1771536"/>
              <a:gd name="connsiteX3" fmla="*/ 3972348 w 5755190"/>
              <a:gd name="connsiteY3" fmla="*/ 90136 h 1771536"/>
              <a:gd name="connsiteX4" fmla="*/ 3968040 w 5755190"/>
              <a:gd name="connsiteY4" fmla="*/ 93020 h 1771536"/>
              <a:gd name="connsiteX5" fmla="*/ 3974077 w 5755190"/>
              <a:gd name="connsiteY5" fmla="*/ 95916 h 1771536"/>
              <a:gd name="connsiteX6" fmla="*/ 4521826 w 5755190"/>
              <a:gd name="connsiteY6" fmla="*/ 1326 h 1771536"/>
              <a:gd name="connsiteX7" fmla="*/ 4723136 w 5755190"/>
              <a:gd name="connsiteY7" fmla="*/ 22504 h 1771536"/>
              <a:gd name="connsiteX8" fmla="*/ 5102987 w 5755190"/>
              <a:gd name="connsiteY8" fmla="*/ 222778 h 1771536"/>
              <a:gd name="connsiteX9" fmla="*/ 5105054 w 5755190"/>
              <a:gd name="connsiteY9" fmla="*/ 223135 h 1771536"/>
              <a:gd name="connsiteX10" fmla="*/ 5265671 w 5755190"/>
              <a:gd name="connsiteY10" fmla="*/ 250878 h 1771536"/>
              <a:gd name="connsiteX11" fmla="*/ 5590473 w 5755190"/>
              <a:gd name="connsiteY11" fmla="*/ 417150 h 1771536"/>
              <a:gd name="connsiteX12" fmla="*/ 5568653 w 5755190"/>
              <a:gd name="connsiteY12" fmla="*/ 627917 h 1771536"/>
              <a:gd name="connsiteX13" fmla="*/ 5728044 w 5755190"/>
              <a:gd name="connsiteY13" fmla="*/ 950176 h 1771536"/>
              <a:gd name="connsiteX14" fmla="*/ 4981381 w 5755190"/>
              <a:gd name="connsiteY14" fmla="*/ 1232266 h 1771536"/>
              <a:gd name="connsiteX15" fmla="*/ 4714088 w 5755190"/>
              <a:gd name="connsiteY15" fmla="*/ 1473980 h 1771536"/>
              <a:gd name="connsiteX16" fmla="*/ 3804042 w 5755190"/>
              <a:gd name="connsiteY16" fmla="*/ 1503247 h 1771536"/>
              <a:gd name="connsiteX17" fmla="*/ 3153706 w 5755190"/>
              <a:gd name="connsiteY17" fmla="*/ 1761111 h 1771536"/>
              <a:gd name="connsiteX18" fmla="*/ 2197492 w 5755190"/>
              <a:gd name="connsiteY18" fmla="*/ 1603712 h 1771536"/>
              <a:gd name="connsiteX19" fmla="*/ 777076 w 5755190"/>
              <a:gd name="connsiteY19" fmla="*/ 1448198 h 1771536"/>
              <a:gd name="connsiteX20" fmla="*/ 152550 w 5755190"/>
              <a:gd name="connsiteY20" fmla="*/ 1275140 h 1771536"/>
              <a:gd name="connsiteX21" fmla="*/ 285997 w 5755190"/>
              <a:gd name="connsiteY21" fmla="*/ 1041542 h 1771536"/>
              <a:gd name="connsiteX22" fmla="*/ 4202 w 5755190"/>
              <a:gd name="connsiteY22" fmla="*/ 801877 h 1771536"/>
              <a:gd name="connsiteX23" fmla="*/ 518830 w 5755190"/>
              <a:gd name="connsiteY23" fmla="*/ 588855 h 1771536"/>
              <a:gd name="connsiteX24" fmla="*/ 523753 w 5755190"/>
              <a:gd name="connsiteY24" fmla="*/ 583239 h 1771536"/>
              <a:gd name="connsiteX25" fmla="*/ 523753 w 5755190"/>
              <a:gd name="connsiteY25" fmla="*/ 583239 h 1771536"/>
              <a:gd name="connsiteX26" fmla="*/ 752994 w 5755190"/>
              <a:gd name="connsiteY26" fmla="*/ 277335 h 1771536"/>
              <a:gd name="connsiteX27" fmla="*/ 1868200 w 5755190"/>
              <a:gd name="connsiteY27" fmla="*/ 207448 h 1771536"/>
              <a:gd name="connsiteX28" fmla="*/ 1868396 w 5755190"/>
              <a:gd name="connsiteY28" fmla="*/ 207313 h 1771536"/>
              <a:gd name="connsiteX29" fmla="*/ 1867534 w 5755190"/>
              <a:gd name="connsiteY29" fmla="*/ 207038 h 1771536"/>
              <a:gd name="connsiteX30" fmla="*/ 1868430 w 5755190"/>
              <a:gd name="connsiteY30" fmla="*/ 207290 h 1771536"/>
              <a:gd name="connsiteX31" fmla="*/ 1913793 w 5755190"/>
              <a:gd name="connsiteY31" fmla="*/ 176099 h 1771536"/>
              <a:gd name="connsiteX32" fmla="*/ 2992585 w 5755190"/>
              <a:gd name="connsiteY32" fmla="*/ 134897 h 1771536"/>
              <a:gd name="connsiteX33" fmla="*/ 2997131 w 5755190"/>
              <a:gd name="connsiteY33" fmla="*/ 132014 h 1771536"/>
              <a:gd name="connsiteX34" fmla="*/ 2998439 w 5755190"/>
              <a:gd name="connsiteY34" fmla="*/ 130716 h 1771536"/>
              <a:gd name="connsiteX35" fmla="*/ 2997600 w 5755190"/>
              <a:gd name="connsiteY35" fmla="*/ 131716 h 1771536"/>
              <a:gd name="connsiteX36" fmla="*/ 3070434 w 5755190"/>
              <a:gd name="connsiteY36" fmla="*/ 85532 h 1771536"/>
              <a:gd name="connsiteX37" fmla="*/ 3430711 w 5755190"/>
              <a:gd name="connsiteY37" fmla="*/ 2419 h 1771536"/>
              <a:gd name="connsiteX38" fmla="*/ 3566391 w 5755190"/>
              <a:gd name="connsiteY38" fmla="*/ 1060 h 177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55190" h="1771536">
                <a:moveTo>
                  <a:pt x="3566391" y="1060"/>
                </a:moveTo>
                <a:cubicBezTo>
                  <a:pt x="3700356" y="6321"/>
                  <a:pt x="3826661" y="31013"/>
                  <a:pt x="3922670" y="71255"/>
                </a:cubicBezTo>
                <a:lnTo>
                  <a:pt x="3967644" y="92829"/>
                </a:lnTo>
                <a:lnTo>
                  <a:pt x="3972348" y="90136"/>
                </a:lnTo>
                <a:lnTo>
                  <a:pt x="3968040" y="93020"/>
                </a:lnTo>
                <a:lnTo>
                  <a:pt x="3974077" y="95916"/>
                </a:lnTo>
                <a:cubicBezTo>
                  <a:pt x="4111981" y="27853"/>
                  <a:pt x="4317540" y="-5925"/>
                  <a:pt x="4521826" y="1326"/>
                </a:cubicBezTo>
                <a:cubicBezTo>
                  <a:pt x="4589922" y="3743"/>
                  <a:pt x="4657876" y="10719"/>
                  <a:pt x="4723136" y="22504"/>
                </a:cubicBezTo>
                <a:cubicBezTo>
                  <a:pt x="4922042" y="58410"/>
                  <a:pt x="5064669" y="133585"/>
                  <a:pt x="5102987" y="222778"/>
                </a:cubicBezTo>
                <a:lnTo>
                  <a:pt x="5105054" y="223135"/>
                </a:lnTo>
                <a:lnTo>
                  <a:pt x="5265671" y="250878"/>
                </a:lnTo>
                <a:cubicBezTo>
                  <a:pt x="5417644" y="286957"/>
                  <a:pt x="5534593" y="345828"/>
                  <a:pt x="5590473" y="417150"/>
                </a:cubicBezTo>
                <a:cubicBezTo>
                  <a:pt x="5644623" y="486176"/>
                  <a:pt x="5636907" y="561146"/>
                  <a:pt x="5568653" y="627917"/>
                </a:cubicBezTo>
                <a:cubicBezTo>
                  <a:pt x="5736426" y="719488"/>
                  <a:pt x="5795100" y="838193"/>
                  <a:pt x="5728044" y="950176"/>
                </a:cubicBezTo>
                <a:cubicBezTo>
                  <a:pt x="5638903" y="1099050"/>
                  <a:pt x="5343803" y="1210541"/>
                  <a:pt x="4981381" y="1232266"/>
                </a:cubicBezTo>
                <a:cubicBezTo>
                  <a:pt x="4979652" y="1325189"/>
                  <a:pt x="4882128" y="1413316"/>
                  <a:pt x="4714088" y="1473980"/>
                </a:cubicBezTo>
                <a:cubicBezTo>
                  <a:pt x="4458770" y="1566165"/>
                  <a:pt x="4089962" y="1578011"/>
                  <a:pt x="3804042" y="1503247"/>
                </a:cubicBezTo>
                <a:cubicBezTo>
                  <a:pt x="3711574" y="1631667"/>
                  <a:pt x="3463973" y="1729836"/>
                  <a:pt x="3153706" y="1761111"/>
                </a:cubicBezTo>
                <a:cubicBezTo>
                  <a:pt x="2788091" y="1797961"/>
                  <a:pt x="2406510" y="1735165"/>
                  <a:pt x="2197492" y="1603712"/>
                </a:cubicBezTo>
                <a:cubicBezTo>
                  <a:pt x="1704152" y="1728484"/>
                  <a:pt x="1063395" y="1658351"/>
                  <a:pt x="777076" y="1448198"/>
                </a:cubicBezTo>
                <a:cubicBezTo>
                  <a:pt x="495813" y="1462011"/>
                  <a:pt x="231714" y="1388845"/>
                  <a:pt x="152550" y="1275140"/>
                </a:cubicBezTo>
                <a:cubicBezTo>
                  <a:pt x="95207" y="1192875"/>
                  <a:pt x="145898" y="1104092"/>
                  <a:pt x="285997" y="1041542"/>
                </a:cubicBezTo>
                <a:cubicBezTo>
                  <a:pt x="87224" y="992477"/>
                  <a:pt x="-23472" y="898325"/>
                  <a:pt x="4202" y="801877"/>
                </a:cubicBezTo>
                <a:cubicBezTo>
                  <a:pt x="36666" y="688951"/>
                  <a:pt x="250340" y="600496"/>
                  <a:pt x="518830" y="588855"/>
                </a:cubicBezTo>
                <a:lnTo>
                  <a:pt x="523753" y="583239"/>
                </a:lnTo>
                <a:lnTo>
                  <a:pt x="523753" y="583239"/>
                </a:lnTo>
                <a:cubicBezTo>
                  <a:pt x="487697" y="472035"/>
                  <a:pt x="571784" y="359888"/>
                  <a:pt x="752994" y="277335"/>
                </a:cubicBezTo>
                <a:cubicBezTo>
                  <a:pt x="1039313" y="146948"/>
                  <a:pt x="1503516" y="117886"/>
                  <a:pt x="1868200" y="207448"/>
                </a:cubicBezTo>
                <a:lnTo>
                  <a:pt x="1868396" y="207313"/>
                </a:lnTo>
                <a:lnTo>
                  <a:pt x="1867534" y="207038"/>
                </a:lnTo>
                <a:lnTo>
                  <a:pt x="1868430" y="207290"/>
                </a:lnTo>
                <a:lnTo>
                  <a:pt x="1913793" y="176099"/>
                </a:lnTo>
                <a:cubicBezTo>
                  <a:pt x="2160357" y="27624"/>
                  <a:pt x="2675516" y="3859"/>
                  <a:pt x="2992585" y="134897"/>
                </a:cubicBezTo>
                <a:lnTo>
                  <a:pt x="2997131" y="132014"/>
                </a:lnTo>
                <a:lnTo>
                  <a:pt x="2998439" y="130716"/>
                </a:lnTo>
                <a:lnTo>
                  <a:pt x="2997600" y="131716"/>
                </a:lnTo>
                <a:lnTo>
                  <a:pt x="3070434" y="85532"/>
                </a:lnTo>
                <a:cubicBezTo>
                  <a:pt x="3161339" y="40824"/>
                  <a:pt x="3288915" y="10842"/>
                  <a:pt x="3430711" y="2419"/>
                </a:cubicBezTo>
                <a:cubicBezTo>
                  <a:pt x="3476230" y="-289"/>
                  <a:pt x="3521736" y="-694"/>
                  <a:pt x="3566391" y="1060"/>
                </a:cubicBezTo>
                <a:close/>
              </a:path>
            </a:pathLst>
          </a:custGeom>
          <a:ln w="28575">
            <a:solidFill>
              <a:srgbClr val="EC383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63868" y="989946"/>
            <a:ext cx="4600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are the _____?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6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1218204" y="84338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6393693" y="84338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1218204" y="368769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6393693" y="368769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3279" y="469695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4. Listen and write the </a:t>
            </a: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prices</a:t>
            </a:r>
            <a:r>
              <a:rPr lang="en-US" sz="2400" b="1" dirty="0">
                <a:latin typeface="Helvetica Neue"/>
              </a:rPr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2442" t="18510" r="10837" b="25574"/>
          <a:stretch/>
        </p:blipFill>
        <p:spPr>
          <a:xfrm>
            <a:off x="1530452" y="1455293"/>
            <a:ext cx="2387486" cy="1620492"/>
          </a:xfrm>
          <a:prstGeom prst="rect">
            <a:avLst/>
          </a:prstGeom>
          <a:effectLst>
            <a:glow rad="25400">
              <a:srgbClr val="8E78CA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452" y="4340763"/>
            <a:ext cx="2117520" cy="1650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11215">
            <a:off x="6842563" y="1057487"/>
            <a:ext cx="1882997" cy="2579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8867" y="3762333"/>
            <a:ext cx="1628886" cy="2681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30186" y="1836422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2554" y="1795536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0186" y="4693173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24107" y="4591949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1339918" y="1006346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6515406" y="1006346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1339918" y="3821668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515406" y="3821668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5124746" y="526530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1403857" y="3113181"/>
            <a:ext cx="365759" cy="36576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6608470" y="3097344"/>
            <a:ext cx="365759" cy="365760"/>
          </a:xfrm>
          <a:prstGeom prst="ellipse">
            <a:avLst/>
          </a:prstGeom>
        </p:spPr>
      </p:pic>
      <p:pic>
        <p:nvPicPr>
          <p:cNvPr id="29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1355431" y="5993512"/>
            <a:ext cx="365759" cy="365760"/>
          </a:xfrm>
          <a:prstGeom prst="ellipse">
            <a:avLst/>
          </a:prstGeom>
        </p:spPr>
      </p:pic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6608470" y="599096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88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7 How much is the T-shirt- - Lesson 2 - 4 Listen and write the price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51790" y="466842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652503" y="1124634"/>
            <a:ext cx="79870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 pair of yellow ________________</a:t>
            </a:r>
            <a:r>
              <a:rPr kumimoji="0" lang="en-US" altLang="en-US" sz="30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is</a:t>
            </a:r>
            <a:r>
              <a:rPr kumimoji="0" lang="en-US" altLang="en-US" sz="30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sz="30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 pair of _____________ is</a:t>
            </a:r>
            <a:r>
              <a:rPr kumimoji="0" lang="en-US" altLang="en-US" sz="30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_</a:t>
            </a: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solidFill>
                  <a:srgbClr val="002060"/>
                </a:solidFill>
                <a:latin typeface="Helvetica Neue"/>
              </a:rPr>
              <a:t>__________________________</a:t>
            </a: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_______________________________________________________________________.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_______________________________________________________________________.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80506" y="1063257"/>
            <a:ext cx="2142012" cy="5139690"/>
            <a:chOff x="1004305" y="1278574"/>
            <a:chExt cx="5572125" cy="13370137"/>
          </a:xfrm>
        </p:grpSpPr>
        <p:pic>
          <p:nvPicPr>
            <p:cNvPr id="2055" name="Picture 7" descr="https://s.sachmem.vn/public/images/TA4T2SHS/U17-L2-5-1-csgomkawrvmrphdw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40"/>
            <a:stretch/>
          </p:blipFill>
          <p:spPr bwMode="auto">
            <a:xfrm>
              <a:off x="1004305" y="1278574"/>
              <a:ext cx="5572125" cy="30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4T2SHS/U17-L2-5-2-geyqgptmspysfyyq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17"/>
            <a:stretch/>
          </p:blipFill>
          <p:spPr bwMode="auto">
            <a:xfrm>
              <a:off x="1004305" y="4687038"/>
              <a:ext cx="5572125" cy="312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4T2SHS/U17-L2-5-3-epfcgqqwouhcrqx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6"/>
            <a:stretch/>
          </p:blipFill>
          <p:spPr bwMode="auto">
            <a:xfrm>
              <a:off x="1004305" y="8095508"/>
              <a:ext cx="5572125" cy="310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4T2SHS/U17-L2-5-4-wurdoymchmklqtcr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93"/>
            <a:stretch/>
          </p:blipFill>
          <p:spPr bwMode="auto">
            <a:xfrm>
              <a:off x="1004305" y="11503977"/>
              <a:ext cx="5572125" cy="3144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3652503" y="1607221"/>
            <a:ext cx="609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ninety-five thousand dong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97271" y="1116864"/>
            <a:ext cx="3337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yellow trousers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41760" y="2512120"/>
            <a:ext cx="304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brown sandals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69392" y="2962394"/>
            <a:ext cx="3527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thousand dong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20067" y="2513373"/>
            <a:ext cx="2878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seventy-two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52503" y="3900577"/>
            <a:ext cx="77965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The pair of blue jeans is eighty-eight thousand dong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69392" y="5269373"/>
            <a:ext cx="74748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C00000"/>
                </a:solidFill>
                <a:latin typeface="Helvetica Neue"/>
              </a:rPr>
              <a:t>The pair of black and white shoes is eighty thousand dong</a:t>
            </a:r>
            <a:endParaRPr lang="en-US" sz="3000" dirty="0">
              <a:solidFill>
                <a:srgbClr val="C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96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22" grpId="0"/>
      <p:bldP spid="33" grpId="0"/>
      <p:bldP spid="34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92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trousers?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jeans?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shirt?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shoes?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sandals?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scarfs?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97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jumpers?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 much _____ the skirts?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7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9626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687" y="501134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Let's 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811" t="13541" r="13397" b="20052"/>
          <a:stretch/>
        </p:blipFill>
        <p:spPr>
          <a:xfrm>
            <a:off x="918882" y="870466"/>
            <a:ext cx="10354236" cy="539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920" y="978932"/>
            <a:ext cx="492557" cy="50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6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/dʒiːnz/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/ˈtraʊzərz/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5461">
            <a:off x="2259262" y="1265057"/>
            <a:ext cx="1841931" cy="3628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63" y="743525"/>
            <a:ext cx="2600670" cy="42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sandals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/ˈsændl/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/ʃuː/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442" t="18510" r="10837" b="25574"/>
          <a:stretch/>
        </p:blipFill>
        <p:spPr>
          <a:xfrm>
            <a:off x="1225673" y="1816676"/>
            <a:ext cx="4020558" cy="2728930"/>
          </a:xfrm>
          <a:prstGeom prst="rect">
            <a:avLst/>
          </a:prstGeom>
          <a:effectLst>
            <a:glow rad="25400">
              <a:srgbClr val="8E78CA"/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092" y="1617912"/>
            <a:ext cx="3644593" cy="28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850758" y="987309"/>
            <a:ext cx="9346194" cy="5434386"/>
            <a:chOff x="-1611059" y="1215461"/>
            <a:chExt cx="18288002" cy="10633640"/>
          </a:xfrm>
        </p:grpSpPr>
        <p:pic>
          <p:nvPicPr>
            <p:cNvPr id="1036" name="Picture 12" descr="https://s.sachmem.vn/public/images/v2/TA4T2SHS/U17-L2-1-a_5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059" y="1215461"/>
              <a:ext cx="9528025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7-L2-1-b_4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966" y="1281961"/>
              <a:ext cx="8759977" cy="53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s.sachmem.vn/public/images/v2/TA4T2SHS/U17-L2-1-c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057" y="6858000"/>
              <a:ext cx="18288000" cy="499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907330" y="5234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422683" y="992266"/>
            <a:ext cx="3020173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These yellow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trousers</a:t>
            </a:r>
            <a:r>
              <a:rPr lang="en-US" altLang="en-US" sz="22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are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very nice.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397827" y="1507558"/>
            <a:ext cx="209005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Yes, they are.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700216" y="1059712"/>
            <a:ext cx="29615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How much are they?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7525843" y="3386942"/>
            <a:ext cx="390333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Let's ask the sales assistant.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93519" y="4487141"/>
            <a:ext cx="286316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Helvetica Neue"/>
              </a:rPr>
              <a:t>They're 99,000 dong.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08674" y="4020508"/>
            <a:ext cx="60960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Helvetica Neue"/>
              </a:rPr>
              <a:t>Excuse me. How much are these trousers?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39286" y="121538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1063422" y="1168464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4343" y="412138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50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7 How much is the T-shir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7 How much is the T-shir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7 How much is the T-shir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55033">
            <a:off x="5302168" y="1161087"/>
            <a:ext cx="1817519" cy="3580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529" y="5068711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52169" y="4846404"/>
            <a:ext cx="6551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How much are the _________?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  They're _________________.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5243" y="4872853"/>
            <a:ext cx="3208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jeans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6315" y="5608293"/>
            <a:ext cx="320832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75,000 dong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pic>
        <p:nvPicPr>
          <p:cNvPr id="1026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51" y="5743233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77" y="5068711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727417" y="4846404"/>
            <a:ext cx="6551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How much are the _________?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  They're _________________.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0491" y="4872853"/>
            <a:ext cx="320832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shoes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1563" y="5608293"/>
            <a:ext cx="3208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93,000 dong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pic>
        <p:nvPicPr>
          <p:cNvPr id="1026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99" y="5743233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901" y="1477455"/>
            <a:ext cx="3644593" cy="28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29" y="5068711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52169" y="4846404"/>
            <a:ext cx="6551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How much are the _________?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  They're _________________.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5243" y="4872853"/>
            <a:ext cx="320832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sandals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6315" y="5608293"/>
            <a:ext cx="3208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85,000 dong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pic>
        <p:nvPicPr>
          <p:cNvPr id="1026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51" y="5743233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2442" t="18510" r="10837" b="25574"/>
          <a:stretch/>
        </p:blipFill>
        <p:spPr>
          <a:xfrm>
            <a:off x="4363320" y="1559648"/>
            <a:ext cx="4020558" cy="2728930"/>
          </a:xfrm>
          <a:prstGeom prst="rect">
            <a:avLst/>
          </a:prstGeom>
          <a:effectLst>
            <a:glow rad="25400">
              <a:srgbClr val="8E78CA"/>
            </a:glow>
          </a:effectLst>
        </p:spPr>
      </p:pic>
    </p:spTree>
    <p:extLst>
      <p:ext uri="{BB962C8B-B14F-4D97-AF65-F5344CB8AC3E}">
        <p14:creationId xmlns:p14="http://schemas.microsoft.com/office/powerpoint/2010/main" val="40632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7901" y="5401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29" y="5068711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52169" y="4846404"/>
            <a:ext cx="6551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How much are the _________?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    They're _________________.</a:t>
            </a:r>
            <a:endParaRPr lang="en-US" sz="32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5243" y="4872853"/>
            <a:ext cx="320832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trousers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6315" y="5608293"/>
            <a:ext cx="3208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98,000 dong</a:t>
            </a:r>
            <a:endParaRPr lang="en-US" sz="32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pic>
        <p:nvPicPr>
          <p:cNvPr id="1026" name="Picture 2" descr="https://s.sachmem.vn/public/characters/Li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51" y="5743233"/>
            <a:ext cx="548640" cy="548640"/>
          </a:xfrm>
          <a:prstGeom prst="ellipse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573" y="594158"/>
            <a:ext cx="2600670" cy="42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8691</TotalTime>
  <Words>461</Words>
  <Application>Microsoft Office PowerPoint</Application>
  <PresentationFormat>Widescreen</PresentationFormat>
  <Paragraphs>146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Bernard MT Condensed</vt:lpstr>
      <vt:lpstr>Calibri Light</vt:lpstr>
      <vt:lpstr>黑体</vt:lpstr>
      <vt:lpstr>Bauhaus 93</vt:lpstr>
      <vt:lpstr>Arial</vt:lpstr>
      <vt:lpstr>Harrington</vt:lpstr>
      <vt:lpstr>Arial Black</vt:lpstr>
      <vt:lpstr>Helvetica Neue</vt:lpstr>
      <vt:lpstr>Tahoma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1315</cp:revision>
  <dcterms:created xsi:type="dcterms:W3CDTF">2020-06-19T02:08:48Z</dcterms:created>
  <dcterms:modified xsi:type="dcterms:W3CDTF">2023-03-27T04:18:36Z</dcterms:modified>
</cp:coreProperties>
</file>