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3"/>
  </p:notesMasterIdLst>
  <p:sldIdLst>
    <p:sldId id="384" r:id="rId2"/>
    <p:sldId id="388" r:id="rId3"/>
    <p:sldId id="286" r:id="rId4"/>
    <p:sldId id="321" r:id="rId5"/>
    <p:sldId id="394" r:id="rId6"/>
    <p:sldId id="323" r:id="rId7"/>
    <p:sldId id="335" r:id="rId8"/>
    <p:sldId id="346" r:id="rId9"/>
    <p:sldId id="347" r:id="rId10"/>
    <p:sldId id="348" r:id="rId11"/>
    <p:sldId id="349" r:id="rId12"/>
    <p:sldId id="351" r:id="rId13"/>
    <p:sldId id="376" r:id="rId14"/>
    <p:sldId id="379" r:id="rId15"/>
    <p:sldId id="392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3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9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AD6"/>
    <a:srgbClr val="E01EC3"/>
    <a:srgbClr val="EAC222"/>
    <a:srgbClr val="DE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7"/>
  </p:normalViewPr>
  <p:slideViewPr>
    <p:cSldViewPr>
      <p:cViewPr varScale="1">
        <p:scale>
          <a:sx n="63" d="100"/>
          <a:sy n="63" d="100"/>
        </p:scale>
        <p:origin x="774" y="66"/>
      </p:cViewPr>
      <p:guideLst>
        <p:guide orient="horz" pos="2256"/>
        <p:guide pos="39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2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2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B192F74-BE73-4A2B-80D6-B91B6BF926F5}" type="slidenum">
              <a:rPr lang="vi-VN" altLang="en-US"/>
              <a:pPr/>
              <a:t>2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96E030-F159-4A1F-8500-108323E59882}" type="slidenum">
              <a:rPr lang="vi-VN" smtClean="0"/>
              <a:pPr/>
              <a:t>17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3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7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0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2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10CBE-4F68-44A3-99A2-35606378CA1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64E64-87FC-4053-B1BA-A6A041BA4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3.wmf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11" Type="http://schemas.openxmlformats.org/officeDocument/2006/relationships/image" Target="../media/image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wmf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4.wmf"/><Relationship Id="rId10" Type="http://schemas.openxmlformats.org/officeDocument/2006/relationships/image" Target="../media/image19.pn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26.wmf"/><Relationship Id="rId26" Type="http://schemas.openxmlformats.org/officeDocument/2006/relationships/image" Target="../media/image30.w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29.wmf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31.wmf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33.gi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4.wmf"/><Relationship Id="rId22" Type="http://schemas.openxmlformats.org/officeDocument/2006/relationships/image" Target="../media/image28.wmf"/><Relationship Id="rId27" Type="http://schemas.openxmlformats.org/officeDocument/2006/relationships/oleObject" Target="../embeddings/oleObject20.bin"/><Relationship Id="rId30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9.wmf"/><Relationship Id="rId3" Type="http://schemas.openxmlformats.org/officeDocument/2006/relationships/image" Target="../media/image33.gif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2.xml"/><Relationship Id="rId1" Type="http://schemas.openxmlformats.org/officeDocument/2006/relationships/audio" Target="Co%20gai%20mo%20duong.wav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hyperlink" Target="http://tieuhoc.info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3105150" y="3714751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FF"/>
                </a:solidFill>
                <a:latin typeface=".VnExoticH" panose="020B7200000000000000" pitchFamily="34" charset="0"/>
                <a:cs typeface="Arial" panose="020B0604020202020204" pitchFamily="34" charset="0"/>
              </a:rPr>
              <a:t>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4" name="Text Box 19"/>
          <p:cNvSpPr txBox="1">
            <a:spLocks noChangeArrowheads="1"/>
          </p:cNvSpPr>
          <p:nvPr/>
        </p:nvSpPr>
        <p:spPr bwMode="auto">
          <a:xfrm>
            <a:off x="3657600" y="5326064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8511" y="4245114"/>
            <a:ext cx="8459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a-DK" sz="4000" b="1" kern="10" dirty="0">
                <a:ln w="9525">
                  <a:solidFill>
                    <a:srgbClr val="FF0000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5, TRANG 37</a:t>
            </a:r>
            <a:endParaRPr lang="en-US" sz="4000" dirty="0"/>
          </a:p>
        </p:txBody>
      </p:sp>
      <p:pic>
        <p:nvPicPr>
          <p:cNvPr id="18" name="Em y191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296496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WordArt 3"/>
          <p:cNvSpPr>
            <a:spLocks noChangeArrowheads="1" noChangeShapeType="1" noTextEdit="1"/>
          </p:cNvSpPr>
          <p:nvPr/>
        </p:nvSpPr>
        <p:spPr bwMode="auto">
          <a:xfrm>
            <a:off x="2095500" y="1434030"/>
            <a:ext cx="8001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 CỦA SỐ THẬP PHÂN.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SỐ THẬP PHÂN.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03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1/38 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1806575" y="1431291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c) 1942, 54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32916" y="2014855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32915" y="2967990"/>
            <a:ext cx="29349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56916" y="2014856"/>
            <a:ext cx="70072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 nghìn chín trăm bốn mươi hai phẩy năm mươi tư.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30680" y="3908425"/>
            <a:ext cx="33578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67886" y="2967990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1942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30681" y="4848225"/>
            <a:ext cx="30372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67885" y="3908425"/>
            <a:ext cx="5055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</a:t>
            </a: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5932" y="3514778"/>
            <a:ext cx="4646135" cy="973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59300" y="4908551"/>
            <a:ext cx="610870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1 chỉ 1 nghìn, 9 chỉ 9 trăm, 4 chỉ 4 chục, 2 chỉ 2 đơn vị; 5 chỉ 5 phần mười, 4 chỉ 4 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5" grpId="0" bldLvl="0" animBg="1"/>
      <p:bldP spid="5" grpId="1" animBg="1"/>
      <p:bldP spid="2" grpId="0" bldLvl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1/38 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1804035" y="1431291"/>
            <a:ext cx="22199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d) 0,032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32916" y="2014855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32915" y="2627630"/>
            <a:ext cx="29349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56916" y="2014855"/>
            <a:ext cx="70072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 phẩy không trăm ba mươi hai.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32915" y="3317240"/>
            <a:ext cx="33578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67886" y="2627630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04036" y="4364990"/>
            <a:ext cx="30372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93945" y="3411855"/>
            <a:ext cx="56565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032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885" y="4364991"/>
            <a:ext cx="610870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3 chỉ 3 trăm, 0 chỉ 0 chục, 1 chỉ 1 đơn vị; 8 chỉ 8 phần mười, 0 chỉ 0 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5932" y="3514778"/>
            <a:ext cx="4646135" cy="97303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5" grpId="0" bldLvl="0" animBg="1"/>
      <p:bldP spid="5" grpId="1" animBg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490345" y="8255"/>
            <a:ext cx="9144000" cy="52197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2/38: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Viết số thập phân có: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5932" y="3514778"/>
            <a:ext cx="4646135" cy="97303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/>
          <p:nvPr/>
        </p:nvGraphicFramePr>
        <p:xfrm>
          <a:off x="1562101" y="590550"/>
          <a:ext cx="9072245" cy="624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thành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a) Năm đơn vị, chín phần mười.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0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b) Hai mươi bốn đơn vị, một phần mười, tám phần trăm (tức là hai mươi bốn đơn vị và mười tám phần trăm</a:t>
                      </a: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1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Năm mươi lăm đơn vị, n</a:t>
                      </a: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phần mười, năm phần trăm, năm phần nghìn (tức là n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ăm mươi lăm đơn vị </a:t>
                      </a: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 năm trăm năm mươi lăm phần nghìn).</a:t>
                      </a:r>
                      <a:endParaRPr lang="vi-V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Hai nghìn không trăm linh hai đơn vị, tám phần trăm.</a:t>
                      </a:r>
                      <a:endParaRPr lang="vi-V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e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 </a:t>
                      </a:r>
                      <a:r>
                        <a:rPr 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Không đơn vị, một p</a:t>
                      </a:r>
                      <a:r>
                        <a:rPr lang="en-US" alt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</a:t>
                      </a:r>
                      <a:r>
                        <a:rPr 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ần nghìn.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351" name="Text Box 15"/>
          <p:cNvSpPr txBox="1"/>
          <p:nvPr/>
        </p:nvSpPr>
        <p:spPr>
          <a:xfrm flipH="1">
            <a:off x="8808721" y="1685290"/>
            <a:ext cx="1998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5,9</a:t>
            </a:r>
          </a:p>
        </p:txBody>
      </p:sp>
      <p:sp>
        <p:nvSpPr>
          <p:cNvPr id="3" name="Text Box 15"/>
          <p:cNvSpPr txBox="1"/>
          <p:nvPr/>
        </p:nvSpPr>
        <p:spPr>
          <a:xfrm flipH="1">
            <a:off x="8636001" y="2796540"/>
            <a:ext cx="1998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24,18</a:t>
            </a:r>
          </a:p>
        </p:txBody>
      </p:sp>
      <p:sp>
        <p:nvSpPr>
          <p:cNvPr id="4" name="Text Box 15"/>
          <p:cNvSpPr txBox="1"/>
          <p:nvPr/>
        </p:nvSpPr>
        <p:spPr>
          <a:xfrm flipH="1">
            <a:off x="8636001" y="4137025"/>
            <a:ext cx="1998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55,555</a:t>
            </a:r>
          </a:p>
        </p:txBody>
      </p:sp>
      <p:sp>
        <p:nvSpPr>
          <p:cNvPr id="5" name="Text Box 15"/>
          <p:cNvSpPr txBox="1"/>
          <p:nvPr/>
        </p:nvSpPr>
        <p:spPr>
          <a:xfrm flipH="1">
            <a:off x="8548371" y="5286375"/>
            <a:ext cx="1998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2002,08</a:t>
            </a:r>
          </a:p>
        </p:txBody>
      </p:sp>
      <p:sp>
        <p:nvSpPr>
          <p:cNvPr id="6" name="Text Box 15"/>
          <p:cNvSpPr txBox="1"/>
          <p:nvPr/>
        </p:nvSpPr>
        <p:spPr>
          <a:xfrm flipH="1">
            <a:off x="8739506" y="6208395"/>
            <a:ext cx="1998345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0,001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bldLvl="0" animBg="1"/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/>
          <p:nvPr/>
        </p:nvSpPr>
        <p:spPr>
          <a:xfrm>
            <a:off x="1500188" y="3621089"/>
            <a:ext cx="9906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Arial" panose="020B0604020202020204" pitchFamily="34" charset="0"/>
              </a:rPr>
              <a:t>b)</a:t>
            </a:r>
          </a:p>
        </p:txBody>
      </p:sp>
      <p:sp>
        <p:nvSpPr>
          <p:cNvPr id="13317" name="Rectangle 5"/>
          <p:cNvSpPr/>
          <p:nvPr/>
        </p:nvSpPr>
        <p:spPr>
          <a:xfrm>
            <a:off x="6629400" y="1828800"/>
            <a:ext cx="5715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3318" name="Rectangle 6"/>
          <p:cNvSpPr/>
          <p:nvPr/>
        </p:nvSpPr>
        <p:spPr>
          <a:xfrm>
            <a:off x="6096000" y="3581400"/>
            <a:ext cx="9906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</a:rPr>
              <a:t>d)</a:t>
            </a:r>
          </a:p>
        </p:txBody>
      </p:sp>
      <p:sp>
        <p:nvSpPr>
          <p:cNvPr id="13319" name="Rectangle 7"/>
          <p:cNvSpPr/>
          <p:nvPr/>
        </p:nvSpPr>
        <p:spPr>
          <a:xfrm>
            <a:off x="2000250" y="1636713"/>
            <a:ext cx="266700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3,5</a:t>
            </a:r>
            <a:r>
              <a:rPr lang="en-US" altLang="en-US" sz="4400" b="1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0" name="Rectangle 8"/>
          <p:cNvSpPr/>
          <p:nvPr/>
        </p:nvSpPr>
        <p:spPr>
          <a:xfrm>
            <a:off x="1571625" y="1754189"/>
            <a:ext cx="9906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a)</a:t>
            </a:r>
          </a:p>
        </p:txBody>
      </p:sp>
      <p:sp>
        <p:nvSpPr>
          <p:cNvPr id="13321" name="Rectangle 9"/>
          <p:cNvSpPr/>
          <p:nvPr/>
        </p:nvSpPr>
        <p:spPr>
          <a:xfrm>
            <a:off x="1745933" y="3529965"/>
            <a:ext cx="251460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6,33</a:t>
            </a:r>
            <a:r>
              <a:rPr lang="en-US" altLang="en-US" sz="44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2" name="Rectangle 10"/>
          <p:cNvSpPr/>
          <p:nvPr/>
        </p:nvSpPr>
        <p:spPr>
          <a:xfrm>
            <a:off x="7086600" y="1828800"/>
            <a:ext cx="25146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18,05 =</a:t>
            </a:r>
          </a:p>
        </p:txBody>
      </p:sp>
      <p:sp>
        <p:nvSpPr>
          <p:cNvPr id="13323" name="Rectangle 11"/>
          <p:cNvSpPr/>
          <p:nvPr/>
        </p:nvSpPr>
        <p:spPr>
          <a:xfrm>
            <a:off x="6629400" y="3581400"/>
            <a:ext cx="29718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6600"/>
                </a:solidFill>
                <a:latin typeface="Arial" panose="020B0604020202020204" pitchFamily="34" charset="0"/>
              </a:rPr>
              <a:t>217,908 =</a:t>
            </a:r>
          </a:p>
        </p:txBody>
      </p:sp>
      <p:sp>
        <p:nvSpPr>
          <p:cNvPr id="13324" name="Rectangle 12"/>
          <p:cNvSpPr/>
          <p:nvPr/>
        </p:nvSpPr>
        <p:spPr>
          <a:xfrm>
            <a:off x="3422333" y="1754189"/>
            <a:ext cx="2057400" cy="992187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328" name="Object 16"/>
          <p:cNvGraphicFramePr>
            <a:graphicFrameLocks/>
          </p:cNvGraphicFramePr>
          <p:nvPr/>
        </p:nvGraphicFramePr>
        <p:xfrm>
          <a:off x="3694113" y="1485900"/>
          <a:ext cx="628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r:id="rId3" imgW="203112" imgH="393529" progId="Equation.3">
                  <p:embed/>
                </p:oleObj>
              </mc:Choice>
              <mc:Fallback>
                <p:oleObj r:id="rId3" imgW="203112" imgH="393529" progId="Equation.3">
                  <p:embed/>
                  <p:pic>
                    <p:nvPicPr>
                      <p:cNvPr id="0" name="Picture 1" descr="image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1485900"/>
                        <a:ext cx="62865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/38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sym typeface="+mn-ea"/>
              </a:rPr>
              <a:t>Viết các số thập phân sau thành hỗn số có chứa phân số thập phân</a:t>
            </a:r>
            <a:r>
              <a:rPr lang="en-US" altLang="en-US" sz="2800" dirty="0">
                <a:solidFill>
                  <a:srgbClr val="003300"/>
                </a:solidFill>
                <a:latin typeface="Arial" panose="020B0604020202020204" pitchFamily="34" charset="0"/>
                <a:sym typeface="+mn-ea"/>
              </a:rPr>
              <a:t>.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0" y="6064250"/>
            <a:ext cx="9023350" cy="811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1305" y="4686935"/>
            <a:ext cx="2183130" cy="2183130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3694430" y="4584701"/>
            <a:ext cx="3997960" cy="1478915"/>
          </a:xfrm>
          <a:prstGeom prst="cloudCallout">
            <a:avLst>
              <a:gd name="adj1" fmla="val -54530"/>
              <a:gd name="adj2" fmla="val 2303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6" grpId="1"/>
      <p:bldP spid="13317" grpId="0"/>
      <p:bldP spid="13317" grpId="1"/>
      <p:bldP spid="13318" grpId="0"/>
      <p:bldP spid="13318" grpId="1"/>
      <p:bldP spid="13319" grpId="0"/>
      <p:bldP spid="13319" grpId="1"/>
      <p:bldP spid="13320" grpId="0"/>
      <p:bldP spid="13320" grpId="1"/>
      <p:bldP spid="13321" grpId="0"/>
      <p:bldP spid="13321" grpId="1"/>
      <p:bldP spid="13322" grpId="0"/>
      <p:bldP spid="13322" grpId="1"/>
      <p:bldP spid="13323" grpId="0"/>
      <p:bldP spid="13323" grpId="1"/>
      <p:bldP spid="13324" grpId="0"/>
      <p:bldP spid="13324" grpId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/>
          <p:nvPr/>
        </p:nvSpPr>
        <p:spPr>
          <a:xfrm>
            <a:off x="1500188" y="3621089"/>
            <a:ext cx="9906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Arial" panose="020B0604020202020204" pitchFamily="34" charset="0"/>
              </a:rPr>
              <a:t>b)</a:t>
            </a:r>
          </a:p>
        </p:txBody>
      </p:sp>
      <p:sp>
        <p:nvSpPr>
          <p:cNvPr id="13317" name="Rectangle 5"/>
          <p:cNvSpPr/>
          <p:nvPr/>
        </p:nvSpPr>
        <p:spPr>
          <a:xfrm>
            <a:off x="6629400" y="1828800"/>
            <a:ext cx="5715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3318" name="Rectangle 6"/>
          <p:cNvSpPr/>
          <p:nvPr/>
        </p:nvSpPr>
        <p:spPr>
          <a:xfrm>
            <a:off x="6096000" y="3581400"/>
            <a:ext cx="9906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</a:rPr>
              <a:t>d)</a:t>
            </a:r>
          </a:p>
        </p:txBody>
      </p:sp>
      <p:sp>
        <p:nvSpPr>
          <p:cNvPr id="13319" name="Rectangle 7"/>
          <p:cNvSpPr/>
          <p:nvPr/>
        </p:nvSpPr>
        <p:spPr>
          <a:xfrm>
            <a:off x="2000250" y="1636713"/>
            <a:ext cx="266700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3,5</a:t>
            </a:r>
            <a:r>
              <a:rPr lang="en-US" altLang="en-US" sz="4400" b="1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80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0" name="Rectangle 8"/>
          <p:cNvSpPr/>
          <p:nvPr/>
        </p:nvSpPr>
        <p:spPr>
          <a:xfrm>
            <a:off x="1571625" y="1754189"/>
            <a:ext cx="9906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a)</a:t>
            </a:r>
          </a:p>
        </p:txBody>
      </p:sp>
      <p:sp>
        <p:nvSpPr>
          <p:cNvPr id="13321" name="Rectangle 9"/>
          <p:cNvSpPr/>
          <p:nvPr/>
        </p:nvSpPr>
        <p:spPr>
          <a:xfrm>
            <a:off x="1745933" y="3529965"/>
            <a:ext cx="2514600" cy="762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6,33</a:t>
            </a:r>
            <a:r>
              <a:rPr lang="en-US" altLang="en-US" sz="44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99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322" name="Rectangle 10"/>
          <p:cNvSpPr/>
          <p:nvPr/>
        </p:nvSpPr>
        <p:spPr>
          <a:xfrm>
            <a:off x="7086600" y="1828800"/>
            <a:ext cx="25146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18,05 =</a:t>
            </a:r>
          </a:p>
        </p:txBody>
      </p:sp>
      <p:sp>
        <p:nvSpPr>
          <p:cNvPr id="13323" name="Rectangle 11"/>
          <p:cNvSpPr/>
          <p:nvPr/>
        </p:nvSpPr>
        <p:spPr>
          <a:xfrm>
            <a:off x="6629400" y="3581400"/>
            <a:ext cx="2971800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6600"/>
                </a:solidFill>
                <a:latin typeface="Arial" panose="020B0604020202020204" pitchFamily="34" charset="0"/>
              </a:rPr>
              <a:t>217,908 =</a:t>
            </a:r>
          </a:p>
        </p:txBody>
      </p:sp>
      <p:sp>
        <p:nvSpPr>
          <p:cNvPr id="13324" name="Rectangle 12"/>
          <p:cNvSpPr/>
          <p:nvPr/>
        </p:nvSpPr>
        <p:spPr>
          <a:xfrm>
            <a:off x="3422333" y="1754189"/>
            <a:ext cx="2057400" cy="992187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Rectangle 13"/>
          <p:cNvSpPr/>
          <p:nvPr/>
        </p:nvSpPr>
        <p:spPr>
          <a:xfrm>
            <a:off x="3422650" y="3641725"/>
            <a:ext cx="1219200" cy="641350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3326" name="Rectangle 14"/>
          <p:cNvSpPr/>
          <p:nvPr/>
        </p:nvSpPr>
        <p:spPr>
          <a:xfrm>
            <a:off x="8839200" y="1828800"/>
            <a:ext cx="2057400" cy="641350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13327" name="Rectangle 15"/>
          <p:cNvSpPr/>
          <p:nvPr/>
        </p:nvSpPr>
        <p:spPr>
          <a:xfrm>
            <a:off x="8915400" y="3581400"/>
            <a:ext cx="2057400" cy="641350"/>
          </a:xfrm>
          <a:prstGeom prst="rect">
            <a:avLst/>
          </a:prstGeom>
          <a:noFill/>
          <a:ln w="317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217</a:t>
            </a:r>
          </a:p>
        </p:txBody>
      </p:sp>
      <p:graphicFrame>
        <p:nvGraphicFramePr>
          <p:cNvPr id="13328" name="Object 16"/>
          <p:cNvGraphicFramePr>
            <a:graphicFrameLocks/>
          </p:cNvGraphicFramePr>
          <p:nvPr/>
        </p:nvGraphicFramePr>
        <p:xfrm>
          <a:off x="3694113" y="1485900"/>
          <a:ext cx="6286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5" r:id="rId3" imgW="203112" imgH="393529" progId="Equation.3">
                  <p:embed/>
                </p:oleObj>
              </mc:Choice>
              <mc:Fallback>
                <p:oleObj r:id="rId3" imgW="203112" imgH="393529" progId="Equation.3">
                  <p:embed/>
                  <p:pic>
                    <p:nvPicPr>
                      <p:cNvPr id="0" name="Picture 4" descr="image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1485900"/>
                        <a:ext cx="62865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9" name="Object 17"/>
          <p:cNvGraphicFramePr>
            <a:graphicFrameLocks/>
          </p:cNvGraphicFramePr>
          <p:nvPr/>
        </p:nvGraphicFramePr>
        <p:xfrm>
          <a:off x="3843339" y="3403600"/>
          <a:ext cx="8667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6" r:id="rId5" imgW="279279" imgH="393529" progId="Equation.3">
                  <p:embed/>
                </p:oleObj>
              </mc:Choice>
              <mc:Fallback>
                <p:oleObj r:id="rId5" imgW="279279" imgH="393529" progId="Equation.3">
                  <p:embed/>
                  <p:pic>
                    <p:nvPicPr>
                      <p:cNvPr id="0" name="Picture 3" descr="image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3339" y="3403600"/>
                        <a:ext cx="86677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ct 18"/>
          <p:cNvGraphicFramePr>
            <a:graphicFrameLocks/>
          </p:cNvGraphicFramePr>
          <p:nvPr/>
        </p:nvGraphicFramePr>
        <p:xfrm>
          <a:off x="9448801" y="1600200"/>
          <a:ext cx="8112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7" r:id="rId7" imgW="279279" imgH="393529" progId="Equation.3">
                  <p:embed/>
                </p:oleObj>
              </mc:Choice>
              <mc:Fallback>
                <p:oleObj r:id="rId7" imgW="279279" imgH="393529" progId="Equation.3">
                  <p:embed/>
                  <p:pic>
                    <p:nvPicPr>
                      <p:cNvPr id="0" name="Picture 2" descr="image1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1" y="1600200"/>
                        <a:ext cx="8112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ct 19"/>
          <p:cNvGraphicFramePr>
            <a:graphicFrameLocks/>
          </p:cNvGraphicFramePr>
          <p:nvPr/>
        </p:nvGraphicFramePr>
        <p:xfrm>
          <a:off x="9677400" y="3352800"/>
          <a:ext cx="10033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8" r:id="rId9" imgW="355292" imgH="393359" progId="Equation.3">
                  <p:embed/>
                </p:oleObj>
              </mc:Choice>
              <mc:Fallback>
                <p:oleObj r:id="rId9" imgW="355292" imgH="393359" progId="Equation.3">
                  <p:embed/>
                  <p:pic>
                    <p:nvPicPr>
                      <p:cNvPr id="0" name="Picture 1" descr="image2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7400" y="3352800"/>
                        <a:ext cx="10033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/38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sym typeface="+mn-ea"/>
              </a:rPr>
              <a:t>Viết các số thập phân sau thành hỗn số có chứa phân số thập phân</a:t>
            </a:r>
            <a:r>
              <a:rPr lang="en-US" altLang="en-US" sz="2800" dirty="0">
                <a:solidFill>
                  <a:srgbClr val="003300"/>
                </a:solidFill>
                <a:latin typeface="Arial" panose="020B0604020202020204" pitchFamily="34" charset="0"/>
                <a:sym typeface="+mn-ea"/>
              </a:rPr>
              <a:t>.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4294967295"/>
          </p:nvPr>
        </p:nvPicPr>
        <p:blipFill>
          <a:blip r:embed="rId11"/>
          <a:stretch>
            <a:fillRect/>
          </a:stretch>
        </p:blipFill>
        <p:spPr>
          <a:xfrm>
            <a:off x="0" y="6064250"/>
            <a:ext cx="9023350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1"/>
      <p:bldP spid="13317" grpId="1"/>
      <p:bldP spid="13318" grpId="1"/>
      <p:bldP spid="13319" grpId="1"/>
      <p:bldP spid="13320" grpId="1"/>
      <p:bldP spid="13321" grpId="1"/>
      <p:bldP spid="13322" grpId="1"/>
      <p:bldP spid="13323" grpId="1"/>
      <p:bldP spid="13324" grpId="1"/>
      <p:bldP spid="13325" grpId="0"/>
      <p:bldP spid="13325" grpId="1"/>
      <p:bldP spid="13326" grpId="0"/>
      <p:bldP spid="13326" grpId="1"/>
      <p:bldP spid="13327" grpId="0"/>
      <p:bldP spid="133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991544" y="538331"/>
            <a:ext cx="7056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 Củng cố-Dặn dò: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991544" y="1624014"/>
            <a:ext cx="72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Nêu lại cách 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ọc và viết số thập phân?</a:t>
            </a:r>
            <a:endParaRPr lang="en-US" altLang="en-US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752600" y="2208214"/>
            <a:ext cx="8610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Muốn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ọc số thập phân, ta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ọc lần l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ợt từ hàng cao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ến hàng thấp: tr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ớc hết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ọc phần nguyên,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ọc dấu “phẩy”, sau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ó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ọc phần thập phân.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752600" y="3568700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Muốn viết số thập phân, ta viết lần l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ợt từ hàng cao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ến hàng thấp: tr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ớc hết viết phần nguyên, viết dấu “phẩy”, sau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ó viết phần thập phân.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7" grpId="1"/>
      <p:bldP spid="13318" grpId="0"/>
      <p:bldP spid="133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WordArt 2"/>
          <p:cNvSpPr>
            <a:spLocks noChangeArrowheads="1" noChangeShapeType="1" noTextEdit="1"/>
          </p:cNvSpPr>
          <p:nvPr/>
        </p:nvSpPr>
        <p:spPr bwMode="auto">
          <a:xfrm>
            <a:off x="5638800" y="685800"/>
            <a:ext cx="4038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</a:p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8" name="WordArt 3"/>
          <p:cNvSpPr>
            <a:spLocks noChangeArrowheads="1" noChangeShapeType="1" noTextEdit="1"/>
          </p:cNvSpPr>
          <p:nvPr/>
        </p:nvSpPr>
        <p:spPr bwMode="auto">
          <a:xfrm>
            <a:off x="1752600" y="3276600"/>
            <a:ext cx="54102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 </a:t>
            </a:r>
          </a:p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67000" y="914401"/>
            <a:ext cx="2362200" cy="2227263"/>
            <a:chOff x="5225" y="9335"/>
            <a:chExt cx="2520" cy="1750"/>
          </a:xfrm>
        </p:grpSpPr>
        <p:sp>
          <p:nvSpPr>
            <p:cNvPr id="206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>
                <a:defRPr/>
              </a:pPr>
              <a:endParaRPr lang="vi-VN">
                <a:latin typeface="Times New Roman" pitchFamily="18" charset="0"/>
              </a:endParaRPr>
            </a:p>
          </p:txBody>
        </p:sp>
        <p:pic>
          <p:nvPicPr>
            <p:cNvPr id="1036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8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algn="r" eaLnBrk="1" hangingPunct="1"/>
              <a:r>
                <a:rPr lang="en-US" sz="800" b="1" u="sng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800" b="1" u="sn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sz="4800" b="1" u="sng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4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/>
                  <a:cs typeface="Times New Roman"/>
                </a:rPr>
                <a:t>NĂM </a:t>
              </a:r>
            </a:p>
          </p:txBody>
        </p:sp>
        <p:sp>
          <p:nvSpPr>
            <p:cNvPr id="104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sz="4800" b="1" u="sng"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1030" name="Picture 3" descr="WhitecornerFlow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4" descr="WhitecornerFlow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9401" y="25401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59976" y="63501"/>
            <a:ext cx="682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7239001" y="2713038"/>
          <a:ext cx="3286125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5" name="Clip" r:id="rId11" imgW="2191817" imgH="1424635" progId="MS_ClipArt_Gallery.2">
                  <p:embed/>
                </p:oleObj>
              </mc:Choice>
              <mc:Fallback>
                <p:oleObj name="Clip" r:id="rId11" imgW="2191817" imgH="1424635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1" y="2713038"/>
                        <a:ext cx="3286125" cy="277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9812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Luyện tập</a:t>
            </a:r>
            <a:br>
              <a:rPr lang="en-US" sz="3200" b="1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64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2065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2067" name="Picture 11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11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5913" y="6191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28800" y="1447801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a.Chuyển các phân số thập phân sau thành hỗn số ( theo mẫu):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584450" y="1981200"/>
          <a:ext cx="69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1" name="Equation" r:id="rId5" imgW="203040" imgH="228600" progId="Equation.3">
                  <p:embed/>
                </p:oleObj>
              </mc:Choice>
              <mc:Fallback>
                <p:oleObj name="Equation" r:id="rId5" imgW="20304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981200"/>
                        <a:ext cx="6921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7"/>
          <p:cNvGraphicFramePr>
            <a:graphicFrameLocks noChangeAspect="1"/>
          </p:cNvGraphicFramePr>
          <p:nvPr/>
        </p:nvGraphicFramePr>
        <p:xfrm>
          <a:off x="5105400" y="1981200"/>
          <a:ext cx="69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2" name="Equation" r:id="rId7" imgW="203040" imgH="228600" progId="Equation.3">
                  <p:embed/>
                </p:oleObj>
              </mc:Choice>
              <mc:Fallback>
                <p:oleObj name="Equation" r:id="rId7" imgW="2030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981200"/>
                        <a:ext cx="6921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858000" y="3124200"/>
          <a:ext cx="18049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3" name="Equation" r:id="rId9" imgW="927000" imgH="393480" progId="Equation.3">
                  <p:embed/>
                </p:oleObj>
              </mc:Choice>
              <mc:Fallback>
                <p:oleObj name="Equation" r:id="rId9" imgW="92700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124200"/>
                        <a:ext cx="1804988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9442450" y="1905000"/>
          <a:ext cx="69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4" name="Equation" r:id="rId11" imgW="203040" imgH="228600" progId="Equation.3">
                  <p:embed/>
                </p:oleObj>
              </mc:Choice>
              <mc:Fallback>
                <p:oleObj name="Equation" r:id="rId11" imgW="20304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2450" y="1905000"/>
                        <a:ext cx="6921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76600" y="21336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53200" y="22860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686800" y="22098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00200" y="32004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Mẫu :</a:t>
            </a:r>
          </a:p>
        </p:txBody>
      </p:sp>
      <p:graphicFrame>
        <p:nvGraphicFramePr>
          <p:cNvPr id="26" name="Object 21"/>
          <p:cNvGraphicFramePr>
            <a:graphicFrameLocks noChangeAspect="1"/>
          </p:cNvGraphicFramePr>
          <p:nvPr/>
        </p:nvGraphicFramePr>
        <p:xfrm>
          <a:off x="2286000" y="3073400"/>
          <a:ext cx="13017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5" name="Equation" r:id="rId13" imgW="749160" imgH="393480" progId="Equation.3">
                  <p:embed/>
                </p:oleObj>
              </mc:Choice>
              <mc:Fallback>
                <p:oleObj name="Equation" r:id="rId13" imgW="749160" imgH="39348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073400"/>
                        <a:ext cx="130175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2"/>
          <p:cNvGraphicFramePr>
            <a:graphicFrameLocks noChangeAspect="1"/>
          </p:cNvGraphicFramePr>
          <p:nvPr/>
        </p:nvGraphicFramePr>
        <p:xfrm>
          <a:off x="4724401" y="3124201"/>
          <a:ext cx="1528763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6" name="Equation" r:id="rId15" imgW="774360" imgH="393480" progId="Equation.3">
                  <p:embed/>
                </p:oleObj>
              </mc:Choice>
              <mc:Fallback>
                <p:oleObj name="Equation" r:id="rId15" imgW="7743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3124201"/>
                        <a:ext cx="1528763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3"/>
          <p:cNvGraphicFramePr>
            <a:graphicFrameLocks noChangeAspect="1"/>
          </p:cNvGraphicFramePr>
          <p:nvPr/>
        </p:nvGraphicFramePr>
        <p:xfrm>
          <a:off x="7315200" y="1905000"/>
          <a:ext cx="8651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7" name="Equation" r:id="rId17" imgW="253800" imgH="228600" progId="Equation.3">
                  <p:embed/>
                </p:oleObj>
              </mc:Choice>
              <mc:Fallback>
                <p:oleObj name="Equation" r:id="rId17" imgW="253800" imgH="228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905000"/>
                        <a:ext cx="865188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4"/>
          <p:cNvGraphicFramePr>
            <a:graphicFrameLocks noChangeAspect="1"/>
          </p:cNvGraphicFramePr>
          <p:nvPr/>
        </p:nvGraphicFramePr>
        <p:xfrm>
          <a:off x="9067801" y="3124200"/>
          <a:ext cx="14636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8" name="Equation" r:id="rId19" imgW="774360" imgH="393480" progId="Equation.3">
                  <p:embed/>
                </p:oleObj>
              </mc:Choice>
              <mc:Fallback>
                <p:oleObj name="Equation" r:id="rId19" imgW="774360" imgH="3934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3124200"/>
                        <a:ext cx="146367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667001" y="2971801"/>
            <a:ext cx="457200" cy="3175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5258594" y="29710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 rot="5400000">
            <a:off x="7544594" y="28948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5400000">
            <a:off x="9601994" y="28948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905000" y="4267201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Chuyển các hỗn số của phần a thành  số thập phân :</a:t>
            </a:r>
          </a:p>
        </p:txBody>
      </p:sp>
      <p:graphicFrame>
        <p:nvGraphicFramePr>
          <p:cNvPr id="2058" name="Object 26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9" name="Equation" r:id="rId21" imgW="114120" imgH="215640" progId="Equation.3">
                  <p:embed/>
                </p:oleObj>
              </mc:Choice>
              <mc:Fallback>
                <p:oleObj name="Equation" r:id="rId21" imgW="114120" imgH="2156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27"/>
          <p:cNvGraphicFramePr>
            <a:graphicFrameLocks noChangeAspect="1"/>
          </p:cNvGraphicFramePr>
          <p:nvPr/>
        </p:nvGraphicFramePr>
        <p:xfrm>
          <a:off x="2286000" y="4724401"/>
          <a:ext cx="685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0" name="Equation" r:id="rId23" imgW="304560" imgH="393480" progId="Equation.3">
                  <p:embed/>
                </p:oleObj>
              </mc:Choice>
              <mc:Fallback>
                <p:oleObj name="Equation" r:id="rId23" imgW="304560" imgH="39348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724401"/>
                        <a:ext cx="6858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27"/>
          <p:cNvGraphicFramePr>
            <a:graphicFrameLocks noChangeAspect="1"/>
          </p:cNvGraphicFramePr>
          <p:nvPr/>
        </p:nvGraphicFramePr>
        <p:xfrm>
          <a:off x="4191001" y="4724401"/>
          <a:ext cx="8286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1" name="Equation" r:id="rId25" imgW="368280" imgH="393480" progId="Equation.3">
                  <p:embed/>
                </p:oleObj>
              </mc:Choice>
              <mc:Fallback>
                <p:oleObj name="Equation" r:id="rId25" imgW="368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4724401"/>
                        <a:ext cx="82867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9"/>
          <p:cNvGraphicFramePr>
            <a:graphicFrameLocks noChangeAspect="1"/>
          </p:cNvGraphicFramePr>
          <p:nvPr/>
        </p:nvGraphicFramePr>
        <p:xfrm>
          <a:off x="6324600" y="4724401"/>
          <a:ext cx="10287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2" name="Equation" r:id="rId27" imgW="457200" imgH="393480" progId="Equation.3">
                  <p:embed/>
                </p:oleObj>
              </mc:Choice>
              <mc:Fallback>
                <p:oleObj name="Equation" r:id="rId27" imgW="457200" imgH="39348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724401"/>
                        <a:ext cx="10287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0"/>
          <p:cNvGraphicFramePr>
            <a:graphicFrameLocks noChangeAspect="1"/>
          </p:cNvGraphicFramePr>
          <p:nvPr/>
        </p:nvGraphicFramePr>
        <p:xfrm>
          <a:off x="8372475" y="4648201"/>
          <a:ext cx="8572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3" name="Equation" r:id="rId29" imgW="380880" imgH="393480" progId="Equation.3">
                  <p:embed/>
                </p:oleObj>
              </mc:Choice>
              <mc:Fallback>
                <p:oleObj name="Equation" r:id="rId29" imgW="380880" imgH="39348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2475" y="4648201"/>
                        <a:ext cx="85725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 rot="5400000">
            <a:off x="2483644" y="57904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 rot="5400000">
            <a:off x="4572794" y="57904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>
            <a:off x="6782594" y="57904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8687594" y="5714206"/>
            <a:ext cx="457200" cy="1588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438400" y="6096001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6,2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267200" y="6096001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73,4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553200" y="6096001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56,08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8534400" y="6096001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6,05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1828800" y="3962400"/>
            <a:ext cx="861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làm: lấy tử số chia cho mẫu số</a:t>
            </a:r>
            <a:b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tìm được là phần nguyên ; viết phần nguyên kèm theo một phân số có tử là số dư mẫu là số chia </a:t>
            </a:r>
            <a:endParaRPr lang="en-US" sz="320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429000" y="48768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410200" y="48768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543800" y="4876801"/>
            <a:ext cx="22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7" grpId="0"/>
      <p:bldP spid="22" grpId="0"/>
      <p:bldP spid="23" grpId="0"/>
      <p:bldP spid="24" grpId="0"/>
      <p:bldP spid="25" grpId="0"/>
      <p:bldP spid="37" grpId="0"/>
      <p:bldP spid="47" grpId="0"/>
      <p:bldP spid="48" grpId="0"/>
      <p:bldP spid="49" grpId="0"/>
      <p:bldP spid="50" grpId="0"/>
      <p:bldP spid="51" grpId="0"/>
      <p:bldP spid="51" grpId="1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2/39-SGK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VỀ NHÀ LÀM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81200" y="99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Luyện tập</a:t>
            </a:r>
            <a:br>
              <a:rPr lang="en-US" sz="3200" b="1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7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3079" name="Picture 11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1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6191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57400" y="1676401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Bài 3: Viết số thích hợp vào chỗ chấm (theo mẫu )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52600" y="4419601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5,27m = ………….cm ;  8,3m= …………..cm ; 3,15m = ……………..cm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57600" y="2286001"/>
            <a:ext cx="213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2,1m = 21dm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6000" y="2819401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Cách làm </a:t>
            </a:r>
            <a:r>
              <a:rPr lang="en-US" sz="2400"/>
              <a:t>: 2,1m =             = 2m1dm =21dm</a:t>
            </a:r>
          </a:p>
        </p:txBody>
      </p:sp>
      <p:graphicFrame>
        <p:nvGraphicFramePr>
          <p:cNvPr id="19" name="Object 14"/>
          <p:cNvGraphicFramePr>
            <a:graphicFrameLocks noChangeAspect="1"/>
          </p:cNvGraphicFramePr>
          <p:nvPr/>
        </p:nvGraphicFramePr>
        <p:xfrm>
          <a:off x="4660900" y="2682876"/>
          <a:ext cx="9017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Equation" r:id="rId4" imgW="431640" imgH="393480" progId="Equation.3">
                  <p:embed/>
                </p:oleObj>
              </mc:Choice>
              <mc:Fallback>
                <p:oleObj name="Equation" r:id="rId4" imgW="431640" imgH="39348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900" y="2682876"/>
                        <a:ext cx="901700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54363" y="4373564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991600" y="4373564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315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43600" y="4373564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981200" y="1120775"/>
            <a:ext cx="8229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Hàng của số thập phân. Đọc, viết số thập phân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981200" y="4473575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Có số thập phân:      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375, 406</a:t>
            </a:r>
            <a:r>
              <a:rPr lang="en-US" altLang="en-US" b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102" name="AutoShape 6"/>
          <p:cNvSpPr/>
          <p:nvPr/>
        </p:nvSpPr>
        <p:spPr bwMode="auto">
          <a:xfrm rot="-5400000">
            <a:off x="6705600" y="4773613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103" name="AutoShape 7"/>
          <p:cNvSpPr/>
          <p:nvPr/>
        </p:nvSpPr>
        <p:spPr bwMode="auto">
          <a:xfrm rot="-5400000">
            <a:off x="7772400" y="47244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 bwMode="auto">
          <a:xfrm>
            <a:off x="4267200" y="5257801"/>
            <a:ext cx="2590800" cy="1006475"/>
            <a:chOff x="2743200" y="5257800"/>
            <a:chExt cx="2590800" cy="1005820"/>
          </a:xfrm>
        </p:grpSpPr>
        <p:sp>
          <p:nvSpPr>
            <p:cNvPr id="6157" name="Text Box 5"/>
            <p:cNvSpPr txBox="1">
              <a:spLocks noChangeArrowheads="1"/>
            </p:cNvSpPr>
            <p:nvPr/>
          </p:nvSpPr>
          <p:spPr bwMode="auto">
            <a:xfrm>
              <a:off x="2743200" y="5740400"/>
              <a:ext cx="2590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Phần nguyên</a:t>
              </a:r>
            </a:p>
          </p:txBody>
        </p:sp>
        <p:sp>
          <p:nvSpPr>
            <p:cNvPr id="6158" name="Line 8"/>
            <p:cNvSpPr>
              <a:spLocks noChangeShapeType="1"/>
            </p:cNvSpPr>
            <p:nvPr/>
          </p:nvSpPr>
          <p:spPr bwMode="auto">
            <a:xfrm flipH="1">
              <a:off x="4080165" y="5257800"/>
              <a:ext cx="1066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"/>
          <p:cNvGrpSpPr/>
          <p:nvPr/>
        </p:nvGrpSpPr>
        <p:grpSpPr bwMode="auto">
          <a:xfrm>
            <a:off x="7315200" y="5181601"/>
            <a:ext cx="3124200" cy="1082675"/>
            <a:chOff x="5791200" y="5181600"/>
            <a:chExt cx="3124200" cy="1082020"/>
          </a:xfrm>
        </p:grpSpPr>
        <p:sp>
          <p:nvSpPr>
            <p:cNvPr id="6155" name="Text Box 9"/>
            <p:cNvSpPr txBox="1">
              <a:spLocks noChangeArrowheads="1"/>
            </p:cNvSpPr>
            <p:nvPr/>
          </p:nvSpPr>
          <p:spPr bwMode="auto">
            <a:xfrm>
              <a:off x="5791200" y="5740400"/>
              <a:ext cx="3124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Phần thập phân</a:t>
              </a:r>
            </a:p>
          </p:txBody>
        </p:sp>
        <p:sp>
          <p:nvSpPr>
            <p:cNvPr id="6156" name="Line 10"/>
            <p:cNvSpPr>
              <a:spLocks noChangeShapeType="1"/>
            </p:cNvSpPr>
            <p:nvPr/>
          </p:nvSpPr>
          <p:spPr bwMode="auto">
            <a:xfrm>
              <a:off x="6324600" y="5181600"/>
              <a:ext cx="8382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Rectangle 2"/>
          <p:cNvSpPr>
            <a:spLocks noGrp="1"/>
          </p:cNvSpPr>
          <p:nvPr>
            <p:ph type="title"/>
          </p:nvPr>
        </p:nvSpPr>
        <p:spPr>
          <a:xfrm>
            <a:off x="2019300" y="533400"/>
            <a:ext cx="7962900" cy="5334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/>
      <p:bldP spid="4102" grpId="0" animBg="1"/>
      <p:bldP spid="4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81200" y="99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Luyện tập</a:t>
            </a:r>
            <a:br>
              <a:rPr lang="en-US" sz="3200" b="1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08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4110" name="Picture 11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1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6191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28800" y="1295401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sng">
                <a:latin typeface="Times New Roman" pitchFamily="18" charset="0"/>
                <a:cs typeface="Times New Roman" pitchFamily="18" charset="0"/>
              </a:rPr>
              <a:t>Bài 4: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05000" y="1676400"/>
            <a:ext cx="8382000" cy="1352550"/>
            <a:chOff x="381000" y="2286000"/>
            <a:chExt cx="8382000" cy="1352729"/>
          </a:xfrm>
        </p:grpSpPr>
        <p:sp>
          <p:nvSpPr>
            <p:cNvPr id="4125" name="TextBox 14"/>
            <p:cNvSpPr txBox="1">
              <a:spLocks noChangeArrowheads="1"/>
            </p:cNvSpPr>
            <p:nvPr/>
          </p:nvSpPr>
          <p:spPr bwMode="auto">
            <a:xfrm>
              <a:off x="381000" y="2438400"/>
              <a:ext cx="83820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a. Viết phân số        dưới dạng phân số thập phân có mẫu số là 10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và có mẫu là 100</a:t>
              </a:r>
            </a:p>
          </p:txBody>
        </p:sp>
        <p:graphicFrame>
          <p:nvGraphicFramePr>
            <p:cNvPr id="4098" name="Object 14"/>
            <p:cNvGraphicFramePr>
              <a:graphicFrameLocks noChangeAspect="1"/>
            </p:cNvGraphicFramePr>
            <p:nvPr/>
          </p:nvGraphicFramePr>
          <p:xfrm>
            <a:off x="2286000" y="2286000"/>
            <a:ext cx="67183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74" name="Equation" r:id="rId4" imgW="114120" imgH="228600" progId="Equation.3">
                    <p:embed/>
                  </p:oleObj>
                </mc:Choice>
                <mc:Fallback>
                  <p:oleObj name="Equation" r:id="rId4" imgW="114120" imgH="2286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2286000"/>
                          <a:ext cx="67183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28800" y="3276601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b. Viết hai phân số thập phân mới tìm được thành hai  số thập phân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05000" y="4978400"/>
            <a:ext cx="617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Có thể viết       thành những số thập phân nào </a:t>
            </a:r>
          </a:p>
        </p:txBody>
      </p:sp>
      <p:graphicFrame>
        <p:nvGraphicFramePr>
          <p:cNvPr id="4099" name="Object 14"/>
          <p:cNvGraphicFramePr>
            <a:graphicFrameLocks noChangeAspect="1"/>
          </p:cNvGraphicFramePr>
          <p:nvPr/>
        </p:nvGraphicFramePr>
        <p:xfrm>
          <a:off x="3581401" y="4953000"/>
          <a:ext cx="67151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5" name="Equation" r:id="rId6" imgW="114120" imgH="228600" progId="Equation.3">
                  <p:embed/>
                </p:oleObj>
              </mc:Choice>
              <mc:Fallback>
                <p:oleObj name="Equation" r:id="rId6" imgW="114120" imgH="228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953000"/>
                        <a:ext cx="671513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6"/>
          <p:cNvGraphicFramePr>
            <a:graphicFrameLocks noChangeAspect="1"/>
          </p:cNvGraphicFramePr>
          <p:nvPr/>
        </p:nvGraphicFramePr>
        <p:xfrm>
          <a:off x="4953000" y="2362200"/>
          <a:ext cx="4953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6" name="Equation" r:id="rId8" imgW="203040" imgH="393480" progId="Equation.3">
                  <p:embed/>
                </p:oleObj>
              </mc:Choice>
              <mc:Fallback>
                <p:oleObj name="Equation" r:id="rId8" imgW="20304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362200"/>
                        <a:ext cx="495300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6"/>
          <p:cNvGraphicFramePr>
            <a:graphicFrameLocks noChangeAspect="1"/>
          </p:cNvGraphicFramePr>
          <p:nvPr/>
        </p:nvGraphicFramePr>
        <p:xfrm>
          <a:off x="5851525" y="2362200"/>
          <a:ext cx="6810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7" name="Equation" r:id="rId10" imgW="279360" imgH="393480" progId="Equation.3">
                  <p:embed/>
                </p:oleObj>
              </mc:Choice>
              <mc:Fallback>
                <p:oleObj name="Equation" r:id="rId10" imgW="2793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1525" y="2362200"/>
                        <a:ext cx="681038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62600" y="2590801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;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26" name="Object 18"/>
          <p:cNvGraphicFramePr>
            <a:graphicFrameLocks noChangeAspect="1"/>
          </p:cNvGraphicFramePr>
          <p:nvPr/>
        </p:nvGraphicFramePr>
        <p:xfrm>
          <a:off x="2133600" y="3733800"/>
          <a:ext cx="4953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8" name="Equation" r:id="rId12" imgW="203040" imgH="393480" progId="Equation.3">
                  <p:embed/>
                </p:oleObj>
              </mc:Choice>
              <mc:Fallback>
                <p:oleObj name="Equation" r:id="rId12" imgW="20304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733800"/>
                        <a:ext cx="495300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9"/>
          <p:cNvGraphicFramePr>
            <a:graphicFrameLocks noChangeAspect="1"/>
          </p:cNvGraphicFramePr>
          <p:nvPr/>
        </p:nvGraphicFramePr>
        <p:xfrm>
          <a:off x="6172200" y="3810000"/>
          <a:ext cx="6810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9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810000"/>
                        <a:ext cx="681038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29200" y="4038601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;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667000" y="39624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10400" y="40386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0.60</a:t>
            </a:r>
          </a:p>
        </p:txBody>
      </p:sp>
      <p:graphicFrame>
        <p:nvGraphicFramePr>
          <p:cNvPr id="32" name="Object 20"/>
          <p:cNvGraphicFramePr>
            <a:graphicFrameLocks noChangeAspect="1"/>
          </p:cNvGraphicFramePr>
          <p:nvPr/>
        </p:nvGraphicFramePr>
        <p:xfrm>
          <a:off x="2057400" y="5635626"/>
          <a:ext cx="7620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0" name="Equation" r:id="rId16" imgW="114120" imgH="228600" progId="Equation.3">
                  <p:embed/>
                </p:oleObj>
              </mc:Choice>
              <mc:Fallback>
                <p:oleObj name="Equation" r:id="rId16" imgW="11412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635626"/>
                        <a:ext cx="762000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1"/>
          <p:cNvGraphicFramePr>
            <a:graphicFrameLocks noChangeAspect="1"/>
          </p:cNvGraphicFramePr>
          <p:nvPr/>
        </p:nvGraphicFramePr>
        <p:xfrm>
          <a:off x="3124200" y="5638800"/>
          <a:ext cx="4953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1" name="Equation" r:id="rId17" imgW="203040" imgH="393480" progId="Equation.3">
                  <p:embed/>
                </p:oleObj>
              </mc:Choice>
              <mc:Fallback>
                <p:oleObj name="Equation" r:id="rId17" imgW="203040" imgH="39348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638800"/>
                        <a:ext cx="495300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733800" y="58674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724400" y="58674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0.60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019800" y="58674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0.600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391400" y="5867401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 0.6000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743200" y="5846764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  <p:bldP spid="25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0" y="2743200"/>
            <a:ext cx="9067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Muốn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ọc số thập phân, ta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ọc lần l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ợt từ hàng cao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ến hàng thấp: tr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ớc hết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ọc phần nguyên,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ọc dấu “phẩy”, sau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ó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ọc phần thập phân.</a:t>
            </a:r>
            <a:endParaRPr lang="en-US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600200" y="4876800"/>
            <a:ext cx="9067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Muốn viết số thập phân, ta viết lần l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ợt từ hàng cao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ến hàng thấp: tr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ớc hết viết phần nguyên, viết dấu “phẩy”, sau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ó viết phần thập phân.</a:t>
            </a:r>
            <a:endParaRPr lang="en-US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GB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81200" y="99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 Luyện tập</a:t>
            </a:r>
            <a:br>
              <a:rPr lang="en-US" sz="3200" b="1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4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10248" name="Picture 11" descr="sun14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1" descr="sun14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6191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7400" y="2286001"/>
            <a:ext cx="441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đọc số thập phân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5000" y="4267201"/>
            <a:ext cx="441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số thập phân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2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8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1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81000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1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5181600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91000" y="381000"/>
            <a:ext cx="5334000" cy="2971800"/>
            <a:chOff x="1680" y="240"/>
            <a:chExt cx="3360" cy="1872"/>
          </a:xfrm>
        </p:grpSpPr>
        <p:sp>
          <p:nvSpPr>
            <p:cNvPr id="13322" name="AutoShape 11"/>
            <p:cNvSpPr>
              <a:spLocks noChangeArrowheads="1"/>
            </p:cNvSpPr>
            <p:nvPr/>
          </p:nvSpPr>
          <p:spPr bwMode="ltGray">
            <a:xfrm>
              <a:off x="1968" y="24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  <p:sp>
          <p:nvSpPr>
            <p:cNvPr id="13323" name="AutoShape 12"/>
            <p:cNvSpPr>
              <a:spLocks noChangeArrowheads="1"/>
            </p:cNvSpPr>
            <p:nvPr/>
          </p:nvSpPr>
          <p:spPr bwMode="ltGray">
            <a:xfrm>
              <a:off x="1968" y="1200"/>
              <a:ext cx="144" cy="48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  <p:sp>
          <p:nvSpPr>
            <p:cNvPr id="13324" name="AutoShape 14"/>
            <p:cNvSpPr>
              <a:spLocks noChangeArrowheads="1"/>
            </p:cNvSpPr>
            <p:nvPr/>
          </p:nvSpPr>
          <p:spPr bwMode="ltGray">
            <a:xfrm>
              <a:off x="2928" y="672"/>
              <a:ext cx="144" cy="288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  <p:sp>
          <p:nvSpPr>
            <p:cNvPr id="13325" name="AutoShape 15"/>
            <p:cNvSpPr>
              <a:spLocks noChangeArrowheads="1"/>
            </p:cNvSpPr>
            <p:nvPr/>
          </p:nvSpPr>
          <p:spPr bwMode="ltGray">
            <a:xfrm>
              <a:off x="4800" y="1296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  <p:sp>
          <p:nvSpPr>
            <p:cNvPr id="13326" name="AutoShape 16"/>
            <p:cNvSpPr>
              <a:spLocks noChangeArrowheads="1"/>
            </p:cNvSpPr>
            <p:nvPr/>
          </p:nvSpPr>
          <p:spPr bwMode="ltGray">
            <a:xfrm>
              <a:off x="1680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  <p:sp>
          <p:nvSpPr>
            <p:cNvPr id="13327" name="AutoShape 17"/>
            <p:cNvSpPr>
              <a:spLocks noChangeArrowheads="1"/>
            </p:cNvSpPr>
            <p:nvPr/>
          </p:nvSpPr>
          <p:spPr bwMode="ltGray">
            <a:xfrm>
              <a:off x="3552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vi-VN">
                <a:latin typeface="Times New Roman" pitchFamily="18" charset="0"/>
              </a:endParaRPr>
            </a:p>
          </p:txBody>
        </p:sp>
      </p:grpSp>
      <p:pic>
        <p:nvPicPr>
          <p:cNvPr id="13317" name="Picture 18" descr="1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304800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1" descr="12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5400" y="4876800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Co gai mo duo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WordArt 36"/>
          <p:cNvSpPr>
            <a:spLocks noChangeArrowheads="1" noChangeShapeType="1" noTextEdit="1"/>
          </p:cNvSpPr>
          <p:nvPr/>
        </p:nvSpPr>
        <p:spPr bwMode="auto">
          <a:xfrm>
            <a:off x="1752601" y="2133600"/>
            <a:ext cx="8734425" cy="203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</a:t>
            </a:r>
            <a:endParaRPr lang="en-US" sz="4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321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8871" fill="hold"/>
                                        <p:tgtEl>
                                          <p:spTgt spid="14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3124202" y="2566988"/>
            <a:ext cx="6669881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 THẬP PHÂN BẰNG NHAU</a:t>
            </a:r>
          </a:p>
        </p:txBody>
      </p:sp>
      <p:pic>
        <p:nvPicPr>
          <p:cNvPr id="2052" name="Picture 4" descr="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114927"/>
            <a:ext cx="1219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"/>
            <a:ext cx="1219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rose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322" y="5010150"/>
            <a:ext cx="1219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valros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5650" y="4495800"/>
            <a:ext cx="5143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2"/>
          <p:cNvSpPr txBox="1">
            <a:spLocks noChangeArrowheads="1"/>
          </p:cNvSpPr>
          <p:nvPr/>
        </p:nvSpPr>
        <p:spPr bwMode="auto">
          <a:xfrm>
            <a:off x="3924300" y="3806825"/>
            <a:ext cx="4343400" cy="176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23" tIns="48561" rIns="97123" bIns="4856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C00000"/>
                </a:solidFill>
              </a:rPr>
              <a:t>SGK TRANG 40</a:t>
            </a:r>
          </a:p>
        </p:txBody>
      </p:sp>
      <p:pic>
        <p:nvPicPr>
          <p:cNvPr id="2059" name="Picture 6" descr="rose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56" y="6350"/>
            <a:ext cx="1219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9BB2273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5210175"/>
            <a:ext cx="9703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981200"/>
            <a:ext cx="15621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0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038600" y="914401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vi-VN" altLang="vi-VN" sz="24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>
                <a:solidFill>
                  <a:srgbClr val="FF0000"/>
                </a:solidFill>
                <a:cs typeface="Times New Roman" pitchFamily="18" charset="0"/>
              </a:rPr>
              <a:t>9</a:t>
            </a:r>
            <a:r>
              <a:rPr lang="vi-VN" altLang="vi-VN" sz="2400" b="1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US" altLang="vi-VN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1581150" y="914401"/>
            <a:ext cx="1200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 a) </a:t>
            </a:r>
            <a:r>
              <a:rPr lang="vi-VN" altLang="vi-VN" sz="2400" b="1" u="sng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 altLang="vi-VN" sz="2400" b="1" u="sng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í</a:t>
            </a:r>
            <a:r>
              <a:rPr lang="vi-VN" altLang="vi-VN" sz="2400" b="1" u="sng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d</a:t>
            </a:r>
            <a:r>
              <a:rPr lang="en-US" altLang="vi-VN" sz="2400" b="1" u="sng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ụ</a:t>
            </a:r>
            <a:r>
              <a:rPr lang="vi-VN" altLang="vi-VN" sz="2400" b="1" u="sng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  <a:endParaRPr lang="en-US" altLang="vi-VN" sz="2400" b="1" u="sng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3124200" y="914402"/>
            <a:ext cx="2571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9 dm =</a:t>
            </a:r>
            <a:r>
              <a:rPr lang="vi-VN" altLang="vi-VN" sz="28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   ….</a:t>
            </a:r>
            <a:r>
              <a:rPr lang="vi-VN" altLang="vi-VN" sz="28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cm.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895600" y="1371602"/>
            <a:ext cx="114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vi-VN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vi-VN" altLang="vi-VN" sz="2800" b="1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altLang="vi-VN" sz="2800" b="1">
                <a:solidFill>
                  <a:srgbClr val="FF0000"/>
                </a:solidFill>
                <a:cs typeface="Times New Roman" pitchFamily="18" charset="0"/>
              </a:rPr>
              <a:t>,9</a:t>
            </a:r>
            <a:r>
              <a:rPr lang="vi-VN" altLang="vi-VN" sz="2800" b="1">
                <a:solidFill>
                  <a:srgbClr val="FF0000"/>
                </a:solidFill>
                <a:cs typeface="Times New Roman" pitchFamily="18" charset="0"/>
              </a:rPr>
              <a:t> m</a:t>
            </a:r>
            <a:endParaRPr lang="en-US" altLang="vi-VN" sz="28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3999310" y="1371602"/>
            <a:ext cx="11822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vi-VN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vi-VN" altLang="vi-VN" sz="2800" b="1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altLang="vi-VN" sz="2800" b="1">
                <a:solidFill>
                  <a:srgbClr val="FF0000"/>
                </a:solidFill>
                <a:cs typeface="Times New Roman" pitchFamily="18" charset="0"/>
              </a:rPr>
              <a:t>,90</a:t>
            </a:r>
            <a:r>
              <a:rPr lang="vi-VN" altLang="vi-VN" sz="2800" b="1">
                <a:solidFill>
                  <a:srgbClr val="FF0000"/>
                </a:solidFill>
                <a:cs typeface="Times New Roman" pitchFamily="18" charset="0"/>
              </a:rPr>
              <a:t> m</a:t>
            </a:r>
            <a:endParaRPr lang="en-US" altLang="vi-VN" sz="28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1866900" y="1752602"/>
            <a:ext cx="3600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 Nên:       0,9 m    =</a:t>
            </a:r>
            <a:r>
              <a:rPr lang="vi-VN" altLang="vi-VN" sz="28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   0,90</a:t>
            </a:r>
            <a:r>
              <a:rPr lang="vi-VN" altLang="vi-VN" sz="28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cs typeface="Times New Roman" pitchFamily="18" charset="0"/>
              </a:rPr>
              <a:t>m.</a:t>
            </a: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2095500" y="2209802"/>
            <a:ext cx="348615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latin typeface="Times New Roman"/>
                <a:cs typeface="Times New Roman" pitchFamily="18" charset="0"/>
              </a:rPr>
              <a:t>Vậy: </a:t>
            </a:r>
            <a:r>
              <a:rPr lang="en-US" sz="2400" b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0,9  =</a:t>
            </a:r>
            <a:r>
              <a:rPr lang="vi-VN" sz="2400" b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0,90  </a:t>
            </a:r>
            <a:r>
              <a:rPr lang="en-US" sz="2400" b="1">
                <a:latin typeface="Times New Roman"/>
                <a:cs typeface="Times New Roman" pitchFamily="18" charset="0"/>
              </a:rPr>
              <a:t>hoặc</a:t>
            </a:r>
            <a:r>
              <a:rPr lang="en-US" sz="2400" b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 0,90 = 0,9 </a:t>
            </a: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rot="5400000">
            <a:off x="3295650" y="1409700"/>
            <a:ext cx="228600" cy="0"/>
          </a:xfrm>
          <a:prstGeom prst="line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5400000">
            <a:off x="4267200" y="1409700"/>
            <a:ext cx="228600" cy="0"/>
          </a:xfrm>
          <a:prstGeom prst="line">
            <a:avLst/>
          </a:prstGeom>
          <a:noFill/>
          <a:ln w="38100" algn="ctr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80248" y="1430339"/>
            <a:ext cx="38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vi-VN" altLang="vi-VN" sz="2800" b="1"/>
              <a:t>=</a:t>
            </a:r>
            <a:endParaRPr lang="en-US" altLang="vi-VN" sz="2800" b="1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895600" y="1381127"/>
            <a:ext cx="9894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cs typeface="Times New Roman" pitchFamily="18" charset="0"/>
              </a:rPr>
              <a:t> </a:t>
            </a:r>
            <a:r>
              <a:rPr lang="vi-VN" altLang="vi-VN" sz="2800" b="1">
                <a:cs typeface="Times New Roman" pitchFamily="18" charset="0"/>
              </a:rPr>
              <a:t> </a:t>
            </a:r>
            <a:r>
              <a:rPr lang="en-US" altLang="vi-VN" sz="2800" b="1">
                <a:cs typeface="Times New Roman" pitchFamily="18" charset="0"/>
              </a:rPr>
              <a:t> </a:t>
            </a:r>
            <a:r>
              <a:rPr lang="vi-VN" altLang="vi-VN" sz="2800" b="1">
                <a:cs typeface="Times New Roman" pitchFamily="18" charset="0"/>
              </a:rPr>
              <a:t>..... m</a:t>
            </a:r>
            <a:endParaRPr lang="en-US" altLang="vi-VN" sz="2800" b="1">
              <a:cs typeface="Times New Roman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35042" y="1370015"/>
            <a:ext cx="10644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cs typeface="Times New Roman" pitchFamily="18" charset="0"/>
              </a:rPr>
              <a:t> </a:t>
            </a:r>
            <a:r>
              <a:rPr lang="vi-VN" altLang="vi-VN" sz="2800" b="1">
                <a:cs typeface="Times New Roman" pitchFamily="18" charset="0"/>
              </a:rPr>
              <a:t> </a:t>
            </a:r>
            <a:r>
              <a:rPr lang="en-US" altLang="vi-VN" sz="2800" b="1">
                <a:cs typeface="Times New Roman" pitchFamily="18" charset="0"/>
              </a:rPr>
              <a:t> </a:t>
            </a:r>
            <a:r>
              <a:rPr lang="vi-VN" altLang="vi-VN" sz="2800" b="1">
                <a:cs typeface="Times New Roman" pitchFamily="18" charset="0"/>
              </a:rPr>
              <a:t>..... m</a:t>
            </a:r>
            <a:endParaRPr lang="en-US" altLang="vi-VN" sz="2800" b="1">
              <a:cs typeface="Times New Roman" pitchFamily="18" charset="0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095500" y="1371601"/>
            <a:ext cx="971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</a:rPr>
              <a:t>  Mà    :</a:t>
            </a:r>
            <a:endParaRPr lang="en-US" altLang="vi-VN" sz="2400" b="1" u="sng">
              <a:solidFill>
                <a:srgbClr val="0000FF"/>
              </a:solidFill>
            </a:endParaRPr>
          </a:p>
        </p:txBody>
      </p:sp>
      <p:sp>
        <p:nvSpPr>
          <p:cNvPr id="5142" name="Text Box 20"/>
          <p:cNvSpPr txBox="1">
            <a:spLocks noChangeArrowheads="1"/>
          </p:cNvSpPr>
          <p:nvPr/>
        </p:nvSpPr>
        <p:spPr bwMode="auto">
          <a:xfrm>
            <a:off x="6051948" y="1133476"/>
            <a:ext cx="445055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i="1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vi-VN" sz="2800" b="1" i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b)</a:t>
            </a:r>
            <a:r>
              <a:rPr lang="en-US" altLang="vi-VN" sz="2800" b="1" i="1"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altLang="vi-VN" sz="2800" b="1" i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Nếu viết thêm chữ số </a:t>
            </a:r>
            <a:r>
              <a:rPr lang="en-US" altLang="vi-VN" sz="2800" b="1" i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altLang="vi-VN" sz="2800" b="1" i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vào bên phải phần thập phân của một số thập phân thì được một số thập phân bằng nó.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81150" y="3276600"/>
            <a:ext cx="1543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     </a:t>
            </a:r>
            <a:r>
              <a:rPr lang="vi-VN" altLang="vi-VN" sz="2400" b="1" u="sng"/>
              <a:t>V</a:t>
            </a:r>
            <a:r>
              <a:rPr lang="en-US" altLang="vi-VN" sz="2400" b="1" u="sng"/>
              <a:t>í</a:t>
            </a:r>
            <a:r>
              <a:rPr lang="vi-VN" altLang="vi-VN" sz="2400" b="1" u="sng"/>
              <a:t> d</a:t>
            </a:r>
            <a:r>
              <a:rPr lang="en-US" altLang="vi-VN" sz="2400" b="1" u="sng"/>
              <a:t>ụ</a:t>
            </a:r>
            <a:r>
              <a:rPr lang="vi-VN" altLang="vi-VN" sz="2400" b="1" u="sng"/>
              <a:t>:</a:t>
            </a:r>
            <a:endParaRPr lang="en-US" altLang="vi-VN" sz="2400" b="1" u="sng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667000" y="3200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0,9 = </a:t>
            </a:r>
            <a:r>
              <a:rPr lang="en-US" altLang="vi-VN" sz="2400">
                <a:cs typeface="Times New Roman" pitchFamily="18" charset="0"/>
              </a:rPr>
              <a:t>……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181350" y="3200401"/>
            <a:ext cx="571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0,90</a:t>
            </a:r>
            <a:r>
              <a:rPr lang="en-US" altLang="vi-VN" sz="2400">
                <a:cs typeface="Times New Roman" pitchFamily="18" charset="0"/>
              </a:rPr>
              <a:t> 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581400" y="3200401"/>
            <a:ext cx="1028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cs typeface="Times New Roman" pitchFamily="18" charset="0"/>
              </a:rPr>
              <a:t> </a:t>
            </a:r>
            <a:r>
              <a:rPr lang="en-US" altLang="vi-VN" sz="2400" b="1">
                <a:cs typeface="Times New Roman" pitchFamily="18" charset="0"/>
              </a:rPr>
              <a:t>= 0,900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324350" y="3200401"/>
            <a:ext cx="1085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cs typeface="Times New Roman" pitchFamily="18" charset="0"/>
              </a:rPr>
              <a:t> </a:t>
            </a:r>
            <a:r>
              <a:rPr lang="en-US" altLang="vi-VN" sz="2400" b="1">
                <a:cs typeface="Times New Roman" pitchFamily="18" charset="0"/>
              </a:rPr>
              <a:t>= 0,9000 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552700" y="35814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cs typeface="Times New Roman" pitchFamily="18" charset="0"/>
              </a:rPr>
              <a:t>8,75 = 8,750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724150" y="3962401"/>
            <a:ext cx="114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12 = 12,0</a:t>
            </a:r>
          </a:p>
        </p:txBody>
      </p:sp>
      <p:sp>
        <p:nvSpPr>
          <p:cNvPr id="7170" name="Text Box 35"/>
          <p:cNvSpPr txBox="1">
            <a:spLocks noChangeArrowheads="1"/>
          </p:cNvSpPr>
          <p:nvPr/>
        </p:nvSpPr>
        <p:spPr bwMode="auto">
          <a:xfrm>
            <a:off x="5981700" y="2971801"/>
            <a:ext cx="441126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1">
                <a:solidFill>
                  <a:srgbClr val="0000FF"/>
                </a:solidFill>
              </a:rPr>
              <a:t>Nếu </a:t>
            </a:r>
            <a:r>
              <a:rPr lang="vi-VN" altLang="vi-VN" sz="2800" b="1" i="1">
                <a:solidFill>
                  <a:srgbClr val="0000FF"/>
                </a:solidFill>
              </a:rPr>
              <a:t>một </a:t>
            </a:r>
            <a:r>
              <a:rPr lang="en-US" altLang="vi-VN" sz="2800" b="1" i="1">
                <a:solidFill>
                  <a:srgbClr val="0000FF"/>
                </a:solidFill>
              </a:rPr>
              <a:t>số</a:t>
            </a:r>
            <a:r>
              <a:rPr lang="vi-VN" altLang="vi-VN" sz="2800" b="1" i="1">
                <a:solidFill>
                  <a:srgbClr val="0000FF"/>
                </a:solidFill>
              </a:rPr>
              <a:t> </a:t>
            </a:r>
            <a:r>
              <a:rPr lang="en-US" altLang="vi-VN" sz="2800" b="1" i="1">
                <a:solidFill>
                  <a:srgbClr val="0000FF"/>
                </a:solidFill>
              </a:rPr>
              <a:t>thập phân</a:t>
            </a:r>
            <a:r>
              <a:rPr lang="vi-VN" altLang="vi-VN" sz="2800" b="1" i="1">
                <a:solidFill>
                  <a:srgbClr val="0000FF"/>
                </a:solidFill>
              </a:rPr>
              <a:t> có chữ số </a:t>
            </a:r>
            <a:r>
              <a:rPr lang="vi-VN" altLang="vi-VN" sz="2800" b="1" i="1">
                <a:solidFill>
                  <a:srgbClr val="FF0000"/>
                </a:solidFill>
              </a:rPr>
              <a:t>0</a:t>
            </a:r>
            <a:r>
              <a:rPr lang="vi-VN" altLang="vi-VN" sz="2800" b="1" i="1">
                <a:solidFill>
                  <a:srgbClr val="0000FF"/>
                </a:solidFill>
              </a:rPr>
              <a:t> ở tận cùng bên phải</a:t>
            </a:r>
            <a:r>
              <a:rPr lang="en-US" altLang="vi-VN" sz="2800" b="1" i="1">
                <a:solidFill>
                  <a:srgbClr val="0000FF"/>
                </a:solidFill>
              </a:rPr>
              <a:t> </a:t>
            </a:r>
            <a:r>
              <a:rPr lang="vi-VN" altLang="vi-VN" sz="2800" b="1" i="1">
                <a:solidFill>
                  <a:srgbClr val="0000FF"/>
                </a:solidFill>
              </a:rPr>
              <a:t>phần</a:t>
            </a:r>
            <a:r>
              <a:rPr lang="en-US" altLang="vi-VN" sz="2800" b="1" i="1">
                <a:solidFill>
                  <a:srgbClr val="0000FF"/>
                </a:solidFill>
              </a:rPr>
              <a:t> thập phân thì</a:t>
            </a:r>
            <a:r>
              <a:rPr lang="vi-VN" altLang="vi-VN" sz="2800" b="1" i="1">
                <a:solidFill>
                  <a:srgbClr val="0000FF"/>
                </a:solidFill>
              </a:rPr>
              <a:t> khi bỏ chữ số </a:t>
            </a:r>
            <a:r>
              <a:rPr lang="vi-VN" altLang="vi-VN" sz="2800" b="1" i="1">
                <a:solidFill>
                  <a:srgbClr val="FF0000"/>
                </a:solidFill>
              </a:rPr>
              <a:t>0 </a:t>
            </a:r>
            <a:r>
              <a:rPr lang="vi-VN" altLang="vi-VN" sz="2800" b="1" i="1">
                <a:solidFill>
                  <a:srgbClr val="0000FF"/>
                </a:solidFill>
              </a:rPr>
              <a:t> đó đi, ta được một số thập phân bằng nó.</a:t>
            </a:r>
            <a:endParaRPr lang="en-US" altLang="vi-VN" sz="2800" b="1" i="1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0" y="5257800"/>
            <a:ext cx="1485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/>
              <a:t>     </a:t>
            </a:r>
            <a:r>
              <a:rPr lang="vi-VN" altLang="vi-VN" sz="2400" b="1" u="sng"/>
              <a:t>V</a:t>
            </a:r>
            <a:r>
              <a:rPr lang="en-US" altLang="vi-VN" sz="2400" b="1" u="sng"/>
              <a:t>í</a:t>
            </a:r>
            <a:r>
              <a:rPr lang="vi-VN" altLang="vi-VN" sz="2400" b="1" u="sng"/>
              <a:t> d</a:t>
            </a:r>
            <a:r>
              <a:rPr lang="en-US" altLang="vi-VN" sz="2400" b="1" u="sng"/>
              <a:t>ụ</a:t>
            </a:r>
            <a:r>
              <a:rPr lang="vi-VN" altLang="vi-VN" sz="2400" b="1" u="sng"/>
              <a:t>:</a:t>
            </a:r>
            <a:endParaRPr lang="en-US" altLang="vi-VN" sz="2400" b="1" u="sng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609850" y="5257801"/>
            <a:ext cx="1085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0,9000</a:t>
            </a:r>
            <a:r>
              <a:rPr lang="en-US" altLang="vi-VN" sz="2400">
                <a:cs typeface="Times New Roman" pitchFamily="18" charset="0"/>
              </a:rPr>
              <a:t>  </a:t>
            </a:r>
            <a:r>
              <a:rPr lang="en-US" altLang="vi-VN" sz="2400" b="1">
                <a:cs typeface="Times New Roman" pitchFamily="18" charset="0"/>
              </a:rPr>
              <a:t>=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1" y="5257801"/>
            <a:ext cx="954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/>
              <a:t>0,900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10051" y="5257802"/>
            <a:ext cx="1051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/>
              <a:t>= 0,90 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895851" y="5257802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/>
              <a:t>= 0,9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552700" y="5634039"/>
            <a:ext cx="114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C00000"/>
                </a:solidFill>
                <a:cs typeface="Times New Roman" pitchFamily="18" charset="0"/>
              </a:rPr>
              <a:t>8,75000 =  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3581401" y="5634039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>
                <a:solidFill>
                  <a:srgbClr val="C00000"/>
                </a:solidFill>
              </a:rPr>
              <a:t>8,7500</a:t>
            </a:r>
            <a:r>
              <a:rPr lang="en-US" altLang="vi-VN" sz="2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4267201" y="5634039"/>
            <a:ext cx="1205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>
                <a:solidFill>
                  <a:srgbClr val="C00000"/>
                </a:solidFill>
              </a:rPr>
              <a:t>= 8,750 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5067301" y="5634039"/>
            <a:ext cx="974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>
                <a:solidFill>
                  <a:srgbClr val="C00000"/>
                </a:solidFill>
              </a:rPr>
              <a:t>= 8,75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667000" y="6015039"/>
            <a:ext cx="1200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12,000 =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581400" y="6015039"/>
            <a:ext cx="742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12,00 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267200" y="6015039"/>
            <a:ext cx="85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= 12,0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953000" y="6015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cs typeface="Times New Roman" pitchFamily="18" charset="0"/>
              </a:rPr>
              <a:t>= 12</a:t>
            </a:r>
          </a:p>
        </p:txBody>
      </p:sp>
      <p:sp>
        <p:nvSpPr>
          <p:cNvPr id="3109" name="Rectangle 35"/>
          <p:cNvSpPr>
            <a:spLocks noChangeArrowheads="1"/>
          </p:cNvSpPr>
          <p:nvPr/>
        </p:nvSpPr>
        <p:spPr bwMode="auto">
          <a:xfrm>
            <a:off x="3495675" y="525465"/>
            <a:ext cx="520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</a:rPr>
              <a:t>  </a:t>
            </a:r>
            <a:r>
              <a:rPr lang="en-US" altLang="vi-VN" sz="2800" b="1">
                <a:solidFill>
                  <a:srgbClr val="FF3300"/>
                </a:solidFill>
                <a:ea typeface="Arial Unicode MS" pitchFamily="34" charset="-128"/>
                <a:cs typeface="Times New Roman" pitchFamily="18" charset="0"/>
              </a:rPr>
              <a:t>SỐ THẬP PHÂN BẰNG NHAU.</a:t>
            </a:r>
            <a:endParaRPr lang="en-US" altLang="vi-VN" sz="2800" b="1" u="sng">
              <a:solidFill>
                <a:srgbClr val="FF3300"/>
              </a:solidFill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752850" y="3587752"/>
            <a:ext cx="21705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>
                <a:solidFill>
                  <a:srgbClr val="0000FF"/>
                </a:solidFill>
                <a:cs typeface="Times New Roman" pitchFamily="18" charset="0"/>
              </a:rPr>
              <a:t>= 8,7500 = 8,75000</a:t>
            </a:r>
            <a:endParaRPr lang="vi-VN" altLang="vi-VN" sz="2400" b="1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743325" y="3970339"/>
            <a:ext cx="1827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vi-VN" sz="2400" b="1">
                <a:cs typeface="Times New Roman" pitchFamily="18" charset="0"/>
              </a:rPr>
              <a:t>= 12,00 = 12,000</a:t>
            </a:r>
            <a:endParaRPr lang="vi-VN" altLang="vi-VN" sz="2400" b="1"/>
          </a:p>
        </p:txBody>
      </p:sp>
      <p:sp>
        <p:nvSpPr>
          <p:cNvPr id="3112" name="TextBox 198"/>
          <p:cNvSpPr txBox="1">
            <a:spLocks noChangeArrowheads="1"/>
          </p:cNvSpPr>
          <p:nvPr/>
        </p:nvSpPr>
        <p:spPr bwMode="auto">
          <a:xfrm>
            <a:off x="2920604" y="-107950"/>
            <a:ext cx="6122194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vi-VN" sz="2400" b="1" dirty="0">
                <a:ea typeface="HP001 5Ha" pitchFamily="34" charset="-127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400" b="1" u="sng" dirty="0" err="1">
                <a:ea typeface="HP001 5Ha" pitchFamily="34" charset="-127"/>
                <a:cs typeface="Times New Roman" pitchFamily="18" charset="0"/>
              </a:rPr>
              <a:t>Toán</a:t>
            </a:r>
            <a:endParaRPr lang="en-US" altLang="vi-VN" sz="2400" b="1" u="sng" dirty="0"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23" grpId="0"/>
      <p:bldP spid="64531" grpId="0"/>
      <p:bldP spid="55" grpId="0"/>
      <p:bldP spid="57" grpId="0"/>
      <p:bldP spid="58" grpId="0"/>
      <p:bldP spid="59" grpId="0" animBg="1"/>
      <p:bldP spid="18" grpId="0"/>
      <p:bldP spid="20" grpId="0"/>
      <p:bldP spid="20" grpId="1"/>
      <p:bldP spid="21" grpId="0"/>
      <p:bldP spid="21" grpId="1"/>
      <p:bldP spid="2" grpId="0"/>
      <p:bldP spid="5142" grpId="0"/>
      <p:bldP spid="3" grpId="0"/>
      <p:bldP spid="7" grpId="0"/>
      <p:bldP spid="10" grpId="0"/>
      <p:bldP spid="11" grpId="0"/>
      <p:bldP spid="12" grpId="0"/>
      <p:bldP spid="14" grpId="0"/>
      <p:bldP spid="4" grpId="0"/>
      <p:bldP spid="7170" grpId="0"/>
      <p:bldP spid="5" grpId="0"/>
      <p:bldP spid="13" grpId="0"/>
      <p:bldP spid="8" grpId="0"/>
      <p:bldP spid="9" grpId="0"/>
      <p:bldP spid="6" grpId="0"/>
      <p:bldP spid="22" grpId="0"/>
      <p:bldP spid="23" grpId="0"/>
      <p:bldP spid="24" grpId="0"/>
      <p:bldP spid="25" grpId="0"/>
      <p:bldP spid="15" grpId="0"/>
      <p:bldP spid="19" grpId="0"/>
      <p:bldP spid="26" grpId="0"/>
      <p:bldP spid="27" grpId="0"/>
      <p:bldP spid="39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2077642" y="533401"/>
            <a:ext cx="72366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/>
              <a:t>         </a:t>
            </a:r>
            <a:r>
              <a:rPr lang="en-US" altLang="vi-VN" sz="2800" b="1" u="sng">
                <a:solidFill>
                  <a:srgbClr val="FF0000"/>
                </a:solidFill>
              </a:rPr>
              <a:t>Bài 1</a:t>
            </a:r>
            <a:r>
              <a:rPr lang="en-US" altLang="vi-VN" sz="2800" b="1"/>
              <a:t>: Bỏ các chữ số </a:t>
            </a:r>
            <a:r>
              <a:rPr lang="en-US" altLang="vi-VN" sz="2800" b="1">
                <a:solidFill>
                  <a:srgbClr val="FF0000"/>
                </a:solidFill>
              </a:rPr>
              <a:t>0 ở tận cùng bên phải</a:t>
            </a:r>
            <a:r>
              <a:rPr lang="en-US" altLang="vi-VN" sz="2800" b="1"/>
              <a:t> phần thập</a:t>
            </a:r>
            <a:r>
              <a:rPr lang="vi-VN" altLang="vi-VN" sz="2800" b="1"/>
              <a:t> phân</a:t>
            </a:r>
            <a:r>
              <a:rPr lang="en-US" altLang="vi-VN" sz="2800" b="1"/>
              <a:t> để có các số thập phân viết dưới dạng gọn hơn.           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009900" y="1752601"/>
            <a:ext cx="571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  a) </a:t>
            </a:r>
            <a:endParaRPr lang="en-US" altLang="vi-VN" sz="2400" u="sng">
              <a:solidFill>
                <a:srgbClr val="0000FF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467100" y="17526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7,80 = 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0673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64,9000 = 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70104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3,0400  = 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267200" y="1752600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7,8</a:t>
            </a:r>
            <a:r>
              <a:rPr lang="en-US" altLang="vi-VN" sz="2400" b="1"/>
              <a:t> 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6153150" y="1752600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64,9</a:t>
            </a:r>
            <a:r>
              <a:rPr lang="en-US" altLang="vi-VN" sz="2400" b="1"/>
              <a:t> 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8096250" y="1752600"/>
            <a:ext cx="80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3,04</a:t>
            </a:r>
            <a:r>
              <a:rPr lang="en-US" altLang="vi-VN" sz="2400" b="1"/>
              <a:t> 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352800" y="2209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2001,300 = 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5467350" y="2209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35,020 = 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181850" y="2209801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100,0100  = 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4610100" y="2209800"/>
            <a:ext cx="108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2001,3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438900" y="2209801"/>
            <a:ext cx="800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35,02</a:t>
            </a:r>
            <a:r>
              <a:rPr lang="en-US" altLang="vi-VN" sz="2400" b="1"/>
              <a:t> 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8382000" y="2209800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100,01</a:t>
            </a:r>
            <a:r>
              <a:rPr lang="en-US" altLang="vi-VN" sz="2400" b="1"/>
              <a:t> 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009900" y="2209801"/>
            <a:ext cx="571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</a:rPr>
              <a:t>  b) </a:t>
            </a:r>
            <a:endParaRPr lang="en-US" altLang="vi-VN" sz="2400" u="sng">
              <a:solidFill>
                <a:srgbClr val="0000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3712569" y="1963143"/>
            <a:ext cx="346075" cy="773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81650" y="1981200"/>
            <a:ext cx="285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467600" y="1981200"/>
            <a:ext cx="285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038600" y="243840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67650" y="243840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5940029" y="2420543"/>
            <a:ext cx="347663" cy="78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2095500" y="2882900"/>
            <a:ext cx="81153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/>
              <a:t>        </a:t>
            </a:r>
            <a:r>
              <a:rPr lang="en-US" altLang="vi-VN" sz="2800" b="1" u="sng">
                <a:solidFill>
                  <a:srgbClr val="FF0000"/>
                </a:solidFill>
              </a:rPr>
              <a:t>Bài 2</a:t>
            </a:r>
            <a:r>
              <a:rPr lang="en-US" altLang="vi-VN" sz="2800" b="1"/>
              <a:t>:Viết thêm các chữ số</a:t>
            </a:r>
            <a:r>
              <a:rPr lang="en-US" altLang="vi-VN" sz="2800" b="1">
                <a:solidFill>
                  <a:srgbClr val="FF0000"/>
                </a:solidFill>
              </a:rPr>
              <a:t> 0 vào bên phải </a:t>
            </a:r>
            <a:r>
              <a:rPr lang="en-US" altLang="vi-VN" sz="2800" b="1"/>
              <a:t>phần thập phân của các số thập phân sau đây để các phần thập phân của chúng có số chữ số bằng nhau (</a:t>
            </a:r>
            <a:r>
              <a:rPr lang="en-US" altLang="vi-VN" sz="2800" b="1">
                <a:solidFill>
                  <a:srgbClr val="FF0000"/>
                </a:solidFill>
              </a:rPr>
              <a:t>đều có ba chữ số)</a:t>
            </a:r>
            <a:endParaRPr lang="en-US" altLang="vi-VN" sz="2800" b="1"/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781300" y="4227515"/>
            <a:ext cx="571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  a) </a:t>
            </a:r>
            <a:endParaRPr lang="en-US" altLang="vi-VN" sz="2800" u="sng">
              <a:solidFill>
                <a:srgbClr val="0000FF"/>
              </a:solidFill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3295650" y="4303715"/>
            <a:ext cx="1085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5,612 = 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267200" y="4303715"/>
            <a:ext cx="971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5,612</a:t>
            </a:r>
            <a:r>
              <a:rPr lang="en-US" altLang="vi-VN" sz="2800" b="1"/>
              <a:t> 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238750" y="4289427"/>
            <a:ext cx="971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17,2 = 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096000" y="4303715"/>
            <a:ext cx="971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17,200</a:t>
            </a:r>
            <a:r>
              <a:rPr lang="en-US" altLang="vi-VN" sz="2800" b="1"/>
              <a:t> 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7124700" y="4279902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480,59 = 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8210550" y="4289427"/>
            <a:ext cx="114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480,590</a:t>
            </a:r>
            <a:r>
              <a:rPr lang="en-US" altLang="vi-VN" sz="2800" b="1"/>
              <a:t>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682479" y="4864102"/>
            <a:ext cx="68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   b) </a:t>
            </a:r>
            <a:endParaRPr lang="en-US" altLang="vi-VN" sz="2800" u="sng">
              <a:solidFill>
                <a:srgbClr val="0000FF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295650" y="4886327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24,5 = 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4210050" y="4886327"/>
            <a:ext cx="971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24,500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5238750" y="4886327"/>
            <a:ext cx="1314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80,01 = 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96000" y="4886327"/>
            <a:ext cx="1085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80,010</a:t>
            </a:r>
            <a:r>
              <a:rPr lang="en-US" altLang="vi-VN" sz="2800" b="1"/>
              <a:t> 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067550" y="4886327"/>
            <a:ext cx="1257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FF"/>
                </a:solidFill>
              </a:rPr>
              <a:t>14,678 = </a:t>
            </a: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8153400" y="4876802"/>
            <a:ext cx="1085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</a:rPr>
              <a:t>14,678</a:t>
            </a:r>
            <a:r>
              <a:rPr lang="en-US" altLang="vi-VN" sz="2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74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43" grpId="0"/>
      <p:bldP spid="39" grpId="0"/>
      <p:bldP spid="11" grpId="0"/>
      <p:bldP spid="12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8351" y="381001"/>
            <a:ext cx="8322469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</a:rPr>
              <a:t> 1</a:t>
            </a:r>
            <a:r>
              <a:rPr lang="en-US" sz="3200" b="1" dirty="0"/>
              <a:t> : 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25,18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:</a:t>
            </a:r>
          </a:p>
          <a:p>
            <a:pPr>
              <a:defRPr/>
            </a:pPr>
            <a:endParaRPr lang="en-US" sz="3200" dirty="0"/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/>
              <a:t>25,018        B. 25,180          C. 25,108                D. 250,18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</a:rPr>
              <a:t> 2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:  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9, 200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:</a:t>
            </a:r>
            <a:r>
              <a:rPr lang="en-US" sz="3200" dirty="0"/>
              <a:t> </a:t>
            </a:r>
          </a:p>
          <a:p>
            <a:pPr>
              <a:defRPr/>
            </a:pPr>
            <a:r>
              <a:rPr lang="en-US" sz="3200" dirty="0"/>
              <a:t>A. 9,2			B. 9,02 		C. 9,002		D. 9,020</a:t>
            </a: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3752850" y="1447800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x</a:t>
            </a:r>
            <a:r>
              <a:rPr lang="en-US" altLang="vi-VN" sz="2400" b="1"/>
              <a:t> 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924050" y="3352800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</a:rPr>
              <a:t>x</a:t>
            </a:r>
            <a:r>
              <a:rPr lang="en-US" altLang="vi-VN" sz="24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5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52600" y="381000"/>
            <a:ext cx="874395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solidFill>
                  <a:srgbClr val="FF0000"/>
                </a:solidFill>
                <a:cs typeface="Times New Roman" pitchFamily="18" charset="0"/>
              </a:rPr>
              <a:t>Câu 3</a:t>
            </a:r>
            <a:r>
              <a:rPr lang="en-US" altLang="en-US" sz="3200" b="1">
                <a:solidFill>
                  <a:srgbClr val="0000FF"/>
                </a:solidFill>
                <a:cs typeface="Times New Roman" pitchFamily="18" charset="0"/>
              </a:rPr>
              <a:t>: Khi viết thêm số thập phân 0,100 dưới dạng </a:t>
            </a: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cs typeface="Times New Roman" pitchFamily="18" charset="0"/>
              </a:rPr>
              <a:t>số thập phân, bạn Lan viết: 0,100 =               ; bạn Mỹ </a:t>
            </a: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cs typeface="Times New Roman" pitchFamily="18" charset="0"/>
              </a:rPr>
              <a:t>viết 0,100 =           ; bạn Hùng viết 0,100 =           . Ai </a:t>
            </a: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cs typeface="Times New Roman" pitchFamily="18" charset="0"/>
              </a:rPr>
              <a:t>viết đúng, ai viết sai? Tại sao?</a:t>
            </a:r>
          </a:p>
        </p:txBody>
      </p: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6496050" y="908050"/>
            <a:ext cx="800100" cy="1277938"/>
            <a:chOff x="1440" y="2784"/>
            <a:chExt cx="672" cy="805"/>
          </a:xfrm>
        </p:grpSpPr>
        <p:sp>
          <p:nvSpPr>
            <p:cNvPr id="6183" name="Text Box 5"/>
            <p:cNvSpPr txBox="1">
              <a:spLocks noChangeArrowheads="1"/>
            </p:cNvSpPr>
            <p:nvPr/>
          </p:nvSpPr>
          <p:spPr bwMode="auto">
            <a:xfrm>
              <a:off x="1440" y="2784"/>
              <a:ext cx="672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 100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1000 </a:t>
              </a:r>
            </a:p>
          </p:txBody>
        </p:sp>
        <p:sp>
          <p:nvSpPr>
            <p:cNvPr id="6184" name="Line 6"/>
            <p:cNvSpPr>
              <a:spLocks noChangeShapeType="1"/>
            </p:cNvSpPr>
            <p:nvPr/>
          </p:nvSpPr>
          <p:spPr bwMode="auto">
            <a:xfrm>
              <a:off x="1536" y="3072"/>
              <a:ext cx="38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8" name="Group 7"/>
          <p:cNvGrpSpPr>
            <a:grpSpLocks/>
          </p:cNvGrpSpPr>
          <p:nvPr/>
        </p:nvGrpSpPr>
        <p:grpSpPr bwMode="auto">
          <a:xfrm>
            <a:off x="3476625" y="1714502"/>
            <a:ext cx="685800" cy="930275"/>
            <a:chOff x="2304" y="2784"/>
            <a:chExt cx="576" cy="586"/>
          </a:xfrm>
        </p:grpSpPr>
        <p:sp>
          <p:nvSpPr>
            <p:cNvPr id="6181" name="Text Box 8"/>
            <p:cNvSpPr txBox="1">
              <a:spLocks noChangeArrowheads="1"/>
            </p:cNvSpPr>
            <p:nvPr/>
          </p:nvSpPr>
          <p:spPr bwMode="auto">
            <a:xfrm>
              <a:off x="2304" y="2784"/>
              <a:ext cx="576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 10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100 </a:t>
              </a:r>
            </a:p>
          </p:txBody>
        </p:sp>
        <p:sp>
          <p:nvSpPr>
            <p:cNvPr id="6182" name="Line 9"/>
            <p:cNvSpPr>
              <a:spLocks noChangeShapeType="1"/>
            </p:cNvSpPr>
            <p:nvPr/>
          </p:nvSpPr>
          <p:spPr bwMode="auto">
            <a:xfrm>
              <a:off x="2352" y="3072"/>
              <a:ext cx="29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7305675" y="1706566"/>
            <a:ext cx="628650" cy="1277938"/>
            <a:chOff x="3216" y="2736"/>
            <a:chExt cx="528" cy="805"/>
          </a:xfrm>
        </p:grpSpPr>
        <p:sp>
          <p:nvSpPr>
            <p:cNvPr id="6179" name="Text Box 11"/>
            <p:cNvSpPr txBox="1">
              <a:spLocks noChangeArrowheads="1"/>
            </p:cNvSpPr>
            <p:nvPr/>
          </p:nvSpPr>
          <p:spPr bwMode="auto">
            <a:xfrm>
              <a:off x="3216" y="2736"/>
              <a:ext cx="528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  1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200" b="1">
                  <a:latin typeface="Arial" charset="0"/>
                </a:rPr>
                <a:t>100 </a:t>
              </a:r>
            </a:p>
          </p:txBody>
        </p:sp>
        <p:sp>
          <p:nvSpPr>
            <p:cNvPr id="6180" name="Line 12"/>
            <p:cNvSpPr>
              <a:spLocks noChangeShapeType="1"/>
            </p:cNvSpPr>
            <p:nvPr/>
          </p:nvSpPr>
          <p:spPr bwMode="auto">
            <a:xfrm>
              <a:off x="3312" y="3024"/>
              <a:ext cx="29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1078" name="Group 22"/>
          <p:cNvGrpSpPr>
            <a:grpSpLocks/>
          </p:cNvGrpSpPr>
          <p:nvPr/>
        </p:nvGrpSpPr>
        <p:grpSpPr bwMode="auto">
          <a:xfrm>
            <a:off x="7171135" y="5091113"/>
            <a:ext cx="685800" cy="1384300"/>
            <a:chOff x="2304" y="2784"/>
            <a:chExt cx="576" cy="872"/>
          </a:xfrm>
        </p:grpSpPr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2304" y="2784"/>
              <a:ext cx="576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 1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100 </a:t>
              </a:r>
            </a:p>
          </p:txBody>
        </p:sp>
        <p:sp>
          <p:nvSpPr>
            <p:cNvPr id="6178" name="Line 24"/>
            <p:cNvSpPr>
              <a:spLocks noChangeShapeType="1"/>
            </p:cNvSpPr>
            <p:nvPr/>
          </p:nvSpPr>
          <p:spPr bwMode="auto">
            <a:xfrm>
              <a:off x="2352" y="3072"/>
              <a:ext cx="29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1084" name="Text Box 28"/>
          <p:cNvSpPr txBox="1">
            <a:spLocks noChangeArrowheads="1"/>
          </p:cNvSpPr>
          <p:nvPr/>
        </p:nvSpPr>
        <p:spPr bwMode="auto">
          <a:xfrm>
            <a:off x="7685485" y="5243514"/>
            <a:ext cx="160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là chưa đúng </a:t>
            </a:r>
          </a:p>
        </p:txBody>
      </p:sp>
      <p:sp>
        <p:nvSpPr>
          <p:cNvPr id="301085" name="Text Box 29"/>
          <p:cNvSpPr txBox="1">
            <a:spLocks noChangeArrowheads="1"/>
          </p:cNvSpPr>
          <p:nvPr/>
        </p:nvSpPr>
        <p:spPr bwMode="auto">
          <a:xfrm>
            <a:off x="3913585" y="3733801"/>
            <a:ext cx="800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0,100 </a:t>
            </a:r>
          </a:p>
        </p:txBody>
      </p:sp>
      <p:grpSp>
        <p:nvGrpSpPr>
          <p:cNvPr id="301086" name="Group 30"/>
          <p:cNvGrpSpPr>
            <a:grpSpLocks/>
          </p:cNvGrpSpPr>
          <p:nvPr/>
        </p:nvGrpSpPr>
        <p:grpSpPr bwMode="auto">
          <a:xfrm>
            <a:off x="3970735" y="4191000"/>
            <a:ext cx="800100" cy="1384300"/>
            <a:chOff x="1440" y="2784"/>
            <a:chExt cx="672" cy="872"/>
          </a:xfrm>
        </p:grpSpPr>
        <p:sp>
          <p:nvSpPr>
            <p:cNvPr id="6175" name="Text Box 31"/>
            <p:cNvSpPr txBox="1">
              <a:spLocks noChangeArrowheads="1"/>
            </p:cNvSpPr>
            <p:nvPr/>
          </p:nvSpPr>
          <p:spPr bwMode="auto">
            <a:xfrm>
              <a:off x="1440" y="2784"/>
              <a:ext cx="672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 100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1000 </a:t>
              </a:r>
            </a:p>
          </p:txBody>
        </p:sp>
        <p:sp>
          <p:nvSpPr>
            <p:cNvPr id="6176" name="Line 32"/>
            <p:cNvSpPr>
              <a:spLocks noChangeShapeType="1"/>
            </p:cNvSpPr>
            <p:nvPr/>
          </p:nvSpPr>
          <p:spPr bwMode="auto">
            <a:xfrm>
              <a:off x="1536" y="3072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4027885" y="5305426"/>
            <a:ext cx="91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0,100 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4713685" y="5319714"/>
            <a:ext cx="251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Bạn Hùng  viết thành  </a:t>
            </a:r>
          </a:p>
        </p:txBody>
      </p:sp>
      <p:sp>
        <p:nvSpPr>
          <p:cNvPr id="301096" name="WordArt 40"/>
          <p:cNvSpPr>
            <a:spLocks noChangeArrowheads="1" noChangeShapeType="1" noTextEdit="1"/>
          </p:cNvSpPr>
          <p:nvPr/>
        </p:nvSpPr>
        <p:spPr bwMode="auto">
          <a:xfrm>
            <a:off x="4667251" y="3206750"/>
            <a:ext cx="657225" cy="298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Giải:</a:t>
            </a:r>
          </a:p>
        </p:txBody>
      </p:sp>
      <p:grpSp>
        <p:nvGrpSpPr>
          <p:cNvPr id="301097" name="Group 41"/>
          <p:cNvGrpSpPr>
            <a:grpSpLocks/>
          </p:cNvGrpSpPr>
          <p:nvPr/>
        </p:nvGrpSpPr>
        <p:grpSpPr bwMode="auto">
          <a:xfrm>
            <a:off x="2667000" y="5867400"/>
            <a:ext cx="6743700" cy="996950"/>
            <a:chOff x="-144" y="3888"/>
            <a:chExt cx="6048" cy="628"/>
          </a:xfrm>
        </p:grpSpPr>
        <p:sp>
          <p:nvSpPr>
            <p:cNvPr id="6173" name="AutoShape 42"/>
            <p:cNvSpPr>
              <a:spLocks noChangeArrowheads="1"/>
            </p:cNvSpPr>
            <p:nvPr/>
          </p:nvSpPr>
          <p:spPr bwMode="auto">
            <a:xfrm>
              <a:off x="0" y="3888"/>
              <a:ext cx="5760" cy="4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2400" b="1">
                <a:latin typeface="Arial" charset="0"/>
              </a:endParaRPr>
            </a:p>
          </p:txBody>
        </p:sp>
        <p:sp>
          <p:nvSpPr>
            <p:cNvPr id="6174" name="Text Box 43"/>
            <p:cNvSpPr txBox="1">
              <a:spLocks noChangeArrowheads="1"/>
            </p:cNvSpPr>
            <p:nvPr/>
          </p:nvSpPr>
          <p:spPr bwMode="auto">
            <a:xfrm>
              <a:off x="-144" y="3993"/>
              <a:ext cx="604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Vậy Bạn Lan và bạn Mỹ viết đúng , bạn Hùng viết sai.</a:t>
              </a:r>
            </a:p>
          </p:txBody>
        </p:sp>
      </p:grpSp>
      <p:sp>
        <p:nvSpPr>
          <p:cNvPr id="301100" name="Text Box 44"/>
          <p:cNvSpPr txBox="1">
            <a:spLocks noChangeArrowheads="1"/>
          </p:cNvSpPr>
          <p:nvPr/>
        </p:nvSpPr>
        <p:spPr bwMode="auto">
          <a:xfrm>
            <a:off x="3056335" y="3733801"/>
            <a:ext cx="91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Ta có :  </a:t>
            </a:r>
          </a:p>
        </p:txBody>
      </p: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3113485" y="5319713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Mà  :  </a:t>
            </a:r>
          </a:p>
        </p:txBody>
      </p:sp>
      <p:grpSp>
        <p:nvGrpSpPr>
          <p:cNvPr id="301102" name="Group 46"/>
          <p:cNvGrpSpPr>
            <a:grpSpLocks/>
          </p:cNvGrpSpPr>
          <p:nvPr/>
        </p:nvGrpSpPr>
        <p:grpSpPr bwMode="auto">
          <a:xfrm>
            <a:off x="7514035" y="4114800"/>
            <a:ext cx="685800" cy="1016000"/>
            <a:chOff x="2304" y="2784"/>
            <a:chExt cx="576" cy="640"/>
          </a:xfrm>
        </p:grpSpPr>
        <p:sp>
          <p:nvSpPr>
            <p:cNvPr id="6171" name="Text Box 47"/>
            <p:cNvSpPr txBox="1">
              <a:spLocks noChangeArrowheads="1"/>
            </p:cNvSpPr>
            <p:nvPr/>
          </p:nvSpPr>
          <p:spPr bwMode="auto">
            <a:xfrm>
              <a:off x="2304" y="2784"/>
              <a:ext cx="57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 1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10 </a:t>
              </a:r>
            </a:p>
          </p:txBody>
        </p:sp>
        <p:sp>
          <p:nvSpPr>
            <p:cNvPr id="6172" name="Line 48"/>
            <p:cNvSpPr>
              <a:spLocks noChangeShapeType="1"/>
            </p:cNvSpPr>
            <p:nvPr/>
          </p:nvSpPr>
          <p:spPr bwMode="auto">
            <a:xfrm>
              <a:off x="2352" y="3072"/>
              <a:ext cx="29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1106" name="Text Box 50"/>
          <p:cNvSpPr txBox="1">
            <a:spLocks noChangeArrowheads="1"/>
          </p:cNvSpPr>
          <p:nvPr/>
        </p:nvSpPr>
        <p:spPr bwMode="auto">
          <a:xfrm>
            <a:off x="4610100" y="3733801"/>
            <a:ext cx="91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= 0,10 </a:t>
            </a:r>
          </a:p>
        </p:txBody>
      </p:sp>
      <p:sp>
        <p:nvSpPr>
          <p:cNvPr id="301107" name="Text Box 51"/>
          <p:cNvSpPr txBox="1">
            <a:spLocks noChangeArrowheads="1"/>
          </p:cNvSpPr>
          <p:nvPr/>
        </p:nvSpPr>
        <p:spPr bwMode="auto">
          <a:xfrm>
            <a:off x="5467350" y="3733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= 0,1</a:t>
            </a:r>
          </a:p>
        </p:txBody>
      </p:sp>
      <p:sp>
        <p:nvSpPr>
          <p:cNvPr id="301108" name="Text Box 52"/>
          <p:cNvSpPr txBox="1">
            <a:spLocks noChangeArrowheads="1"/>
          </p:cNvSpPr>
          <p:nvPr/>
        </p:nvSpPr>
        <p:spPr bwMode="auto">
          <a:xfrm>
            <a:off x="3113485" y="4433889"/>
            <a:ext cx="91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0,100 =</a:t>
            </a:r>
          </a:p>
        </p:txBody>
      </p:sp>
      <p:sp>
        <p:nvSpPr>
          <p:cNvPr id="301109" name="Text Box 53"/>
          <p:cNvSpPr txBox="1">
            <a:spLocks noChangeArrowheads="1"/>
          </p:cNvSpPr>
          <p:nvPr/>
        </p:nvSpPr>
        <p:spPr bwMode="auto">
          <a:xfrm>
            <a:off x="5170885" y="4419601"/>
            <a:ext cx="91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0,10 =</a:t>
            </a:r>
          </a:p>
        </p:txBody>
      </p:sp>
      <p:grpSp>
        <p:nvGrpSpPr>
          <p:cNvPr id="301110" name="Group 54"/>
          <p:cNvGrpSpPr>
            <a:grpSpLocks/>
          </p:cNvGrpSpPr>
          <p:nvPr/>
        </p:nvGrpSpPr>
        <p:grpSpPr bwMode="auto">
          <a:xfrm>
            <a:off x="5970985" y="4191000"/>
            <a:ext cx="685800" cy="1384300"/>
            <a:chOff x="2304" y="2784"/>
            <a:chExt cx="576" cy="872"/>
          </a:xfrm>
        </p:grpSpPr>
        <p:sp>
          <p:nvSpPr>
            <p:cNvPr id="6169" name="Text Box 55"/>
            <p:cNvSpPr txBox="1">
              <a:spLocks noChangeArrowheads="1"/>
            </p:cNvSpPr>
            <p:nvPr/>
          </p:nvSpPr>
          <p:spPr bwMode="auto">
            <a:xfrm>
              <a:off x="2304" y="2784"/>
              <a:ext cx="576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 10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Arial" charset="0"/>
                </a:rPr>
                <a:t>100 </a:t>
              </a:r>
            </a:p>
          </p:txBody>
        </p:sp>
        <p:sp>
          <p:nvSpPr>
            <p:cNvPr id="6170" name="Line 56"/>
            <p:cNvSpPr>
              <a:spLocks noChangeShapeType="1"/>
            </p:cNvSpPr>
            <p:nvPr/>
          </p:nvSpPr>
          <p:spPr bwMode="auto">
            <a:xfrm>
              <a:off x="2352" y="3072"/>
              <a:ext cx="29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1113" name="Text Box 57"/>
          <p:cNvSpPr txBox="1">
            <a:spLocks noChangeArrowheads="1"/>
          </p:cNvSpPr>
          <p:nvPr/>
        </p:nvSpPr>
        <p:spPr bwMode="auto">
          <a:xfrm>
            <a:off x="4667250" y="43434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; </a:t>
            </a:r>
          </a:p>
        </p:txBody>
      </p:sp>
      <p:sp>
        <p:nvSpPr>
          <p:cNvPr id="301114" name="Text Box 58"/>
          <p:cNvSpPr txBox="1">
            <a:spLocks noChangeArrowheads="1"/>
          </p:cNvSpPr>
          <p:nvPr/>
        </p:nvSpPr>
        <p:spPr bwMode="auto">
          <a:xfrm>
            <a:off x="6667500" y="43434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; </a:t>
            </a:r>
          </a:p>
        </p:txBody>
      </p:sp>
      <p:sp>
        <p:nvSpPr>
          <p:cNvPr id="301115" name="Text Box 59"/>
          <p:cNvSpPr txBox="1">
            <a:spLocks noChangeArrowheads="1"/>
          </p:cNvSpPr>
          <p:nvPr/>
        </p:nvSpPr>
        <p:spPr bwMode="auto">
          <a:xfrm>
            <a:off x="6885385" y="4343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Arial" charset="0"/>
              </a:rPr>
              <a:t>0,1 =</a:t>
            </a:r>
          </a:p>
        </p:txBody>
      </p:sp>
    </p:spTree>
    <p:extLst>
      <p:ext uri="{BB962C8B-B14F-4D97-AF65-F5344CB8AC3E}">
        <p14:creationId xmlns:p14="http://schemas.microsoft.com/office/powerpoint/2010/main" val="1455667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0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0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30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30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30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30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30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30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30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30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3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30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30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30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8" dur="500"/>
                                        <p:tgtEl>
                                          <p:spTgt spid="30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30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30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30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4" grpId="0"/>
      <p:bldP spid="301085" grpId="0"/>
      <p:bldP spid="301094" grpId="0"/>
      <p:bldP spid="301095" grpId="0"/>
      <p:bldP spid="301096" grpId="0" animBg="1"/>
      <p:bldP spid="301100" grpId="0"/>
      <p:bldP spid="301101" grpId="0"/>
      <p:bldP spid="301106" grpId="0"/>
      <p:bldP spid="301107" grpId="0"/>
      <p:bldP spid="301108" grpId="0"/>
      <p:bldP spid="301109" grpId="0"/>
      <p:bldP spid="301113" grpId="0"/>
      <p:bldP spid="301114" grpId="0"/>
      <p:bldP spid="3011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2667000" y="-26988"/>
            <a:ext cx="6858000" cy="6958013"/>
            <a:chOff x="0" y="0"/>
            <a:chExt cx="5760" cy="4383"/>
          </a:xfrm>
        </p:grpSpPr>
        <p:sp>
          <p:nvSpPr>
            <p:cNvPr id="720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720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720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4313636" y="260352"/>
            <a:ext cx="3739753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3611167" y="1182690"/>
            <a:ext cx="5670947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sz="2400">
                <a:latin typeface="Arial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Số nào có giá trị bằng 3,42? 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4043364" y="4868863"/>
            <a:ext cx="4382691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30,4200</a:t>
            </a:r>
            <a:endParaRPr lang="en-US" sz="2600" baseline="30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35" y="4868865"/>
            <a:ext cx="112514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96828" y="5013327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3351611" y="5084763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936207" y="2565400"/>
            <a:ext cx="447556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600" b="1">
                <a:solidFill>
                  <a:schemeClr val="bg1"/>
                </a:solidFill>
                <a:latin typeface="Arial" charset="0"/>
              </a:rPr>
              <a:t>3,4200</a:t>
            </a: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07" y="2581275"/>
            <a:ext cx="112514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93257" y="2654302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3348039" y="2767013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924300" y="3733800"/>
            <a:ext cx="44577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</a:rPr>
              <a:t>3,042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85" y="3716340"/>
            <a:ext cx="112514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32535" y="3860801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287318" y="3860800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2670572" y="1066800"/>
            <a:ext cx="11572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983706" y="1435100"/>
            <a:ext cx="5143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792767" y="2590800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824913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799911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792767" y="2605088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496300" y="3773488"/>
            <a:ext cx="1085850" cy="1179512"/>
            <a:chOff x="4320" y="2928"/>
            <a:chExt cx="1104" cy="1104"/>
          </a:xfrm>
        </p:grpSpPr>
        <p:sp>
          <p:nvSpPr>
            <p:cNvPr id="719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2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4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667000" y="-26988"/>
            <a:ext cx="6858000" cy="6958013"/>
            <a:chOff x="0" y="0"/>
            <a:chExt cx="5760" cy="4383"/>
          </a:xfrm>
        </p:grpSpPr>
        <p:sp>
          <p:nvSpPr>
            <p:cNvPr id="8225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822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8227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4313636" y="260352"/>
            <a:ext cx="3739753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3611166" y="1182690"/>
            <a:ext cx="5742384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2400">
                <a:latin typeface="Arial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Số thập phân nào không có giá trị bằng 1,6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981451" y="2636838"/>
            <a:ext cx="4382691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1,60</a:t>
            </a:r>
            <a:endParaRPr lang="en-US" sz="3200" baseline="30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23" y="2636840"/>
            <a:ext cx="112514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34916" y="2781302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3289699" y="2852738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867150" y="3690938"/>
            <a:ext cx="447556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latin typeface="Arial" charset="0"/>
              </a:rPr>
              <a:t>16,00</a:t>
            </a:r>
            <a:endParaRPr lang="en-US" altLang="en-US" sz="4600" b="1" baseline="300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3706815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24201" y="3779840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3278983" y="3892550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924300" y="4787900"/>
            <a:ext cx="44577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Arial" charset="0"/>
              </a:rPr>
              <a:t>1,600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9" y="4787900"/>
            <a:ext cx="112514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20628" y="4932365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275411" y="4932363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2670572" y="1066800"/>
            <a:ext cx="11572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983706" y="1435100"/>
            <a:ext cx="5143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792767" y="2590800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824913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799911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792767" y="2605088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789195" y="261937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496300" y="3773488"/>
            <a:ext cx="1085850" cy="1179512"/>
            <a:chOff x="4320" y="2928"/>
            <a:chExt cx="1104" cy="1104"/>
          </a:xfrm>
        </p:grpSpPr>
        <p:sp>
          <p:nvSpPr>
            <p:cNvPr id="822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2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99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/>
          <p:nvPr/>
        </p:nvGraphicFramePr>
        <p:xfrm>
          <a:off x="1676400" y="2133600"/>
          <a:ext cx="8877300" cy="1930400"/>
        </p:xfrm>
        <a:graphic>
          <a:graphicData uri="http://schemas.openxmlformats.org/drawingml/2006/table">
            <a:tbl>
              <a:tblPr/>
              <a:tblGrid>
                <a:gridCol w="17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652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1" y="0"/>
            <a:ext cx="5410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số sau: 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375,406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458788"/>
            <a:ext cx="1905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375,406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41633" y="981076"/>
            <a:ext cx="5334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209348" y="973138"/>
            <a:ext cx="533400" cy="7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05400" y="1042988"/>
            <a:ext cx="585788" cy="1158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09950" y="1228726"/>
            <a:ext cx="2133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65889" y="1042988"/>
            <a:ext cx="620713" cy="1841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46800" y="1184276"/>
            <a:ext cx="2768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1705" y="3086100"/>
            <a:ext cx="1096010" cy="798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eaLnBrk="1" hangingPunct="1"/>
            <a:endParaRPr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1" y="3100389"/>
            <a:ext cx="12096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41951" y="3044190"/>
            <a:ext cx="12096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</a:p>
          <a:p>
            <a:pPr algn="ctr"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39001" y="3136900"/>
            <a:ext cx="957263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45171" y="3138488"/>
            <a:ext cx="944563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434830" y="3138488"/>
            <a:ext cx="946150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676401" y="4064000"/>
          <a:ext cx="8872855" cy="2731770"/>
        </p:xfrm>
        <a:graphic>
          <a:graphicData uri="http://schemas.openxmlformats.org/drawingml/2006/table">
            <a:tbl>
              <a:tblPr/>
              <a:tblGrid>
                <a:gridCol w="173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490">
                <a:tc rowSpan="2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 Box 11"/>
          <p:cNvSpPr txBox="1"/>
          <p:nvPr/>
        </p:nvSpPr>
        <p:spPr>
          <a:xfrm>
            <a:off x="1583055" y="4421505"/>
            <a:ext cx="187071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eaLnBrk="1" hangingPunct="1"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 hệ giữa đơn vị của hai h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 liền nhau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75685" y="4293235"/>
            <a:ext cx="6520180" cy="38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17900" y="5732780"/>
            <a:ext cx="6705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9"/>
          <p:cNvSpPr/>
          <p:nvPr/>
        </p:nvSpPr>
        <p:spPr>
          <a:xfrm>
            <a:off x="3467100" y="4500881"/>
            <a:ext cx="669417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vị của một h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bằng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vị của h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eaLnBrk="1" hangingPunct="1"/>
            <a:r>
              <a:rPr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thấp hơn liền sau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17900" y="5810886"/>
            <a:ext cx="7035800" cy="843915"/>
          </a:xfrm>
          <a:prstGeom prst="rect">
            <a:avLst/>
          </a:prstGeom>
          <a:blipFill>
            <a:blip r:embed="rId2"/>
            <a:stretch>
              <a:fillRect l="-1820" r="-520" b="-1383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12" grpId="0"/>
      <p:bldP spid="12" grpId="1"/>
      <p:bldP spid="17" grpId="0"/>
      <p:bldP spid="17" grpId="1"/>
      <p:bldP spid="20" grpId="0" animBg="1"/>
      <p:bldP spid="2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2667001" y="-26988"/>
            <a:ext cx="7425929" cy="6997701"/>
            <a:chOff x="0" y="0"/>
            <a:chExt cx="6237" cy="4408"/>
          </a:xfrm>
        </p:grpSpPr>
        <p:sp>
          <p:nvSpPr>
            <p:cNvPr id="924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925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925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/>
            </a:p>
          </p:txBody>
        </p:sp>
        <p:sp>
          <p:nvSpPr>
            <p:cNvPr id="9252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charset="0"/>
                  <a:hlinkClick r:id="rId7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4313636" y="260352"/>
            <a:ext cx="3739753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3233737" y="1052513"/>
            <a:ext cx="6129338" cy="16557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2400" b="1">
                <a:latin typeface="Arial" charset="0"/>
              </a:rPr>
              <a:t>        </a:t>
            </a:r>
            <a:r>
              <a:rPr lang="en-US" altLang="en-US" sz="2400" b="1">
                <a:solidFill>
                  <a:schemeClr val="bg1"/>
                </a:solidFill>
                <a:latin typeface="Arial" charset="0"/>
              </a:rPr>
              <a:t>Khi viết thêm hoặc bớt chữ số 0 ở tận cùng bên </a:t>
            </a:r>
          </a:p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Arial" charset="0"/>
              </a:rPr>
              <a:t>  phải số thập phân  thì giá trị của số đó như thế nào?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981450" y="2987675"/>
            <a:ext cx="41671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thay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sz="2800" baseline="30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23" y="2987675"/>
            <a:ext cx="112514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34916" y="3132140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3289699" y="3203575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4114800" y="4156075"/>
            <a:ext cx="39624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 Giá trị số đó không thay đổi.</a:t>
            </a: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9" y="4156075"/>
            <a:ext cx="112514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38488" y="4229102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3293270" y="4341813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960020" y="5148263"/>
            <a:ext cx="4782741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just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giảm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10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lần</a:t>
            </a:r>
            <a:endParaRPr 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98" y="5148265"/>
            <a:ext cx="112514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56347" y="5292727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3311130" y="5292725"/>
            <a:ext cx="345281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2562226" y="1066800"/>
            <a:ext cx="104894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855120" y="1484313"/>
            <a:ext cx="432197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792767" y="2941638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824913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799911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792767" y="2955925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789195" y="2970213"/>
            <a:ext cx="50006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496300" y="4124327"/>
            <a:ext cx="1085850" cy="1179513"/>
            <a:chOff x="4320" y="2928"/>
            <a:chExt cx="1104" cy="1104"/>
          </a:xfrm>
        </p:grpSpPr>
        <p:sp>
          <p:nvSpPr>
            <p:cNvPr id="924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924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9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24100" y="2993504"/>
            <a:ext cx="7543800" cy="1371600"/>
          </a:xfrm>
          <a:prstGeom prst="rect">
            <a:avLst/>
          </a:prstGeom>
        </p:spPr>
        <p:txBody>
          <a:bodyPr wrap="none" numCol="1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159897" y="5614454"/>
            <a:ext cx="2506229" cy="1198922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1789572" y="429878"/>
            <a:ext cx="2506229" cy="1198922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7896201" y="373039"/>
            <a:ext cx="2506229" cy="1198922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96000"/>
            <a:ext cx="7924800" cy="97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96770" y="196851"/>
            <a:ext cx="8215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Nhận xét: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số thập phân</a:t>
            </a:r>
            <a:r>
              <a:rPr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375,406</a:t>
            </a:r>
            <a:endParaRPr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09091" y="1026796"/>
            <a:ext cx="52089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Phần nguyên gồm có     : 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184265" y="1026796"/>
            <a:ext cx="46888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trăm, 7 chục, 5 đơn vị. 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609090" y="2058671"/>
            <a:ext cx="48171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Phần thập phân gồm có: 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609091" y="3423921"/>
            <a:ext cx="5692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Đọc thập phân 375,406 là: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78585" y="3423921"/>
            <a:ext cx="9298940" cy="1083945"/>
            <a:chOff x="578" y="5392"/>
            <a:chExt cx="14644" cy="1707"/>
          </a:xfrm>
        </p:grpSpPr>
        <p:sp>
          <p:nvSpPr>
            <p:cNvPr id="12" name="TextBox 4"/>
            <p:cNvSpPr txBox="1"/>
            <p:nvPr/>
          </p:nvSpPr>
          <p:spPr>
            <a:xfrm>
              <a:off x="8881" y="5392"/>
              <a:ext cx="6341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trăm bảy mươi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578" y="6180"/>
              <a:ext cx="8076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 bốn trăm linh sáu.</a:t>
              </a:r>
              <a:endPara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91031" y="2058671"/>
            <a:ext cx="8561265" cy="1036955"/>
            <a:chOff x="584" y="2560"/>
            <a:chExt cx="14236" cy="1633"/>
          </a:xfrm>
        </p:grpSpPr>
        <p:sp>
          <p:nvSpPr>
            <p:cNvPr id="9" name="TextBox 4"/>
            <p:cNvSpPr txBox="1"/>
            <p:nvPr/>
          </p:nvSpPr>
          <p:spPr>
            <a:xfrm>
              <a:off x="7838" y="2560"/>
              <a:ext cx="698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phần mười, 0 phần</a:t>
              </a:r>
              <a:endPara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4"/>
            <p:cNvSpPr txBox="1"/>
            <p:nvPr/>
          </p:nvSpPr>
          <p:spPr>
            <a:xfrm>
              <a:off x="584" y="3274"/>
              <a:ext cx="725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trăm, 6 phần nghìn.</a:t>
              </a:r>
              <a:endPara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6" grpId="0"/>
      <p:bldP spid="6" grpId="1"/>
      <p:bldP spid="7" grpId="0"/>
      <p:bldP spid="7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/>
          <p:nvPr/>
        </p:nvGraphicFramePr>
        <p:xfrm>
          <a:off x="1676400" y="2133600"/>
          <a:ext cx="8877300" cy="1930400"/>
        </p:xfrm>
        <a:graphic>
          <a:graphicData uri="http://schemas.openxmlformats.org/drawingml/2006/table">
            <a:tbl>
              <a:tblPr/>
              <a:tblGrid>
                <a:gridCol w="173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652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thập phân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1" y="0"/>
            <a:ext cx="5410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số sau: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0,1985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458788"/>
            <a:ext cx="1905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0,1985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41633" y="981076"/>
            <a:ext cx="5334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209348" y="973138"/>
            <a:ext cx="533400" cy="7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05400" y="1042988"/>
            <a:ext cx="585788" cy="1158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09950" y="1228726"/>
            <a:ext cx="2133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65889" y="1042988"/>
            <a:ext cx="620713" cy="1841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46800" y="1184276"/>
            <a:ext cx="2768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1825" y="3044190"/>
            <a:ext cx="12096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</a:p>
          <a:p>
            <a:pPr algn="ctr" eaLnBrk="1" hangingPunct="1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84033" y="3136900"/>
            <a:ext cx="957263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90203" y="3138488"/>
            <a:ext cx="944563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79862" y="3138488"/>
            <a:ext cx="946150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676401" y="4064000"/>
          <a:ext cx="8872855" cy="2839720"/>
        </p:xfrm>
        <a:graphic>
          <a:graphicData uri="http://schemas.openxmlformats.org/drawingml/2006/table">
            <a:tbl>
              <a:tblPr/>
              <a:tblGrid>
                <a:gridCol w="173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490">
                <a:tc rowSpan="2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endParaRPr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 Box 11"/>
          <p:cNvSpPr txBox="1"/>
          <p:nvPr/>
        </p:nvSpPr>
        <p:spPr>
          <a:xfrm>
            <a:off x="1583055" y="4421506"/>
            <a:ext cx="187071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eaLnBrk="1" hangingPunct="1">
              <a:buNone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thập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0,1985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317146" y="3068960"/>
            <a:ext cx="1396536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sz="2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9" grpId="0"/>
      <p:bldP spid="23" grpId="0"/>
      <p:bldP spid="26" grpId="0"/>
      <p:bldP spid="27" grpId="0"/>
      <p:bldP spid="28" grpId="0"/>
      <p:bldP spid="29" grpId="0"/>
      <p:bldP spid="12" grpId="1"/>
      <p:bldP spid="12" grpId="2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96000"/>
            <a:ext cx="7924800" cy="97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25321" y="250826"/>
            <a:ext cx="6233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Đọc, viết số thập phân 1234,567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512945" y="1373506"/>
            <a:ext cx="1225550" cy="583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38496" y="1373506"/>
            <a:ext cx="862965" cy="583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601460" y="1373506"/>
            <a:ext cx="1225550" cy="583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41805" y="2788921"/>
            <a:ext cx="29616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như số tự nhiên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11415" y="2788921"/>
            <a:ext cx="29972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như số tự nhiên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622291" y="3998596"/>
            <a:ext cx="1095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48076" y="2061210"/>
            <a:ext cx="1511935" cy="647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259956" y="2040890"/>
            <a:ext cx="1284605" cy="668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43626" y="2061211"/>
            <a:ext cx="24765" cy="1804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96000"/>
            <a:ext cx="7924800" cy="97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25320" y="80011"/>
            <a:ext cx="6525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Đọc, viết số thập phân 1234,567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72055" y="663575"/>
            <a:ext cx="7641590" cy="1706504"/>
            <a:chOff x="1391" y="2163"/>
            <a:chExt cx="12447" cy="4985"/>
          </a:xfrm>
        </p:grpSpPr>
        <p:sp>
          <p:nvSpPr>
            <p:cNvPr id="3" name="Text Box 2"/>
            <p:cNvSpPr txBox="1"/>
            <p:nvPr/>
          </p:nvSpPr>
          <p:spPr>
            <a:xfrm>
              <a:off x="4707" y="2163"/>
              <a:ext cx="1930" cy="15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1234 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6637" y="2163"/>
              <a:ext cx="1359" cy="15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7996" y="2163"/>
              <a:ext cx="1930" cy="15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567</a:t>
              </a:r>
              <a:r>
                <a:rPr lang="en-US" sz="28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1391" y="4096"/>
              <a:ext cx="4664" cy="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Đọc, viết như số tự nhiên </a:t>
              </a:r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9118" y="4265"/>
              <a:ext cx="4720" cy="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Đọc, viết như số tự nhiên 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6454" y="5623"/>
              <a:ext cx="1725" cy="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 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707" y="3889"/>
              <a:ext cx="1017" cy="37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9222" y="3890"/>
              <a:ext cx="704" cy="616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294" y="4096"/>
              <a:ext cx="0" cy="102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Box 4"/>
          <p:cNvSpPr txBox="1"/>
          <p:nvPr/>
        </p:nvSpPr>
        <p:spPr>
          <a:xfrm>
            <a:off x="1621155" y="3577591"/>
            <a:ext cx="8949690" cy="1383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Muốn đọc số thập phân, ta đọc lần lượt từ hàng cao đến hàng thấp: trước hết đọc phần nguyên, đọc dấu “phẩy”, sau đó đọc phần thập phân.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635125" y="4961256"/>
            <a:ext cx="8949690" cy="1383665"/>
          </a:xfrm>
          <a:prstGeom prst="rect">
            <a:avLst/>
          </a:prstGeom>
          <a:solidFill>
            <a:srgbClr val="EAC222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Muốn viết số thập phân, ta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lần lượt từ hàng cao đến hàng thấp: trước hết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phần nguyên,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dấu “phẩy”, sau đó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phần thập phân.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621155" y="2994026"/>
            <a:ext cx="6525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/>
      <p:bldP spid="15" grpId="0" bldLvl="0" animBg="1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05932" y="3514778"/>
            <a:ext cx="4646135" cy="97303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1" name="Content Placeholder 20"/>
          <p:cNvGraphicFramePr>
            <a:graphicFrameLocks noGrp="1"/>
          </p:cNvGraphicFramePr>
          <p:nvPr>
            <p:ph sz="half" idx="2"/>
          </p:nvPr>
        </p:nvGraphicFramePr>
        <p:xfrm>
          <a:off x="9959975" y="3206750"/>
          <a:ext cx="406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5" imgW="203112" imgH="393529" progId="Equation.3">
                  <p:embed/>
                </p:oleObj>
              </mc:Choice>
              <mc:Fallback>
                <p:oleObj r:id="rId5" imgW="203112" imgH="393529" progId="Equation.3">
                  <p:embed/>
                  <p:pic>
                    <p:nvPicPr>
                      <p:cNvPr id="0" name="Picture 18" descr="image1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9975" y="3206750"/>
                        <a:ext cx="406400" cy="787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1/38 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01746" y="615315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063750" y="615316"/>
            <a:ext cx="8352790" cy="437515"/>
            <a:chOff x="850" y="969"/>
            <a:chExt cx="13154" cy="68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888" y="969"/>
              <a:ext cx="6116" cy="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850" y="1658"/>
              <a:ext cx="102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1" name="Rectangle 7"/>
          <p:cNvSpPr/>
          <p:nvPr>
            <p:custDataLst>
              <p:tags r:id="rId2"/>
            </p:custDataLst>
          </p:nvPr>
        </p:nvSpPr>
        <p:spPr>
          <a:xfrm>
            <a:off x="1804036" y="1431291"/>
            <a:ext cx="16770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a) 2,35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32916" y="2014855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32915" y="2444750"/>
            <a:ext cx="29349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75330" y="2014855"/>
            <a:ext cx="42125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 l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810760" y="2886710"/>
            <a:ext cx="474472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35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75331" y="1052830"/>
            <a:ext cx="23044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32915" y="2886710"/>
            <a:ext cx="33578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67886" y="2444750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32916" y="3340100"/>
            <a:ext cx="30372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63496" name="Text Box 8"/>
          <p:cNvSpPr txBox="1"/>
          <p:nvPr/>
        </p:nvSpPr>
        <p:spPr>
          <a:xfrm>
            <a:off x="4810760" y="3340101"/>
            <a:ext cx="58572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đơn vị; 3 chỉ 3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 mười, 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chỉ 5 phần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3"/>
          <p:cNvGraphicFramePr>
            <a:graphicFrameLocks/>
          </p:cNvGraphicFramePr>
          <p:nvPr/>
        </p:nvGraphicFramePr>
        <p:xfrm>
          <a:off x="7608888" y="3727450"/>
          <a:ext cx="69596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7" imgW="279279" imgH="393529" progId="Equation.3">
                  <p:embed/>
                </p:oleObj>
              </mc:Choice>
              <mc:Fallback>
                <p:oleObj r:id="rId7" imgW="279279" imgH="393529" progId="Equation.3">
                  <p:embed/>
                  <p:pic>
                    <p:nvPicPr>
                      <p:cNvPr id="0" name="Picture 1" descr="image1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3727450"/>
                        <a:ext cx="695960" cy="787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1305" y="4692015"/>
            <a:ext cx="2183130" cy="2183130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3610610" y="4293236"/>
            <a:ext cx="3997960" cy="1478915"/>
          </a:xfrm>
          <a:prstGeom prst="cloudCallout">
            <a:avLst>
              <a:gd name="adj1" fmla="val -54530"/>
              <a:gd name="adj2" fmla="val 2303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animBg="1"/>
      <p:bldP spid="9221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63496" grpId="0"/>
      <p:bldP spid="63496" grpId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24000" y="138431"/>
            <a:ext cx="9144000" cy="9531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1/38 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;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/>
          <p:nvPr>
            <p:custDataLst>
              <p:tags r:id="rId1"/>
            </p:custDataLst>
          </p:nvPr>
        </p:nvSpPr>
        <p:spPr>
          <a:xfrm>
            <a:off x="1804035" y="1431291"/>
            <a:ext cx="22199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Arial" panose="020B0604020202020204" pitchFamily="34" charset="0"/>
              </a:rPr>
              <a:t>b) 301,80</a:t>
            </a:r>
            <a:r>
              <a:rPr lang="en-US" altLang="en-US" sz="32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6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32916" y="2014855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Đọc là: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32915" y="2627630"/>
            <a:ext cx="29349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nguyên là: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56916" y="2014855"/>
            <a:ext cx="70072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 trăm linh một phẩy tám mươi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32915" y="3240405"/>
            <a:ext cx="33578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Phần thập phân là: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67886" y="2627630"/>
            <a:ext cx="1748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301 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32916" y="3832860"/>
            <a:ext cx="30372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 - Từ trái qua phải: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90770" y="3240405"/>
            <a:ext cx="3980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80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59300" y="3933826"/>
            <a:ext cx="610870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3 chỉ 3 trăm, 0 chỉ 0 chục, 1 chỉ 1 đơn vị; 8 chỉ 8 phần mười, 0 chỉ 0 phần trăm.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3301" name="Picture 14" descr="jjklkl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5932" y="3514778"/>
            <a:ext cx="4646135" cy="97303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1" grpId="1"/>
      <p:bldP spid="9221" grpId="0" bldLvl="0" animBg="1"/>
      <p:bldP spid="9221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5" grpId="0" animBg="1"/>
      <p:bldP spid="5" grpId="1" animBg="1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2006</Words>
  <Application>Microsoft Office PowerPoint</Application>
  <PresentationFormat>Widescreen</PresentationFormat>
  <Paragraphs>409</Paragraphs>
  <Slides>31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.VnExoticH</vt:lpstr>
      <vt:lpstr>.VnHelvetInsH</vt:lpstr>
      <vt:lpstr>.VnTime</vt:lpstr>
      <vt:lpstr>.VnTimeH</vt:lpstr>
      <vt:lpstr>Arial</vt:lpstr>
      <vt:lpstr>Arial Unicode MS</vt:lpstr>
      <vt:lpstr>Calibri</vt:lpstr>
      <vt:lpstr>Calibri Light</vt:lpstr>
      <vt:lpstr>HP001 5Ha</vt:lpstr>
      <vt:lpstr>Impact</vt:lpstr>
      <vt:lpstr>Times New Roman</vt:lpstr>
      <vt:lpstr>VNI-Times</vt:lpstr>
      <vt:lpstr>Wingdings</vt:lpstr>
      <vt:lpstr>Office Theme</vt:lpstr>
      <vt:lpstr>Microsoft Equation 3.0</vt:lpstr>
      <vt:lpstr>Clip</vt:lpstr>
      <vt:lpstr>Equation</vt:lpstr>
      <vt:lpstr>PowerPoint Presentation</vt:lpstr>
      <vt:lpstr>Toán: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2/39-SGK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MACservice</dc:creator>
  <cp:lastModifiedBy>Admin</cp:lastModifiedBy>
  <cp:revision>118</cp:revision>
  <dcterms:created xsi:type="dcterms:W3CDTF">2020-04-03T15:29:00Z</dcterms:created>
  <dcterms:modified xsi:type="dcterms:W3CDTF">2023-10-12T02:14:16Z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1033-11.2.0.10382</vt:lpwstr>
  </property>
  <property fmtid="{D5CDD505-2E9C-101B-9397-08002B2CF9AE}" pid="3" name="ICV">
    <vt:lpwstr>929B709320974AB5A8C83F1396C763BC</vt:lpwstr>
  </property>
</Properties>
</file>