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2"/>
    <p:sldMasterId id="2147483670" r:id="rId3"/>
  </p:sldMasterIdLst>
  <p:notesMasterIdLst>
    <p:notesMasterId r:id="rId16"/>
  </p:notesMasterIdLst>
  <p:sldIdLst>
    <p:sldId id="293" r:id="rId4"/>
    <p:sldId id="288" r:id="rId5"/>
    <p:sldId id="256" r:id="rId6"/>
    <p:sldId id="290" r:id="rId7"/>
    <p:sldId id="291" r:id="rId8"/>
    <p:sldId id="276" r:id="rId9"/>
    <p:sldId id="277" r:id="rId10"/>
    <p:sldId id="278" r:id="rId11"/>
    <p:sldId id="279" r:id="rId12"/>
    <p:sldId id="280" r:id="rId13"/>
    <p:sldId id="281" r:id="rId14"/>
    <p:sldId id="282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CF"/>
    <a:srgbClr val="F8A513"/>
    <a:srgbClr val="FF6969"/>
    <a:srgbClr val="ABE1FE"/>
    <a:srgbClr val="84A8AC"/>
    <a:srgbClr val="D4EFFC"/>
    <a:srgbClr val="FF5D5D"/>
    <a:srgbClr val="F9F3B8"/>
    <a:srgbClr val="FA2C42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-1500" y="-5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2714B-E794-4029-86BF-8E2B84CD8AC2}" type="datetimeFigureOut">
              <a:rPr lang="vi-VN" smtClean="0"/>
              <a:t>11/04/2023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C8188F-6350-4784-B48B-9B871F10334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20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B1A414B-A52C-4EEB-B8D3-CF3C493CEDFF}" type="slidenum">
              <a:rPr lang="vi-VN" altLang="en-US" sz="1200" b="1">
                <a:solidFill>
                  <a:srgbClr val="0000FF"/>
                </a:solidFill>
                <a:cs typeface="Arial" panose="020B0604020202020204" pitchFamily="34" charset="0"/>
              </a:rPr>
              <a:pPr/>
              <a:t>1</a:t>
            </a:fld>
            <a:endParaRPr lang="vi-VN" altLang="en-US" sz="1200" b="1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7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/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Google Shape;10;p2"/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Google Shape;11;p2"/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0" name="Google Shape;12;p2"/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5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prstClr val="white"/>
                </a:solidFill>
                <a:latin typeface="UTM Cookies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4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933198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8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30689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62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5504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prstClr val="white"/>
                </a:solidFill>
                <a:latin typeface="UTM Cookies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78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3787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/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>
            <a:fillRect/>
          </a:stretch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929721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6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1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03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3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26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3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7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42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3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1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/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>
            <a:fillRect/>
          </a:stretch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/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>
            <a:fillRect/>
          </a:stretch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/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/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/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>
            <a:fillRect/>
          </a:stretch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/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/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r>
              <a:rPr lang="vi-VN" sz="800" dirty="0">
                <a:latin typeface="UTM Avo"/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920473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24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1.mp3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0.gif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53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3"/>
          <p:cNvSpPr>
            <a:spLocks noChangeArrowheads="1"/>
          </p:cNvSpPr>
          <p:nvPr/>
        </p:nvSpPr>
        <p:spPr bwMode="auto">
          <a:xfrm>
            <a:off x="5905500" y="1117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>
            <a:off x="4137025" y="39116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9" name="AutoShape 33"/>
          <p:cNvSpPr>
            <a:spLocks noChangeArrowheads="1"/>
          </p:cNvSpPr>
          <p:nvPr/>
        </p:nvSpPr>
        <p:spPr bwMode="auto">
          <a:xfrm>
            <a:off x="4251325" y="1943100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>
            <a:off x="7670800" y="1771651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sp>
        <p:nvSpPr>
          <p:cNvPr id="11" name="AutoShape 33"/>
          <p:cNvSpPr>
            <a:spLocks noChangeArrowheads="1"/>
          </p:cNvSpPr>
          <p:nvPr/>
        </p:nvSpPr>
        <p:spPr bwMode="auto">
          <a:xfrm>
            <a:off x="7807325" y="4157663"/>
            <a:ext cx="228600" cy="6858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9" rIns="91438" bIns="45719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vi-VN" altLang="en-US" sz="2300">
              <a:solidFill>
                <a:srgbClr val="003399"/>
              </a:solidFill>
              <a:latin typeface="HP001 4 hàng"/>
            </a:endParaRPr>
          </a:p>
        </p:txBody>
      </p:sp>
      <p:pic>
        <p:nvPicPr>
          <p:cNvPr id="12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2" y="2628900"/>
            <a:ext cx="22701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5" descr="RNBOWBT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689" y="2628900"/>
            <a:ext cx="227012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2978152" y="2065340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2036763" y="29432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9191625" y="2797175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2755900" y="2817813"/>
            <a:ext cx="304800" cy="3048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184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4" y="4222751"/>
            <a:ext cx="1663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5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65615"/>
            <a:ext cx="762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6" name="Picture 71" descr="JFLOWER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63" y="4035427"/>
            <a:ext cx="919163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7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39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8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46863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47053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825" y="4673600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31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31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5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465" y="5145088"/>
            <a:ext cx="9126537" cy="172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818315" y="4641853"/>
            <a:ext cx="5111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98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6927853" y="4891089"/>
            <a:ext cx="417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AutoShape 51"/>
          <p:cNvSpPr>
            <a:spLocks noChangeArrowheads="1"/>
          </p:cNvSpPr>
          <p:nvPr/>
        </p:nvSpPr>
        <p:spPr bwMode="auto">
          <a:xfrm>
            <a:off x="5756277" y="1111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4" name="AutoShape 51"/>
          <p:cNvSpPr>
            <a:spLocks noChangeArrowheads="1"/>
          </p:cNvSpPr>
          <p:nvPr/>
        </p:nvSpPr>
        <p:spPr bwMode="auto">
          <a:xfrm>
            <a:off x="3773488" y="1460500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5" name="AutoShape 51"/>
          <p:cNvSpPr>
            <a:spLocks noChangeArrowheads="1"/>
          </p:cNvSpPr>
          <p:nvPr/>
        </p:nvSpPr>
        <p:spPr bwMode="auto">
          <a:xfrm>
            <a:off x="4829177" y="68262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6" name="AutoShape 51"/>
          <p:cNvSpPr>
            <a:spLocks noChangeArrowheads="1"/>
          </p:cNvSpPr>
          <p:nvPr/>
        </p:nvSpPr>
        <p:spPr bwMode="auto">
          <a:xfrm>
            <a:off x="6646863" y="549275"/>
            <a:ext cx="385763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7" name="AutoShape 51"/>
          <p:cNvSpPr>
            <a:spLocks noChangeArrowheads="1"/>
          </p:cNvSpPr>
          <p:nvPr/>
        </p:nvSpPr>
        <p:spPr bwMode="auto">
          <a:xfrm>
            <a:off x="7843841" y="1350965"/>
            <a:ext cx="384175" cy="439737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8999541" y="1911349"/>
            <a:ext cx="384175" cy="439739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sp>
        <p:nvSpPr>
          <p:cNvPr id="59" name="AutoShape 51"/>
          <p:cNvSpPr>
            <a:spLocks noChangeArrowheads="1"/>
          </p:cNvSpPr>
          <p:nvPr/>
        </p:nvSpPr>
        <p:spPr bwMode="auto">
          <a:xfrm>
            <a:off x="10055227" y="2728915"/>
            <a:ext cx="385763" cy="44132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</p:spPr>
        <p:txBody>
          <a:bodyPr wrap="none" lIns="91438" tIns="45719" rIns="91438" bIns="45719" anchor="ctr"/>
          <a:lstStyle/>
          <a:p>
            <a:pPr>
              <a:spcBef>
                <a:spcPct val="50000"/>
              </a:spcBef>
              <a:defRPr/>
            </a:pPr>
            <a:endParaRPr lang="vi-VN" sz="2300">
              <a:solidFill>
                <a:srgbClr val="003399"/>
              </a:solidFill>
              <a:latin typeface="HP001 4 hàng" pitchFamily="34" charset="0"/>
              <a:cs typeface="Arial" charset="0"/>
            </a:endParaRPr>
          </a:p>
        </p:txBody>
      </p:sp>
      <p:pic>
        <p:nvPicPr>
          <p:cNvPr id="720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3" t="14589" r="9814" b="63777"/>
          <a:stretch>
            <a:fillRect/>
          </a:stretch>
        </p:blipFill>
        <p:spPr bwMode="auto">
          <a:xfrm>
            <a:off x="4806953" y="4656137"/>
            <a:ext cx="2308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2" t="15791" r="36493" b="71590"/>
          <a:stretch>
            <a:fillRect/>
          </a:stretch>
        </p:blipFill>
        <p:spPr bwMode="auto">
          <a:xfrm>
            <a:off x="4527553" y="5057775"/>
            <a:ext cx="892175" cy="120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8" name="Picture 4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6" r="45625"/>
          <a:stretch>
            <a:fillRect/>
          </a:stretch>
        </p:blipFill>
        <p:spPr bwMode="auto">
          <a:xfrm>
            <a:off x="1549402" y="5222877"/>
            <a:ext cx="49625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09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46450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0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8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1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914" y="4641851"/>
            <a:ext cx="457201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2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0975" y="4683125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3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963" y="4656139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4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9325" y="4641851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5" name="Picture 7" descr="sunflower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25" y="4627563"/>
            <a:ext cx="457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2284414" y="5210153"/>
            <a:ext cx="8291511" cy="1446551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vi-V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viên dạy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Vũ Thị Lan</a:t>
            </a:r>
          </a:p>
          <a:p>
            <a:pPr>
              <a:defRPr/>
            </a:pPr>
            <a:r>
              <a:rPr lang="vi-VN" sz="4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Năm học: 2022- 2023</a:t>
            </a:r>
            <a:r>
              <a:rPr lang="vi-VN" sz="4400">
                <a:solidFill>
                  <a:srgbClr val="00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endParaRPr lang="en-US" sz="4400" dirty="0">
              <a:solidFill>
                <a:srgbClr val="00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52" name="Text Box 5"/>
          <p:cNvSpPr txBox="1">
            <a:spLocks noChangeArrowheads="1"/>
          </p:cNvSpPr>
          <p:nvPr/>
        </p:nvSpPr>
        <p:spPr bwMode="auto">
          <a:xfrm>
            <a:off x="5094026" y="3810001"/>
            <a:ext cx="1954212" cy="707887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 2B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sp>
        <p:nvSpPr>
          <p:cNvPr id="60" name="Text Box 5"/>
          <p:cNvSpPr txBox="1">
            <a:spLocks noChangeArrowheads="1"/>
          </p:cNvSpPr>
          <p:nvPr/>
        </p:nvSpPr>
        <p:spPr bwMode="auto">
          <a:xfrm>
            <a:off x="3886200" y="3237767"/>
            <a:ext cx="5337175" cy="584773"/>
          </a:xfrm>
          <a:prstGeom prst="rect">
            <a:avLst/>
          </a:prstGeom>
          <a:noFill/>
          <a:ln>
            <a:noFill/>
          </a:ln>
        </p:spPr>
        <p:txBody>
          <a:bodyPr wrap="square"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vi-VN" sz="32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 NHIÊN XÃ HỘI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Tifani HeavyH" pitchFamily="34" charset="0"/>
              <a:cs typeface="Times New Roman" pitchFamily="18" charset="0"/>
            </a:endParaRPr>
          </a:p>
        </p:txBody>
      </p:sp>
      <p:pic>
        <p:nvPicPr>
          <p:cNvPr id="2" name="Bài Ca Người Giáo Viên Nhân Dâ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18575" y="5716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6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67075">
        <p:fade/>
      </p:transition>
    </mc:Choice>
    <mc:Fallback xmlns="">
      <p:transition spd="med" advClick="0" advTm="267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1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4" presetClass="entr" presetSubtype="1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8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51" grpId="0"/>
      <p:bldP spid="52" grpId="0"/>
      <p:bldP spid="6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6376" y="532673"/>
            <a:ext cx="755613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2.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Hoàn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thành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theo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gợi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ý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32229" y="1692120"/>
          <a:ext cx="6181435" cy="33733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13556"/>
                <a:gridCol w="4867879"/>
              </a:tblGrid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Mùa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Đặc</a:t>
                      </a:r>
                      <a:r>
                        <a:rPr lang="en-US" sz="28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điểm</a:t>
                      </a:r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Xuân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Hạ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Thu</a:t>
                      </a: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6746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Đông</a:t>
                      </a:r>
                      <a:r>
                        <a:rPr lang="en-US" sz="2800" baseline="0" dirty="0" smtClean="0">
                          <a:latin typeface="Times New Roman" panose="02020603050405020304" charset="0"/>
                          <a:cs typeface="Times New Roman" panose="02020603050405020304" charset="0"/>
                        </a:rPr>
                        <a:t> </a:t>
                      </a:r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rgbClr val="ABE1F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417" y="1576008"/>
            <a:ext cx="5575136" cy="34894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0153" y="2452912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1770153" y="3102677"/>
            <a:ext cx="1917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Nóng</a:t>
            </a:r>
            <a:r>
              <a:rPr lang="en-US" sz="2800" dirty="0" smtClean="0"/>
              <a:t> </a:t>
            </a:r>
            <a:r>
              <a:rPr lang="en-US" sz="2800" dirty="0" err="1" smtClean="0"/>
              <a:t>nực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770153" y="3822468"/>
            <a:ext cx="15520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Mát</a:t>
            </a:r>
            <a:r>
              <a:rPr lang="en-US" sz="2800" dirty="0" smtClean="0"/>
              <a:t> </a:t>
            </a:r>
            <a:r>
              <a:rPr lang="en-US" sz="2800" dirty="0" err="1" smtClean="0"/>
              <a:t>mẻ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770153" y="4467719"/>
            <a:ext cx="137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áp</a:t>
            </a:r>
            <a:endParaRPr lang="en-US" sz="2800" dirty="0"/>
          </a:p>
        </p:txBody>
      </p:sp>
      <p:sp>
        <p:nvSpPr>
          <p:cNvPr id="9" name="Rounded Rectangle 8"/>
          <p:cNvSpPr/>
          <p:nvPr/>
        </p:nvSpPr>
        <p:spPr>
          <a:xfrm>
            <a:off x="7026818" y="1327292"/>
            <a:ext cx="2102668" cy="3663647"/>
          </a:xfrm>
          <a:prstGeom prst="roundRect">
            <a:avLst/>
          </a:prstGeom>
          <a:noFill/>
          <a:ln w="76200" cmpd="dbl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479732" y="1327292"/>
            <a:ext cx="2509068" cy="3663647"/>
          </a:xfrm>
          <a:prstGeom prst="roundRect">
            <a:avLst/>
          </a:prstGeom>
          <a:noFill/>
          <a:ln w="76200" cmpd="dbl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Thiên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34264" y="2452912"/>
            <a:ext cx="2446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hoa</a:t>
            </a:r>
            <a:r>
              <a:rPr lang="en-US" sz="2800" dirty="0" smtClean="0"/>
              <a:t> </a:t>
            </a:r>
            <a:r>
              <a:rPr lang="en-US" sz="2800" dirty="0" err="1" smtClean="0"/>
              <a:t>đua</a:t>
            </a:r>
            <a:r>
              <a:rPr lang="en-US" sz="2800" dirty="0" smtClean="0"/>
              <a:t> </a:t>
            </a:r>
            <a:r>
              <a:rPr lang="en-US" sz="2800" dirty="0" err="1" smtClean="0"/>
              <a:t>nở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3527750" y="3089139"/>
            <a:ext cx="2589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xanh</a:t>
            </a:r>
            <a:r>
              <a:rPr lang="en-US" sz="2800" dirty="0" smtClean="0"/>
              <a:t> </a:t>
            </a:r>
            <a:r>
              <a:rPr lang="en-US" sz="2800" dirty="0" err="1" smtClean="0"/>
              <a:t>tốt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147453" y="3807234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rụng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3012108" y="4447431"/>
            <a:ext cx="2653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, </a:t>
            </a:r>
            <a:r>
              <a:rPr lang="en-US" sz="2800" dirty="0" err="1" smtClean="0"/>
              <a:t>cây</a:t>
            </a:r>
            <a:r>
              <a:rPr lang="en-US" sz="2800" dirty="0" smtClean="0"/>
              <a:t> </a:t>
            </a:r>
            <a:r>
              <a:rPr lang="en-US" sz="2800" dirty="0" err="1" smtClean="0"/>
              <a:t>trơ</a:t>
            </a:r>
            <a:r>
              <a:rPr lang="en-US" sz="2800" dirty="0" smtClean="0"/>
              <a:t> </a:t>
            </a:r>
            <a:r>
              <a:rPr lang="en-US" sz="2800" dirty="0" err="1" smtClean="0"/>
              <a:t>trụi</a:t>
            </a:r>
            <a:r>
              <a:rPr lang="en-US" sz="2800" dirty="0" smtClean="0"/>
              <a:t> </a:t>
            </a:r>
            <a:r>
              <a:rPr lang="en-US" sz="2800" dirty="0" err="1" smtClean="0"/>
              <a:t>lá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 animBg="1"/>
      <p:bldP spid="10" grpId="0" animBg="1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9289" y="474616"/>
            <a:ext cx="11329853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3.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Hãy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dưới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đây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thể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hiện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khô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566338" y="1711620"/>
            <a:ext cx="9195753" cy="3468964"/>
            <a:chOff x="1094376" y="1900306"/>
            <a:chExt cx="9195753" cy="3468964"/>
          </a:xfrm>
        </p:grpSpPr>
        <p:pic>
          <p:nvPicPr>
            <p:cNvPr id="5122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3" t="47619" r="49837" b="33810"/>
            <a:stretch>
              <a:fillRect/>
            </a:stretch>
          </p:blipFill>
          <p:spPr bwMode="auto">
            <a:xfrm>
              <a:off x="1094376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656916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63" t="47538" r="9317" b="33891"/>
            <a:stretch>
              <a:fillRect/>
            </a:stretch>
          </p:blipFill>
          <p:spPr bwMode="auto">
            <a:xfrm>
              <a:off x="5912618" y="1900306"/>
              <a:ext cx="4377511" cy="3295810"/>
            </a:xfrm>
            <a:prstGeom prst="roundRect">
              <a:avLst>
                <a:gd name="adj" fmla="val 897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/>
          </p:nvSpPr>
          <p:spPr>
            <a:xfrm>
              <a:off x="7870163" y="4906850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1590" y="2477749"/>
            <a:ext cx="13247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1"/>
                  </a:solidFill>
                </a:ln>
                <a:solidFill>
                  <a:srgbClr val="84A8AC"/>
                </a:solidFill>
                <a:latin typeface="Times New Roman" panose="02020603050405020304" charset="0"/>
                <a:cs typeface="Times New Roman" panose="02020603050405020304" charset="0"/>
              </a:rPr>
              <a:t>MÙA MƯA</a:t>
            </a:r>
            <a:endParaRPr lang="en-US" sz="3200" b="1" dirty="0">
              <a:ln>
                <a:solidFill>
                  <a:schemeClr val="accent1"/>
                </a:solidFill>
              </a:ln>
              <a:solidFill>
                <a:srgbClr val="84A8AC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762091" y="2477749"/>
            <a:ext cx="132474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rgbClr val="F8A513"/>
                </a:solidFill>
                <a:latin typeface="Times New Roman" panose="02020603050405020304" charset="0"/>
                <a:cs typeface="Times New Roman" panose="02020603050405020304" charset="0"/>
              </a:rPr>
              <a:t>MÙA KHÔ</a:t>
            </a:r>
            <a:endParaRPr lang="en-US" sz="32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rgbClr val="F8A513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30301" y="5087450"/>
            <a:ext cx="4027366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Mưa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nặng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mau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cối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xanh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tốt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84580" y="5087450"/>
            <a:ext cx="4027366" cy="1116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Đất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khô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nứt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nẻ</a:t>
            </a:r>
            <a:endParaRPr lang="en-US" sz="24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4000"/>
              </a:lnSpc>
              <a:buFontTx/>
              <a:buChar char="-"/>
            </a:pP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cối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úa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vàng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89" y="2362127"/>
            <a:ext cx="9065626" cy="3158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3403" y="1720049"/>
            <a:ext cx="11329853" cy="60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Nơi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đang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sống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Nêu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đặc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điểm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của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đó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.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33450"/>
            <a:ext cx="10591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 ngày 14 tháng 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4 năm 2023</a:t>
            </a:r>
          </a:p>
          <a:p>
            <a:pPr algn="ctr"/>
            <a:r>
              <a:rPr lang="en-US" sz="4800" b="1" smtClean="0">
                <a:latin typeface="Times New Roman" pitchFamily="18" charset="0"/>
                <a:cs typeface="Times New Roman" pitchFamily="18" charset="0"/>
              </a:rPr>
              <a:t>TỰ NHIÊN XÃ HỘI</a:t>
            </a:r>
          </a:p>
          <a:p>
            <a:pPr algn="ctr"/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Bài 28: Các mùa trong năm( tiết 1)</a:t>
            </a:r>
            <a:endParaRPr lang="vi-VN" sz="54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69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185" y="1259840"/>
            <a:ext cx="37776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BÀI </a:t>
            </a:r>
            <a:r>
              <a:rPr lang="en-US" sz="80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28</a:t>
            </a:r>
            <a:endParaRPr lang="vi-VN" sz="80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0975" y="5220335"/>
            <a:ext cx="95256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Times New Roman" panose="02020603050405020304" charset="0"/>
                <a:cs typeface="Times New Roman" panose="02020603050405020304" charset="0"/>
              </a:rPr>
              <a:t>CÁC MÙA TRONG NĂM</a:t>
            </a:r>
            <a:endParaRPr lang="vi-VN" sz="60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 descr="Children&amp;#39;s 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060" y="15553325"/>
            <a:ext cx="4816208" cy="34001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664558" y="103703"/>
            <a:ext cx="6864329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CHỦ ĐỀ 6: </a:t>
            </a:r>
          </a:p>
          <a:p>
            <a:r>
              <a:rPr lang="en-US" sz="4800" dirty="0" smtClean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>
            <a:fillRect/>
          </a:stretch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>
            <a:fillRect/>
          </a:stretch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750" y="1924050"/>
            <a:ext cx="314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36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41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ca bốn mùa _ Chun Chin _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" y="0"/>
            <a:ext cx="12153900" cy="6632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5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81828"/>
            <a:chOff x="763088" y="2001359"/>
            <a:chExt cx="5504362" cy="4281828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17" t="40210" r="49128" b="40337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366630" y="5820767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8" name="Picture 4" descr="Cartoon Flower Vector Art, Icons, and Graphics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431" y="2001359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428262" y="2480303"/>
            <a:ext cx="2994481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Muôn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hoa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đua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nở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30" name="Picture 6" descr="Premium Vector | Cartoon funny butterfly flying on whit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9" b="99042" l="3994" r="92332">
                        <a14:foregroundMark x1="83866" y1="10383" x2="69649" y2="52556"/>
                        <a14:foregroundMark x1="24601" y1="5591" x2="57827" y2="48722"/>
                        <a14:foregroundMark x1="79233" y1="17732" x2="71086" y2="23642"/>
                        <a14:foregroundMark x1="24920" y1="7987" x2="26837" y2="20607"/>
                        <a14:foregroundMark x1="31949" y1="37220" x2="38019" y2="49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2288" y="3352772"/>
            <a:ext cx="1426482" cy="1426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428262" y="4350612"/>
            <a:ext cx="32412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Ong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bướm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rộn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ràng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19431" y="5695244"/>
            <a:ext cx="324122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trời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ấm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áp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829050" y="2886700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382292" y="3817439"/>
            <a:ext cx="1613807" cy="1309941"/>
          </a:xfrm>
          <a:prstGeom prst="ellipse">
            <a:avLst/>
          </a:prstGeom>
          <a:noFill/>
          <a:ln>
            <a:solidFill>
              <a:srgbClr val="FF6969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5D5D"/>
                </a:solidFill>
                <a:latin typeface="Times New Roman" panose="02020603050405020304" charset="0"/>
                <a:cs typeface="Times New Roman" panose="02020603050405020304" charset="0"/>
              </a:rPr>
              <a:t>MÙA XUÂN</a:t>
            </a:r>
            <a:endParaRPr lang="en-US" sz="3200" b="1" dirty="0">
              <a:solidFill>
                <a:srgbClr val="FF5D5D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4.07407E-6 L 2.91667E-6 0.00024 C -0.00404 -0.00069 -0.00808 -0.00092 -0.01198 -0.00208 C -0.01537 -0.00301 -0.01719 -0.00625 -0.02032 -0.00856 C -0.02188 -0.00949 -0.02344 -0.00972 -0.02513 -0.01064 C -0.0263 -0.01111 -0.02748 -0.01203 -0.02865 -0.01273 C -0.02982 -0.01412 -0.03086 -0.01597 -0.03216 -0.01689 C -0.03828 -0.02129 -0.04245 -0.02152 -0.04883 -0.02314 C -0.05013 -0.02245 -0.0513 -0.02222 -0.05248 -0.02106 C -0.05938 -0.01504 -0.05261 -0.01828 -0.05964 -0.01481 C -0.0612 -0.01388 -0.06276 -0.01342 -0.06433 -0.01273 C -0.06563 -0.01203 -0.06667 -0.01111 -0.06797 -0.01064 C -0.06953 -0.00972 -0.0711 -0.00926 -0.07266 -0.00856 C -0.07787 -0.00578 -0.08021 -0.00439 -0.08464 -4.07407E-6 C -0.08763 0.00324 -0.08933 0.00579 -0.0918 0.01065 C -0.0931 0.0132 -0.09388 0.01667 -0.09532 0.01899 C -0.09636 0.02084 -0.09766 0.02176 -0.09883 0.02338 C -0.10039 0.03125 -0.09961 0.02871 -0.10248 0.03588 C -0.10365 0.03889 -0.10456 0.04213 -0.10599 0.04445 C -0.11211 0.05394 -0.11224 0.05093 -0.11797 0.05718 C -0.12045 0.05973 -0.12266 0.06274 -0.12513 0.06551 C -0.1263 0.0669 -0.12722 0.06922 -0.12865 0.06991 L -0.13815 0.07408 C -0.14258 0.07338 -0.14688 0.07315 -0.1513 0.07199 C -0.15248 0.07153 -0.15365 0.07037 -0.15482 0.06991 C -0.15638 0.06899 -0.15808 0.06875 -0.15964 0.06783 C -0.16289 0.06574 -0.16576 0.06297 -0.16914 0.06135 C -0.17487 0.0588 -0.17969 0.05834 -0.18581 0.05718 L -0.21081 0.05301 C -0.21433 0.05371 -0.21797 0.05394 -0.22149 0.0551 C -0.22318 0.05556 -0.22474 0.05649 -0.2263 0.05718 C -0.22865 0.05787 -0.23099 0.05857 -0.23347 0.05926 C -0.23607 0.06389 -0.23724 0.0669 -0.24063 0.06991 C -0.24167 0.07084 -0.24297 0.0713 -0.24414 0.07199 C -0.24636 0.07477 -0.2543 0.08565 -0.25599 0.08681 L -0.25964 0.08889 C -0.26081 0.09028 -0.26185 0.09237 -0.26315 0.09306 C -0.26511 0.09399 -0.28386 0.09723 -0.28464 0.09746 C -0.29453 0.09653 -0.30456 0.09792 -0.31446 0.09514 C -0.31719 0.09445 -0.31875 0.08797 -0.32149 0.08681 C -0.32318 0.08612 -0.32474 0.08565 -0.3263 0.08473 C -0.32839 0.08334 -0.33021 0.08125 -0.33229 0.08033 C -0.33581 0.07917 -0.33946 0.07894 -0.34297 0.07824 C -0.34649 0.07894 -0.35013 0.0794 -0.35365 0.08033 C -0.35534 0.08079 -0.3569 0.08195 -0.35847 0.08264 C -0.36394 0.08473 -0.36407 0.08426 -0.36914 0.08681 C -0.37617 0.09028 -0.36979 0.08797 -0.37982 0.09514 C -0.38138 0.0963 -0.38308 0.09653 -0.38464 0.09746 C -0.39141 0.09653 -0.39818 0.09653 -0.40482 0.09514 C -0.40899 0.09445 -0.40951 0.09051 -0.41315 0.08681 C -0.41615 0.0838 -0.41823 0.08473 -0.42149 0.08473 L -0.42149 0.08496 " pathEditMode="relative" rAng="0" ptsTypes="AAAAAAAAAAAAAAAAAAAAAAAAAAAAAAAAAAAAAAAAAAAAAAAAAAAA">
                                          <p:cBhvr>
                                            <p:cTn id="27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081" y="3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8" grpId="0"/>
          <p:bldP spid="10" grpId="0"/>
          <p:bldP spid="11" grpId="0"/>
          <p:bldP spid="6" grpId="0" animBg="1"/>
          <p:bldP spid="17" grpId="0" animBg="1"/>
          <p:bldP spid="7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96342"/>
            <a:chOff x="763088" y="2001359"/>
            <a:chExt cx="5504362" cy="4296342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44" t="46545" r="10601" b="34002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47316" y="5835281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charset="0"/>
                <a:cs typeface="Times New Roman" panose="02020603050405020304" charset="0"/>
              </a:rPr>
              <a:t>MÙA HÈ</a:t>
            </a:r>
            <a:endParaRPr lang="en-US" sz="3200" b="1" dirty="0">
              <a:solidFill>
                <a:schemeClr val="accent6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 descr="Summer beach cartoon Royalty Free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5" t="8887" r="2887" b="18213"/>
          <a:stretch>
            <a:fillRect/>
          </a:stretch>
        </p:blipFill>
        <p:spPr bwMode="auto">
          <a:xfrm>
            <a:off x="6610727" y="2621313"/>
            <a:ext cx="2297219" cy="163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130937" y="3540034"/>
            <a:ext cx="21423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Bãi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biển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nóng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nực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0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/>
          <p:bldP spid="18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3" t="64844" r="49432" b="15703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400012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6614431" y="3790244"/>
            <a:ext cx="2689226" cy="3234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MÙA THU</a:t>
            </a:r>
            <a:endParaRPr lang="en-US" sz="3200" b="1" dirty="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30937" y="3540034"/>
            <a:ext cx="21423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vàng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rơi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87889" y="4505187"/>
            <a:ext cx="5304111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se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se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473732" y="3825415"/>
            <a:ext cx="2320337" cy="1634859"/>
          </a:xfrm>
          <a:prstGeom prst="ellipse">
            <a:avLst/>
          </a:prstGeom>
          <a:noFill/>
          <a:ln>
            <a:solidFill>
              <a:schemeClr val="accent4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utumn Vector Graphics Cartoon Illustration Leaf, PNG, 2001x1797px, Autumn, Autumn  Leaf Color, Cartoon, Drawing, Food 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31" y="2848193"/>
            <a:ext cx="1706724" cy="1531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7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30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/>
          <p:bldP spid="1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9748" y="300446"/>
            <a:ext cx="64791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Quan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sát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các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cho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cảnh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vật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mỗi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hình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là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mùa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nào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Vì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 smtClean="0"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2400" dirty="0" smtClean="0">
                <a:latin typeface="Times New Roman" panose="02020603050405020304" charset="0"/>
                <a:cs typeface="Times New Roman" panose="02020603050405020304" charset="0"/>
              </a:rPr>
              <a:t>? 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63088" y="2407756"/>
            <a:ext cx="5504362" cy="4270216"/>
            <a:chOff x="763088" y="2001359"/>
            <a:chExt cx="5504362" cy="4270216"/>
          </a:xfrm>
        </p:grpSpPr>
        <p:pic>
          <p:nvPicPr>
            <p:cNvPr id="1026" name="Picture 2" descr="20210409092016_wm_shs-tu-nhien-va-xa-hoi-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329" t="71326" r="10416" b="9221"/>
            <a:stretch>
              <a:fillRect/>
            </a:stretch>
          </p:blipFill>
          <p:spPr bwMode="auto">
            <a:xfrm>
              <a:off x="763088" y="2001359"/>
              <a:ext cx="5504362" cy="4145261"/>
            </a:xfrm>
            <a:prstGeom prst="roundRect">
              <a:avLst>
                <a:gd name="adj" fmla="val 806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3008125" y="5809155"/>
              <a:ext cx="462420" cy="462420"/>
            </a:xfrm>
            <a:prstGeom prst="ellipse">
              <a:avLst/>
            </a:prstGeom>
            <a:solidFill>
              <a:srgbClr val="F9F3B8"/>
            </a:solidFill>
            <a:ln w="28575">
              <a:solidFill>
                <a:srgbClr val="0DB2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273092" y="1752033"/>
            <a:ext cx="264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4"/>
                </a:solidFill>
                <a:latin typeface="Times New Roman" panose="02020603050405020304" charset="0"/>
                <a:cs typeface="Times New Roman" panose="02020603050405020304" charset="0"/>
              </a:rPr>
              <a:t>MÙA ĐÔNG</a:t>
            </a:r>
            <a:endParaRPr lang="en-US" sz="3200" b="1" dirty="0">
              <a:solidFill>
                <a:schemeClr val="accent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15315" y="2981846"/>
            <a:ext cx="6487886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Gió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 sz="2800" dirty="0" smtClean="0"/>
          </a:p>
          <a:p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Núi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cao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băng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tuyết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6287" y="4935809"/>
            <a:ext cx="5304111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Thời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lạnh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giá</a:t>
            </a:r>
            <a:endParaRPr lang="en-US" sz="2800" dirty="0" smtClean="0"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Cây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trơ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trụi</a:t>
            </a:r>
            <a:r>
              <a:rPr lang="en-US" sz="28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dirty="0" err="1" smtClean="0">
                <a:latin typeface="Times New Roman" panose="02020603050405020304" charset="0"/>
                <a:cs typeface="Times New Roman" panose="02020603050405020304" charset="0"/>
              </a:rPr>
              <a:t>lá</a:t>
            </a:r>
            <a:endParaRPr lang="en-US" sz="28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 descr="Vector Cartoon Hand Drawn Snowflake Icon Comic Style Snow Flake ⬇ Vector  Image by © sanek13744 | Vector Stock 222442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824" b="77882" l="13000" r="85750">
                        <a14:foregroundMark x1="41500" y1="20000" x2="41500" y2="20000"/>
                        <a14:foregroundMark x1="20000" y1="56941" x2="20000" y2="56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29" t="14589" r="10771" b="17176"/>
          <a:stretch>
            <a:fillRect/>
          </a:stretch>
        </p:blipFill>
        <p:spPr bwMode="auto">
          <a:xfrm>
            <a:off x="6267450" y="2654784"/>
            <a:ext cx="1898976" cy="171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8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7" grpId="0"/>
          <p:bldP spid="9" grpId="0"/>
          <p:bldP spid="18" grpId="0" build="p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đầu"/>
  <p:tag name="ISPRING_SLIDE_INDENT_LEVEL" val="0"/>
  <p:tag name="ISPRING_PRESENTER_ID" val="{9E814615-4BC9-4154-87C0-254030566499}"/>
  <p:tag name="GENSWF_ADVANCE_TIME" val="267.075"/>
  <p:tag name="ISPRING_SLIDE_ID_2" val="{1ABB612B-63A4-4269-A651-FE1F46EFC2E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310</Words>
  <Application>Microsoft Office PowerPoint</Application>
  <PresentationFormat>Custom</PresentationFormat>
  <Paragraphs>75</Paragraphs>
  <Slides>12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</cp:lastModifiedBy>
  <cp:revision>67</cp:revision>
  <dcterms:created xsi:type="dcterms:W3CDTF">2021-06-02T02:35:00Z</dcterms:created>
  <dcterms:modified xsi:type="dcterms:W3CDTF">2023-04-11T09:20:44Z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C6F2AF5EF24948D894647253067F7A31</vt:lpwstr>
  </property>
  <property fmtid="{D5CDD505-2E9C-101B-9397-08002B2CF9AE}" pid="3" name="KSOProductBuildVer">
    <vt:lpwstr>1033-11.2.0.11516</vt:lpwstr>
  </property>
</Properties>
</file>