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sldIdLst>
    <p:sldId id="339" r:id="rId3"/>
    <p:sldId id="318" r:id="rId4"/>
    <p:sldId id="341" r:id="rId5"/>
    <p:sldId id="284" r:id="rId6"/>
    <p:sldId id="260" r:id="rId7"/>
    <p:sldId id="261" r:id="rId8"/>
    <p:sldId id="262" r:id="rId9"/>
    <p:sldId id="285" r:id="rId10"/>
    <p:sldId id="304" r:id="rId11"/>
    <p:sldId id="303" r:id="rId12"/>
    <p:sldId id="267" r:id="rId13"/>
    <p:sldId id="276" r:id="rId14"/>
    <p:sldId id="308" r:id="rId15"/>
    <p:sldId id="263" r:id="rId16"/>
    <p:sldId id="307" r:id="rId17"/>
    <p:sldId id="309" r:id="rId18"/>
    <p:sldId id="310" r:id="rId19"/>
    <p:sldId id="311" r:id="rId20"/>
    <p:sldId id="312" r:id="rId21"/>
    <p:sldId id="313" r:id="rId22"/>
    <p:sldId id="314" r:id="rId23"/>
    <p:sldId id="315" r:id="rId2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1392" y="54"/>
      </p:cViewPr>
      <p:guideLst>
        <p:guide orient="horz" pos="2148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68E234A-78D5-4A8F-9560-AFDD409675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92A002-047C-4009-91C3-F7BE423CB6E8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920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vi-VN" altLang="vi-VN" dirty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</a:rPr>
              <a:t>16</a:t>
            </a:fld>
            <a:endParaRPr lang="en-US" altLang="vi-VN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33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2E68C0-370E-417C-8E76-183B86820380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33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2E68C0-370E-417C-8E76-183B86820380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871A75-DCBD-4E20-B35F-D931AEECA843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Straight Connector 31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B111D7-2C9E-489B-91B3-EF8DCC7EF990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5F7FA3-ED67-462D-8B0A-556EE87D402C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8" name="Straight Connector 16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49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51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Oval 2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24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AC52C-75B3-4AA4-9B22-BFB80EF03BDF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871A75-DCBD-4E20-B35F-D931AEECA843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2" name="Straight Connector 16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" name="Rectangle 1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4" name="Straight Connector 18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6" name="Straight Connector 20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24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410D1AE-4096-460F-969D-8468BD673D37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Straight Connector 31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B111D7-2C9E-489B-91B3-EF8DCC7EF990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5F7FA3-ED67-462D-8B0A-556EE87D402C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8" name="Straight Connector 16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49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51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Oval 2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24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EAC52C-75B3-4AA4-9B22-BFB80EF03BDF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2" name="Straight Connector 16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" name="Rectangle 1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4" name="Straight Connector 18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6" name="Straight Connector 20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24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410D1AE-4096-460F-969D-8468BD673D37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1028" name="Text Placeholder 1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2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4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hangingPunct="1">
              <a:defRPr sz="1400" b="1" noProof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0" fontAlgn="base" hangingPunct="0">
        <a:spcBef>
          <a:spcPct val="20000"/>
        </a:spcBef>
        <a:spcAft>
          <a:spcPct val="0"/>
        </a:spcAft>
        <a:buClr>
          <a:srgbClr val="E1307B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880" algn="l" rtl="0" eaLnBrk="0" fontAlgn="base" hangingPunct="0">
        <a:spcBef>
          <a:spcPct val="20000"/>
        </a:spcBef>
        <a:spcAft>
          <a:spcPct val="0"/>
        </a:spcAft>
        <a:buClr>
          <a:srgbClr val="FFAEC5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182880" algn="l" rtl="0" eaLnBrk="0" fontAlgn="base" hangingPunct="0">
        <a:spcBef>
          <a:spcPct val="20000"/>
        </a:spcBef>
        <a:spcAft>
          <a:spcPct val="0"/>
        </a:spcAft>
        <a:buClr>
          <a:srgbClr val="EFAAB5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1028" name="Text Placeholder 1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2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4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hangingPunct="1">
              <a:defRPr sz="1400" b="1" noProof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4BAD7-6FB6-4E44-AAC2-20A7D41737D6}" type="slidenum"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0" fontAlgn="base" hangingPunct="0">
        <a:spcBef>
          <a:spcPct val="20000"/>
        </a:spcBef>
        <a:spcAft>
          <a:spcPct val="0"/>
        </a:spcAft>
        <a:buClr>
          <a:srgbClr val="E1307B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880" algn="l" rtl="0" eaLnBrk="0" fontAlgn="base" hangingPunct="0">
        <a:spcBef>
          <a:spcPct val="20000"/>
        </a:spcBef>
        <a:spcAft>
          <a:spcPct val="0"/>
        </a:spcAft>
        <a:buClr>
          <a:srgbClr val="FFAEC5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182880" algn="l" rtl="0" eaLnBrk="0" fontAlgn="base" hangingPunct="0">
        <a:spcBef>
          <a:spcPct val="20000"/>
        </a:spcBef>
        <a:spcAft>
          <a:spcPct val="0"/>
        </a:spcAft>
        <a:buClr>
          <a:srgbClr val="EFAAB5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w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 bwMode="auto">
          <a:xfrm>
            <a:off x="76835" y="0"/>
            <a:ext cx="8738235" cy="6753860"/>
            <a:chOff x="-14528" y="2146"/>
            <a:chExt cx="9158528" cy="6855853"/>
          </a:xfrm>
          <a:solidFill>
            <a:srgbClr val="006600"/>
          </a:solidFill>
        </p:grpSpPr>
        <p:pic>
          <p:nvPicPr>
            <p:cNvPr id="5" name="Picture 2" descr="E:\GIAO AN\Powerpoint-Thanh Phong\v (3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26" y="2146"/>
              <a:ext cx="9158526" cy="35030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E:\GIAO AN\Powerpoint-Thanh Phong\v (6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-14528" y="3505198"/>
              <a:ext cx="9143999" cy="33528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WordArt 11"/>
          <p:cNvSpPr>
            <a:spLocks noChangeArrowheads="1" noChangeShapeType="1" noTextEdit="1"/>
          </p:cNvSpPr>
          <p:nvPr/>
        </p:nvSpPr>
        <p:spPr bwMode="auto">
          <a:xfrm>
            <a:off x="685800" y="914400"/>
            <a:ext cx="8107045" cy="519239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80" tIns="34290" rIns="68580" bIns="34290" numCol="1" fromWordArt="1">
            <a:prstTxWarp prst="textArchUp">
              <a:avLst>
                <a:gd name="adj" fmla="val 10990828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chemeClr val="folHlink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6000" b="1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MÔN TOÁN LỚP 5A</a:t>
            </a:r>
            <a:r>
              <a:rPr kumimoji="0" lang="vi-VN" sz="6000" b="1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</a:p>
        </p:txBody>
      </p:sp>
      <p:sp>
        <p:nvSpPr>
          <p:cNvPr id="13316" name="WordArt 10"/>
          <p:cNvSpPr>
            <a:spLocks noTextEdit="1"/>
          </p:cNvSpPr>
          <p:nvPr/>
        </p:nvSpPr>
        <p:spPr>
          <a:xfrm>
            <a:off x="1187450" y="3429000"/>
            <a:ext cx="6938645" cy="120015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99704"/>
              </a:avLst>
            </a:prstTxWarp>
            <a:normAutofit/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HÉC - TA</a:t>
            </a:r>
          </a:p>
        </p:txBody>
      </p:sp>
      <p:sp>
        <p:nvSpPr>
          <p:cNvPr id="13317" name="WordArt 4"/>
          <p:cNvSpPr>
            <a:spLocks noTextEdit="1"/>
          </p:cNvSpPr>
          <p:nvPr/>
        </p:nvSpPr>
        <p:spPr>
          <a:xfrm>
            <a:off x="1379855" y="6169660"/>
            <a:ext cx="6442075" cy="4787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/>
            <a:r>
              <a:rPr lang="en-US" sz="2700" b="1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GIÁO VIÊN: </a:t>
            </a:r>
            <a:r>
              <a:rPr lang="en-US" sz="2700" b="1" dirty="0" err="1" smtClean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700" b="1" dirty="0" smtClean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 smtClean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700" b="1" dirty="0" smtClean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 smtClean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700" b="1" dirty="0" smtClean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Minh</a:t>
            </a:r>
            <a:endParaRPr lang="en-US" sz="2700" b="1" dirty="0">
              <a:ln w="9525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18" name="Rectangle 36"/>
          <p:cNvSpPr/>
          <p:nvPr/>
        </p:nvSpPr>
        <p:spPr>
          <a:xfrm>
            <a:off x="22225" y="16510"/>
            <a:ext cx="9101455" cy="6807835"/>
          </a:xfrm>
          <a:prstGeom prst="rect">
            <a:avLst/>
          </a:prstGeom>
          <a:noFill/>
          <a:ln w="5715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lIns="68580" tIns="34290" rIns="68580" bIns="3429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endParaRPr lang="vi-VN" altLang="en-US" sz="1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3319" name="Picture 4" descr="WhitecornerFlow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0" y="4972050"/>
            <a:ext cx="1028700" cy="1849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4" descr="Whitecorner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" y="5029200"/>
            <a:ext cx="1028700" cy="18294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Text Box 26"/>
          <p:cNvSpPr txBox="1"/>
          <p:nvPr/>
        </p:nvSpPr>
        <p:spPr>
          <a:xfrm>
            <a:off x="366712" y="800100"/>
            <a:ext cx="9144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0" indent="-457200"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i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Viết số đo thích hợp v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 chỗ chấm: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51" name="Text Box 27"/>
          <p:cNvSpPr txBox="1"/>
          <p:nvPr/>
        </p:nvSpPr>
        <p:spPr>
          <a:xfrm>
            <a:off x="347760" y="2057400"/>
            <a:ext cx="4572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 4 ha =   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2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 baseline="30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52" name="Text Box 28"/>
          <p:cNvSpPr txBox="1"/>
          <p:nvPr/>
        </p:nvSpPr>
        <p:spPr>
          <a:xfrm>
            <a:off x="754977" y="2802731"/>
            <a:ext cx="358140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20 ha =  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2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 baseline="30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531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577691"/>
              </p:ext>
            </p:extLst>
          </p:nvPr>
        </p:nvGraphicFramePr>
        <p:xfrm>
          <a:off x="4800600" y="2092325"/>
          <a:ext cx="32004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r:id="rId3" imgW="926465" imgH="393700" progId="Equation.DSMT4">
                  <p:embed/>
                </p:oleObj>
              </mc:Choice>
              <mc:Fallback>
                <p:oleObj r:id="rId3" imgW="926465" imgH="3937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0600" y="2092325"/>
                        <a:ext cx="3200400" cy="7429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04188"/>
              </p:ext>
            </p:extLst>
          </p:nvPr>
        </p:nvGraphicFramePr>
        <p:xfrm>
          <a:off x="4648200" y="2828925"/>
          <a:ext cx="38100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r:id="rId5" imgW="1066165" imgH="393700" progId="Equation.DSMT4">
                  <p:embed/>
                </p:oleObj>
              </mc:Choice>
              <mc:Fallback>
                <p:oleObj r:id="rId5" imgW="1066165" imgH="393700" progId="Equation.DSMT4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2828925"/>
                        <a:ext cx="3810000" cy="7429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5" name="Text Box 31"/>
          <p:cNvSpPr txBox="1"/>
          <p:nvPr/>
        </p:nvSpPr>
        <p:spPr>
          <a:xfrm>
            <a:off x="347760" y="3657600"/>
            <a:ext cx="3988617" cy="584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20000"/>
              </a:spcBef>
              <a:buSz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 60 000 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ha    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56" name="Text Box 32"/>
          <p:cNvSpPr txBox="1"/>
          <p:nvPr/>
        </p:nvSpPr>
        <p:spPr>
          <a:xfrm>
            <a:off x="366712" y="4402930"/>
            <a:ext cx="3871239" cy="584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800 000 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=  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ha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57" name="Text Box 33"/>
          <p:cNvSpPr txBox="1"/>
          <p:nvPr/>
        </p:nvSpPr>
        <p:spPr>
          <a:xfrm>
            <a:off x="2133600" y="2114550"/>
            <a:ext cx="1295400" cy="523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40 000</a:t>
            </a:r>
          </a:p>
        </p:txBody>
      </p:sp>
      <p:sp>
        <p:nvSpPr>
          <p:cNvPr id="1058" name="Text Box 34"/>
          <p:cNvSpPr txBox="1"/>
          <p:nvPr/>
        </p:nvSpPr>
        <p:spPr>
          <a:xfrm>
            <a:off x="2168286" y="2801144"/>
            <a:ext cx="1524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20000"/>
              </a:spcBef>
              <a:buSz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200 000</a:t>
            </a:r>
            <a:endParaRPr lang="en-US" altLang="en-US" sz="2800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9" name="Text Box 35"/>
          <p:cNvSpPr txBox="1"/>
          <p:nvPr/>
        </p:nvSpPr>
        <p:spPr>
          <a:xfrm>
            <a:off x="3149264" y="3687762"/>
            <a:ext cx="609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060" name="Text Box 36"/>
          <p:cNvSpPr txBox="1"/>
          <p:nvPr/>
        </p:nvSpPr>
        <p:spPr>
          <a:xfrm>
            <a:off x="3073064" y="4432300"/>
            <a:ext cx="762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80</a:t>
            </a:r>
          </a:p>
        </p:txBody>
      </p:sp>
      <p:sp>
        <p:nvSpPr>
          <p:cNvPr id="1061" name="Text Box 37"/>
          <p:cNvSpPr txBox="1"/>
          <p:nvPr/>
        </p:nvSpPr>
        <p:spPr>
          <a:xfrm>
            <a:off x="6248400" y="2159000"/>
            <a:ext cx="1143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5 000</a:t>
            </a:r>
          </a:p>
        </p:txBody>
      </p:sp>
      <p:sp>
        <p:nvSpPr>
          <p:cNvPr id="1062" name="Text Box 38"/>
          <p:cNvSpPr txBox="1"/>
          <p:nvPr/>
        </p:nvSpPr>
        <p:spPr>
          <a:xfrm>
            <a:off x="6627812" y="2921000"/>
            <a:ext cx="917575" cy="523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100</a:t>
            </a:r>
          </a:p>
        </p:txBody>
      </p:sp>
      <p:sp>
        <p:nvSpPr>
          <p:cNvPr id="16" name="Text Box 31"/>
          <p:cNvSpPr txBox="1"/>
          <p:nvPr/>
        </p:nvSpPr>
        <p:spPr>
          <a:xfrm>
            <a:off x="4648200" y="3759200"/>
            <a:ext cx="4800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20000"/>
              </a:spcBef>
              <a:buSz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1800ha =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… km</a:t>
            </a:r>
            <a:r>
              <a:rPr lang="en-US" altLang="en-US" sz="32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32"/>
          <p:cNvSpPr txBox="1"/>
          <p:nvPr/>
        </p:nvSpPr>
        <p:spPr>
          <a:xfrm>
            <a:off x="4453755" y="4432300"/>
            <a:ext cx="441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27 000 ha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km</a:t>
            </a:r>
            <a:r>
              <a:rPr lang="en-US" altLang="en-US" sz="32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35"/>
          <p:cNvSpPr txBox="1"/>
          <p:nvPr/>
        </p:nvSpPr>
        <p:spPr>
          <a:xfrm>
            <a:off x="6323012" y="3783011"/>
            <a:ext cx="609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9" name="Text Box 36"/>
          <p:cNvSpPr txBox="1"/>
          <p:nvPr/>
        </p:nvSpPr>
        <p:spPr>
          <a:xfrm>
            <a:off x="6646862" y="4446587"/>
            <a:ext cx="762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270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/>
      <p:bldP spid="1051" grpId="0"/>
      <p:bldP spid="1052" grpId="0"/>
      <p:bldP spid="1055" grpId="0"/>
      <p:bldP spid="1056" grpId="0"/>
      <p:bldP spid="1057" grpId="0"/>
      <p:bldP spid="1058" grpId="0"/>
      <p:bldP spid="1059" grpId="0"/>
      <p:bldP spid="1060" grpId="0"/>
      <p:bldP spid="1061" grpId="0"/>
      <p:bldP spid="1062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8"/>
          <p:cNvSpPr/>
          <p:nvPr/>
        </p:nvSpPr>
        <p:spPr>
          <a:xfrm>
            <a:off x="7543800" y="35560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</a:pPr>
            <a:endParaRPr lang="en-US" altLang="zh-CN" sz="1700" b="1" baseline="300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8388" name="Rectangle 20"/>
          <p:cNvSpPr/>
          <p:nvPr/>
        </p:nvSpPr>
        <p:spPr>
          <a:xfrm>
            <a:off x="381000" y="1905000"/>
            <a:ext cx="7924800" cy="114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</a:pPr>
            <a:r>
              <a:rPr lang="en-US" altLang="zh-CN" sz="2800" u="sng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Bài 2: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Diện tích rừng Cúc Phương là 22 200 ha. Hãy viết số đo diện tích khu rừng đó dưới dạng số đo có đơn vị là ki-lô-mét-vuông.</a:t>
            </a:r>
            <a:endParaRPr lang="en-US" altLang="zh-CN" sz="2800" u="sng" dirty="0">
              <a:solidFill>
                <a:srgbClr val="0000FF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AutoShape 22"/>
          <p:cNvSpPr/>
          <p:nvPr/>
        </p:nvSpPr>
        <p:spPr>
          <a:xfrm>
            <a:off x="838200" y="3200400"/>
            <a:ext cx="7315200" cy="251460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just"/>
            <a:r>
              <a:rPr lang="en-US" altLang="zh-CN" sz="2800" i="1" dirty="0">
                <a:latin typeface="Arial" panose="020B0604020202020204" pitchFamily="34" charset="0"/>
                <a:ea typeface="SimSun" panose="02010600030101010101" pitchFamily="2" charset="-122"/>
              </a:rPr>
              <a:t>                      </a:t>
            </a:r>
            <a:r>
              <a:rPr lang="en-US" altLang="zh-CN" sz="2600" b="1" i="1" u="sng" dirty="0">
                <a:latin typeface="Arial" panose="020B0604020202020204" pitchFamily="34" charset="0"/>
                <a:ea typeface="SimSun" panose="02010600030101010101" pitchFamily="2" charset="-122"/>
              </a:rPr>
              <a:t>Bài giải:</a:t>
            </a:r>
          </a:p>
          <a:p>
            <a:pPr algn="just"/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</a:rPr>
              <a:t>       </a:t>
            </a:r>
            <a:r>
              <a:rPr lang="en-US" altLang="zh-CN" sz="2400" dirty="0">
                <a:latin typeface="Arial" panose="020B0604020202020204" pitchFamily="34" charset="0"/>
                <a:ea typeface="SimSun" panose="02010600030101010101" pitchFamily="2" charset="-122"/>
              </a:rPr>
              <a:t>Số đo diện tích khu rừng Cúc Phương là:</a:t>
            </a:r>
          </a:p>
          <a:p>
            <a:pPr algn="just"/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</a:rPr>
              <a:t>                </a:t>
            </a:r>
            <a:r>
              <a:rPr lang="en-US" altLang="zh-CN" sz="2400" dirty="0">
                <a:solidFill>
                  <a:srgbClr val="000099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22 200 ha = 222 km</a:t>
            </a:r>
            <a:r>
              <a:rPr lang="en-US" altLang="zh-CN" sz="2400" baseline="30000" dirty="0"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</a:p>
          <a:p>
            <a:pPr algn="just"/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</a:rPr>
              <a:t>                          </a:t>
            </a:r>
            <a:r>
              <a:rPr lang="en-US" altLang="zh-CN" sz="2600" b="1" i="1" u="sng" dirty="0">
                <a:latin typeface="Arial" panose="020B0604020202020204" pitchFamily="34" charset="0"/>
                <a:ea typeface="SimSun" panose="02010600030101010101" pitchFamily="2" charset="-122"/>
              </a:rPr>
              <a:t>Đáp số:</a:t>
            </a:r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</a:rPr>
              <a:t>   </a:t>
            </a:r>
            <a:r>
              <a:rPr lang="en-US" altLang="zh-CN" sz="2400" dirty="0">
                <a:latin typeface="Arial" panose="020B0604020202020204" pitchFamily="34" charset="0"/>
                <a:ea typeface="SimSun" panose="02010600030101010101" pitchFamily="2" charset="-122"/>
              </a:rPr>
              <a:t>222 km</a:t>
            </a:r>
            <a:r>
              <a:rPr lang="en-US" altLang="zh-CN" sz="2400" baseline="30000" dirty="0"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8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6"/>
          <p:cNvSpPr txBox="1"/>
          <p:nvPr/>
        </p:nvSpPr>
        <p:spPr>
          <a:xfrm>
            <a:off x="3505200" y="5334000"/>
            <a:ext cx="2286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400" b="1" dirty="0">
              <a:solidFill>
                <a:schemeClr val="bg1"/>
              </a:solidFill>
              <a:latin typeface=".VnVogue" panose="020B7200000000000000" pitchFamily="34" charset="0"/>
              <a:ea typeface="SimSun" panose="02010600030101010101" pitchFamily="2" charset="-122"/>
            </a:endParaRPr>
          </a:p>
        </p:txBody>
      </p:sp>
      <p:sp>
        <p:nvSpPr>
          <p:cNvPr id="20483" name="Text Box 3"/>
          <p:cNvSpPr txBox="1"/>
          <p:nvPr/>
        </p:nvSpPr>
        <p:spPr>
          <a:xfrm>
            <a:off x="3733800" y="304800"/>
            <a:ext cx="1447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3200" b="1" u="sng" dirty="0">
              <a:solidFill>
                <a:srgbClr val="7030A0"/>
              </a:solidFill>
              <a:latin typeface=".VnVogue" panose="020B7200000000000000" pitchFamily="34" charset="0"/>
              <a:ea typeface="SimSun" panose="02010600030101010101" pitchFamily="2" charset="-122"/>
            </a:endParaRPr>
          </a:p>
        </p:txBody>
      </p:sp>
      <p:pic>
        <p:nvPicPr>
          <p:cNvPr id="26" name="Picture 20" descr="dlst_cucphuon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795338"/>
            <a:ext cx="4095750" cy="283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2" descr="dlst_cucphuong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3844925"/>
            <a:ext cx="4578350" cy="289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3" descr="3101407834f003105f1436832effca63-Cuc%20Phuong%20(7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3" y="995363"/>
            <a:ext cx="4465637" cy="273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4" descr="36ca92a934f0031023a91b932effc973-Cuc%20Phu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733800"/>
            <a:ext cx="4146550" cy="2886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403" name="Text Box 19"/>
          <p:cNvSpPr txBox="1"/>
          <p:nvPr/>
        </p:nvSpPr>
        <p:spPr>
          <a:xfrm>
            <a:off x="304800" y="0"/>
            <a:ext cx="8221663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3333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RỪNG QUỐC GIA CÚC PHƯƠNG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/>
          <p:nvPr/>
        </p:nvSpPr>
        <p:spPr>
          <a:xfrm>
            <a:off x="762000" y="1905000"/>
            <a:ext cx="4724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4000" dirty="0">
                <a:latin typeface="Times New Roman" panose="02020603050405020304" pitchFamily="18" charset="0"/>
              </a:rPr>
              <a:t>a) 85 km</a:t>
            </a:r>
            <a:r>
              <a:rPr lang="en-US" altLang="vi-VN" sz="4000" baseline="30000" dirty="0">
                <a:latin typeface="Times New Roman" panose="02020603050405020304" pitchFamily="18" charset="0"/>
              </a:rPr>
              <a:t>2 </a:t>
            </a:r>
            <a:r>
              <a:rPr lang="en-US" altLang="vi-VN" sz="4000" dirty="0">
                <a:latin typeface="Times New Roman" panose="02020603050405020304" pitchFamily="18" charset="0"/>
              </a:rPr>
              <a:t>&lt; 850 ha </a:t>
            </a:r>
          </a:p>
        </p:txBody>
      </p:sp>
      <p:sp>
        <p:nvSpPr>
          <p:cNvPr id="15363" name="Text Box 3"/>
          <p:cNvSpPr txBox="1"/>
          <p:nvPr/>
        </p:nvSpPr>
        <p:spPr>
          <a:xfrm>
            <a:off x="722313" y="3025775"/>
            <a:ext cx="51816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4000" dirty="0">
                <a:latin typeface="Times New Roman" panose="02020603050405020304" pitchFamily="18" charset="0"/>
              </a:rPr>
              <a:t>b) 51ha  &gt;  60 000m</a:t>
            </a:r>
            <a:r>
              <a:rPr lang="en-US" altLang="vi-VN" sz="4000" baseline="30000" dirty="0"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2" name="Group 21"/>
          <p:cNvGrpSpPr/>
          <p:nvPr/>
        </p:nvGrpSpPr>
        <p:grpSpPr>
          <a:xfrm>
            <a:off x="685800" y="4038600"/>
            <a:ext cx="5257800" cy="1317625"/>
            <a:chOff x="762000" y="3638550"/>
            <a:chExt cx="5257799" cy="1317414"/>
          </a:xfrm>
        </p:grpSpPr>
        <p:sp>
          <p:nvSpPr>
            <p:cNvPr id="15364" name="Text Box 4"/>
            <p:cNvSpPr txBox="1">
              <a:spLocks noChangeArrowheads="1"/>
            </p:cNvSpPr>
            <p:nvPr/>
          </p:nvSpPr>
          <p:spPr bwMode="auto">
            <a:xfrm>
              <a:off x="762000" y="3943301"/>
              <a:ext cx="4724399" cy="6460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c) 4dm</a:t>
              </a:r>
              <a:r>
                <a:rPr kumimoji="0" lang="en-US" sz="4000" b="0" i="0" u="none" strike="noStrike" kern="1200" cap="none" spc="0" normalizeH="0" baseline="300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7cm</a:t>
              </a:r>
              <a:r>
                <a:rPr kumimoji="0" lang="en-US" sz="4000" b="0" i="0" u="none" strike="noStrike" kern="1200" cap="none" spc="0" normalizeH="0" baseline="300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= 4</a:t>
              </a:r>
              <a:r>
                <a:rPr kumimoji="0" lang="en-US" sz="4000" b="0" i="0" u="none" strike="noStrike" kern="1200" cap="none" spc="0" normalizeH="0" baseline="300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endPara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4267199" y="3638550"/>
              <a:ext cx="958850" cy="7079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marR="0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4000" u="sng" kern="1200" cap="none" spc="0" normalizeH="0" baseline="0" noProof="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1530" name="Text Box 7"/>
            <p:cNvSpPr txBox="1"/>
            <p:nvPr/>
          </p:nvSpPr>
          <p:spPr>
            <a:xfrm>
              <a:off x="4114800" y="4248150"/>
              <a:ext cx="960438" cy="70781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sz="4000" dirty="0"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1531" name="Text Box 8"/>
            <p:cNvSpPr txBox="1"/>
            <p:nvPr/>
          </p:nvSpPr>
          <p:spPr>
            <a:xfrm>
              <a:off x="4648200" y="3867150"/>
              <a:ext cx="1371599" cy="7078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sz="4000" dirty="0">
                  <a:latin typeface="Times New Roman" panose="02020603050405020304" pitchFamily="18" charset="0"/>
                </a:rPr>
                <a:t>dm</a:t>
              </a:r>
              <a:r>
                <a:rPr lang="en-US" altLang="vi-VN" sz="4000" baseline="30000" dirty="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371" name="Text Box 11"/>
          <p:cNvSpPr txBox="1"/>
          <p:nvPr/>
        </p:nvSpPr>
        <p:spPr>
          <a:xfrm>
            <a:off x="533400" y="1143000"/>
            <a:ext cx="69342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Bài 3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Đúng ghi Đ, sai ghi S</a:t>
            </a:r>
          </a:p>
        </p:txBody>
      </p:sp>
      <p:sp>
        <p:nvSpPr>
          <p:cNvPr id="7179" name="Rectangle 12"/>
          <p:cNvSpPr/>
          <p:nvPr/>
        </p:nvSpPr>
        <p:spPr>
          <a:xfrm>
            <a:off x="6019800" y="1905000"/>
            <a:ext cx="762000" cy="6858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15379" name="Text Box 19"/>
          <p:cNvSpPr txBox="1"/>
          <p:nvPr/>
        </p:nvSpPr>
        <p:spPr>
          <a:xfrm>
            <a:off x="6096000" y="1905000"/>
            <a:ext cx="685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40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vi-VN" sz="4000" dirty="0">
                <a:solidFill>
                  <a:schemeClr val="hlink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5380" name="Text Box 20"/>
          <p:cNvSpPr txBox="1"/>
          <p:nvPr/>
        </p:nvSpPr>
        <p:spPr>
          <a:xfrm>
            <a:off x="6019800" y="3048000"/>
            <a:ext cx="8382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Đ</a:t>
            </a:r>
          </a:p>
        </p:txBody>
      </p:sp>
      <p:sp>
        <p:nvSpPr>
          <p:cNvPr id="15381" name="Text Box 21"/>
          <p:cNvSpPr txBox="1"/>
          <p:nvPr/>
        </p:nvSpPr>
        <p:spPr>
          <a:xfrm>
            <a:off x="6096000" y="4244975"/>
            <a:ext cx="685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23" name="Rectangle 12"/>
          <p:cNvSpPr/>
          <p:nvPr/>
        </p:nvSpPr>
        <p:spPr>
          <a:xfrm>
            <a:off x="6019800" y="3048000"/>
            <a:ext cx="762000" cy="6858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24" name="Rectangle 12"/>
          <p:cNvSpPr/>
          <p:nvPr/>
        </p:nvSpPr>
        <p:spPr>
          <a:xfrm>
            <a:off x="6019800" y="4267200"/>
            <a:ext cx="762000" cy="6858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25" name="Right Brace 24"/>
          <p:cNvSpPr/>
          <p:nvPr/>
        </p:nvSpPr>
        <p:spPr>
          <a:xfrm rot="5400000">
            <a:off x="1752600" y="2057400"/>
            <a:ext cx="228600" cy="990600"/>
          </a:xfrm>
          <a:prstGeom prst="rightBrace">
            <a:avLst>
              <a:gd name="adj1" fmla="val 14742"/>
              <a:gd name="adj2" fmla="val 4819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9200" y="2540000"/>
            <a:ext cx="15986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8 500ha </a:t>
            </a:r>
            <a:endParaRPr lang="en-US" altLang="vi-VN" sz="32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7" name="Right Brace 26"/>
          <p:cNvSpPr/>
          <p:nvPr/>
        </p:nvSpPr>
        <p:spPr>
          <a:xfrm rot="5400000">
            <a:off x="3886200" y="2895600"/>
            <a:ext cx="228600" cy="1600200"/>
          </a:xfrm>
          <a:prstGeom prst="rightBrace">
            <a:avLst>
              <a:gd name="adj1" fmla="val 14742"/>
              <a:gd name="adj2" fmla="val 4819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0938" y="3683000"/>
            <a:ext cx="88106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6ha </a:t>
            </a:r>
            <a:endParaRPr lang="en-US" altLang="vi-VN" sz="32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Right Brace 28"/>
          <p:cNvSpPr/>
          <p:nvPr/>
        </p:nvSpPr>
        <p:spPr>
          <a:xfrm rot="5400000">
            <a:off x="2057400" y="4114800"/>
            <a:ext cx="228600" cy="1600200"/>
          </a:xfrm>
          <a:prstGeom prst="rightBrace">
            <a:avLst>
              <a:gd name="adj1" fmla="val 14742"/>
              <a:gd name="adj2" fmla="val 4819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1600200" y="4902200"/>
            <a:ext cx="1752600" cy="1117600"/>
            <a:chOff x="7273031" y="3968175"/>
            <a:chExt cx="1751466" cy="1118476"/>
          </a:xfrm>
        </p:grpSpPr>
        <p:sp>
          <p:nvSpPr>
            <p:cNvPr id="21524" name="Rectangle 29"/>
            <p:cNvSpPr/>
            <p:nvPr/>
          </p:nvSpPr>
          <p:spPr>
            <a:xfrm>
              <a:off x="7654031" y="3968175"/>
              <a:ext cx="804169" cy="58507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3200" u="sng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vi-VN" sz="32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endParaRPr lang="en-US" altLang="vi-VN" sz="32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25" name="Rectangle 30"/>
            <p:cNvSpPr/>
            <p:nvPr/>
          </p:nvSpPr>
          <p:spPr>
            <a:xfrm>
              <a:off x="8077200" y="4171950"/>
              <a:ext cx="947297" cy="5850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3200" dirty="0">
                  <a:latin typeface="Times New Roman" panose="02020603050405020304" pitchFamily="18" charset="0"/>
                </a:rPr>
                <a:t>dm</a:t>
              </a:r>
              <a:r>
                <a:rPr lang="en-US" altLang="vi-VN" sz="3200" baseline="30000" dirty="0">
                  <a:latin typeface="Times New Roman" panose="02020603050405020304" pitchFamily="18" charset="0"/>
                </a:rPr>
                <a:t>2</a:t>
              </a:r>
              <a:r>
                <a:rPr lang="en-US" altLang="vi-VN" sz="32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endParaRPr lang="en-US" altLang="vi-VN" sz="32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26" name="Rectangle 31"/>
            <p:cNvSpPr/>
            <p:nvPr/>
          </p:nvSpPr>
          <p:spPr>
            <a:xfrm>
              <a:off x="7479189" y="4501575"/>
              <a:ext cx="902432" cy="5850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32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100 </a:t>
              </a:r>
              <a:endParaRPr lang="en-US" altLang="vi-VN" sz="32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27" name="Rectangle 32"/>
            <p:cNvSpPr/>
            <p:nvPr/>
          </p:nvSpPr>
          <p:spPr>
            <a:xfrm>
              <a:off x="7273031" y="4272975"/>
              <a:ext cx="492236" cy="5850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32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 </a:t>
              </a:r>
              <a:endParaRPr lang="en-US" altLang="vi-VN" sz="32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0" name="图片 51" descr="36f9a2a7dc2088575b3175c2c9b246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788" y="4767263"/>
            <a:ext cx="23749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5" descr="FIREWRK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80263" y="1914525"/>
            <a:ext cx="1793875" cy="156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/>
      <p:bldP spid="15371" grpId="0"/>
      <p:bldP spid="7179" grpId="0" animBg="1"/>
      <p:bldP spid="15379" grpId="0"/>
      <p:bldP spid="15380" grpId="0"/>
      <p:bldP spid="15381" grpId="0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6172200"/>
            <a:ext cx="8229600" cy="838200"/>
          </a:xfrm>
        </p:spPr>
        <p:txBody>
          <a:bodyPr vert="horz" wrap="square" lIns="91440" tIns="45720" rIns="91440" bIns="45720" numCol="1" anchor="t" anchorCtr="0" compatLnSpc="1">
            <a:normAutofit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Một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vườn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cây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ăn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trái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…..</a:t>
            </a:r>
          </a:p>
        </p:txBody>
      </p:sp>
      <p:pic>
        <p:nvPicPr>
          <p:cNvPr id="1536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7634288" cy="464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Rectangle 5"/>
          <p:cNvSpPr/>
          <p:nvPr/>
        </p:nvSpPr>
        <p:spPr>
          <a:xfrm>
            <a:off x="4343400" y="368300"/>
            <a:ext cx="1428750" cy="641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3600" b="1" u="sng" dirty="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Toán:</a:t>
            </a:r>
          </a:p>
        </p:txBody>
      </p:sp>
      <p:sp>
        <p:nvSpPr>
          <p:cNvPr id="9222" name="Rectangle 4"/>
          <p:cNvSpPr/>
          <p:nvPr/>
        </p:nvSpPr>
        <p:spPr>
          <a:xfrm>
            <a:off x="4013200" y="838200"/>
            <a:ext cx="2209800" cy="5334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Héc - 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/>
          <p:nvPr/>
        </p:nvSpPr>
        <p:spPr>
          <a:xfrm>
            <a:off x="152400" y="914400"/>
            <a:ext cx="8763000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i 4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Diện tích của một trường đại học là 12ha. Tòa nhà chính của trường được xây dựng trên mảnh đất có diện tích 1/40 diện tích của trường. Hỏi diện tích mảnh đất dùng để xây tòa nhà đó là bao nhiêu mét vuông?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1" name="Picture 5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352800"/>
            <a:ext cx="2806700" cy="2065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1371600" y="1916113"/>
            <a:ext cx="2590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000" u="sng" dirty="0">
                <a:solidFill>
                  <a:srgbClr val="0000FF"/>
                </a:solidFill>
                <a:latin typeface="Arial" panose="020B0604020202020204" pitchFamily="34" charset="0"/>
              </a:rPr>
              <a:t>Tóm tắt</a:t>
            </a:r>
          </a:p>
        </p:txBody>
      </p:sp>
      <p:sp>
        <p:nvSpPr>
          <p:cNvPr id="23555" name="Rectangle 2"/>
          <p:cNvSpPr txBox="1"/>
          <p:nvPr/>
        </p:nvSpPr>
        <p:spPr>
          <a:xfrm>
            <a:off x="0" y="795338"/>
            <a:ext cx="9104313" cy="10382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4.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một trường đại học l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12ha. Tòa 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chính của trường được xây dựng trên mảnh đất bằng   diện tích củatrường. Hỏi diện tích mảnh đất dùng để xây tòa 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l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nhiêu mét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vuông?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13"/>
          <p:cNvGrpSpPr/>
          <p:nvPr/>
        </p:nvGrpSpPr>
        <p:grpSpPr>
          <a:xfrm>
            <a:off x="7010400" y="1157288"/>
            <a:ext cx="838200" cy="676275"/>
            <a:chOff x="5867400" y="2343150"/>
            <a:chExt cx="838200" cy="673580"/>
          </a:xfrm>
        </p:grpSpPr>
        <p:sp>
          <p:nvSpPr>
            <p:cNvPr id="23571" name="Text Box 4"/>
            <p:cNvSpPr txBox="1"/>
            <p:nvPr/>
          </p:nvSpPr>
          <p:spPr>
            <a:xfrm>
              <a:off x="5867400" y="2343150"/>
              <a:ext cx="838200" cy="39978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algn="ctr">
                <a:spcBef>
                  <a:spcPct val="50000"/>
                </a:spcBef>
                <a:buClr>
                  <a:schemeClr val="hlink"/>
                </a:buClr>
                <a:buSzPct val="80000"/>
                <a:buFontTx/>
                <a:buNone/>
              </a:pPr>
              <a:r>
                <a:rPr lang="en-US" altLang="vi-VN" sz="2000" u="sng" dirty="0">
                  <a:latin typeface="Arial" panose="020B0604020202020204" pitchFamily="34" charset="0"/>
                </a:rPr>
                <a:t>1   </a:t>
              </a:r>
            </a:p>
          </p:txBody>
        </p:sp>
        <p:sp>
          <p:nvSpPr>
            <p:cNvPr id="23572" name="Rectangle 12"/>
            <p:cNvSpPr/>
            <p:nvPr/>
          </p:nvSpPr>
          <p:spPr>
            <a:xfrm>
              <a:off x="6046340" y="2647699"/>
              <a:ext cx="441146" cy="3690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>
                  <a:schemeClr val="hlink"/>
                </a:buClr>
                <a:buSzPct val="80000"/>
                <a:buFontTx/>
                <a:buNone/>
              </a:pPr>
              <a:r>
                <a:rPr lang="en-US" altLang="vi-VN" sz="1800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15" name="Text Box 7"/>
          <p:cNvSpPr txBox="1"/>
          <p:nvPr/>
        </p:nvSpPr>
        <p:spPr>
          <a:xfrm>
            <a:off x="381000" y="2395538"/>
            <a:ext cx="44196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</a:rPr>
              <a:t>Diện tích trường  :</a:t>
            </a:r>
          </a:p>
        </p:txBody>
      </p:sp>
      <p:sp>
        <p:nvSpPr>
          <p:cNvPr id="16" name="Text Box 9"/>
          <p:cNvSpPr txBox="1"/>
          <p:nvPr/>
        </p:nvSpPr>
        <p:spPr>
          <a:xfrm>
            <a:off x="304800" y="2897188"/>
            <a:ext cx="49530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</a:rPr>
              <a:t>Diện tích đất xây nhà:   </a:t>
            </a:r>
            <a:endParaRPr lang="en-US" altLang="vi-VN" b="1" baseline="30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4238" y="2387600"/>
            <a:ext cx="104140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</a:rPr>
              <a:t>12  ha</a:t>
            </a:r>
          </a:p>
        </p:txBody>
      </p:sp>
      <p:grpSp>
        <p:nvGrpSpPr>
          <p:cNvPr id="3" name="Group 24"/>
          <p:cNvGrpSpPr/>
          <p:nvPr/>
        </p:nvGrpSpPr>
        <p:grpSpPr>
          <a:xfrm>
            <a:off x="3170238" y="2722563"/>
            <a:ext cx="3733800" cy="963612"/>
            <a:chOff x="3810000" y="3358575"/>
            <a:chExt cx="3733800" cy="877378"/>
          </a:xfrm>
        </p:grpSpPr>
        <p:sp>
          <p:nvSpPr>
            <p:cNvPr id="23568" name="Text Box 7"/>
            <p:cNvSpPr txBox="1"/>
            <p:nvPr/>
          </p:nvSpPr>
          <p:spPr>
            <a:xfrm>
              <a:off x="4267200" y="3486150"/>
              <a:ext cx="3276600" cy="41992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dirty="0">
                  <a:latin typeface="Arial" panose="020B0604020202020204" pitchFamily="34" charset="0"/>
                </a:rPr>
                <a:t>diện tích trường:</a:t>
              </a:r>
            </a:p>
          </p:txBody>
        </p:sp>
        <p:sp>
          <p:nvSpPr>
            <p:cNvPr id="23569" name="Text Box 4"/>
            <p:cNvSpPr txBox="1"/>
            <p:nvPr/>
          </p:nvSpPr>
          <p:spPr>
            <a:xfrm>
              <a:off x="3810000" y="3358575"/>
              <a:ext cx="838200" cy="41992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algn="ctr">
                <a:spcBef>
                  <a:spcPct val="50000"/>
                </a:spcBef>
                <a:buClr>
                  <a:schemeClr val="hlink"/>
                </a:buClr>
                <a:buSzPct val="80000"/>
                <a:buFontTx/>
                <a:buNone/>
              </a:pPr>
              <a:r>
                <a:rPr lang="en-US" altLang="vi-VN" u="sng" dirty="0">
                  <a:latin typeface="Arial" panose="020B0604020202020204" pitchFamily="34" charset="0"/>
                </a:rPr>
                <a:t>1   </a:t>
              </a:r>
            </a:p>
          </p:txBody>
        </p:sp>
        <p:sp>
          <p:nvSpPr>
            <p:cNvPr id="23570" name="Rectangle 20"/>
            <p:cNvSpPr/>
            <p:nvPr/>
          </p:nvSpPr>
          <p:spPr>
            <a:xfrm>
              <a:off x="3988265" y="3816027"/>
              <a:ext cx="527709" cy="4199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1307B"/>
                </a:buClr>
                <a:buSzPct val="6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AEC5"/>
                </a:buClr>
                <a:buSzPct val="60000"/>
                <a:buFont typeface="Wingdings" panose="05000000000000000000" pitchFamily="2" charset="2"/>
                <a:buChar char="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405" indent="-182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AAB5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spcBef>
                  <a:spcPct val="50000"/>
                </a:spcBef>
                <a:buClr>
                  <a:schemeClr val="hlink"/>
                </a:buClr>
                <a:buSzPct val="80000"/>
                <a:buFontTx/>
                <a:buNone/>
              </a:pPr>
              <a:r>
                <a:rPr lang="en-US" altLang="vi-VN" dirty="0">
                  <a:latin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040438" y="2897188"/>
            <a:ext cx="1176337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r>
              <a:rPr lang="en-US" altLang="vi-VN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vi-V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vi-VN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vi-VN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721100"/>
            <a:ext cx="5486400" cy="193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b="1" dirty="0">
                <a:latin typeface="Arial" panose="020B0604020202020204" pitchFamily="34" charset="0"/>
              </a:rPr>
              <a:t>                      </a:t>
            </a:r>
            <a:r>
              <a:rPr lang="vi-VN" altLang="en-US" dirty="0">
                <a:solidFill>
                  <a:srgbClr val="0000FF"/>
                </a:solidFill>
                <a:latin typeface="Arial" panose="020B0604020202020204" pitchFamily="34" charset="0"/>
              </a:rPr>
              <a:t>Giải</a:t>
            </a:r>
          </a:p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             Đổi 12 ha = 12 00 00 </a:t>
            </a:r>
          </a:p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Diện tích đất để xây nhà là : </a:t>
            </a:r>
          </a:p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          12 00 00 : 40 x1 = 3000 (      )</a:t>
            </a:r>
          </a:p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                Đáp số : 3000 </a:t>
            </a:r>
            <a:endParaRPr lang="en-US" alt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18150" y="4105275"/>
            <a:ext cx="55562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vi-V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vi-VN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00600" y="5140325"/>
            <a:ext cx="61277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vi-V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en-US" altLang="vi-VN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67388" y="4800600"/>
            <a:ext cx="61277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vi-V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en-US" altLang="vi-VN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9" name="图片 51" descr="36f9a2a7dc2088575b3175c2c9b246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163" y="4446588"/>
            <a:ext cx="2724150" cy="143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5" descr="FIREWRK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05663" y="2195513"/>
            <a:ext cx="1793875" cy="156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/>
    <p:sndAc>
      <p:stSnd>
        <p:snd r:embed="rId3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24" grpId="0"/>
      <p:bldP spid="2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38722" y="990642"/>
            <a:ext cx="447911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HƠN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28"/>
          <p:cNvSpPr txBox="1"/>
          <p:nvPr/>
        </p:nvSpPr>
        <p:spPr>
          <a:xfrm>
            <a:off x="1600200" y="2286000"/>
            <a:ext cx="4572000" cy="8302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 ha = 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... m</a:t>
            </a:r>
            <a:r>
              <a:rPr lang="en-US" altLang="en-US" sz="48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sz="48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" name="Text Box 28"/>
          <p:cNvSpPr txBox="1"/>
          <p:nvPr/>
        </p:nvSpPr>
        <p:spPr>
          <a:xfrm>
            <a:off x="762000" y="1676400"/>
            <a:ext cx="73152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 thích hợp điền v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 chỗ chấm l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Text Box 28"/>
          <p:cNvSpPr txBox="1"/>
          <p:nvPr/>
        </p:nvSpPr>
        <p:spPr>
          <a:xfrm>
            <a:off x="1828800" y="3505200"/>
            <a:ext cx="1676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50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3" name="Picture 4" descr="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1016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5" descr="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724400"/>
            <a:ext cx="1016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8" descr="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50520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9" descr="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724400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 Box 28"/>
          <p:cNvSpPr txBox="1"/>
          <p:nvPr/>
        </p:nvSpPr>
        <p:spPr>
          <a:xfrm>
            <a:off x="1752600" y="4800600"/>
            <a:ext cx="1676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500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" name="Text Box 28"/>
          <p:cNvSpPr txBox="1"/>
          <p:nvPr/>
        </p:nvSpPr>
        <p:spPr>
          <a:xfrm>
            <a:off x="5867400" y="3505200"/>
            <a:ext cx="1905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5 000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9" name="Text Box 28"/>
          <p:cNvSpPr txBox="1"/>
          <p:nvPr/>
        </p:nvSpPr>
        <p:spPr>
          <a:xfrm>
            <a:off x="5791200" y="4800600"/>
            <a:ext cx="2209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50 000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53000" y="4648200"/>
            <a:ext cx="1066800" cy="914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7" grpId="0"/>
      <p:bldP spid="18" grpId="0"/>
      <p:bldP spid="19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8"/>
          <p:cNvSpPr txBox="1"/>
          <p:nvPr/>
        </p:nvSpPr>
        <p:spPr>
          <a:xfrm>
            <a:off x="1600200" y="2286000"/>
            <a:ext cx="4572000" cy="8302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72km</a:t>
            </a:r>
            <a:r>
              <a:rPr lang="en-US" altLang="en-US" sz="48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...ha </a:t>
            </a:r>
            <a:endParaRPr lang="en-US" altLang="en-US" sz="48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6627" name="Text Box 28"/>
          <p:cNvSpPr txBox="1"/>
          <p:nvPr/>
        </p:nvSpPr>
        <p:spPr>
          <a:xfrm>
            <a:off x="762000" y="1676400"/>
            <a:ext cx="73914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 thích hợp điền v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 chỗ chấm l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Text Box 28"/>
          <p:cNvSpPr txBox="1"/>
          <p:nvPr/>
        </p:nvSpPr>
        <p:spPr>
          <a:xfrm>
            <a:off x="1828800" y="3505200"/>
            <a:ext cx="1676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720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3" name="Picture 4" descr="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1016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5" descr="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724400"/>
            <a:ext cx="1016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8" descr="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50520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9" descr="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724400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 Box 28"/>
          <p:cNvSpPr txBox="1"/>
          <p:nvPr/>
        </p:nvSpPr>
        <p:spPr>
          <a:xfrm>
            <a:off x="1752600" y="4800600"/>
            <a:ext cx="1676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7 200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" name="Text Box 28"/>
          <p:cNvSpPr txBox="1"/>
          <p:nvPr/>
        </p:nvSpPr>
        <p:spPr>
          <a:xfrm>
            <a:off x="5867400" y="3505200"/>
            <a:ext cx="1905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72 000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9" name="Text Box 28"/>
          <p:cNvSpPr txBox="1"/>
          <p:nvPr/>
        </p:nvSpPr>
        <p:spPr>
          <a:xfrm>
            <a:off x="5791200" y="4800600"/>
            <a:ext cx="2209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720 000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9600" y="4648200"/>
            <a:ext cx="1066800" cy="914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13345" y="937371"/>
            <a:ext cx="447911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HƠN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28"/>
          <p:cNvSpPr txBox="1"/>
          <p:nvPr/>
        </p:nvSpPr>
        <p:spPr>
          <a:xfrm>
            <a:off x="1600200" y="2286000"/>
            <a:ext cx="5486400" cy="83026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450 000m</a:t>
            </a:r>
            <a:r>
              <a:rPr lang="en-US" altLang="en-US" sz="48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...ha </a:t>
            </a:r>
            <a:endParaRPr lang="en-US" altLang="en-US" sz="48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7652" name="Text Box 28"/>
          <p:cNvSpPr txBox="1"/>
          <p:nvPr/>
        </p:nvSpPr>
        <p:spPr>
          <a:xfrm>
            <a:off x="762000" y="1676400"/>
            <a:ext cx="6781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 thích hợp điền v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 chỗ chấm l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Text Box 28"/>
          <p:cNvSpPr txBox="1"/>
          <p:nvPr/>
        </p:nvSpPr>
        <p:spPr>
          <a:xfrm>
            <a:off x="1828800" y="3505200"/>
            <a:ext cx="1905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45 000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3" name="Picture 4" descr="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1016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5" descr="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724400"/>
            <a:ext cx="1016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8" descr="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50520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9" descr="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724400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 Box 28"/>
          <p:cNvSpPr txBox="1"/>
          <p:nvPr/>
        </p:nvSpPr>
        <p:spPr>
          <a:xfrm>
            <a:off x="1752600" y="4800600"/>
            <a:ext cx="1676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4 500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" name="Text Box 28"/>
          <p:cNvSpPr txBox="1"/>
          <p:nvPr/>
        </p:nvSpPr>
        <p:spPr>
          <a:xfrm>
            <a:off x="5867400" y="3505200"/>
            <a:ext cx="1905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450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9" name="Text Box 28"/>
          <p:cNvSpPr txBox="1"/>
          <p:nvPr/>
        </p:nvSpPr>
        <p:spPr>
          <a:xfrm>
            <a:off x="5791200" y="4800600"/>
            <a:ext cx="2209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45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876800" y="4648200"/>
            <a:ext cx="1066800" cy="914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20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4695825"/>
            <a:ext cx="2336800" cy="1231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/>
      <p:bldP spid="19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/>
          <p:nvPr/>
        </p:nvSpPr>
        <p:spPr>
          <a:xfrm>
            <a:off x="1981200" y="4114800"/>
            <a:ext cx="7162800" cy="1160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CN" sz="2800" dirty="0">
              <a:solidFill>
                <a:srgbClr val="FF0000"/>
              </a:solidFill>
              <a:latin typeface="VNI-Times" pitchFamily="2" charset="0"/>
              <a:ea typeface="SimSun" panose="02010600030101010101" pitchFamily="2" charset="-122"/>
            </a:endParaRPr>
          </a:p>
          <a:p>
            <a:pPr eaLnBrk="1" hangingPunct="1">
              <a:spcBef>
                <a:spcPct val="50000"/>
              </a:spcBef>
            </a:pPr>
            <a:endParaRPr lang="en-US" altLang="zh-CN" sz="2800" dirty="0">
              <a:solidFill>
                <a:srgbClr val="FF0000"/>
              </a:solidFill>
              <a:latin typeface="VNI-Times" pitchFamily="2" charset="0"/>
              <a:ea typeface="SimSun" panose="02010600030101010101" pitchFamily="2" charset="-122"/>
            </a:endParaRPr>
          </a:p>
        </p:txBody>
      </p:sp>
      <p:sp>
        <p:nvSpPr>
          <p:cNvPr id="9219" name="Text Box 3"/>
          <p:cNvSpPr txBox="1"/>
          <p:nvPr/>
        </p:nvSpPr>
        <p:spPr>
          <a:xfrm>
            <a:off x="304800" y="2743200"/>
            <a:ext cx="7924800" cy="1160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CN" sz="2800" dirty="0">
              <a:solidFill>
                <a:srgbClr val="0000FF"/>
              </a:solidFill>
              <a:latin typeface="VNI-Times" pitchFamily="2" charset="0"/>
              <a:ea typeface="SimSun" panose="02010600030101010101" pitchFamily="2" charset="-122"/>
            </a:endParaRPr>
          </a:p>
          <a:p>
            <a:pPr eaLnBrk="1" hangingPunct="1">
              <a:spcBef>
                <a:spcPct val="50000"/>
              </a:spcBef>
            </a:pPr>
            <a:endParaRPr lang="en-US" altLang="zh-CN" sz="2800" dirty="0">
              <a:solidFill>
                <a:srgbClr val="0000FF"/>
              </a:solidFill>
              <a:latin typeface="VNI-Times" pitchFamily="2" charset="0"/>
              <a:ea typeface="SimSun" panose="02010600030101010101" pitchFamily="2" charset="-122"/>
            </a:endParaRPr>
          </a:p>
        </p:txBody>
      </p:sp>
      <p:pic>
        <p:nvPicPr>
          <p:cNvPr id="56328" name="Picture 8" descr="Picture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-114300"/>
            <a:ext cx="9753600" cy="69723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</p:pic>
      <p:sp>
        <p:nvSpPr>
          <p:cNvPr id="9221" name="WordArt 4"/>
          <p:cNvSpPr>
            <a:spLocks noTextEdit="1"/>
          </p:cNvSpPr>
          <p:nvPr/>
        </p:nvSpPr>
        <p:spPr>
          <a:xfrm>
            <a:off x="1905000" y="25146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legacyObliqueTopLeft">
                <a:rot lat="0" lon="0" rev="0"/>
              </a:camera>
              <a:lightRig rig="legacyFlat3" dir="t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2800" b="1" i="1">
                <a:gradFill rotWithShape="1">
                  <a:gsLst>
                    <a:gs pos="0">
                      <a:srgbClr val="55261C"/>
                    </a:gs>
                    <a:gs pos="50000">
                      <a:srgbClr val="FF0000"/>
                    </a:gs>
                    <a:gs pos="100000">
                      <a:srgbClr val="55261C"/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ea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2" decel="100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2" decel="100000"/>
                                        <p:tgtEl>
                                          <p:spTgt spid="92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870377"/>
            <a:ext cx="486864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HƠN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Box 28"/>
          <p:cNvSpPr txBox="1"/>
          <p:nvPr/>
        </p:nvSpPr>
        <p:spPr>
          <a:xfrm>
            <a:off x="1524000" y="4168775"/>
            <a:ext cx="1905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3ha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3" name="Picture 4" descr="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38600"/>
            <a:ext cx="1016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5" descr="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029200"/>
            <a:ext cx="1016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8" descr="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411480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9" descr="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5029200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 Box 28"/>
          <p:cNvSpPr txBox="1"/>
          <p:nvPr/>
        </p:nvSpPr>
        <p:spPr>
          <a:xfrm>
            <a:off x="1752600" y="5083175"/>
            <a:ext cx="1676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30ha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" name="Text Box 28"/>
          <p:cNvSpPr txBox="1"/>
          <p:nvPr/>
        </p:nvSpPr>
        <p:spPr>
          <a:xfrm>
            <a:off x="5867400" y="4168775"/>
            <a:ext cx="1905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300ha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9" name="Text Box 28"/>
          <p:cNvSpPr txBox="1"/>
          <p:nvPr/>
        </p:nvSpPr>
        <p:spPr>
          <a:xfrm>
            <a:off x="5715000" y="5105400"/>
            <a:ext cx="2209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3 000ha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9600" y="4038600"/>
            <a:ext cx="1066800" cy="914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0" name="Text Box 28"/>
          <p:cNvSpPr txBox="1"/>
          <p:nvPr/>
        </p:nvSpPr>
        <p:spPr>
          <a:xfrm>
            <a:off x="323850" y="1752600"/>
            <a:ext cx="835183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khu đất hình chữ nhật như hình vẽ l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28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31"/>
          <p:cNvSpPr/>
          <p:nvPr/>
        </p:nvSpPr>
        <p:spPr>
          <a:xfrm>
            <a:off x="2057400" y="2743200"/>
            <a:ext cx="3810000" cy="11430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ClrTx/>
              <a:buSzTx/>
              <a:buFontTx/>
              <a:buNone/>
            </a:pPr>
            <a:endParaRPr lang="vi-VN" altLang="vi-VN" sz="2000" baseline="30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" name="Text Box 33"/>
          <p:cNvSpPr txBox="1"/>
          <p:nvPr/>
        </p:nvSpPr>
        <p:spPr>
          <a:xfrm>
            <a:off x="3521075" y="2392363"/>
            <a:ext cx="1203325" cy="503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300m</a:t>
            </a:r>
            <a:endParaRPr lang="en-US" altLang="vi-VN" sz="4000" b="1" baseline="30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 Box 32"/>
          <p:cNvSpPr txBox="1"/>
          <p:nvPr/>
        </p:nvSpPr>
        <p:spPr>
          <a:xfrm>
            <a:off x="5845175" y="3230563"/>
            <a:ext cx="1546225" cy="503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100m</a:t>
            </a:r>
            <a:endParaRPr lang="en-US" altLang="vi-VN" sz="4000" b="1" baseline="30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Picture 5" descr="FIREWRK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32613" y="2428875"/>
            <a:ext cx="1793875" cy="1563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1" grpId="0" animBg="1"/>
      <p:bldP spid="20" grpId="0"/>
      <p:bldP spid="22" grpId="0" animBg="1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/>
          <p:nvPr/>
        </p:nvSpPr>
        <p:spPr>
          <a:xfrm>
            <a:off x="3733800" y="2606675"/>
            <a:ext cx="4217988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mẫu  = 10 s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= 0,36 ha.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699" name="TextBox 2"/>
          <p:cNvSpPr txBox="1"/>
          <p:nvPr/>
        </p:nvSpPr>
        <p:spPr>
          <a:xfrm>
            <a:off x="3657600" y="2125663"/>
            <a:ext cx="438150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= 15 thước  = 360 m</a:t>
            </a:r>
            <a:r>
              <a:rPr lang="en-US" altLang="en-US" sz="28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0" name="TextBox 3"/>
          <p:cNvSpPr txBox="1"/>
          <p:nvPr/>
        </p:nvSpPr>
        <p:spPr>
          <a:xfrm>
            <a:off x="3657600" y="1577975"/>
            <a:ext cx="2690813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thước  = 24m</a:t>
            </a:r>
            <a:r>
              <a:rPr lang="en-US" altLang="en-US" sz="28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1" name="TextBox 4"/>
          <p:cNvSpPr txBox="1"/>
          <p:nvPr/>
        </p:nvSpPr>
        <p:spPr>
          <a:xfrm>
            <a:off x="3048000" y="3635375"/>
            <a:ext cx="4651375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s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= 15 thước = 500 m</a:t>
            </a:r>
            <a:r>
              <a:rPr lang="en-US" altLang="en-US" sz="28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.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2" name="TextBox 5"/>
          <p:cNvSpPr txBox="1"/>
          <p:nvPr/>
        </p:nvSpPr>
        <p:spPr>
          <a:xfrm>
            <a:off x="1828800" y="4229100"/>
            <a:ext cx="4541838" cy="9540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1 s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= 1000 m</a:t>
            </a:r>
            <a:r>
              <a:rPr lang="en-US" altLang="en-US" sz="28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1 công đất = 1296 m</a:t>
            </a:r>
            <a:r>
              <a:rPr lang="en-US" altLang="en-US" sz="28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3" name="TextBox 6"/>
          <p:cNvSpPr txBox="1"/>
          <p:nvPr/>
        </p:nvSpPr>
        <p:spPr>
          <a:xfrm>
            <a:off x="3657600" y="1096963"/>
            <a:ext cx="147955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Bộ :</a:t>
            </a:r>
            <a:endParaRPr lang="en-US" altLang="en-US" sz="2800" dirty="0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29704" name="TextBox 7"/>
          <p:cNvSpPr txBox="1"/>
          <p:nvPr/>
        </p:nvSpPr>
        <p:spPr>
          <a:xfrm>
            <a:off x="1371600" y="3635375"/>
            <a:ext cx="1854200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Bộ :</a:t>
            </a:r>
            <a:endParaRPr lang="en-US" altLang="en-US" sz="2800" dirty="0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29705" name="TextBox 8"/>
          <p:cNvSpPr txBox="1"/>
          <p:nvPr/>
        </p:nvSpPr>
        <p:spPr>
          <a:xfrm>
            <a:off x="1447800" y="4389438"/>
            <a:ext cx="1641475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Bộ :</a:t>
            </a:r>
            <a:endParaRPr lang="en-US" altLang="en-US" sz="2800" dirty="0">
              <a:solidFill>
                <a:srgbClr val="FF0000"/>
              </a:solidFill>
              <a:latin typeface="Calibri" panose="020F0502020204030204" charset="0"/>
            </a:endParaRPr>
          </a:p>
        </p:txBody>
      </p:sp>
      <p:pic>
        <p:nvPicPr>
          <p:cNvPr id="29706" name="Picture 2" descr="Ngày Lao động Bác Nông Dân Hình ảnh | Định dạng hình ảnh PSD 401112870|  vn.lovepik.c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3211513" cy="2890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5316855" y="339979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" y="77788"/>
            <a:ext cx="9144000" cy="683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25" y="3810000"/>
            <a:ext cx="28194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9600" y="3522663"/>
            <a:ext cx="28194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Hình ảnh Bãi Cỏ , Cỏ, Bàn Chải Lót, Clip Mùa Xuân miễn phí tải tập tin PNG  PSDComment và Vector"/>
          <p:cNvPicPr>
            <a:picLocks noChangeAspect="1"/>
          </p:cNvPicPr>
          <p:nvPr/>
        </p:nvPicPr>
        <p:blipFill>
          <a:blip r:embed="rId4"/>
          <a:srcRect t="47995" b="16823"/>
          <a:stretch>
            <a:fillRect/>
          </a:stretch>
        </p:blipFill>
        <p:spPr>
          <a:xfrm>
            <a:off x="-85725" y="4737100"/>
            <a:ext cx="6096000" cy="2144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5" descr="Hình ảnh Bãi Cỏ , Cỏ, Bàn Chải Lót, Clip Mùa Xuân miễn phí tải tập tin PNG  PSDComment và Vector"/>
          <p:cNvPicPr>
            <a:picLocks noChangeAspect="1"/>
          </p:cNvPicPr>
          <p:nvPr/>
        </p:nvPicPr>
        <p:blipFill>
          <a:blip r:embed="rId4"/>
          <a:srcRect t="47995" b="16823"/>
          <a:stretch>
            <a:fillRect/>
          </a:stretch>
        </p:blipFill>
        <p:spPr>
          <a:xfrm>
            <a:off x="3087688" y="4767263"/>
            <a:ext cx="6096000" cy="2144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9"/>
          <p:cNvSpPr>
            <a:spLocks noTextEdit="1"/>
          </p:cNvSpPr>
          <p:nvPr/>
        </p:nvSpPr>
        <p:spPr>
          <a:xfrm>
            <a:off x="612775" y="609600"/>
            <a:ext cx="6858000" cy="3581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Impact" panose="020B0806030902050204" charset="0"/>
                <a:ea typeface="Impact" panose="020B0806030902050204" charset="0"/>
              </a:rPr>
              <a:t>CHÀO  TẠM BiỆT</a:t>
            </a:r>
          </a:p>
          <a:p>
            <a:pPr algn="ctr"/>
            <a:r>
              <a:rPr 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Impact" panose="020B0806030902050204" charset="0"/>
                <a:ea typeface="Impact" panose="020B0806030902050204" charset="0"/>
              </a:rPr>
              <a:t>CÁC EM !</a:t>
            </a:r>
          </a:p>
        </p:txBody>
      </p:sp>
    </p:spTree>
  </p:cSld>
  <p:clrMapOvr>
    <a:masterClrMapping/>
  </p:clrMapOvr>
  <p:transition spd="slow" advTm="1800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zgif.com-gif-maker">
            <a:hlinkClick r:id="" action="ppaction://media"/>
            <a:extLst>
              <a:ext uri="{FF2B5EF4-FFF2-40B4-BE49-F238E27FC236}">
                <a16:creationId xmlns:a16="http://schemas.microsoft.com/office/drawing/2014/main" xmlns="" id="{264F58F9-6EBC-475E-A9CE-329B4621731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477000"/>
          </a:xfrm>
          <a:ln>
            <a:solidFill>
              <a:schemeClr val="tx1">
                <a:lumMod val="95000"/>
                <a:lumOff val="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38919789"/>
      </p:ext>
    </p:extLst>
  </p:cSld>
  <p:clrMapOvr>
    <a:masterClrMapping/>
  </p:clrMapOvr>
  <p:transition spd="slow" advTm="81005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0" objId="4"/>
        <p14:stopEvt time="5273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8"/>
          <p:cNvSpPr/>
          <p:nvPr/>
        </p:nvSpPr>
        <p:spPr>
          <a:xfrm>
            <a:off x="182563" y="152400"/>
            <a:ext cx="4924425" cy="1041400"/>
          </a:xfrm>
          <a:prstGeom prst="flowChartTerminator">
            <a:avLst/>
          </a:prstGeom>
          <a:solidFill>
            <a:srgbClr val="FFFF99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de-DE" altLang="en-US" sz="2200" dirty="0">
                <a:latin typeface="Arial" panose="020B0604020202020204" pitchFamily="34" charset="0"/>
              </a:rPr>
              <a:t>Con số may mắn</a:t>
            </a:r>
            <a:r>
              <a:rPr lang="de-DE" altLang="en-US" sz="2600" dirty="0">
                <a:latin typeface="Arial" panose="020B0604020202020204" pitchFamily="34" charset="0"/>
              </a:rPr>
              <a:t> </a:t>
            </a:r>
            <a:endParaRPr lang="en-US" altLang="zh-CN" sz="26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1000" name="AutoShape 40"/>
          <p:cNvSpPr/>
          <p:nvPr/>
        </p:nvSpPr>
        <p:spPr>
          <a:xfrm>
            <a:off x="1042988" y="1447800"/>
            <a:ext cx="985837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41002" name="AutoShape 42"/>
          <p:cNvSpPr/>
          <p:nvPr/>
        </p:nvSpPr>
        <p:spPr>
          <a:xfrm>
            <a:off x="2168525" y="14478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41009" name="AutoShape 49"/>
          <p:cNvSpPr/>
          <p:nvPr/>
        </p:nvSpPr>
        <p:spPr>
          <a:xfrm>
            <a:off x="3341688" y="14478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</a:t>
            </a:r>
          </a:p>
        </p:txBody>
      </p:sp>
      <p:sp>
        <p:nvSpPr>
          <p:cNvPr id="41010" name="AutoShape 50"/>
          <p:cNvSpPr/>
          <p:nvPr/>
        </p:nvSpPr>
        <p:spPr>
          <a:xfrm>
            <a:off x="4513263" y="14478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4</a:t>
            </a:r>
          </a:p>
        </p:txBody>
      </p:sp>
      <p:sp>
        <p:nvSpPr>
          <p:cNvPr id="41011" name="AutoShape 51"/>
          <p:cNvSpPr/>
          <p:nvPr/>
        </p:nvSpPr>
        <p:spPr>
          <a:xfrm>
            <a:off x="5627688" y="14478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5</a:t>
            </a:r>
          </a:p>
        </p:txBody>
      </p:sp>
      <p:sp>
        <p:nvSpPr>
          <p:cNvPr id="41012" name="AutoShape 52"/>
          <p:cNvSpPr/>
          <p:nvPr/>
        </p:nvSpPr>
        <p:spPr>
          <a:xfrm>
            <a:off x="6753225" y="14478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6</a:t>
            </a:r>
          </a:p>
        </p:txBody>
      </p:sp>
      <p:sp>
        <p:nvSpPr>
          <p:cNvPr id="41013" name="AutoShape 53"/>
          <p:cNvSpPr/>
          <p:nvPr/>
        </p:nvSpPr>
        <p:spPr>
          <a:xfrm>
            <a:off x="962025" y="24384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7</a:t>
            </a:r>
          </a:p>
        </p:txBody>
      </p:sp>
      <p:sp>
        <p:nvSpPr>
          <p:cNvPr id="41014" name="AutoShape 54"/>
          <p:cNvSpPr/>
          <p:nvPr/>
        </p:nvSpPr>
        <p:spPr>
          <a:xfrm>
            <a:off x="2098675" y="24384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8</a:t>
            </a:r>
          </a:p>
        </p:txBody>
      </p:sp>
      <p:sp>
        <p:nvSpPr>
          <p:cNvPr id="41015" name="AutoShape 55"/>
          <p:cNvSpPr/>
          <p:nvPr/>
        </p:nvSpPr>
        <p:spPr>
          <a:xfrm>
            <a:off x="3294063" y="24511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9</a:t>
            </a:r>
          </a:p>
        </p:txBody>
      </p:sp>
      <p:sp>
        <p:nvSpPr>
          <p:cNvPr id="41016" name="AutoShape 56"/>
          <p:cNvSpPr/>
          <p:nvPr/>
        </p:nvSpPr>
        <p:spPr>
          <a:xfrm>
            <a:off x="4502150" y="24638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10</a:t>
            </a:r>
          </a:p>
        </p:txBody>
      </p:sp>
      <p:sp>
        <p:nvSpPr>
          <p:cNvPr id="41017" name="AutoShape 57"/>
          <p:cNvSpPr/>
          <p:nvPr/>
        </p:nvSpPr>
        <p:spPr>
          <a:xfrm>
            <a:off x="5649913" y="2463800"/>
            <a:ext cx="985837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11</a:t>
            </a:r>
          </a:p>
        </p:txBody>
      </p:sp>
      <p:sp>
        <p:nvSpPr>
          <p:cNvPr id="41018" name="AutoShape 58"/>
          <p:cNvSpPr/>
          <p:nvPr/>
        </p:nvSpPr>
        <p:spPr>
          <a:xfrm>
            <a:off x="6764338" y="24511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12</a:t>
            </a:r>
          </a:p>
        </p:txBody>
      </p:sp>
      <p:sp>
        <p:nvSpPr>
          <p:cNvPr id="41019" name="AutoShape 59"/>
          <p:cNvSpPr/>
          <p:nvPr/>
        </p:nvSpPr>
        <p:spPr>
          <a:xfrm>
            <a:off x="984250" y="3429000"/>
            <a:ext cx="985838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13</a:t>
            </a:r>
          </a:p>
        </p:txBody>
      </p:sp>
      <p:sp>
        <p:nvSpPr>
          <p:cNvPr id="41020" name="AutoShape 60"/>
          <p:cNvSpPr/>
          <p:nvPr/>
        </p:nvSpPr>
        <p:spPr>
          <a:xfrm>
            <a:off x="2122488" y="34544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14</a:t>
            </a:r>
          </a:p>
        </p:txBody>
      </p:sp>
      <p:sp>
        <p:nvSpPr>
          <p:cNvPr id="41021" name="AutoShape 61"/>
          <p:cNvSpPr/>
          <p:nvPr/>
        </p:nvSpPr>
        <p:spPr>
          <a:xfrm>
            <a:off x="3305175" y="3479800"/>
            <a:ext cx="985838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15</a:t>
            </a:r>
          </a:p>
        </p:txBody>
      </p:sp>
      <p:sp>
        <p:nvSpPr>
          <p:cNvPr id="41022" name="AutoShape 62"/>
          <p:cNvSpPr/>
          <p:nvPr/>
        </p:nvSpPr>
        <p:spPr>
          <a:xfrm>
            <a:off x="4537075" y="34544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16</a:t>
            </a:r>
          </a:p>
        </p:txBody>
      </p:sp>
      <p:sp>
        <p:nvSpPr>
          <p:cNvPr id="41023" name="AutoShape 63"/>
          <p:cNvSpPr/>
          <p:nvPr/>
        </p:nvSpPr>
        <p:spPr>
          <a:xfrm>
            <a:off x="5686425" y="34417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17</a:t>
            </a:r>
          </a:p>
        </p:txBody>
      </p:sp>
      <p:sp>
        <p:nvSpPr>
          <p:cNvPr id="41024" name="AutoShape 64"/>
          <p:cNvSpPr/>
          <p:nvPr/>
        </p:nvSpPr>
        <p:spPr>
          <a:xfrm>
            <a:off x="6775450" y="3454400"/>
            <a:ext cx="985838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18</a:t>
            </a:r>
          </a:p>
        </p:txBody>
      </p:sp>
      <p:sp>
        <p:nvSpPr>
          <p:cNvPr id="41025" name="AutoShape 65"/>
          <p:cNvSpPr/>
          <p:nvPr/>
        </p:nvSpPr>
        <p:spPr>
          <a:xfrm>
            <a:off x="984250" y="4457700"/>
            <a:ext cx="985838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19</a:t>
            </a:r>
          </a:p>
        </p:txBody>
      </p:sp>
      <p:sp>
        <p:nvSpPr>
          <p:cNvPr id="41026" name="AutoShape 66"/>
          <p:cNvSpPr/>
          <p:nvPr/>
        </p:nvSpPr>
        <p:spPr>
          <a:xfrm>
            <a:off x="2192338" y="44577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20</a:t>
            </a:r>
          </a:p>
        </p:txBody>
      </p:sp>
      <p:sp>
        <p:nvSpPr>
          <p:cNvPr id="41027" name="AutoShape 67"/>
          <p:cNvSpPr/>
          <p:nvPr/>
        </p:nvSpPr>
        <p:spPr>
          <a:xfrm>
            <a:off x="3328988" y="4457700"/>
            <a:ext cx="985837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21</a:t>
            </a:r>
          </a:p>
        </p:txBody>
      </p:sp>
      <p:sp>
        <p:nvSpPr>
          <p:cNvPr id="41028" name="AutoShape 68"/>
          <p:cNvSpPr/>
          <p:nvPr/>
        </p:nvSpPr>
        <p:spPr>
          <a:xfrm>
            <a:off x="4537075" y="44323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22</a:t>
            </a:r>
          </a:p>
        </p:txBody>
      </p:sp>
      <p:sp>
        <p:nvSpPr>
          <p:cNvPr id="41029" name="AutoShape 69"/>
          <p:cNvSpPr/>
          <p:nvPr/>
        </p:nvSpPr>
        <p:spPr>
          <a:xfrm>
            <a:off x="5721350" y="44069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23</a:t>
            </a:r>
          </a:p>
        </p:txBody>
      </p:sp>
      <p:sp>
        <p:nvSpPr>
          <p:cNvPr id="41030" name="AutoShape 70"/>
          <p:cNvSpPr/>
          <p:nvPr/>
        </p:nvSpPr>
        <p:spPr>
          <a:xfrm>
            <a:off x="6823075" y="44196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24</a:t>
            </a:r>
          </a:p>
        </p:txBody>
      </p:sp>
      <p:sp>
        <p:nvSpPr>
          <p:cNvPr id="41031" name="AutoShape 71"/>
          <p:cNvSpPr/>
          <p:nvPr/>
        </p:nvSpPr>
        <p:spPr>
          <a:xfrm>
            <a:off x="1066800" y="54864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25</a:t>
            </a:r>
          </a:p>
        </p:txBody>
      </p:sp>
      <p:sp>
        <p:nvSpPr>
          <p:cNvPr id="41032" name="AutoShape 72"/>
          <p:cNvSpPr/>
          <p:nvPr/>
        </p:nvSpPr>
        <p:spPr>
          <a:xfrm>
            <a:off x="2133600" y="55626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26</a:t>
            </a:r>
          </a:p>
        </p:txBody>
      </p:sp>
      <p:sp>
        <p:nvSpPr>
          <p:cNvPr id="41033" name="AutoShape 73"/>
          <p:cNvSpPr/>
          <p:nvPr/>
        </p:nvSpPr>
        <p:spPr>
          <a:xfrm>
            <a:off x="3276600" y="55626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27</a:t>
            </a:r>
          </a:p>
        </p:txBody>
      </p:sp>
      <p:sp>
        <p:nvSpPr>
          <p:cNvPr id="41034" name="AutoShape 74"/>
          <p:cNvSpPr/>
          <p:nvPr/>
        </p:nvSpPr>
        <p:spPr>
          <a:xfrm>
            <a:off x="4648200" y="5562600"/>
            <a:ext cx="985838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28</a:t>
            </a:r>
          </a:p>
        </p:txBody>
      </p:sp>
      <p:sp>
        <p:nvSpPr>
          <p:cNvPr id="41035" name="AutoShape 75"/>
          <p:cNvSpPr/>
          <p:nvPr/>
        </p:nvSpPr>
        <p:spPr>
          <a:xfrm>
            <a:off x="5867400" y="5562600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 smtClean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29</a:t>
            </a:r>
            <a:endParaRPr lang="en-US" altLang="zh-CN" dirty="0">
              <a:solidFill>
                <a:srgbClr val="FFFF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0211" name="AutoShape 35"/>
          <p:cNvSpPr/>
          <p:nvPr/>
        </p:nvSpPr>
        <p:spPr>
          <a:xfrm>
            <a:off x="1898650" y="4267200"/>
            <a:ext cx="1600200" cy="1371600"/>
          </a:xfrm>
          <a:prstGeom prst="irregularSeal1">
            <a:avLst/>
          </a:prstGeom>
          <a:solidFill>
            <a:srgbClr val="0000FF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lang="en-US" altLang="zh-CN" dirty="0" err="1" smtClean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Bình</a:t>
            </a:r>
            <a:endParaRPr lang="en-US" altLang="zh-CN" dirty="0">
              <a:solidFill>
                <a:srgbClr val="FFFF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0210" name="AutoShape 34"/>
          <p:cNvSpPr/>
          <p:nvPr/>
        </p:nvSpPr>
        <p:spPr>
          <a:xfrm>
            <a:off x="6553200" y="1295400"/>
            <a:ext cx="1371600" cy="1219200"/>
          </a:xfrm>
          <a:prstGeom prst="irregularSeal1">
            <a:avLst/>
          </a:prstGeom>
          <a:solidFill>
            <a:srgbClr val="0000FF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Khiêm</a:t>
            </a:r>
          </a:p>
        </p:txBody>
      </p:sp>
      <p:pic>
        <p:nvPicPr>
          <p:cNvPr id="9230" name="Picture 18" descr="Cau ho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163" y="228600"/>
            <a:ext cx="1066800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35"/>
          <p:cNvSpPr/>
          <p:nvPr/>
        </p:nvSpPr>
        <p:spPr>
          <a:xfrm>
            <a:off x="3135630" y="2273935"/>
            <a:ext cx="1311910" cy="1214120"/>
          </a:xfrm>
          <a:prstGeom prst="irregularSeal1">
            <a:avLst/>
          </a:prstGeom>
          <a:solidFill>
            <a:srgbClr val="0000FF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buNone/>
            </a:pPr>
            <a:r>
              <a:rPr lang="en-US" altLang="zh-CN" dirty="0" err="1">
                <a:solidFill>
                  <a:srgbClr val="FFFF00"/>
                </a:solidFill>
                <a:ea typeface="SimSun" panose="02010600030101010101" pitchFamily="2" charset="-122"/>
              </a:rPr>
              <a:t>Đ</a:t>
            </a:r>
            <a:r>
              <a:rPr lang="en-US" altLang="zh-CN" dirty="0" err="1" smtClean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ăng</a:t>
            </a:r>
            <a:endParaRPr lang="en-US" altLang="zh-CN" dirty="0">
              <a:solidFill>
                <a:srgbClr val="FFFF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8" name="AutoShape 70"/>
          <p:cNvSpPr/>
          <p:nvPr/>
        </p:nvSpPr>
        <p:spPr>
          <a:xfrm>
            <a:off x="6940550" y="5559425"/>
            <a:ext cx="984250" cy="9144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76200" cap="flat" cmpd="tri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zh-CN" dirty="0" smtClean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30</a:t>
            </a:r>
            <a:endParaRPr lang="en-US" altLang="zh-CN" dirty="0">
              <a:solidFill>
                <a:srgbClr val="FFFF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4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41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41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410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410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410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6" dur="80"/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7" dur="80"/>
                                        <p:tgtEl>
                                          <p:spTgt spid="41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80"/>
                                        <p:tgtEl>
                                          <p:spTgt spid="41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1" dur="80"/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2" dur="80"/>
                                        <p:tgtEl>
                                          <p:spTgt spid="41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80"/>
                                        <p:tgtEl>
                                          <p:spTgt spid="41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6" dur="8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7" dur="8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8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1" dur="80"/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2" dur="80"/>
                                        <p:tgtEl>
                                          <p:spTgt spid="41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80"/>
                                        <p:tgtEl>
                                          <p:spTgt spid="41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6" dur="8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7" dur="8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8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1" dur="8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2" dur="8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8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6" dur="80"/>
                                        <p:tgtEl>
                                          <p:spTgt spid="410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7" dur="80"/>
                                        <p:tgtEl>
                                          <p:spTgt spid="41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80"/>
                                        <p:tgtEl>
                                          <p:spTgt spid="41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1" dur="80"/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2" dur="80"/>
                                        <p:tgtEl>
                                          <p:spTgt spid="41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80"/>
                                        <p:tgtEl>
                                          <p:spTgt spid="41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6" dur="80"/>
                                        <p:tgtEl>
                                          <p:spTgt spid="41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7" dur="80"/>
                                        <p:tgtEl>
                                          <p:spTgt spid="41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80"/>
                                        <p:tgtEl>
                                          <p:spTgt spid="41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1" dur="80"/>
                                        <p:tgtEl>
                                          <p:spTgt spid="41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2" dur="80"/>
                                        <p:tgtEl>
                                          <p:spTgt spid="410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80"/>
                                        <p:tgtEl>
                                          <p:spTgt spid="410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6" dur="80"/>
                                        <p:tgtEl>
                                          <p:spTgt spid="41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7" dur="80"/>
                                        <p:tgtEl>
                                          <p:spTgt spid="41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80"/>
                                        <p:tgtEl>
                                          <p:spTgt spid="41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1" dur="80"/>
                                        <p:tgtEl>
                                          <p:spTgt spid="41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2" dur="80"/>
                                        <p:tgtEl>
                                          <p:spTgt spid="41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80"/>
                                        <p:tgtEl>
                                          <p:spTgt spid="41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6" dur="80"/>
                                        <p:tgtEl>
                                          <p:spTgt spid="410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7" dur="80"/>
                                        <p:tgtEl>
                                          <p:spTgt spid="410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80"/>
                                        <p:tgtEl>
                                          <p:spTgt spid="410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1" dur="80"/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2" dur="80"/>
                                        <p:tgtEl>
                                          <p:spTgt spid="410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80"/>
                                        <p:tgtEl>
                                          <p:spTgt spid="410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6" dur="80"/>
                                        <p:tgtEl>
                                          <p:spTgt spid="41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7" dur="80"/>
                                        <p:tgtEl>
                                          <p:spTgt spid="41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80"/>
                                        <p:tgtEl>
                                          <p:spTgt spid="41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1" dur="80"/>
                                        <p:tgtEl>
                                          <p:spTgt spid="4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2" dur="80"/>
                                        <p:tgtEl>
                                          <p:spTgt spid="4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80"/>
                                        <p:tgtEl>
                                          <p:spTgt spid="4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6" dur="80"/>
                                        <p:tgtEl>
                                          <p:spTgt spid="4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7" dur="80"/>
                                        <p:tgtEl>
                                          <p:spTgt spid="4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80"/>
                                        <p:tgtEl>
                                          <p:spTgt spid="4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1" dur="80"/>
                                        <p:tgtEl>
                                          <p:spTgt spid="4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2" dur="80"/>
                                        <p:tgtEl>
                                          <p:spTgt spid="4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80"/>
                                        <p:tgtEl>
                                          <p:spTgt spid="4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6" dur="80"/>
                                        <p:tgtEl>
                                          <p:spTgt spid="4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7" dur="80"/>
                                        <p:tgtEl>
                                          <p:spTgt spid="4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80"/>
                                        <p:tgtEl>
                                          <p:spTgt spid="4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1" dur="80"/>
                                        <p:tgtEl>
                                          <p:spTgt spid="4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2" dur="80"/>
                                        <p:tgtEl>
                                          <p:spTgt spid="4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80"/>
                                        <p:tgtEl>
                                          <p:spTgt spid="4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6" dur="80"/>
                                        <p:tgtEl>
                                          <p:spTgt spid="4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7" dur="80"/>
                                        <p:tgtEl>
                                          <p:spTgt spid="410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80"/>
                                        <p:tgtEl>
                                          <p:spTgt spid="410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1" dur="80"/>
                                        <p:tgtEl>
                                          <p:spTgt spid="4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2" dur="80"/>
                                        <p:tgtEl>
                                          <p:spTgt spid="410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80"/>
                                        <p:tgtEl>
                                          <p:spTgt spid="410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6" dur="80"/>
                                        <p:tgtEl>
                                          <p:spTgt spid="410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7" dur="80"/>
                                        <p:tgtEl>
                                          <p:spTgt spid="4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80"/>
                                        <p:tgtEl>
                                          <p:spTgt spid="4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1" dur="80"/>
                                        <p:tgtEl>
                                          <p:spTgt spid="4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2" dur="80"/>
                                        <p:tgtEl>
                                          <p:spTgt spid="4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80"/>
                                        <p:tgtEl>
                                          <p:spTgt spid="4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6" dur="80"/>
                                        <p:tgtEl>
                                          <p:spTgt spid="4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7" dur="80"/>
                                        <p:tgtEl>
                                          <p:spTgt spid="4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80"/>
                                        <p:tgtEl>
                                          <p:spTgt spid="4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3" dur="20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8" dur="20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5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6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bldLvl="0" animBg="1"/>
      <p:bldP spid="41000" grpId="1" animBg="1"/>
      <p:bldP spid="41002" grpId="0" bldLvl="0" animBg="1"/>
      <p:bldP spid="41002" grpId="1" animBg="1"/>
      <p:bldP spid="41009" grpId="0" bldLvl="0" animBg="1"/>
      <p:bldP spid="41009" grpId="1" animBg="1"/>
      <p:bldP spid="41010" grpId="0" bldLvl="0" animBg="1"/>
      <p:bldP spid="41010" grpId="1" animBg="1"/>
      <p:bldP spid="41011" grpId="0" bldLvl="0" animBg="1"/>
      <p:bldP spid="41011" grpId="1" animBg="1"/>
      <p:bldP spid="41012" grpId="0" bldLvl="0" animBg="1"/>
      <p:bldP spid="41012" grpId="1" animBg="1"/>
      <p:bldP spid="41013" grpId="0" bldLvl="0" animBg="1"/>
      <p:bldP spid="41013" grpId="1" animBg="1"/>
      <p:bldP spid="41014" grpId="0" bldLvl="0" animBg="1"/>
      <p:bldP spid="41014" grpId="1" animBg="1"/>
      <p:bldP spid="41015" grpId="0" bldLvl="0" animBg="1"/>
      <p:bldP spid="41015" grpId="1" animBg="1"/>
      <p:bldP spid="41016" grpId="0" bldLvl="0" animBg="1"/>
      <p:bldP spid="41016" grpId="1" animBg="1"/>
      <p:bldP spid="41017" grpId="0" bldLvl="0" animBg="1"/>
      <p:bldP spid="41017" grpId="1" animBg="1"/>
      <p:bldP spid="41018" grpId="0" bldLvl="0" animBg="1"/>
      <p:bldP spid="41018" grpId="1" animBg="1"/>
      <p:bldP spid="41019" grpId="0" bldLvl="0" animBg="1"/>
      <p:bldP spid="41019" grpId="1" animBg="1"/>
      <p:bldP spid="41020" grpId="0" bldLvl="0" animBg="1"/>
      <p:bldP spid="41020" grpId="1" animBg="1"/>
      <p:bldP spid="41021" grpId="0" bldLvl="0" animBg="1"/>
      <p:bldP spid="41021" grpId="1" animBg="1"/>
      <p:bldP spid="41022" grpId="0" bldLvl="0" animBg="1"/>
      <p:bldP spid="41022" grpId="1" animBg="1"/>
      <p:bldP spid="41023" grpId="0" bldLvl="0" animBg="1"/>
      <p:bldP spid="41023" grpId="1" animBg="1"/>
      <p:bldP spid="41024" grpId="0" bldLvl="0" animBg="1"/>
      <p:bldP spid="41024" grpId="1" animBg="1"/>
      <p:bldP spid="41025" grpId="0" bldLvl="0" animBg="1"/>
      <p:bldP spid="41025" grpId="1" animBg="1"/>
      <p:bldP spid="41026" grpId="0" bldLvl="0" animBg="1"/>
      <p:bldP spid="41026" grpId="1" animBg="1"/>
      <p:bldP spid="41027" grpId="0" bldLvl="0" animBg="1"/>
      <p:bldP spid="41027" grpId="1" animBg="1"/>
      <p:bldP spid="41028" grpId="0" bldLvl="0" animBg="1"/>
      <p:bldP spid="41028" grpId="1" animBg="1"/>
      <p:bldP spid="41029" grpId="0" bldLvl="0" animBg="1"/>
      <p:bldP spid="41029" grpId="1" animBg="1"/>
      <p:bldP spid="41030" grpId="0" bldLvl="0" animBg="1"/>
      <p:bldP spid="41030" grpId="1" animBg="1"/>
      <p:bldP spid="41031" grpId="0" bldLvl="0" animBg="1"/>
      <p:bldP spid="41031" grpId="1" animBg="1"/>
      <p:bldP spid="41032" grpId="0" bldLvl="0" animBg="1"/>
      <p:bldP spid="41032" grpId="1" animBg="1"/>
      <p:bldP spid="41033" grpId="0" bldLvl="0" animBg="1"/>
      <p:bldP spid="41033" grpId="1" animBg="1"/>
      <p:bldP spid="41034" grpId="0" bldLvl="0" animBg="1"/>
      <p:bldP spid="41034" grpId="1" animBg="1"/>
      <p:bldP spid="41035" grpId="0" bldLvl="0" animBg="1"/>
      <p:bldP spid="41035" grpId="1" animBg="1"/>
      <p:bldP spid="50211" grpId="0" bldLvl="0" animBg="1"/>
      <p:bldP spid="50210" grpId="0" bldLvl="0" animBg="1"/>
      <p:bldP spid="3" grpId="0" bldLvl="0" animBg="1"/>
      <p:bldP spid="38" grpId="0" bldLvl="0" animBg="1"/>
      <p:bldP spid="3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/>
          <p:cNvSpPr txBox="1"/>
          <p:nvPr/>
        </p:nvSpPr>
        <p:spPr>
          <a:xfrm>
            <a:off x="3429000" y="6156325"/>
            <a:ext cx="3352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3200" dirty="0">
                <a:solidFill>
                  <a:srgbClr val="FF00FF"/>
                </a:solidFill>
                <a:latin typeface="Arial" panose="020B0604020202020204" pitchFamily="34" charset="0"/>
              </a:rPr>
              <a:t>Một cánh rừng</a:t>
            </a:r>
          </a:p>
        </p:txBody>
      </p:sp>
      <p:pic>
        <p:nvPicPr>
          <p:cNvPr id="12291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65225"/>
            <a:ext cx="8610600" cy="4991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Rectangle 8"/>
          <p:cNvSpPr/>
          <p:nvPr/>
        </p:nvSpPr>
        <p:spPr>
          <a:xfrm>
            <a:off x="4343400" y="368300"/>
            <a:ext cx="1428750" cy="641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3600" b="1" u="sng" dirty="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Toán: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/>
          <p:nvPr/>
        </p:nvSpPr>
        <p:spPr>
          <a:xfrm>
            <a:off x="2667000" y="6019800"/>
            <a:ext cx="4572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3200" dirty="0">
                <a:solidFill>
                  <a:srgbClr val="FF00FF"/>
                </a:solidFill>
                <a:latin typeface="Arial" panose="020B0604020202020204" pitchFamily="34" charset="0"/>
              </a:rPr>
              <a:t>Một vườn chè</a:t>
            </a:r>
          </a:p>
        </p:txBody>
      </p:sp>
      <p:pic>
        <p:nvPicPr>
          <p:cNvPr id="1331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8386763" cy="5053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52600" y="0"/>
            <a:ext cx="6553200" cy="646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7" name="Rectangle 5"/>
          <p:cNvSpPr/>
          <p:nvPr/>
        </p:nvSpPr>
        <p:spPr>
          <a:xfrm>
            <a:off x="4343400" y="368300"/>
            <a:ext cx="1428750" cy="641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3600" b="1" u="sng" dirty="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Toán: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/>
          <p:nvPr/>
        </p:nvSpPr>
        <p:spPr>
          <a:xfrm>
            <a:off x="1295400" y="6019800"/>
            <a:ext cx="67056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3200" dirty="0">
                <a:latin typeface="Arial" panose="020B0604020202020204" pitchFamily="34" charset="0"/>
              </a:rPr>
              <a:t>Cánh đồng lúa; ngô</a:t>
            </a:r>
          </a:p>
        </p:txBody>
      </p:sp>
      <p:pic>
        <p:nvPicPr>
          <p:cNvPr id="14339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8572500" cy="4795838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340" name="Rectangle 5"/>
          <p:cNvSpPr/>
          <p:nvPr/>
        </p:nvSpPr>
        <p:spPr>
          <a:xfrm>
            <a:off x="4343400" y="368300"/>
            <a:ext cx="1428750" cy="641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3600" b="1" u="sng" dirty="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Toán: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WordArt 4"/>
          <p:cNvSpPr>
            <a:spLocks noTextEdit="1"/>
          </p:cNvSpPr>
          <p:nvPr/>
        </p:nvSpPr>
        <p:spPr>
          <a:xfrm>
            <a:off x="1066800" y="914400"/>
            <a:ext cx="6096000" cy="14700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lstStyle/>
          <a:p>
            <a:pPr algn="l"/>
            <a:r>
              <a:rPr lang="en-US" sz="18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sp>
        <p:nvSpPr>
          <p:cNvPr id="16390" name="WordArt 3"/>
          <p:cNvSpPr>
            <a:spLocks noTextEdit="1"/>
          </p:cNvSpPr>
          <p:nvPr/>
        </p:nvSpPr>
        <p:spPr>
          <a:xfrm>
            <a:off x="1219288" y="581069"/>
            <a:ext cx="729615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70C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91" name="WordArt 4"/>
          <p:cNvSpPr>
            <a:spLocks noTextEdit="1"/>
          </p:cNvSpPr>
          <p:nvPr/>
        </p:nvSpPr>
        <p:spPr>
          <a:xfrm>
            <a:off x="3381502" y="1886040"/>
            <a:ext cx="2638260" cy="655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800" b="1" dirty="0" err="1">
                <a:ln w="12700" cap="flat" cmpd="sng">
                  <a:solidFill>
                    <a:srgbClr val="68007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8007F">
                        <a:alpha val="100000"/>
                      </a:srgbClr>
                    </a:gs>
                    <a:gs pos="3999">
                      <a:srgbClr val="D519FF">
                        <a:alpha val="100000"/>
                      </a:srgbClr>
                    </a:gs>
                    <a:gs pos="87000">
                      <a:srgbClr val="F1B2FF">
                        <a:alpha val="100000"/>
                      </a:srgbClr>
                    </a:gs>
                    <a:gs pos="100000">
                      <a:srgbClr val="F1B2FF">
                        <a:alpha val="100000"/>
                      </a:srgbClr>
                    </a:gs>
                  </a:gsLst>
                  <a:lin ang="5400000"/>
                  <a:tileRect/>
                </a:gra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Héc</a:t>
            </a:r>
            <a:r>
              <a:rPr lang="en-US" sz="2800" b="1" dirty="0">
                <a:ln w="12700" cap="flat" cmpd="sng">
                  <a:solidFill>
                    <a:srgbClr val="68007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8007F">
                        <a:alpha val="100000"/>
                      </a:srgbClr>
                    </a:gs>
                    <a:gs pos="3999">
                      <a:srgbClr val="D519FF">
                        <a:alpha val="100000"/>
                      </a:srgbClr>
                    </a:gs>
                    <a:gs pos="87000">
                      <a:srgbClr val="F1B2FF">
                        <a:alpha val="100000"/>
                      </a:srgbClr>
                    </a:gs>
                    <a:gs pos="100000">
                      <a:srgbClr val="F1B2FF">
                        <a:alpha val="100000"/>
                      </a:srgbClr>
                    </a:gs>
                  </a:gsLst>
                  <a:lin ang="5400000"/>
                  <a:tileRect/>
                </a:gra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ta</a:t>
            </a:r>
          </a:p>
        </p:txBody>
      </p:sp>
    </p:spTree>
  </p:cSld>
  <p:clrMapOvr>
    <a:masterClrMapping/>
  </p:clrMapOvr>
  <p:transition spd="slow">
    <p:split orient="vert"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/>
          <p:nvPr/>
        </p:nvSpPr>
        <p:spPr>
          <a:xfrm>
            <a:off x="171419" y="1806818"/>
            <a:ext cx="8077200" cy="12001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spcBef>
                <a:spcPct val="20000"/>
              </a:spcBef>
              <a:buSz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Héc-ta viết tắt l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ha</a:t>
            </a:r>
            <a:endParaRPr lang="en-US" altLang="en-US" sz="28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9" name="Text Box 15"/>
          <p:cNvSpPr txBox="1"/>
          <p:nvPr/>
        </p:nvSpPr>
        <p:spPr>
          <a:xfrm>
            <a:off x="190500" y="2276274"/>
            <a:ext cx="7315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20000"/>
              </a:spcBef>
              <a:buClr>
                <a:schemeClr val="hlink"/>
              </a:buClr>
              <a:buSzPct val="80000"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Héc-ta hay còn gọi l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héc-tô-mét vuông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0" name="Text Box 16"/>
          <p:cNvSpPr txBox="1"/>
          <p:nvPr/>
        </p:nvSpPr>
        <p:spPr>
          <a:xfrm>
            <a:off x="538162" y="2830312"/>
            <a:ext cx="2819400" cy="584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Tx/>
              <a:buNone/>
            </a:pP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1hm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= 1 ha</a:t>
            </a:r>
            <a:endParaRPr lang="en-US" altLang="en-US" sz="32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1" name="Rectangle 17"/>
          <p:cNvSpPr/>
          <p:nvPr/>
        </p:nvSpPr>
        <p:spPr>
          <a:xfrm>
            <a:off x="457200" y="3459158"/>
            <a:ext cx="3862415" cy="684213"/>
          </a:xfrm>
          <a:prstGeom prst="rect">
            <a:avLst/>
          </a:prstGeom>
          <a:noFill/>
          <a:ln w="9525">
            <a:noFill/>
          </a:ln>
        </p:spPr>
        <p:txBody>
          <a:bodyPr anchor="ctr" anchorCtr="1"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Ví dụ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3 hm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ha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2" name="Rectangle 18"/>
          <p:cNvSpPr/>
          <p:nvPr/>
        </p:nvSpPr>
        <p:spPr>
          <a:xfrm>
            <a:off x="3314700" y="3485950"/>
            <a:ext cx="5334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None/>
            </a:pP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3</a:t>
            </a:r>
            <a:endParaRPr lang="en-US" altLang="en-US" sz="32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1" name="Text Box 7"/>
          <p:cNvSpPr txBox="1"/>
          <p:nvPr/>
        </p:nvSpPr>
        <p:spPr>
          <a:xfrm>
            <a:off x="304800" y="4143374"/>
            <a:ext cx="7848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* Bảng đơn vị đo diện tích</a:t>
            </a:r>
            <a:endParaRPr lang="en-US" altLang="en-US" sz="32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2" name="Text Box 8"/>
          <p:cNvSpPr txBox="1"/>
          <p:nvPr/>
        </p:nvSpPr>
        <p:spPr>
          <a:xfrm>
            <a:off x="457200" y="4621213"/>
            <a:ext cx="1143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km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3" name="Text Box 9"/>
          <p:cNvSpPr txBox="1"/>
          <p:nvPr/>
        </p:nvSpPr>
        <p:spPr>
          <a:xfrm>
            <a:off x="1676400" y="4631530"/>
            <a:ext cx="1143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4" name="Text Box 10"/>
          <p:cNvSpPr txBox="1"/>
          <p:nvPr/>
        </p:nvSpPr>
        <p:spPr>
          <a:xfrm>
            <a:off x="2948015" y="4601368"/>
            <a:ext cx="1371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dam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5" name="Text Box 11"/>
          <p:cNvSpPr txBox="1"/>
          <p:nvPr/>
        </p:nvSpPr>
        <p:spPr>
          <a:xfrm>
            <a:off x="4229100" y="4601368"/>
            <a:ext cx="990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6" name="Text Box 12"/>
          <p:cNvSpPr txBox="1"/>
          <p:nvPr/>
        </p:nvSpPr>
        <p:spPr>
          <a:xfrm>
            <a:off x="5105400" y="4601367"/>
            <a:ext cx="1143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7" name="Text Box 13"/>
          <p:cNvSpPr txBox="1"/>
          <p:nvPr/>
        </p:nvSpPr>
        <p:spPr>
          <a:xfrm>
            <a:off x="6224557" y="4601366"/>
            <a:ext cx="1143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8" name="Text Box 14"/>
          <p:cNvSpPr txBox="1"/>
          <p:nvPr/>
        </p:nvSpPr>
        <p:spPr>
          <a:xfrm>
            <a:off x="7367557" y="4631925"/>
            <a:ext cx="1295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447800" y="5205412"/>
            <a:ext cx="6096000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   1 hm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………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alt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6" name="Text Box 8"/>
          <p:cNvSpPr txBox="1"/>
          <p:nvPr/>
        </p:nvSpPr>
        <p:spPr>
          <a:xfrm>
            <a:off x="3314700" y="5165724"/>
            <a:ext cx="1447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10 000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7" name="Text Box 9"/>
          <p:cNvSpPr txBox="1"/>
          <p:nvPr/>
        </p:nvSpPr>
        <p:spPr>
          <a:xfrm>
            <a:off x="1866900" y="5842000"/>
            <a:ext cx="4724400" cy="5842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Nên 1ha = 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 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200" b="1" baseline="30000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8" name="Text Box 10"/>
          <p:cNvSpPr txBox="1"/>
          <p:nvPr/>
        </p:nvSpPr>
        <p:spPr>
          <a:xfrm>
            <a:off x="3771900" y="5819775"/>
            <a:ext cx="1447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10 000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 Box 8"/>
          <p:cNvSpPr txBox="1"/>
          <p:nvPr/>
        </p:nvSpPr>
        <p:spPr>
          <a:xfrm>
            <a:off x="3746901" y="797994"/>
            <a:ext cx="149779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 Box 8"/>
          <p:cNvSpPr txBox="1"/>
          <p:nvPr/>
        </p:nvSpPr>
        <p:spPr>
          <a:xfrm>
            <a:off x="1485944" y="285005"/>
            <a:ext cx="6476912" cy="584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Ba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11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10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2022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 Box 8"/>
          <p:cNvSpPr txBox="1"/>
          <p:nvPr/>
        </p:nvSpPr>
        <p:spPr>
          <a:xfrm>
            <a:off x="3467086" y="1266970"/>
            <a:ext cx="2057428" cy="584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Héc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- ta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4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19" grpId="0"/>
      <p:bldP spid="21520" grpId="0" animBg="1"/>
      <p:bldP spid="21521" grpId="0"/>
      <p:bldP spid="21522" grpId="0"/>
      <p:bldP spid="21511" grpId="0"/>
      <p:bldP spid="21512" grpId="0"/>
      <p:bldP spid="21513" grpId="0"/>
      <p:bldP spid="21514" grpId="0"/>
      <p:bldP spid="21515" grpId="0"/>
      <p:bldP spid="21516" grpId="0"/>
      <p:bldP spid="21517" grpId="0"/>
      <p:bldP spid="21518" grpId="0"/>
      <p:bldP spid="22535" grpId="0"/>
      <p:bldP spid="22536" grpId="0"/>
      <p:bldP spid="22537" grpId="0" animBg="1"/>
      <p:bldP spid="22538" grpId="0"/>
      <p:bldP spid="20" grpId="0"/>
      <p:bldP spid="21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riel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</TotalTime>
  <Words>665</Words>
  <Application>Microsoft Office PowerPoint</Application>
  <PresentationFormat>On-screen Show (4:3)</PresentationFormat>
  <Paragraphs>168</Paragraphs>
  <Slides>22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宋体</vt:lpstr>
      <vt:lpstr>宋体</vt:lpstr>
      <vt:lpstr>.VnVogue</vt:lpstr>
      <vt:lpstr>Arial</vt:lpstr>
      <vt:lpstr>Calibri</vt:lpstr>
      <vt:lpstr>Century Schoolbook</vt:lpstr>
      <vt:lpstr>Impact</vt:lpstr>
      <vt:lpstr>Times New Roman</vt:lpstr>
      <vt:lpstr>VNI-Times</vt:lpstr>
      <vt:lpstr>Wingdings</vt:lpstr>
      <vt:lpstr>Wingdings 2</vt:lpstr>
      <vt:lpstr>Oriel</vt:lpstr>
      <vt:lpstr>1_Oriel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59</cp:revision>
  <dcterms:created xsi:type="dcterms:W3CDTF">2016-10-01T09:33:00Z</dcterms:created>
  <dcterms:modified xsi:type="dcterms:W3CDTF">2023-03-22T03:04:19Z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A2ACF8EF4E0D4333BE5427E20DCDB232</vt:lpwstr>
  </property>
  <property fmtid="{D5CDD505-2E9C-101B-9397-08002B2CF9AE}" pid="3" name="KSOProductBuildVer">
    <vt:lpwstr>1033-11.2.0.11341</vt:lpwstr>
  </property>
</Properties>
</file>