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8"/>
  </p:notesMasterIdLst>
  <p:sldIdLst>
    <p:sldId id="513" r:id="rId2"/>
    <p:sldId id="543" r:id="rId3"/>
    <p:sldId id="542" r:id="rId4"/>
    <p:sldId id="516" r:id="rId5"/>
    <p:sldId id="519" r:id="rId6"/>
    <p:sldId id="544" r:id="rId7"/>
    <p:sldId id="521" r:id="rId8"/>
    <p:sldId id="545" r:id="rId9"/>
    <p:sldId id="523" r:id="rId10"/>
    <p:sldId id="546" r:id="rId11"/>
    <p:sldId id="525" r:id="rId12"/>
    <p:sldId id="518" r:id="rId13"/>
    <p:sldId id="498" r:id="rId14"/>
    <p:sldId id="526" r:id="rId15"/>
    <p:sldId id="531" r:id="rId16"/>
    <p:sldId id="532" r:id="rId17"/>
    <p:sldId id="533" r:id="rId18"/>
    <p:sldId id="534" r:id="rId19"/>
    <p:sldId id="535" r:id="rId20"/>
    <p:sldId id="536" r:id="rId21"/>
    <p:sldId id="537" r:id="rId22"/>
    <p:sldId id="538" r:id="rId23"/>
    <p:sldId id="539" r:id="rId24"/>
    <p:sldId id="540" r:id="rId25"/>
    <p:sldId id="541" r:id="rId26"/>
    <p:sldId id="517" r:id="rId27"/>
  </p:sldIdLst>
  <p:sldSz cx="10972800" cy="6858000"/>
  <p:notesSz cx="6858000" cy="9144000"/>
  <p:custDataLst>
    <p:tags r:id="rId29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FFFFCC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65" autoAdjust="0"/>
    <p:restoredTop sz="94660"/>
  </p:normalViewPr>
  <p:slideViewPr>
    <p:cSldViewPr>
      <p:cViewPr varScale="1">
        <p:scale>
          <a:sx n="82" d="100"/>
          <a:sy n="82" d="100"/>
        </p:scale>
        <p:origin x="758" y="6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38E6832-F168-4E62-8C11-B51667656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060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54491-4325-4DF7-BB06-3CAD6DBC4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24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ADB6B-B0D0-4F4B-81C0-F1E2C96FD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22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ADB6B-B0D0-4F4B-81C0-F1E2C96FD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53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ADB6B-B0D0-4F4B-81C0-F1E2C96FD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94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ADB6B-B0D0-4F4B-81C0-F1E2C96FD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27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E04EE-8CB6-49D1-9DE5-D962C5C7F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84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24121-1322-41C4-976C-90F5B63AD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15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BDE5D-BB83-4C71-A15B-4181362B5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74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9BF5A-08E1-4EFE-9E32-473E99B600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6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A6FA7-68D9-4991-84EE-6B62AD148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098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34724-BAE4-49D5-A53A-7B5CB30381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0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1FCEF-2ADD-4E41-8B42-EF700B5DC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38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D5EC1-EC77-4EA0-8248-8D4A84D21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1AA9B-C79A-4585-A4C8-4DA1300D2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58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E244F-F10D-43F5-92CD-131F21030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96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6FE9E-BBB3-486D-B791-F5C605A3E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73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ADB6B-B0D0-4F4B-81C0-F1E2C96FD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2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ADB6B-B0D0-4F4B-81C0-F1E2C96FD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23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ADB6B-B0D0-4F4B-81C0-F1E2C96FD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54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688CB9A2-E862-421F-98A4-36DF18568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70" r:id="rId8"/>
    <p:sldLayoutId id="2147483669" r:id="rId9"/>
    <p:sldLayoutId id="2147483668" r:id="rId10"/>
    <p:sldLayoutId id="2147483667" r:id="rId11"/>
    <p:sldLayoutId id="2147483666" r:id="rId12"/>
    <p:sldLayoutId id="2147483665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vi-VN" sz="3600" b="1" dirty="0" smtClean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Phạm Thị Cúc</a:t>
            </a:r>
            <a:endParaRPr lang="en-US" sz="3600" b="1" dirty="0">
              <a:solidFill>
                <a:srgbClr val="C00000"/>
              </a:solidFill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TIẾT 2 – CHỦ ĐỀ 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1803400" y="2781300"/>
            <a:ext cx="7478713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1269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127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1272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46038"/>
            <a:ext cx="8029575" cy="676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4462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00" y="5070301"/>
            <a:ext cx="1885999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40617E-9169-428E-AF4D-A3D23AFE07D6}"/>
              </a:ext>
            </a:extLst>
          </p:cNvPr>
          <p:cNvSpPr/>
          <p:nvPr/>
        </p:nvSpPr>
        <p:spPr>
          <a:xfrm>
            <a:off x="8681764" y="104774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992313" y="1037117"/>
            <a:ext cx="6948487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3074988"/>
            <a:ext cx="1962150" cy="250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50" y="3545772"/>
            <a:ext cx="2110893" cy="1941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6403" b="4073"/>
          <a:stretch>
            <a:fillRect/>
          </a:stretch>
        </p:blipFill>
        <p:spPr bwMode="auto">
          <a:xfrm>
            <a:off x="482600" y="2504680"/>
            <a:ext cx="3098800" cy="88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95425" y="326707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ƯỚC MƠ CỦA BẠN ĐÔ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976313" y="1981200"/>
            <a:ext cx="3211512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446088" y="3860800"/>
            <a:ext cx="3009900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50000" r="18747" b="20293"/>
          <a:stretch>
            <a:fillRect/>
          </a:stretch>
        </p:blipFill>
        <p:spPr bwMode="auto">
          <a:xfrm>
            <a:off x="6600825" y="1895475"/>
            <a:ext cx="3960813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90550" y="1133475"/>
            <a:ext cx="2373313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784350" y="1112838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ƯỚC MƠ CỦA BẠN ĐÔ</a:t>
            </a:r>
          </a:p>
        </p:txBody>
      </p:sp>
      <p:pic>
        <p:nvPicPr>
          <p:cNvPr id="14348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t="11942" r="12405" b="59459"/>
          <a:stretch>
            <a:fillRect/>
          </a:stretch>
        </p:blipFill>
        <p:spPr bwMode="auto">
          <a:xfrm>
            <a:off x="6326188" y="3651250"/>
            <a:ext cx="35337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xplosion 1 2"/>
          <p:cNvSpPr/>
          <p:nvPr/>
        </p:nvSpPr>
        <p:spPr>
          <a:xfrm rot="21055422">
            <a:off x="3213100" y="2454275"/>
            <a:ext cx="4156075" cy="2517775"/>
          </a:xfrm>
          <a:prstGeom prst="irregularSeal1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232275" y="3409950"/>
            <a:ext cx="2116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</a:rPr>
              <a:t>THẢO LUẬN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598488" y="2112963"/>
            <a:ext cx="600075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599238" y="1898650"/>
            <a:ext cx="3856037" cy="3043238"/>
          </a:xfrm>
          <a:prstGeom prst="wedgeRoundRectCallout">
            <a:avLst>
              <a:gd name="adj1" fmla="val -59264"/>
              <a:gd name="adj2" fmla="val 6301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*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buổi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dậy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nghe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kèn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vang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doanh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trại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quân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gần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ấy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dần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trở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quen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thuộc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599238" y="1898650"/>
            <a:ext cx="3711575" cy="3043238"/>
          </a:xfrm>
          <a:prstGeom prst="wedgeRoundRectCallout">
            <a:avLst>
              <a:gd name="adj1" fmla="val -60113"/>
              <a:gd name="adj2" fmla="val 6405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* 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buổi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lễ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khai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giảng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năm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học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khi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âm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hùng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tráng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kèn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vang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lên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bài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hát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Quốc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cùng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xúc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động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.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</p:txBody>
      </p:sp>
      <p:pic>
        <p:nvPicPr>
          <p:cNvPr id="16390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446088" y="2060575"/>
            <a:ext cx="574833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1" t="11942" r="15700" b="59459"/>
          <a:stretch>
            <a:fillRect/>
          </a:stretch>
        </p:blipFill>
        <p:spPr bwMode="auto">
          <a:xfrm>
            <a:off x="446088" y="2373313"/>
            <a:ext cx="5297487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599238" y="1898650"/>
            <a:ext cx="3856037" cy="1890713"/>
          </a:xfrm>
          <a:prstGeom prst="wedgeRoundRectCallout">
            <a:avLst>
              <a:gd name="adj1" fmla="val -76844"/>
              <a:gd name="adj2" fmla="val 4612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*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thầm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nghĩ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mình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sẽ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học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kèn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để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được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đứng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nghi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lễ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trường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13573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7" t="50000" r="7291" b="20293"/>
          <a:stretch>
            <a:fillRect/>
          </a:stretch>
        </p:blipFill>
        <p:spPr bwMode="auto">
          <a:xfrm>
            <a:off x="425450" y="2254250"/>
            <a:ext cx="5883275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308725" y="2254250"/>
            <a:ext cx="4146550" cy="2447925"/>
          </a:xfrm>
          <a:prstGeom prst="wedgeRoundRectCallout">
            <a:avLst>
              <a:gd name="adj1" fmla="val -69076"/>
              <a:gd name="adj2" fmla="val 7392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*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Yêu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kèn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mơ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ước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sẽ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trở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thành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một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công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đoàn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quân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để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mang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những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âm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thanh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hùng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tráng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đến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mọi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người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876300"/>
            <a:ext cx="10763250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230188" y="104775"/>
            <a:ext cx="2374900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104775"/>
            <a:ext cx="388778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2214563" y="1949450"/>
            <a:ext cx="3243262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446088" y="3686175"/>
            <a:ext cx="3311525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50000" r="18747" b="20293"/>
          <a:stretch>
            <a:fillRect/>
          </a:stretch>
        </p:blipFill>
        <p:spPr bwMode="auto">
          <a:xfrm>
            <a:off x="6029325" y="1754188"/>
            <a:ext cx="4532313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446088" y="1052513"/>
            <a:ext cx="2303462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525588" y="1084263"/>
            <a:ext cx="80232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1713CB"/>
                </a:solidFill>
                <a:latin typeface="Cambria" pitchFamily="18" charset="0"/>
              </a:rPr>
              <a:t>KỂ CHUYỆN THEO TRANH</a:t>
            </a:r>
          </a:p>
        </p:txBody>
      </p:sp>
      <p:pic>
        <p:nvPicPr>
          <p:cNvPr id="20492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t="11942" r="12405" b="59459"/>
          <a:stretch>
            <a:fillRect/>
          </a:stretch>
        </p:blipFill>
        <p:spPr bwMode="auto">
          <a:xfrm>
            <a:off x="4975225" y="3613150"/>
            <a:ext cx="353536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41513" y="2308225"/>
            <a:ext cx="1052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1</a:t>
            </a:r>
            <a:endParaRPr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470275" y="4640263"/>
            <a:ext cx="1052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2</a:t>
            </a:r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243763" y="3897313"/>
            <a:ext cx="1050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3</a:t>
            </a:r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8610600" y="2460625"/>
            <a:ext cx="1052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1713CB"/>
                </a:solidFill>
                <a:latin typeface="Cambria" pitchFamily="18" charset="0"/>
              </a:rPr>
              <a:t>NHÓM 4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22626" r="41219" b="53851"/>
          <a:stretch>
            <a:fillRect/>
          </a:stretch>
        </p:blipFill>
        <p:spPr bwMode="auto">
          <a:xfrm>
            <a:off x="598488" y="2112963"/>
            <a:ext cx="600075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599238" y="1898650"/>
            <a:ext cx="2774950" cy="585788"/>
          </a:xfrm>
          <a:prstGeom prst="wedgeRoundRectCallout">
            <a:avLst>
              <a:gd name="adj1" fmla="val -62673"/>
              <a:gd name="adj2" fmla="val 603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1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2" descr="Description: D:\GIÁO ÁN 1 2020-2021\sach lop 2\KÊT NỐI 2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63069" r="2882" b="1607"/>
          <a:stretch>
            <a:fillRect/>
          </a:stretch>
        </p:blipFill>
        <p:spPr bwMode="auto">
          <a:xfrm>
            <a:off x="446088" y="2060575"/>
            <a:ext cx="687070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7316788" y="1860550"/>
            <a:ext cx="2776537" cy="584200"/>
          </a:xfrm>
          <a:prstGeom prst="wedgeRoundRectCallout">
            <a:avLst>
              <a:gd name="adj1" fmla="val -62673"/>
              <a:gd name="adj2" fmla="val 603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2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0525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1" t="11942" r="15700" b="59459"/>
          <a:stretch>
            <a:fillRect/>
          </a:stretch>
        </p:blipFill>
        <p:spPr bwMode="auto">
          <a:xfrm>
            <a:off x="2246313" y="1949450"/>
            <a:ext cx="5903912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7339013" y="2276475"/>
            <a:ext cx="2776537" cy="585788"/>
          </a:xfrm>
          <a:prstGeom prst="wedgeRoundRectCallout">
            <a:avLst>
              <a:gd name="adj1" fmla="val -45636"/>
              <a:gd name="adj2" fmla="val 10074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3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1357313"/>
            <a:ext cx="37179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517525" y="1052513"/>
            <a:ext cx="23749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3" descr="Description: D:\GIÁO ÁN 1 2020-2021\sach lop 2\KÊT NỐI 2\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7" t="50000" r="7291" b="20293"/>
          <a:stretch>
            <a:fillRect/>
          </a:stretch>
        </p:blipFill>
        <p:spPr bwMode="auto">
          <a:xfrm>
            <a:off x="425450" y="1905000"/>
            <a:ext cx="6919913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7339013" y="2276475"/>
            <a:ext cx="2776537" cy="585788"/>
          </a:xfrm>
          <a:prstGeom prst="wedgeRoundRectCallout">
            <a:avLst>
              <a:gd name="adj1" fmla="val -45636"/>
              <a:gd name="adj2" fmla="val 10074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Nhóm</a:t>
            </a:r>
            <a:r>
              <a:rPr lang="en-US" sz="3200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4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876300"/>
            <a:ext cx="10763250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t="5106" b="3667"/>
          <a:stretch>
            <a:fillRect/>
          </a:stretch>
        </p:blipFill>
        <p:spPr bwMode="auto">
          <a:xfrm>
            <a:off x="230188" y="104775"/>
            <a:ext cx="2374900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104775"/>
            <a:ext cx="388778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2"/>
          <p:cNvSpPr>
            <a:spLocks noChangeArrowheads="1"/>
          </p:cNvSpPr>
          <p:nvPr/>
        </p:nvSpPr>
        <p:spPr bwMode="auto">
          <a:xfrm>
            <a:off x="1814513" y="1412875"/>
            <a:ext cx="7185025" cy="7699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3200" b="1">
                <a:solidFill>
                  <a:srgbClr val="1713CB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Trò chơi: </a:t>
            </a:r>
            <a:r>
              <a:rPr lang="en-US" sz="3600" b="1" i="1">
                <a:solidFill>
                  <a:srgbClr val="FF0000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“</a:t>
            </a:r>
            <a:r>
              <a:rPr lang="en-US" sz="4400" b="1" i="1">
                <a:solidFill>
                  <a:srgbClr val="FF0000"/>
                </a:solidFill>
                <a:latin typeface="Cambria" pitchFamily="18" charset="0"/>
                <a:ea typeface="Calibri" charset="0"/>
                <a:cs typeface="Times New Roman" pitchFamily="18" charset="0"/>
              </a:rPr>
              <a:t>Tiếng kèn âm vang”</a:t>
            </a:r>
            <a:endParaRPr lang="en-US" sz="5400" b="1">
              <a:solidFill>
                <a:srgbClr val="FF0000"/>
              </a:solidFill>
              <a:latin typeface="Cambria" pitchFamily="18" charset="0"/>
              <a:ea typeface="Calibri" charset="0"/>
              <a:cs typeface="Times New Roman" pitchFamily="18" charset="0"/>
            </a:endParaRPr>
          </a:p>
        </p:txBody>
      </p:sp>
      <p:pic>
        <p:nvPicPr>
          <p:cNvPr id="26632" name="Picture 1" descr="10"/>
          <p:cNvPicPr>
            <a:picLocks noChangeAspect="1" noChangeArrowheads="1"/>
          </p:cNvPicPr>
          <p:nvPr/>
        </p:nvPicPr>
        <p:blipFill>
          <a:blip r:embed="rId4">
            <a:lum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 t="35597" r="10236" b="52921"/>
          <a:stretch>
            <a:fillRect/>
          </a:stretch>
        </p:blipFill>
        <p:spPr bwMode="auto">
          <a:xfrm>
            <a:off x="533400" y="2205038"/>
            <a:ext cx="986631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1166813" y="4267200"/>
            <a:ext cx="5397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1792288" y="4262438"/>
            <a:ext cx="53975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2649538" y="4265613"/>
            <a:ext cx="5413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4562475" y="4259263"/>
            <a:ext cx="53975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5313363" y="4284663"/>
            <a:ext cx="5413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6681788" y="4268788"/>
            <a:ext cx="5413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7689850" y="4284663"/>
            <a:ext cx="541338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8913813" y="4284663"/>
            <a:ext cx="5413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3441700" y="4286250"/>
            <a:ext cx="541338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2" name="Rectangle 2"/>
          <p:cNvSpPr>
            <a:spLocks noChangeArrowheads="1"/>
          </p:cNvSpPr>
          <p:nvPr/>
        </p:nvSpPr>
        <p:spPr bwMode="auto">
          <a:xfrm>
            <a:off x="877888" y="4721225"/>
            <a:ext cx="9945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 i="1">
                <a:solidFill>
                  <a:srgbClr val="1713CB"/>
                </a:solidFill>
                <a:latin typeface="Cambria" pitchFamily="18" charset="0"/>
              </a:rPr>
              <a:t> Kìa tiếng trống trường vang                em bước vào lớp Một</a:t>
            </a:r>
          </a:p>
        </p:txBody>
      </p:sp>
      <p:pic>
        <p:nvPicPr>
          <p:cNvPr id="19" name="Picture 4" descr="Hình ảnh Biểu Tượng Kèn đồng, Công Cụ., Đồng Thau, Trumpet Vector và PNG 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38795" r="11092" b="38380"/>
          <a:stretch>
            <a:fillRect/>
          </a:stretch>
        </p:blipFill>
        <p:spPr bwMode="auto">
          <a:xfrm rot="-1870082">
            <a:off x="9204325" y="1498600"/>
            <a:ext cx="1274763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069975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E45611B-A0E6-4EE6-991F-ABC323868640}"/>
              </a:ext>
            </a:extLst>
          </p:cNvPr>
          <p:cNvSpPr/>
          <p:nvPr/>
        </p:nvSpPr>
        <p:spPr>
          <a:xfrm>
            <a:off x="9101196" y="104774"/>
            <a:ext cx="1772583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ẾNG-KÈN-ÂM-VANG-VDST-CĐ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6631" grpId="0"/>
      <p:bldP spid="26642" grpId="0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2454275" y="1047750"/>
            <a:ext cx="579120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4207359"/>
            <a:ext cx="2448272" cy="1453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90550" y="2151063"/>
            <a:ext cx="32480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ÔN TẬP BÀI HÁT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54150" y="413702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ƯỚC MƠ CỦA BẠN ĐÔ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590550" y="3578225"/>
            <a:ext cx="47593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THƯỜNG THỨC ÂM NHẠC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765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3074988"/>
            <a:ext cx="1962150" cy="250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74788" y="270827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4" grpId="0"/>
      <p:bldP spid="15" grpId="0"/>
      <p:bldP spid="204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1057275" y="260350"/>
            <a:ext cx="9109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1" i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“CHIẾC LY VUI NHỘN”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0" y="0"/>
            <a:ext cx="10972800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0" y="168910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ea typeface="Calibri" charset="0"/>
                <a:cs typeface="Times New Roman" pitchFamily="18" charset="0"/>
              </a:rPr>
              <a:t>    </a:t>
            </a:r>
            <a:endParaRPr lang="en-US">
              <a:ea typeface="Calibri" charset="0"/>
              <a:cs typeface="Times New Roman" pitchFamily="18" charset="0"/>
            </a:endParaRPr>
          </a:p>
        </p:txBody>
      </p:sp>
      <p:pic>
        <p:nvPicPr>
          <p:cNvPr id="41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1844675"/>
            <a:ext cx="4829175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866900" y="1047750"/>
            <a:ext cx="7239000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3352131"/>
            <a:ext cx="3888432" cy="2309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90550" y="2714625"/>
            <a:ext cx="32480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ÔN TẬP BÀI HÁT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74788" y="327342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565900" y="400526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73977" y="-99392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B273C1-5DFF-412B-84EC-F7147CE57C36}"/>
              </a:ext>
            </a:extLst>
          </p:cNvPr>
          <p:cNvSpPr/>
          <p:nvPr/>
        </p:nvSpPr>
        <p:spPr>
          <a:xfrm>
            <a:off x="8681764" y="99665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HÁT MẪU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HÁT-MẪ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136650" y="3233738"/>
            <a:ext cx="85979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KẾT HỢP GÕ ĐỆM THEO NHỊP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7178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7176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"/>
          <a:stretch/>
        </p:blipFill>
        <p:spPr bwMode="auto">
          <a:xfrm>
            <a:off x="1309936" y="-4762"/>
            <a:ext cx="8467836" cy="6757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34606" y="-53214"/>
            <a:ext cx="2711164" cy="1610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872" y="5454502"/>
            <a:ext cx="1875973" cy="1403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D3EE1D-CC5B-40AE-98E1-59E10DB57B94}"/>
              </a:ext>
            </a:extLst>
          </p:cNvPr>
          <p:cNvSpPr/>
          <p:nvPr/>
        </p:nvSpPr>
        <p:spPr>
          <a:xfrm>
            <a:off x="8681764" y="104774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189038" y="2997200"/>
            <a:ext cx="870743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PHÁCH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9226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9224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44624"/>
            <a:ext cx="2667667" cy="1584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960" y="5142309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F10C5C-71A5-4192-8EAD-C06A88C4662A}"/>
              </a:ext>
            </a:extLst>
          </p:cNvPr>
          <p:cNvSpPr/>
          <p:nvPr/>
        </p:nvSpPr>
        <p:spPr>
          <a:xfrm>
            <a:off x="8681764" y="104774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712981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11519</TotalTime>
  <Words>274</Words>
  <Application>Microsoft Office PowerPoint</Application>
  <PresentationFormat>Custom</PresentationFormat>
  <Paragraphs>47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Cambria</vt:lpstr>
      <vt:lpstr>Constantia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605</cp:revision>
  <dcterms:created xsi:type="dcterms:W3CDTF">2010-04-30T18:19:48Z</dcterms:created>
  <dcterms:modified xsi:type="dcterms:W3CDTF">2023-04-03T10:36:53Z</dcterms:modified>
</cp:coreProperties>
</file>