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</p:sldMasterIdLst>
  <p:notesMasterIdLst>
    <p:notesMasterId r:id="rId27"/>
  </p:notesMasterIdLst>
  <p:sldIdLst>
    <p:sldId id="312" r:id="rId7"/>
    <p:sldId id="313" r:id="rId8"/>
    <p:sldId id="281" r:id="rId9"/>
    <p:sldId id="291" r:id="rId10"/>
    <p:sldId id="288" r:id="rId11"/>
    <p:sldId id="289" r:id="rId12"/>
    <p:sldId id="298" r:id="rId13"/>
    <p:sldId id="299" r:id="rId14"/>
    <p:sldId id="301" r:id="rId15"/>
    <p:sldId id="302" r:id="rId16"/>
    <p:sldId id="303" r:id="rId17"/>
    <p:sldId id="304" r:id="rId18"/>
    <p:sldId id="305" r:id="rId19"/>
    <p:sldId id="306" r:id="rId20"/>
    <p:sldId id="307" r:id="rId21"/>
    <p:sldId id="308" r:id="rId22"/>
    <p:sldId id="309" r:id="rId23"/>
    <p:sldId id="310" r:id="rId24"/>
    <p:sldId id="311" r:id="rId25"/>
    <p:sldId id="278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AB03-F7EE-489A-BB7D-4FA99D6D3A67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CD537-2989-406F-8438-0F62A5FD0D2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3.mp3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57.xml"/><Relationship Id="rId4" Type="http://schemas.openxmlformats.org/officeDocument/2006/relationships/audio" Target="../media/media3.mp3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image" Target="../media/image8.GIF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A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049688"/>
            <a:ext cx="5177625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6255" y="108749"/>
            <a:ext cx="8030200" cy="55892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00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và các bạn học sinh đến với </a:t>
            </a:r>
            <a:endParaRPr lang="en-US" sz="40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02352" y="2348880"/>
            <a:ext cx="583264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r>
              <a:rPr lang="en-US" sz="6000" b="1" u="sng" smtClean="0">
                <a:solidFill>
                  <a:prstClr val="white"/>
                </a:solidFill>
              </a:rPr>
              <a:t>ÂM NHẠC LỚP 4</a:t>
            </a:r>
            <a:endParaRPr lang="en-US" sz="6000" b="1" u="sng">
              <a:solidFill>
                <a:prstClr val="white"/>
              </a:solidFill>
            </a:endParaRPr>
          </a:p>
        </p:txBody>
      </p:sp>
      <p:pic>
        <p:nvPicPr>
          <p:cNvPr id="2051" name="Picture 3" descr="C:\Users\Administrator\Desktop\100-mau-logo-dep-ve-nganh-giao-duc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131" y="5244626"/>
            <a:ext cx="436449" cy="21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30200" y="573369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71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362200" y="2480101"/>
            <a:ext cx="406239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all" dirty="0" err="1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Tập</a:t>
            </a:r>
            <a:r>
              <a:rPr lang="en-US" sz="4800" b="1" cap="all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800" b="1" cap="all" dirty="0" err="1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viết</a:t>
            </a:r>
            <a:r>
              <a:rPr lang="en-US" sz="4800" b="1" cap="all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800" b="1" cap="all" dirty="0" err="1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bảng</a:t>
            </a:r>
            <a:endParaRPr lang="en-US" sz="4800" b="1" cap="all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500" autoRev="1" fill="remove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1500" autoRev="1" fill="remove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1500" autoRev="1" fill="remove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500" autoRev="1" fill="remove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0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allAtOnce"/>
      <p:bldP spid="18" grpId="1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755576" y="1828800"/>
            <a:ext cx="828092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905"/>
                <a:solidFill>
                  <a:srgbClr val="C0504D">
                    <a:lumMod val="75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__________________________________________________</a:t>
            </a:r>
          </a:p>
          <a:p>
            <a:pPr algn="ctr"/>
            <a:r>
              <a:rPr lang="en-US" sz="2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__________________________________________________ </a:t>
            </a:r>
            <a:endParaRPr lang="en-US" sz="24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en-US" sz="2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__________________________________________________</a:t>
            </a:r>
          </a:p>
          <a:p>
            <a:pPr algn="ctr"/>
            <a:r>
              <a:rPr lang="en-US" sz="2400" b="1" dirty="0" smtClean="0">
                <a:ln w="1905"/>
                <a:solidFill>
                  <a:srgbClr val="9BBB59">
                    <a:lumMod val="75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__________________________________________________</a:t>
            </a:r>
          </a:p>
          <a:p>
            <a:pPr algn="ctr"/>
            <a:r>
              <a:rPr lang="en-US" sz="2400" b="1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__________________________________________________</a:t>
            </a:r>
            <a:endParaRPr lang="en-US" sz="2400" b="1" dirty="0">
              <a:ln w="1905"/>
              <a:solidFill>
                <a:srgbClr val="00B0F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 rot="-1678769">
            <a:off x="1681341" y="3113497"/>
            <a:ext cx="681848" cy="312266"/>
          </a:xfrm>
          <a:prstGeom prst="ellipse">
            <a:avLst/>
          </a:prstGeom>
          <a:solidFill>
            <a:schemeClr val="bg1"/>
          </a:solidFill>
          <a:ln w="127000">
            <a:solidFill>
              <a:srgbClr val="0000FF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prstClr val="black"/>
              </a:solidFill>
              <a:latin typeface=".VnTifani HeavyH" panose="020B7200000000000000" pitchFamily="34" charset="0"/>
            </a:endParaRPr>
          </a:p>
        </p:txBody>
      </p:sp>
      <p:sp>
        <p:nvSpPr>
          <p:cNvPr id="11" name="Line 50"/>
          <p:cNvSpPr>
            <a:spLocks noChangeShapeType="1"/>
          </p:cNvSpPr>
          <p:nvPr/>
        </p:nvSpPr>
        <p:spPr bwMode="auto">
          <a:xfrm>
            <a:off x="2362200" y="1752600"/>
            <a:ext cx="0" cy="1388843"/>
          </a:xfrm>
          <a:prstGeom prst="line">
            <a:avLst/>
          </a:prstGeom>
          <a:noFill/>
          <a:ln w="127000">
            <a:solidFill>
              <a:srgbClr val="0000FF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Line 50"/>
          <p:cNvSpPr>
            <a:spLocks noChangeShapeType="1"/>
          </p:cNvSpPr>
          <p:nvPr/>
        </p:nvSpPr>
        <p:spPr bwMode="auto">
          <a:xfrm>
            <a:off x="4953000" y="2873038"/>
            <a:ext cx="0" cy="1388843"/>
          </a:xfrm>
          <a:prstGeom prst="line">
            <a:avLst/>
          </a:prstGeom>
          <a:noFill/>
          <a:ln w="127000">
            <a:solidFill>
              <a:srgbClr val="0000FF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 rot="-1678769">
            <a:off x="4965088" y="2643135"/>
            <a:ext cx="635056" cy="323008"/>
          </a:xfrm>
          <a:prstGeom prst="ellipse">
            <a:avLst/>
          </a:prstGeom>
          <a:solidFill>
            <a:schemeClr val="bg1"/>
          </a:solidFill>
          <a:ln w="127000">
            <a:solidFill>
              <a:srgbClr val="0000FF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prstClr val="black"/>
              </a:solidFill>
              <a:latin typeface=".VnTifani HeavyH" panose="020B72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31640" y="-99392"/>
            <a:ext cx="661508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  </a:t>
            </a:r>
            <a:r>
              <a:rPr lang="en-US" sz="36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Cách</a:t>
            </a:r>
            <a:r>
              <a:rPr lang="en-US" sz="36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viết</a:t>
            </a:r>
            <a:r>
              <a:rPr lang="en-US" sz="36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nốt</a:t>
            </a:r>
            <a:r>
              <a:rPr lang="en-US" sz="36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trắng</a:t>
            </a:r>
            <a:r>
              <a:rPr lang="en-US" sz="36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trên</a:t>
            </a:r>
            <a:r>
              <a:rPr lang="en-US" sz="36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khuông</a:t>
            </a:r>
            <a:r>
              <a:rPr lang="en-US" sz="2800" b="1" dirty="0" smtClean="0">
                <a:ln w="1905"/>
                <a:solidFill>
                  <a:prstClr val="white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</a:t>
            </a:r>
            <a:endParaRPr lang="en-US" sz="2800" b="1" dirty="0">
              <a:ln w="1905"/>
              <a:solidFill>
                <a:prstClr val="white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554977" y="1079591"/>
            <a:ext cx="6026970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4000" b="1" cap="all" dirty="0" smtClean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4000" b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 âm nhạc:</a:t>
            </a:r>
            <a:r>
              <a:rPr lang="en-US" sz="4000" b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4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sz="40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026" y="2991728"/>
            <a:ext cx="6418451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66109" y="3992447"/>
            <a:ext cx="143308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nốt</a:t>
            </a:r>
            <a:r>
              <a:rPr lang="en-US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trắng</a:t>
            </a:r>
            <a:endParaRPr lang="en-US" sz="24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563888" y="4138554"/>
            <a:ext cx="143308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nốt</a:t>
            </a:r>
            <a:r>
              <a:rPr lang="en-US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trắng</a:t>
            </a:r>
            <a:endParaRPr lang="en-US" sz="24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732240" y="4138555"/>
            <a:ext cx="143308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nốt</a:t>
            </a:r>
            <a:r>
              <a:rPr lang="en-US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trắng</a:t>
            </a:r>
            <a:endParaRPr lang="en-US" sz="24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769882" y="1781999"/>
            <a:ext cx="558518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vi-VN" sz="4000" b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 âm nhạc:</a:t>
            </a:r>
            <a:endParaRPr lang="en-US" sz="4000" b="1" cap="all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4" y="2950830"/>
            <a:ext cx="6629401" cy="104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6610350" y="4098367"/>
            <a:ext cx="143308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nốt</a:t>
            </a:r>
            <a:r>
              <a:rPr lang="en-US" sz="2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trắng</a:t>
            </a:r>
            <a:endParaRPr lang="en-US" sz="24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>
          <a:xfrm>
            <a:off x="2837927" y="-50861"/>
            <a:ext cx="3982180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3.</a:t>
            </a:r>
            <a:r>
              <a:rPr lang="en-US" sz="3600" b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0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r>
              <a:rPr lang="en-US" sz="4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275735" y="1967167"/>
            <a:ext cx="8853652" cy="1143000"/>
            <a:chOff x="694265" y="1752600"/>
            <a:chExt cx="7763935" cy="1143000"/>
          </a:xfrm>
        </p:grpSpPr>
        <p:grpSp>
          <p:nvGrpSpPr>
            <p:cNvPr id="46" name="Group 45"/>
            <p:cNvGrpSpPr/>
            <p:nvPr/>
          </p:nvGrpSpPr>
          <p:grpSpPr>
            <a:xfrm>
              <a:off x="694265" y="1752600"/>
              <a:ext cx="7763935" cy="1143000"/>
              <a:chOff x="557257" y="1905000"/>
              <a:chExt cx="7763935" cy="1143000"/>
            </a:xfrm>
          </p:grpSpPr>
          <p:pic>
            <p:nvPicPr>
              <p:cNvPr id="20" name="Picture 2" descr="C:\Users\Public\Pictures\Sample Pictures\Hình nốt.gif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427" t="20593" r="50000" b="9838"/>
              <a:stretch>
                <a:fillRect/>
              </a:stretch>
            </p:blipFill>
            <p:spPr bwMode="auto">
              <a:xfrm>
                <a:off x="7876307" y="2071128"/>
                <a:ext cx="306189" cy="8616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2" descr="C:\Users\Public\Pictures\Sample Pictures\Hình nốt.gif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427" t="20593" r="50000" b="9838"/>
              <a:stretch>
                <a:fillRect/>
              </a:stretch>
            </p:blipFill>
            <p:spPr bwMode="auto">
              <a:xfrm>
                <a:off x="8066858" y="2057400"/>
                <a:ext cx="254334" cy="8930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30" name="Group 29"/>
              <p:cNvGrpSpPr/>
              <p:nvPr/>
            </p:nvGrpSpPr>
            <p:grpSpPr>
              <a:xfrm>
                <a:off x="557257" y="1905000"/>
                <a:ext cx="7077183" cy="1143000"/>
                <a:chOff x="746048" y="1875084"/>
                <a:chExt cx="7142357" cy="1143000"/>
              </a:xfrm>
            </p:grpSpPr>
            <p:pic>
              <p:nvPicPr>
                <p:cNvPr id="1027" name="Picture 3" descr="C:\Users\Public\Pictures\Sample Pictures\hình nốt nhạc.jpg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626" t="20012" r="72748"/>
                <a:stretch>
                  <a:fillRect/>
                </a:stretch>
              </p:blipFill>
              <p:spPr bwMode="auto">
                <a:xfrm>
                  <a:off x="1185187" y="2093650"/>
                  <a:ext cx="450476" cy="6560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3" name="Group 2"/>
                <p:cNvGrpSpPr/>
                <p:nvPr/>
              </p:nvGrpSpPr>
              <p:grpSpPr>
                <a:xfrm>
                  <a:off x="746048" y="1875084"/>
                  <a:ext cx="372875" cy="1143000"/>
                  <a:chOff x="994663" y="1905000"/>
                  <a:chExt cx="372875" cy="1143000"/>
                </a:xfrm>
              </p:grpSpPr>
              <p:sp>
                <p:nvSpPr>
                  <p:cNvPr id="2" name="Rectangle 1"/>
                  <p:cNvSpPr/>
                  <p:nvPr/>
                </p:nvSpPr>
                <p:spPr>
                  <a:xfrm>
                    <a:off x="994663" y="2401669"/>
                    <a:ext cx="370551" cy="646331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r>
                      <a:rPr lang="en-US" sz="3600" b="1" dirty="0">
                        <a:ln w="1905"/>
                        <a:solidFill>
                          <a:srgbClr val="00206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</a:rPr>
                      <a:t>4</a:t>
                    </a:r>
                  </a:p>
                </p:txBody>
              </p:sp>
              <p:sp>
                <p:nvSpPr>
                  <p:cNvPr id="5" name="Rectangle 4"/>
                  <p:cNvSpPr/>
                  <p:nvPr/>
                </p:nvSpPr>
                <p:spPr>
                  <a:xfrm>
                    <a:off x="996987" y="1905000"/>
                    <a:ext cx="370551" cy="646331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r>
                      <a:rPr lang="en-US" sz="3600" b="1" dirty="0" smtClean="0">
                        <a:ln w="1905"/>
                        <a:solidFill>
                          <a:srgbClr val="00206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</a:rPr>
                      <a:t>2</a:t>
                    </a:r>
                    <a:endParaRPr lang="en-US" sz="3600" b="1" dirty="0">
                      <a:ln w="1905"/>
                      <a:solidFill>
                        <a:srgbClr val="002060"/>
                      </a:solidFill>
                      <a:effectLst>
                        <a:innerShdw blurRad="69850" dist="43180" dir="5400000">
                          <a:srgbClr val="000000">
                            <a:alpha val="65000"/>
                          </a:srgbClr>
                        </a:innerShdw>
                      </a:effectLst>
                    </a:endParaRPr>
                  </a:p>
                </p:txBody>
              </p:sp>
            </p:grpSp>
            <p:pic>
              <p:nvPicPr>
                <p:cNvPr id="8" name="Picture 3" descr="C:\Users\Public\Pictures\Sample Pictures\hình nốt nhạc.jpg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11" t="14590" r="85363"/>
                <a:stretch>
                  <a:fillRect/>
                </a:stretch>
              </p:blipFill>
              <p:spPr bwMode="auto">
                <a:xfrm>
                  <a:off x="2331022" y="2000052"/>
                  <a:ext cx="353291" cy="77417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" name="Picture 3" descr="C:\Users\Public\Pictures\Sample Pictures\hình nốt nhạc.jpg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626" t="20012" r="72748"/>
                <a:stretch>
                  <a:fillRect/>
                </a:stretch>
              </p:blipFill>
              <p:spPr bwMode="auto">
                <a:xfrm>
                  <a:off x="2911758" y="2078240"/>
                  <a:ext cx="450476" cy="6560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" name="Picture 3" descr="C:\Users\Public\Pictures\Sample Pictures\hình nốt nhạc.jpg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626" t="20012" r="72748"/>
                <a:stretch>
                  <a:fillRect/>
                </a:stretch>
              </p:blipFill>
              <p:spPr bwMode="auto">
                <a:xfrm>
                  <a:off x="5129639" y="2078240"/>
                  <a:ext cx="450476" cy="71105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" name="Picture 3" descr="C:\Users\Public\Pictures\Sample Pictures\hình nốt nhạc.jpg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626" t="20012" r="72748"/>
                <a:stretch>
                  <a:fillRect/>
                </a:stretch>
              </p:blipFill>
              <p:spPr bwMode="auto">
                <a:xfrm>
                  <a:off x="6811480" y="2067381"/>
                  <a:ext cx="450476" cy="762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" name="Picture 3" descr="C:\Users\Public\Pictures\Sample Pictures\hình nốt nhạc.jpg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626" t="20012" r="72748"/>
                <a:stretch>
                  <a:fillRect/>
                </a:stretch>
              </p:blipFill>
              <p:spPr bwMode="auto">
                <a:xfrm>
                  <a:off x="4723584" y="2103684"/>
                  <a:ext cx="450476" cy="70561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" name="Picture 3" descr="C:\Users\Public\Pictures\Sample Pictures\hình nốt nhạc.jpg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626" t="20012" r="72748"/>
                <a:stretch>
                  <a:fillRect/>
                </a:stretch>
              </p:blipFill>
              <p:spPr bwMode="auto">
                <a:xfrm>
                  <a:off x="6110709" y="2078424"/>
                  <a:ext cx="450476" cy="78725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" name="Picture 3" descr="C:\Users\Public\Pictures\Sample Pictures\hình nốt nhạc.jpg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626" t="20012" r="72748"/>
                <a:stretch>
                  <a:fillRect/>
                </a:stretch>
              </p:blipFill>
              <p:spPr bwMode="auto">
                <a:xfrm>
                  <a:off x="5667793" y="2062800"/>
                  <a:ext cx="450476" cy="762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8" name="Picture 3" descr="C:\Users\Public\Pictures\Sample Pictures\hình nốt nhạc.jpg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626" t="20012" r="72748"/>
                <a:stretch>
                  <a:fillRect/>
                </a:stretch>
              </p:blipFill>
              <p:spPr bwMode="auto">
                <a:xfrm>
                  <a:off x="7237323" y="2086252"/>
                  <a:ext cx="450476" cy="72996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" name="Picture 2" descr="C:\Users\Public\Pictures\Sample Pictures\Hình nốt.gif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27" t="20593" r="50000" b="9838"/>
                <a:stretch>
                  <a:fillRect/>
                </a:stretch>
              </p:blipFill>
              <p:spPr bwMode="auto">
                <a:xfrm>
                  <a:off x="7592520" y="2086252"/>
                  <a:ext cx="295885" cy="72323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3" name="Picture 2" descr="C:\Users\Public\Pictures\Sample Pictures\Hình nốt.gif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27" t="20593" r="50000" b="9838"/>
                <a:stretch>
                  <a:fillRect/>
                </a:stretch>
              </p:blipFill>
              <p:spPr bwMode="auto">
                <a:xfrm>
                  <a:off x="6479904" y="2131406"/>
                  <a:ext cx="383205" cy="69797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4" name="Picture 2" descr="C:\Users\Public\Pictures\Sample Pictures\Hình nốt.gif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27" t="20593" r="50000" b="9838"/>
                <a:stretch>
                  <a:fillRect/>
                </a:stretch>
              </p:blipFill>
              <p:spPr bwMode="auto">
                <a:xfrm>
                  <a:off x="5474537" y="2111056"/>
                  <a:ext cx="260830" cy="68035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5" name="Picture 2" descr="C:\Users\Public\Pictures\Sample Pictures\Hình nốt.gif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27" t="20593" r="50000" b="9838"/>
                <a:stretch>
                  <a:fillRect/>
                </a:stretch>
              </p:blipFill>
              <p:spPr bwMode="auto">
                <a:xfrm>
                  <a:off x="4460564" y="2111315"/>
                  <a:ext cx="289150" cy="75521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6" name="Picture 2" descr="C:\Users\Public\Pictures\Sample Pictures\Hình nốt.gif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27" t="20593" r="50000" b="9838"/>
                <a:stretch>
                  <a:fillRect/>
                </a:stretch>
              </p:blipFill>
              <p:spPr bwMode="auto">
                <a:xfrm>
                  <a:off x="2687608" y="2103684"/>
                  <a:ext cx="277090" cy="72996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pic>
          <p:nvPicPr>
            <p:cNvPr id="50" name="Picture 3" descr="C:\Users\Public\Pictures\Sample Pictures\hình nốt nhạc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1" t="14590" r="85363"/>
            <a:stretch>
              <a:fillRect/>
            </a:stretch>
          </p:blipFill>
          <p:spPr bwMode="auto">
            <a:xfrm>
              <a:off x="7734701" y="1887439"/>
              <a:ext cx="350067" cy="774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9" name="Rectangle 48"/>
          <p:cNvSpPr/>
          <p:nvPr/>
        </p:nvSpPr>
        <p:spPr>
          <a:xfrm>
            <a:off x="2" y="3657600"/>
            <a:ext cx="899159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</a:t>
            </a:r>
            <a:r>
              <a:rPr lang="en-US" sz="3200" b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x    </a:t>
            </a:r>
            <a:r>
              <a:rPr lang="en-US" sz="32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x</a:t>
            </a:r>
            <a:r>
              <a:rPr lang="en-US" sz="32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</a:t>
            </a:r>
            <a:r>
              <a:rPr lang="en-US" sz="32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x</a:t>
            </a:r>
            <a:r>
              <a:rPr lang="en-US" sz="32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</a:t>
            </a:r>
            <a:r>
              <a:rPr lang="en-US" sz="32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x</a:t>
            </a:r>
            <a:r>
              <a:rPr lang="en-US" sz="32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</a:t>
            </a:r>
            <a:r>
              <a:rPr lang="en-US" sz="32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x</a:t>
            </a:r>
            <a:r>
              <a:rPr lang="en-US" sz="32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</a:t>
            </a:r>
            <a:r>
              <a:rPr lang="en-US" sz="32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</a:t>
            </a:r>
            <a:r>
              <a:rPr lang="en-US" sz="32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x</a:t>
            </a:r>
            <a:r>
              <a:rPr lang="en-US" sz="32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</a:t>
            </a:r>
            <a:r>
              <a:rPr lang="en-US" sz="32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x</a:t>
            </a:r>
            <a:r>
              <a:rPr lang="en-US" sz="32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</a:t>
            </a:r>
            <a:r>
              <a:rPr lang="en-US" sz="32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x</a:t>
            </a:r>
            <a:r>
              <a:rPr lang="en-US" sz="32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</a:t>
            </a:r>
            <a:r>
              <a:rPr lang="en-US" sz="32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x</a:t>
            </a:r>
            <a:r>
              <a:rPr lang="en-US" sz="32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</a:t>
            </a:r>
            <a:r>
              <a:rPr lang="en-US" sz="32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x</a:t>
            </a:r>
            <a:r>
              <a:rPr lang="en-US" sz="32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</a:t>
            </a:r>
            <a:r>
              <a:rPr lang="en-US" sz="32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x</a:t>
            </a:r>
            <a:r>
              <a:rPr lang="en-US" sz="32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</a:t>
            </a:r>
            <a:r>
              <a:rPr lang="en-US" sz="32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x</a:t>
            </a:r>
            <a:r>
              <a:rPr lang="en-US" sz="32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</a:t>
            </a:r>
            <a:r>
              <a:rPr lang="en-US" sz="32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x</a:t>
            </a:r>
            <a:r>
              <a:rPr lang="en-US" sz="32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en-US" sz="24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5353" y="2967335"/>
            <a:ext cx="888864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</a:t>
            </a:r>
            <a:r>
              <a:rPr lang="en-US" sz="24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Đen</a:t>
            </a:r>
            <a:r>
              <a:rPr lang="en-US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đen</a:t>
            </a:r>
            <a:r>
              <a:rPr lang="en-US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</a:t>
            </a:r>
            <a:r>
              <a:rPr lang="en-US" sz="24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trắng</a:t>
            </a:r>
            <a:r>
              <a:rPr lang="en-US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đen</a:t>
            </a:r>
            <a:r>
              <a:rPr lang="en-US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</a:t>
            </a:r>
            <a:r>
              <a:rPr lang="en-US" sz="24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đen</a:t>
            </a:r>
            <a:r>
              <a:rPr lang="en-US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</a:t>
            </a:r>
            <a:r>
              <a:rPr lang="en-US" sz="24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trắng</a:t>
            </a:r>
            <a:r>
              <a:rPr lang="en-US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đen</a:t>
            </a:r>
            <a:r>
              <a:rPr lang="en-US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đen</a:t>
            </a:r>
            <a:r>
              <a:rPr lang="en-US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</a:t>
            </a:r>
            <a:r>
              <a:rPr lang="en-US" sz="24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đen</a:t>
            </a:r>
            <a:r>
              <a:rPr lang="en-US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đen</a:t>
            </a:r>
            <a:r>
              <a:rPr lang="en-US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</a:t>
            </a:r>
            <a:r>
              <a:rPr lang="en-US" sz="24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đen</a:t>
            </a:r>
            <a:r>
              <a:rPr lang="en-US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đen</a:t>
            </a:r>
            <a:r>
              <a:rPr lang="en-US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</a:t>
            </a:r>
            <a:r>
              <a:rPr lang="en-US" sz="24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trắng</a:t>
            </a:r>
            <a:endParaRPr lang="en-US" sz="24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4" name="Picture 3" descr="C:\Users\Public\Pictures\Sample Pictures\hình nốt nhạc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6" t="20012" r="72748"/>
          <a:stretch>
            <a:fillRect/>
          </a:stretch>
        </p:blipFill>
        <p:spPr bwMode="auto">
          <a:xfrm>
            <a:off x="1276488" y="2177015"/>
            <a:ext cx="493526" cy="65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Public\Pictures\Sample Pictures\hình nốt nhạc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6" t="20012" r="72748"/>
          <a:stretch>
            <a:fillRect/>
          </a:stretch>
        </p:blipFill>
        <p:spPr bwMode="auto">
          <a:xfrm>
            <a:off x="3338683" y="2164048"/>
            <a:ext cx="493526" cy="65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" descr="C:\Users\Public\Pictures\Sample Pictures\hình nốt nhạc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" t="14590" r="85363"/>
          <a:stretch>
            <a:fillRect/>
          </a:stretch>
        </p:blipFill>
        <p:spPr bwMode="auto">
          <a:xfrm>
            <a:off x="4058883" y="2062401"/>
            <a:ext cx="387053" cy="77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C:\Users\Public\Pictures\Sample Pictures\Hình nốt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7" t="20593" r="50000" b="9838"/>
          <a:stretch>
            <a:fillRect/>
          </a:stretch>
        </p:blipFill>
        <p:spPr bwMode="auto">
          <a:xfrm>
            <a:off x="3687407" y="2175688"/>
            <a:ext cx="326725" cy="75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Public\Pictures\Sample Pictures\Hình nốt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7" t="20593" r="50000" b="9838"/>
          <a:stretch>
            <a:fillRect/>
          </a:stretch>
        </p:blipFill>
        <p:spPr bwMode="auto">
          <a:xfrm>
            <a:off x="1730153" y="2171843"/>
            <a:ext cx="326725" cy="75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43655" y="1259103"/>
            <a:ext cx="16045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/>
              <a:t>BÀI 1</a:t>
            </a:r>
            <a:endParaRPr lang="en-US" sz="4000" b="1"/>
          </a:p>
        </p:txBody>
      </p:sp>
      <p:sp>
        <p:nvSpPr>
          <p:cNvPr id="7" name="TextBox 6"/>
          <p:cNvSpPr txBox="1"/>
          <p:nvPr/>
        </p:nvSpPr>
        <p:spPr>
          <a:xfrm>
            <a:off x="2266277" y="4653136"/>
            <a:ext cx="4553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Hỏi bài tập 1 có những hình nốt sau đó HS đọc và vỗ tay theo tiết tấu với các hình thức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9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41923" y="2286000"/>
            <a:ext cx="8497277" cy="1189911"/>
            <a:chOff x="682759" y="3429000"/>
            <a:chExt cx="7579690" cy="1189911"/>
          </a:xfrm>
        </p:grpSpPr>
        <p:pic>
          <p:nvPicPr>
            <p:cNvPr id="4" name="Picture 2" descr="C:\Users\Public\Pictures\Sample Pictures\Hình nốt.gif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27" t="20593" r="50000" b="9838"/>
            <a:stretch>
              <a:fillRect/>
            </a:stretch>
          </p:blipFill>
          <p:spPr bwMode="auto">
            <a:xfrm>
              <a:off x="8077200" y="3657600"/>
              <a:ext cx="185249" cy="7922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3" descr="C:\Users\Public\Pictures\Sample Pictures\hình nốt nhạc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81" t="20053" r="58183" b="9463"/>
            <a:stretch>
              <a:fillRect/>
            </a:stretch>
          </p:blipFill>
          <p:spPr bwMode="auto">
            <a:xfrm>
              <a:off x="6472154" y="3618615"/>
              <a:ext cx="503803" cy="762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3" descr="C:\Users\Public\Pictures\Sample Pictures\hình nốt nhạc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26" t="20012" r="72748"/>
            <a:stretch>
              <a:fillRect/>
            </a:stretch>
          </p:blipFill>
          <p:spPr bwMode="auto">
            <a:xfrm>
              <a:off x="4199912" y="3632470"/>
              <a:ext cx="523313" cy="83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3" descr="C:\Users\Public\Pictures\Sample Pictures\hình nốt nhạc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26" t="20012" r="72748"/>
            <a:stretch>
              <a:fillRect/>
            </a:stretch>
          </p:blipFill>
          <p:spPr bwMode="auto">
            <a:xfrm>
              <a:off x="2438400" y="3657600"/>
              <a:ext cx="595051" cy="762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3" descr="C:\Users\Public\Pictures\Sample Pictures\hình nốt nhạc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1" t="14590" r="85363"/>
            <a:stretch>
              <a:fillRect/>
            </a:stretch>
          </p:blipFill>
          <p:spPr bwMode="auto">
            <a:xfrm>
              <a:off x="7412949" y="3578185"/>
              <a:ext cx="435651" cy="871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" name="Group 8"/>
            <p:cNvGrpSpPr/>
            <p:nvPr/>
          </p:nvGrpSpPr>
          <p:grpSpPr>
            <a:xfrm>
              <a:off x="682759" y="3429000"/>
              <a:ext cx="375814" cy="1189911"/>
              <a:chOff x="993193" y="1894820"/>
              <a:chExt cx="375814" cy="1189911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993193" y="2438400"/>
                <a:ext cx="373490" cy="64633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3600" b="1" dirty="0">
                    <a:ln w="1905"/>
                    <a:solidFill>
                      <a:srgbClr val="00206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</a:rPr>
                  <a:t>4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995517" y="1894820"/>
                <a:ext cx="373490" cy="64633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3600" b="1" dirty="0" smtClean="0">
                    <a:ln w="1905"/>
                    <a:solidFill>
                      <a:srgbClr val="00206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</a:rPr>
                  <a:t>2</a:t>
                </a:r>
                <a:endParaRPr lang="en-US" sz="3600" b="1" dirty="0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endParaRPr>
              </a:p>
            </p:txBody>
          </p:sp>
        </p:grpSp>
        <p:pic>
          <p:nvPicPr>
            <p:cNvPr id="10" name="Picture 3" descr="C:\Users\Public\Pictures\Sample Pictures\hình nốt nhạc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81" t="20053" r="58183" b="9463"/>
            <a:stretch>
              <a:fillRect/>
            </a:stretch>
          </p:blipFill>
          <p:spPr bwMode="auto">
            <a:xfrm>
              <a:off x="1313459" y="3598967"/>
              <a:ext cx="503803" cy="762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3" descr="C:\Users\Public\Pictures\Sample Pictures\hình nốt nhạc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81" t="20053" r="58183" b="9463"/>
            <a:stretch>
              <a:fillRect/>
            </a:stretch>
          </p:blipFill>
          <p:spPr bwMode="auto">
            <a:xfrm>
              <a:off x="1887581" y="3598967"/>
              <a:ext cx="503803" cy="762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C:\Users\Public\Pictures\Sample Pictures\Hình nốt.gif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27" t="20593" r="50000" b="9838"/>
            <a:stretch>
              <a:fillRect/>
            </a:stretch>
          </p:blipFill>
          <p:spPr bwMode="auto">
            <a:xfrm>
              <a:off x="7974904" y="3657600"/>
              <a:ext cx="156453" cy="813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C:\Users\Public\Pictures\Sample Pictures\Hình nốt.gif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27" t="20593" r="50000" b="9838"/>
            <a:stretch>
              <a:fillRect/>
            </a:stretch>
          </p:blipFill>
          <p:spPr bwMode="auto">
            <a:xfrm>
              <a:off x="6999463" y="3650930"/>
              <a:ext cx="413117" cy="768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C:\Users\Public\Pictures\Sample Pictures\Hình nốt.gif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27" t="20593" r="50000" b="9838"/>
            <a:stretch>
              <a:fillRect/>
            </a:stretch>
          </p:blipFill>
          <p:spPr bwMode="auto">
            <a:xfrm>
              <a:off x="4572000" y="3632470"/>
              <a:ext cx="413117" cy="83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C:\Users\Public\Pictures\Sample Pictures\Hình nốt.gif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27" t="20593" r="50000" b="9838"/>
            <a:stretch>
              <a:fillRect/>
            </a:stretch>
          </p:blipFill>
          <p:spPr bwMode="auto">
            <a:xfrm>
              <a:off x="2971800" y="3657600"/>
              <a:ext cx="413117" cy="762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C:\Users\Public\Pictures\Sample Pictures\hình nốt nhạc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81" t="20053" r="58183" b="9463"/>
            <a:stretch>
              <a:fillRect/>
            </a:stretch>
          </p:blipFill>
          <p:spPr bwMode="auto">
            <a:xfrm>
              <a:off x="5962591" y="3604761"/>
              <a:ext cx="503803" cy="762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3" descr="C:\Users\Public\Pictures\Sample Pictures\hình nốt nhạc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81" t="20053" r="58183" b="9463"/>
            <a:stretch>
              <a:fillRect/>
            </a:stretch>
          </p:blipFill>
          <p:spPr bwMode="auto">
            <a:xfrm>
              <a:off x="5482518" y="3604761"/>
              <a:ext cx="503803" cy="762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3" descr="C:\Users\Public\Pictures\Sample Pictures\hình nốt nhạc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81" t="20053" r="58183" b="9463"/>
            <a:stretch>
              <a:fillRect/>
            </a:stretch>
          </p:blipFill>
          <p:spPr bwMode="auto">
            <a:xfrm>
              <a:off x="4982754" y="3598967"/>
              <a:ext cx="503803" cy="762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3" descr="C:\Users\Public\Pictures\Sample Pictures\hình nốt nhạc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81" t="20053" r="58183" b="9463"/>
            <a:stretch>
              <a:fillRect/>
            </a:stretch>
          </p:blipFill>
          <p:spPr bwMode="auto">
            <a:xfrm>
              <a:off x="3757929" y="3598967"/>
              <a:ext cx="503803" cy="762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3" descr="C:\Users\Public\Pictures\Sample Pictures\hình nốt nhạc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81" t="20053" r="58183" b="9463"/>
            <a:stretch>
              <a:fillRect/>
            </a:stretch>
          </p:blipFill>
          <p:spPr bwMode="auto">
            <a:xfrm>
              <a:off x="3295271" y="3598967"/>
              <a:ext cx="503803" cy="762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Rectangle 22"/>
          <p:cNvSpPr/>
          <p:nvPr/>
        </p:nvSpPr>
        <p:spPr>
          <a:xfrm>
            <a:off x="945139" y="4069080"/>
            <a:ext cx="789406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</a:t>
            </a:r>
            <a:r>
              <a:rPr lang="en-US" sz="4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x   </a:t>
            </a:r>
            <a:r>
              <a:rPr lang="en-US" sz="40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x</a:t>
            </a:r>
            <a:r>
              <a:rPr lang="en-US" sz="4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</a:t>
            </a:r>
            <a:r>
              <a:rPr lang="en-US" sz="40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x</a:t>
            </a:r>
            <a:r>
              <a:rPr lang="en-US" sz="4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</a:t>
            </a:r>
            <a:r>
              <a:rPr lang="en-US" sz="40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x</a:t>
            </a:r>
            <a:r>
              <a:rPr lang="en-US" sz="4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</a:t>
            </a:r>
            <a:r>
              <a:rPr lang="en-US" sz="40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x</a:t>
            </a:r>
            <a:r>
              <a:rPr lang="en-US" sz="4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</a:t>
            </a:r>
            <a:r>
              <a:rPr lang="en-US" sz="40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x</a:t>
            </a:r>
            <a:r>
              <a:rPr lang="en-US" sz="4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</a:t>
            </a:r>
            <a:r>
              <a:rPr lang="en-US" sz="40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x</a:t>
            </a:r>
            <a:r>
              <a:rPr lang="en-US" sz="4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</a:t>
            </a:r>
            <a:r>
              <a:rPr lang="en-US" sz="40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x</a:t>
            </a:r>
            <a:r>
              <a:rPr lang="en-US" sz="4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</a:t>
            </a:r>
            <a:r>
              <a:rPr lang="en-US" sz="40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x</a:t>
            </a:r>
            <a:r>
              <a:rPr lang="en-US" sz="4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</a:t>
            </a:r>
            <a:r>
              <a:rPr lang="en-US" sz="40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x</a:t>
            </a:r>
            <a:r>
              <a:rPr lang="en-US" sz="4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</a:t>
            </a:r>
            <a:r>
              <a:rPr lang="en-US" sz="40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x</a:t>
            </a:r>
            <a:endParaRPr lang="en-US" sz="28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45138" y="3576935"/>
            <a:ext cx="768638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Đơn</a:t>
            </a:r>
            <a:r>
              <a:rPr lang="en-US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</a:t>
            </a:r>
            <a:r>
              <a:rPr lang="en-US" sz="24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đơn</a:t>
            </a:r>
            <a:r>
              <a:rPr lang="en-US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đen</a:t>
            </a:r>
            <a:r>
              <a:rPr lang="en-US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</a:t>
            </a:r>
            <a:r>
              <a:rPr lang="en-US" sz="24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đơn</a:t>
            </a:r>
            <a:r>
              <a:rPr lang="en-US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đơn</a:t>
            </a:r>
            <a:r>
              <a:rPr lang="en-US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đen</a:t>
            </a:r>
            <a:r>
              <a:rPr lang="en-US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</a:t>
            </a:r>
            <a:r>
              <a:rPr lang="en-US" sz="24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đơn</a:t>
            </a:r>
            <a:r>
              <a:rPr lang="en-US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đơn</a:t>
            </a:r>
            <a:r>
              <a:rPr lang="en-US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đơn</a:t>
            </a:r>
            <a:r>
              <a:rPr lang="en-US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đơn</a:t>
            </a:r>
            <a:r>
              <a:rPr lang="en-US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</a:t>
            </a:r>
            <a:r>
              <a:rPr lang="en-US" sz="24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trắng</a:t>
            </a:r>
            <a:endParaRPr lang="en-US" sz="24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57392" y="4811706"/>
            <a:ext cx="4553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Hỏi bài tập 1 có những hình nốt sau đó HS đọc và vỗ tay theo tiết tấu với các hình thức</a:t>
            </a:r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3899709" y="1244892"/>
            <a:ext cx="16045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/>
              <a:t>BÀI 2</a:t>
            </a:r>
            <a:endParaRPr lang="en-US" sz="40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/>
          <p:cNvGrpSpPr/>
          <p:nvPr/>
        </p:nvGrpSpPr>
        <p:grpSpPr>
          <a:xfrm>
            <a:off x="275735" y="1967167"/>
            <a:ext cx="8853652" cy="1143000"/>
            <a:chOff x="694265" y="1752600"/>
            <a:chExt cx="7763935" cy="1143000"/>
          </a:xfrm>
        </p:grpSpPr>
        <p:grpSp>
          <p:nvGrpSpPr>
            <p:cNvPr id="46" name="Group 45"/>
            <p:cNvGrpSpPr/>
            <p:nvPr/>
          </p:nvGrpSpPr>
          <p:grpSpPr>
            <a:xfrm>
              <a:off x="694265" y="1752600"/>
              <a:ext cx="7763935" cy="1143000"/>
              <a:chOff x="557257" y="1905000"/>
              <a:chExt cx="7763935" cy="1143000"/>
            </a:xfrm>
          </p:grpSpPr>
          <p:pic>
            <p:nvPicPr>
              <p:cNvPr id="20" name="Picture 2" descr="C:\Users\Public\Pictures\Sample Pictures\Hình nốt.gif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427" t="20593" r="50000" b="9838"/>
              <a:stretch>
                <a:fillRect/>
              </a:stretch>
            </p:blipFill>
            <p:spPr bwMode="auto">
              <a:xfrm>
                <a:off x="7876307" y="2071128"/>
                <a:ext cx="306189" cy="8616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2" descr="C:\Users\Public\Pictures\Sample Pictures\Hình nốt.gif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427" t="20593" r="50000" b="9838"/>
              <a:stretch>
                <a:fillRect/>
              </a:stretch>
            </p:blipFill>
            <p:spPr bwMode="auto">
              <a:xfrm>
                <a:off x="8066858" y="2057400"/>
                <a:ext cx="254334" cy="8930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30" name="Group 29"/>
              <p:cNvGrpSpPr/>
              <p:nvPr/>
            </p:nvGrpSpPr>
            <p:grpSpPr>
              <a:xfrm>
                <a:off x="557257" y="1905000"/>
                <a:ext cx="7077183" cy="1143000"/>
                <a:chOff x="746048" y="1875084"/>
                <a:chExt cx="7142357" cy="1143000"/>
              </a:xfrm>
            </p:grpSpPr>
            <p:pic>
              <p:nvPicPr>
                <p:cNvPr id="1027" name="Picture 3" descr="C:\Users\Public\Pictures\Sample Pictures\hình nốt nhạc.jpg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626" t="20012" r="72748"/>
                <a:stretch>
                  <a:fillRect/>
                </a:stretch>
              </p:blipFill>
              <p:spPr bwMode="auto">
                <a:xfrm>
                  <a:off x="1185187" y="2093650"/>
                  <a:ext cx="450476" cy="6560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3" name="Group 2"/>
                <p:cNvGrpSpPr/>
                <p:nvPr/>
              </p:nvGrpSpPr>
              <p:grpSpPr>
                <a:xfrm>
                  <a:off x="746048" y="1875084"/>
                  <a:ext cx="372875" cy="1143000"/>
                  <a:chOff x="994663" y="1905000"/>
                  <a:chExt cx="372875" cy="1143000"/>
                </a:xfrm>
              </p:grpSpPr>
              <p:sp>
                <p:nvSpPr>
                  <p:cNvPr id="2" name="Rectangle 1"/>
                  <p:cNvSpPr/>
                  <p:nvPr/>
                </p:nvSpPr>
                <p:spPr>
                  <a:xfrm>
                    <a:off x="994663" y="2401669"/>
                    <a:ext cx="370551" cy="646331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r>
                      <a:rPr lang="en-US" sz="3600" b="1" dirty="0">
                        <a:ln w="1905"/>
                        <a:solidFill>
                          <a:srgbClr val="00206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</a:rPr>
                      <a:t>4</a:t>
                    </a:r>
                  </a:p>
                </p:txBody>
              </p:sp>
              <p:sp>
                <p:nvSpPr>
                  <p:cNvPr id="5" name="Rectangle 4"/>
                  <p:cNvSpPr/>
                  <p:nvPr/>
                </p:nvSpPr>
                <p:spPr>
                  <a:xfrm>
                    <a:off x="996987" y="1905000"/>
                    <a:ext cx="370551" cy="646331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r>
                      <a:rPr lang="en-US" sz="3600" b="1" dirty="0" smtClean="0">
                        <a:ln w="1905"/>
                        <a:solidFill>
                          <a:srgbClr val="00206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</a:rPr>
                      <a:t>2</a:t>
                    </a:r>
                    <a:endParaRPr lang="en-US" sz="3600" b="1" dirty="0">
                      <a:ln w="1905"/>
                      <a:solidFill>
                        <a:srgbClr val="002060"/>
                      </a:solidFill>
                      <a:effectLst>
                        <a:innerShdw blurRad="69850" dist="43180" dir="5400000">
                          <a:srgbClr val="000000">
                            <a:alpha val="65000"/>
                          </a:srgbClr>
                        </a:innerShdw>
                      </a:effectLst>
                    </a:endParaRPr>
                  </a:p>
                </p:txBody>
              </p:sp>
            </p:grpSp>
            <p:pic>
              <p:nvPicPr>
                <p:cNvPr id="8" name="Picture 3" descr="C:\Users\Public\Pictures\Sample Pictures\hình nốt nhạc.jpg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11" t="14590" r="85363"/>
                <a:stretch>
                  <a:fillRect/>
                </a:stretch>
              </p:blipFill>
              <p:spPr bwMode="auto">
                <a:xfrm>
                  <a:off x="2331022" y="2000052"/>
                  <a:ext cx="353291" cy="77417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" name="Picture 3" descr="C:\Users\Public\Pictures\Sample Pictures\hình nốt nhạc.jpg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626" t="20012" r="72748"/>
                <a:stretch>
                  <a:fillRect/>
                </a:stretch>
              </p:blipFill>
              <p:spPr bwMode="auto">
                <a:xfrm>
                  <a:off x="2911758" y="2078240"/>
                  <a:ext cx="450476" cy="6560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" name="Picture 3" descr="C:\Users\Public\Pictures\Sample Pictures\hình nốt nhạc.jpg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626" t="20012" r="72748"/>
                <a:stretch>
                  <a:fillRect/>
                </a:stretch>
              </p:blipFill>
              <p:spPr bwMode="auto">
                <a:xfrm>
                  <a:off x="5129639" y="2078240"/>
                  <a:ext cx="450476" cy="71105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" name="Picture 3" descr="C:\Users\Public\Pictures\Sample Pictures\hình nốt nhạc.jpg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626" t="20012" r="72748"/>
                <a:stretch>
                  <a:fillRect/>
                </a:stretch>
              </p:blipFill>
              <p:spPr bwMode="auto">
                <a:xfrm>
                  <a:off x="6811480" y="2067381"/>
                  <a:ext cx="450476" cy="762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" name="Picture 3" descr="C:\Users\Public\Pictures\Sample Pictures\hình nốt nhạc.jpg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626" t="20012" r="72748"/>
                <a:stretch>
                  <a:fillRect/>
                </a:stretch>
              </p:blipFill>
              <p:spPr bwMode="auto">
                <a:xfrm>
                  <a:off x="4723584" y="2103684"/>
                  <a:ext cx="450476" cy="70561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" name="Picture 3" descr="C:\Users\Public\Pictures\Sample Pictures\hình nốt nhạc.jpg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626" t="20012" r="72748"/>
                <a:stretch>
                  <a:fillRect/>
                </a:stretch>
              </p:blipFill>
              <p:spPr bwMode="auto">
                <a:xfrm>
                  <a:off x="6110709" y="2078424"/>
                  <a:ext cx="450476" cy="78725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" name="Picture 3" descr="C:\Users\Public\Pictures\Sample Pictures\hình nốt nhạc.jpg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626" t="20012" r="72748"/>
                <a:stretch>
                  <a:fillRect/>
                </a:stretch>
              </p:blipFill>
              <p:spPr bwMode="auto">
                <a:xfrm>
                  <a:off x="5667793" y="2062800"/>
                  <a:ext cx="450476" cy="762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8" name="Picture 3" descr="C:\Users\Public\Pictures\Sample Pictures\hình nốt nhạc.jpg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626" t="20012" r="72748"/>
                <a:stretch>
                  <a:fillRect/>
                </a:stretch>
              </p:blipFill>
              <p:spPr bwMode="auto">
                <a:xfrm>
                  <a:off x="7237323" y="2086252"/>
                  <a:ext cx="450476" cy="72996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" name="Picture 2" descr="C:\Users\Public\Pictures\Sample Pictures\Hình nốt.gif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27" t="20593" r="50000" b="9838"/>
                <a:stretch>
                  <a:fillRect/>
                </a:stretch>
              </p:blipFill>
              <p:spPr bwMode="auto">
                <a:xfrm>
                  <a:off x="7592520" y="2086252"/>
                  <a:ext cx="295885" cy="72323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3" name="Picture 2" descr="C:\Users\Public\Pictures\Sample Pictures\Hình nốt.gif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27" t="20593" r="50000" b="9838"/>
                <a:stretch>
                  <a:fillRect/>
                </a:stretch>
              </p:blipFill>
              <p:spPr bwMode="auto">
                <a:xfrm>
                  <a:off x="6479904" y="2131406"/>
                  <a:ext cx="383205" cy="69797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4" name="Picture 2" descr="C:\Users\Public\Pictures\Sample Pictures\Hình nốt.gif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27" t="20593" r="50000" b="9838"/>
                <a:stretch>
                  <a:fillRect/>
                </a:stretch>
              </p:blipFill>
              <p:spPr bwMode="auto">
                <a:xfrm>
                  <a:off x="5474537" y="2111056"/>
                  <a:ext cx="260830" cy="68035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5" name="Picture 2" descr="C:\Users\Public\Pictures\Sample Pictures\Hình nốt.gif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27" t="20593" r="50000" b="9838"/>
                <a:stretch>
                  <a:fillRect/>
                </a:stretch>
              </p:blipFill>
              <p:spPr bwMode="auto">
                <a:xfrm>
                  <a:off x="4460564" y="2111315"/>
                  <a:ext cx="289150" cy="75521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6" name="Picture 2" descr="C:\Users\Public\Pictures\Sample Pictures\Hình nốt.gif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27" t="20593" r="50000" b="9838"/>
                <a:stretch>
                  <a:fillRect/>
                </a:stretch>
              </p:blipFill>
              <p:spPr bwMode="auto">
                <a:xfrm>
                  <a:off x="2687608" y="2103684"/>
                  <a:ext cx="277090" cy="72996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pic>
          <p:nvPicPr>
            <p:cNvPr id="50" name="Picture 3" descr="C:\Users\Public\Pictures\Sample Pictures\hình nốt nhạc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1" t="14590" r="85363"/>
            <a:stretch>
              <a:fillRect/>
            </a:stretch>
          </p:blipFill>
          <p:spPr bwMode="auto">
            <a:xfrm>
              <a:off x="7734701" y="1887439"/>
              <a:ext cx="350067" cy="774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14615" y="3164380"/>
            <a:ext cx="912938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</a:t>
            </a:r>
            <a:r>
              <a:rPr lang="en-US" sz="24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Em</a:t>
            </a:r>
            <a:r>
              <a:rPr lang="en-US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</a:t>
            </a:r>
            <a:r>
              <a:rPr lang="en-US" sz="24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yêu</a:t>
            </a:r>
            <a:r>
              <a:rPr lang="en-US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</a:t>
            </a:r>
            <a:r>
              <a:rPr lang="en-US" sz="24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chim</a:t>
            </a:r>
            <a:r>
              <a:rPr lang="en-US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</a:t>
            </a:r>
            <a:r>
              <a:rPr lang="en-US" sz="24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em</a:t>
            </a:r>
            <a:r>
              <a:rPr lang="en-US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</a:t>
            </a:r>
            <a:r>
              <a:rPr lang="en-US" sz="24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mến</a:t>
            </a:r>
            <a:r>
              <a:rPr lang="en-US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</a:t>
            </a:r>
            <a:r>
              <a:rPr lang="en-US" sz="24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chim</a:t>
            </a:r>
            <a:r>
              <a:rPr lang="en-US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</a:t>
            </a:r>
            <a:r>
              <a:rPr lang="en-US" sz="24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vì</a:t>
            </a:r>
            <a:r>
              <a:rPr lang="en-US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</a:t>
            </a:r>
            <a:r>
              <a:rPr lang="en-US" sz="24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mỗi</a:t>
            </a:r>
            <a:r>
              <a:rPr lang="en-US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</a:t>
            </a:r>
            <a:r>
              <a:rPr lang="en-US" sz="24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lần</a:t>
            </a:r>
            <a:r>
              <a:rPr lang="en-US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chim</a:t>
            </a:r>
            <a:r>
              <a:rPr lang="en-US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</a:t>
            </a:r>
            <a:r>
              <a:rPr lang="en-US" sz="24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hót</a:t>
            </a:r>
            <a:r>
              <a:rPr lang="en-US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em</a:t>
            </a:r>
            <a:r>
              <a:rPr lang="en-US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</a:t>
            </a:r>
            <a:r>
              <a:rPr lang="en-US" sz="24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vui</a:t>
            </a:r>
            <a:endParaRPr lang="en-US" sz="24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4" name="Picture 3" descr="C:\Users\Public\Pictures\Sample Pictures\hình nốt nhạc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6" t="20012" r="72748"/>
          <a:stretch>
            <a:fillRect/>
          </a:stretch>
        </p:blipFill>
        <p:spPr bwMode="auto">
          <a:xfrm>
            <a:off x="1276488" y="2177015"/>
            <a:ext cx="493526" cy="65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Public\Pictures\Sample Pictures\hình nốt nhạc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6" t="20012" r="72748"/>
          <a:stretch>
            <a:fillRect/>
          </a:stretch>
        </p:blipFill>
        <p:spPr bwMode="auto">
          <a:xfrm>
            <a:off x="3338683" y="2164048"/>
            <a:ext cx="493526" cy="65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" descr="C:\Users\Public\Pictures\Sample Pictures\hình nốt nhạc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" t="14590" r="85363"/>
          <a:stretch>
            <a:fillRect/>
          </a:stretch>
        </p:blipFill>
        <p:spPr bwMode="auto">
          <a:xfrm>
            <a:off x="4058883" y="2062401"/>
            <a:ext cx="387053" cy="77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C:\Users\Public\Pictures\Sample Pictures\Hình nốt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7" t="20593" r="50000" b="9838"/>
          <a:stretch>
            <a:fillRect/>
          </a:stretch>
        </p:blipFill>
        <p:spPr bwMode="auto">
          <a:xfrm>
            <a:off x="3687407" y="2175688"/>
            <a:ext cx="326725" cy="75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Public\Pictures\Sample Pictures\Hình nốt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7" t="20593" r="50000" b="9838"/>
          <a:stretch>
            <a:fillRect/>
          </a:stretch>
        </p:blipFill>
        <p:spPr bwMode="auto">
          <a:xfrm>
            <a:off x="1730153" y="2171843"/>
            <a:ext cx="326725" cy="75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38"/>
          <p:cNvSpPr/>
          <p:nvPr/>
        </p:nvSpPr>
        <p:spPr>
          <a:xfrm>
            <a:off x="83471" y="3461"/>
            <a:ext cx="9105698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HD HS Đặt </a:t>
            </a:r>
            <a:r>
              <a:rPr lang="en-US" sz="40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tấu VD dưới</a:t>
            </a:r>
            <a:endParaRPr lang="en-US" sz="40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28760" y="1477626"/>
            <a:ext cx="3015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2060"/>
                </a:solidFill>
              </a:rPr>
              <a:t>VD 1: BÀI TẬP 1</a:t>
            </a:r>
            <a:endParaRPr lang="en-US" sz="3200" b="1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/>
          <p:cNvGrpSpPr/>
          <p:nvPr/>
        </p:nvGrpSpPr>
        <p:grpSpPr>
          <a:xfrm>
            <a:off x="275735" y="1967167"/>
            <a:ext cx="8853652" cy="1143000"/>
            <a:chOff x="694265" y="1752600"/>
            <a:chExt cx="7763935" cy="1143000"/>
          </a:xfrm>
        </p:grpSpPr>
        <p:grpSp>
          <p:nvGrpSpPr>
            <p:cNvPr id="46" name="Group 45"/>
            <p:cNvGrpSpPr/>
            <p:nvPr/>
          </p:nvGrpSpPr>
          <p:grpSpPr>
            <a:xfrm>
              <a:off x="694265" y="1752600"/>
              <a:ext cx="7763935" cy="1143000"/>
              <a:chOff x="557257" y="1905000"/>
              <a:chExt cx="7763935" cy="1143000"/>
            </a:xfrm>
          </p:grpSpPr>
          <p:pic>
            <p:nvPicPr>
              <p:cNvPr id="20" name="Picture 2" descr="C:\Users\Public\Pictures\Sample Pictures\Hình nốt.gif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427" t="20593" r="50000" b="9838"/>
              <a:stretch>
                <a:fillRect/>
              </a:stretch>
            </p:blipFill>
            <p:spPr bwMode="auto">
              <a:xfrm>
                <a:off x="7876307" y="2071128"/>
                <a:ext cx="306189" cy="8616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2" descr="C:\Users\Public\Pictures\Sample Pictures\Hình nốt.gif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427" t="20593" r="50000" b="9838"/>
              <a:stretch>
                <a:fillRect/>
              </a:stretch>
            </p:blipFill>
            <p:spPr bwMode="auto">
              <a:xfrm>
                <a:off x="8066858" y="2057400"/>
                <a:ext cx="254334" cy="8930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30" name="Group 29"/>
              <p:cNvGrpSpPr/>
              <p:nvPr/>
            </p:nvGrpSpPr>
            <p:grpSpPr>
              <a:xfrm>
                <a:off x="557257" y="1905000"/>
                <a:ext cx="7077183" cy="1143000"/>
                <a:chOff x="746048" y="1875084"/>
                <a:chExt cx="7142357" cy="1143000"/>
              </a:xfrm>
            </p:grpSpPr>
            <p:pic>
              <p:nvPicPr>
                <p:cNvPr id="1027" name="Picture 3" descr="C:\Users\Public\Pictures\Sample Pictures\hình nốt nhạc.jpg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626" t="20012" r="72748"/>
                <a:stretch>
                  <a:fillRect/>
                </a:stretch>
              </p:blipFill>
              <p:spPr bwMode="auto">
                <a:xfrm>
                  <a:off x="1185187" y="2093650"/>
                  <a:ext cx="450476" cy="6560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3" name="Group 2"/>
                <p:cNvGrpSpPr/>
                <p:nvPr/>
              </p:nvGrpSpPr>
              <p:grpSpPr>
                <a:xfrm>
                  <a:off x="746048" y="1875084"/>
                  <a:ext cx="372875" cy="1143000"/>
                  <a:chOff x="994663" y="1905000"/>
                  <a:chExt cx="372875" cy="1143000"/>
                </a:xfrm>
              </p:grpSpPr>
              <p:sp>
                <p:nvSpPr>
                  <p:cNvPr id="2" name="Rectangle 1"/>
                  <p:cNvSpPr/>
                  <p:nvPr/>
                </p:nvSpPr>
                <p:spPr>
                  <a:xfrm>
                    <a:off x="994663" y="2401669"/>
                    <a:ext cx="370551" cy="646331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r>
                      <a:rPr lang="en-US" sz="3600" b="1" dirty="0">
                        <a:ln w="1905"/>
                        <a:solidFill>
                          <a:srgbClr val="00206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</a:rPr>
                      <a:t>4</a:t>
                    </a:r>
                  </a:p>
                </p:txBody>
              </p:sp>
              <p:sp>
                <p:nvSpPr>
                  <p:cNvPr id="5" name="Rectangle 4"/>
                  <p:cNvSpPr/>
                  <p:nvPr/>
                </p:nvSpPr>
                <p:spPr>
                  <a:xfrm>
                    <a:off x="996987" y="1905000"/>
                    <a:ext cx="370551" cy="646331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r>
                      <a:rPr lang="en-US" sz="3600" b="1" dirty="0" smtClean="0">
                        <a:ln w="1905"/>
                        <a:solidFill>
                          <a:srgbClr val="00206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</a:rPr>
                      <a:t>2</a:t>
                    </a:r>
                    <a:endParaRPr lang="en-US" sz="3600" b="1" dirty="0">
                      <a:ln w="1905"/>
                      <a:solidFill>
                        <a:srgbClr val="002060"/>
                      </a:solidFill>
                      <a:effectLst>
                        <a:innerShdw blurRad="69850" dist="43180" dir="5400000">
                          <a:srgbClr val="000000">
                            <a:alpha val="65000"/>
                          </a:srgbClr>
                        </a:innerShdw>
                      </a:effectLst>
                    </a:endParaRPr>
                  </a:p>
                </p:txBody>
              </p:sp>
            </p:grpSp>
            <p:pic>
              <p:nvPicPr>
                <p:cNvPr id="8" name="Picture 3" descr="C:\Users\Public\Pictures\Sample Pictures\hình nốt nhạc.jpg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11" t="14590" r="85363"/>
                <a:stretch>
                  <a:fillRect/>
                </a:stretch>
              </p:blipFill>
              <p:spPr bwMode="auto">
                <a:xfrm>
                  <a:off x="2331022" y="2000052"/>
                  <a:ext cx="353291" cy="77417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" name="Picture 3" descr="C:\Users\Public\Pictures\Sample Pictures\hình nốt nhạc.jpg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626" t="20012" r="72748"/>
                <a:stretch>
                  <a:fillRect/>
                </a:stretch>
              </p:blipFill>
              <p:spPr bwMode="auto">
                <a:xfrm>
                  <a:off x="2911758" y="2078240"/>
                  <a:ext cx="450476" cy="6560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" name="Picture 3" descr="C:\Users\Public\Pictures\Sample Pictures\hình nốt nhạc.jpg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626" t="20012" r="72748"/>
                <a:stretch>
                  <a:fillRect/>
                </a:stretch>
              </p:blipFill>
              <p:spPr bwMode="auto">
                <a:xfrm>
                  <a:off x="5129639" y="2078240"/>
                  <a:ext cx="450476" cy="71105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" name="Picture 3" descr="C:\Users\Public\Pictures\Sample Pictures\hình nốt nhạc.jpg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626" t="20012" r="72748"/>
                <a:stretch>
                  <a:fillRect/>
                </a:stretch>
              </p:blipFill>
              <p:spPr bwMode="auto">
                <a:xfrm>
                  <a:off x="6811480" y="2067381"/>
                  <a:ext cx="450476" cy="762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" name="Picture 3" descr="C:\Users\Public\Pictures\Sample Pictures\hình nốt nhạc.jpg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626" t="20012" r="72748"/>
                <a:stretch>
                  <a:fillRect/>
                </a:stretch>
              </p:blipFill>
              <p:spPr bwMode="auto">
                <a:xfrm>
                  <a:off x="4723584" y="2103684"/>
                  <a:ext cx="450476" cy="70561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" name="Picture 3" descr="C:\Users\Public\Pictures\Sample Pictures\hình nốt nhạc.jpg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626" t="20012" r="72748"/>
                <a:stretch>
                  <a:fillRect/>
                </a:stretch>
              </p:blipFill>
              <p:spPr bwMode="auto">
                <a:xfrm>
                  <a:off x="6110709" y="2078424"/>
                  <a:ext cx="450476" cy="78725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" name="Picture 3" descr="C:\Users\Public\Pictures\Sample Pictures\hình nốt nhạc.jpg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626" t="20012" r="72748"/>
                <a:stretch>
                  <a:fillRect/>
                </a:stretch>
              </p:blipFill>
              <p:spPr bwMode="auto">
                <a:xfrm>
                  <a:off x="5667793" y="2062800"/>
                  <a:ext cx="450476" cy="762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8" name="Picture 3" descr="C:\Users\Public\Pictures\Sample Pictures\hình nốt nhạc.jpg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626" t="20012" r="72748"/>
                <a:stretch>
                  <a:fillRect/>
                </a:stretch>
              </p:blipFill>
              <p:spPr bwMode="auto">
                <a:xfrm>
                  <a:off x="7237323" y="2086252"/>
                  <a:ext cx="450476" cy="72996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" name="Picture 2" descr="C:\Users\Public\Pictures\Sample Pictures\Hình nốt.gif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27" t="20593" r="50000" b="9838"/>
                <a:stretch>
                  <a:fillRect/>
                </a:stretch>
              </p:blipFill>
              <p:spPr bwMode="auto">
                <a:xfrm>
                  <a:off x="7592520" y="2086252"/>
                  <a:ext cx="295885" cy="72323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3" name="Picture 2" descr="C:\Users\Public\Pictures\Sample Pictures\Hình nốt.gif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27" t="20593" r="50000" b="9838"/>
                <a:stretch>
                  <a:fillRect/>
                </a:stretch>
              </p:blipFill>
              <p:spPr bwMode="auto">
                <a:xfrm>
                  <a:off x="6479904" y="2131406"/>
                  <a:ext cx="383205" cy="69797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4" name="Picture 2" descr="C:\Users\Public\Pictures\Sample Pictures\Hình nốt.gif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27" t="20593" r="50000" b="9838"/>
                <a:stretch>
                  <a:fillRect/>
                </a:stretch>
              </p:blipFill>
              <p:spPr bwMode="auto">
                <a:xfrm>
                  <a:off x="5474537" y="2111056"/>
                  <a:ext cx="260830" cy="68035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5" name="Picture 2" descr="C:\Users\Public\Pictures\Sample Pictures\Hình nốt.gif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27" t="20593" r="50000" b="9838"/>
                <a:stretch>
                  <a:fillRect/>
                </a:stretch>
              </p:blipFill>
              <p:spPr bwMode="auto">
                <a:xfrm>
                  <a:off x="4460564" y="2111315"/>
                  <a:ext cx="289150" cy="75521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6" name="Picture 2" descr="C:\Users\Public\Pictures\Sample Pictures\Hình nốt.gif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27" t="20593" r="50000" b="9838"/>
                <a:stretch>
                  <a:fillRect/>
                </a:stretch>
              </p:blipFill>
              <p:spPr bwMode="auto">
                <a:xfrm>
                  <a:off x="2687608" y="2103684"/>
                  <a:ext cx="277090" cy="72996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pic>
          <p:nvPicPr>
            <p:cNvPr id="50" name="Picture 3" descr="C:\Users\Public\Pictures\Sample Pictures\hình nốt nhạc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1" t="14590" r="85363"/>
            <a:stretch>
              <a:fillRect/>
            </a:stretch>
          </p:blipFill>
          <p:spPr bwMode="auto">
            <a:xfrm>
              <a:off x="7734701" y="1887439"/>
              <a:ext cx="350067" cy="774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-90813" y="3176920"/>
            <a:ext cx="922019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</a:t>
            </a:r>
            <a:r>
              <a:rPr lang="en-US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Ta  </a:t>
            </a:r>
            <a:r>
              <a:rPr lang="en-US" sz="24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yêu</a:t>
            </a:r>
            <a:r>
              <a:rPr lang="en-US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</a:t>
            </a:r>
            <a:r>
              <a:rPr lang="en-US" sz="24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sao</a:t>
            </a:r>
            <a:r>
              <a:rPr lang="en-US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</a:t>
            </a:r>
            <a:r>
              <a:rPr lang="en-US" sz="24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lớp</a:t>
            </a:r>
            <a:r>
              <a:rPr lang="en-US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4       B     </a:t>
            </a:r>
            <a:r>
              <a:rPr lang="en-US" sz="22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lớp</a:t>
            </a:r>
            <a:r>
              <a:rPr lang="en-US" sz="22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2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chúng</a:t>
            </a:r>
            <a:r>
              <a:rPr lang="en-US" sz="22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2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mình</a:t>
            </a:r>
            <a:r>
              <a:rPr lang="en-US" sz="22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2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cùng</a:t>
            </a:r>
            <a:r>
              <a:rPr lang="en-US" sz="22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2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gắng</a:t>
            </a:r>
            <a:r>
              <a:rPr lang="en-US" sz="22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2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chăm</a:t>
            </a:r>
            <a:r>
              <a:rPr lang="en-US" sz="22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2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ngoan</a:t>
            </a:r>
            <a:endParaRPr lang="en-US" sz="22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4" name="Picture 3" descr="C:\Users\Public\Pictures\Sample Pictures\hình nốt nhạc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6" t="20012" r="72748"/>
          <a:stretch>
            <a:fillRect/>
          </a:stretch>
        </p:blipFill>
        <p:spPr bwMode="auto">
          <a:xfrm>
            <a:off x="1276488" y="2177015"/>
            <a:ext cx="493526" cy="65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Public\Pictures\Sample Pictures\hình nốt nhạc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6" t="20012" r="72748"/>
          <a:stretch>
            <a:fillRect/>
          </a:stretch>
        </p:blipFill>
        <p:spPr bwMode="auto">
          <a:xfrm>
            <a:off x="3338683" y="2164048"/>
            <a:ext cx="493526" cy="65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" descr="C:\Users\Public\Pictures\Sample Pictures\hình nốt nhạc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" t="14590" r="85363"/>
          <a:stretch>
            <a:fillRect/>
          </a:stretch>
        </p:blipFill>
        <p:spPr bwMode="auto">
          <a:xfrm>
            <a:off x="4058883" y="2062401"/>
            <a:ext cx="387053" cy="77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C:\Users\Public\Pictures\Sample Pictures\Hình nốt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7" t="20593" r="50000" b="9838"/>
          <a:stretch>
            <a:fillRect/>
          </a:stretch>
        </p:blipFill>
        <p:spPr bwMode="auto">
          <a:xfrm>
            <a:off x="3687407" y="2175688"/>
            <a:ext cx="326725" cy="75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Public\Pictures\Sample Pictures\Hình nốt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7" t="20593" r="50000" b="9838"/>
          <a:stretch>
            <a:fillRect/>
          </a:stretch>
        </p:blipFill>
        <p:spPr bwMode="auto">
          <a:xfrm>
            <a:off x="1730153" y="2171843"/>
            <a:ext cx="326725" cy="75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3128760" y="1477626"/>
            <a:ext cx="3015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2060"/>
                </a:solidFill>
              </a:rPr>
              <a:t>VD 2: BÀI TẬP 1</a:t>
            </a:r>
            <a:endParaRPr lang="en-US" sz="3200" b="1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16579" y="2286000"/>
            <a:ext cx="8522621" cy="1189911"/>
            <a:chOff x="660152" y="3429000"/>
            <a:chExt cx="7602297" cy="1189911"/>
          </a:xfrm>
        </p:grpSpPr>
        <p:pic>
          <p:nvPicPr>
            <p:cNvPr id="4" name="Picture 2" descr="C:\Users\Public\Pictures\Sample Pictures\Hình nốt.gif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27" t="20593" r="50000" b="9838"/>
            <a:stretch>
              <a:fillRect/>
            </a:stretch>
          </p:blipFill>
          <p:spPr bwMode="auto">
            <a:xfrm>
              <a:off x="8077200" y="3657600"/>
              <a:ext cx="185249" cy="7922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3" descr="C:\Users\Public\Pictures\Sample Pictures\hình nốt nhạc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81" t="20053" r="58183" b="9463"/>
            <a:stretch>
              <a:fillRect/>
            </a:stretch>
          </p:blipFill>
          <p:spPr bwMode="auto">
            <a:xfrm>
              <a:off x="6472154" y="3618615"/>
              <a:ext cx="503803" cy="762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3" descr="C:\Users\Public\Pictures\Sample Pictures\hình nốt nhạc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26" t="20012" r="72748"/>
            <a:stretch>
              <a:fillRect/>
            </a:stretch>
          </p:blipFill>
          <p:spPr bwMode="auto">
            <a:xfrm>
              <a:off x="4199912" y="3632470"/>
              <a:ext cx="523313" cy="83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3" descr="C:\Users\Public\Pictures\Sample Pictures\hình nốt nhạc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26" t="20012" r="72748"/>
            <a:stretch>
              <a:fillRect/>
            </a:stretch>
          </p:blipFill>
          <p:spPr bwMode="auto">
            <a:xfrm>
              <a:off x="2438400" y="3657600"/>
              <a:ext cx="595051" cy="762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3" descr="C:\Users\Public\Pictures\Sample Pictures\hình nốt nhạc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1" t="14590" r="85363"/>
            <a:stretch>
              <a:fillRect/>
            </a:stretch>
          </p:blipFill>
          <p:spPr bwMode="auto">
            <a:xfrm>
              <a:off x="7412949" y="3578185"/>
              <a:ext cx="435651" cy="871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" name="Group 8"/>
            <p:cNvGrpSpPr/>
            <p:nvPr/>
          </p:nvGrpSpPr>
          <p:grpSpPr>
            <a:xfrm>
              <a:off x="660152" y="3429000"/>
              <a:ext cx="421029" cy="1189911"/>
              <a:chOff x="970586" y="1894820"/>
              <a:chExt cx="421029" cy="1189911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970586" y="2438400"/>
                <a:ext cx="418705" cy="64633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3600" b="1" dirty="0">
                    <a:ln w="1905"/>
                    <a:gradFill>
                      <a:gsLst>
                        <a:gs pos="0">
                          <a:srgbClr val="F79646">
                            <a:shade val="20000"/>
                            <a:satMod val="200000"/>
                          </a:srgbClr>
                        </a:gs>
                        <a:gs pos="78000">
                          <a:srgbClr val="F79646">
                            <a:tint val="90000"/>
                            <a:shade val="89000"/>
                            <a:satMod val="220000"/>
                          </a:srgbClr>
                        </a:gs>
                        <a:gs pos="100000">
                          <a:srgbClr val="F79646">
                            <a:tint val="12000"/>
                            <a:satMod val="255000"/>
                          </a:srgbClr>
                        </a:gs>
                      </a:gsLst>
                      <a:lin ang="5400000"/>
                    </a:gra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</a:rPr>
                  <a:t>4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972910" y="1894820"/>
                <a:ext cx="418705" cy="64633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3600" b="1" dirty="0" smtClean="0">
                    <a:ln w="1905"/>
                    <a:gradFill>
                      <a:gsLst>
                        <a:gs pos="0">
                          <a:srgbClr val="F79646">
                            <a:shade val="20000"/>
                            <a:satMod val="200000"/>
                          </a:srgbClr>
                        </a:gs>
                        <a:gs pos="78000">
                          <a:srgbClr val="F79646">
                            <a:tint val="90000"/>
                            <a:shade val="89000"/>
                            <a:satMod val="220000"/>
                          </a:srgbClr>
                        </a:gs>
                        <a:gs pos="100000">
                          <a:srgbClr val="F79646">
                            <a:tint val="12000"/>
                            <a:satMod val="255000"/>
                          </a:srgbClr>
                        </a:gs>
                      </a:gsLst>
                      <a:lin ang="5400000"/>
                    </a:gra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</a:rPr>
                  <a:t>2</a:t>
                </a:r>
                <a:endParaRPr lang="en-US" sz="3600" b="1" dirty="0">
                  <a:ln w="1905"/>
                  <a:gradFill>
                    <a:gsLst>
                      <a:gs pos="0">
                        <a:srgbClr val="F79646">
                          <a:shade val="20000"/>
                          <a:satMod val="200000"/>
                        </a:srgbClr>
                      </a:gs>
                      <a:gs pos="78000">
                        <a:srgbClr val="F79646">
                          <a:tint val="90000"/>
                          <a:shade val="89000"/>
                          <a:satMod val="220000"/>
                        </a:srgbClr>
                      </a:gs>
                      <a:gs pos="100000">
                        <a:srgbClr val="F79646">
                          <a:tint val="12000"/>
                          <a:satMod val="255000"/>
                        </a:srgb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endParaRPr>
              </a:p>
            </p:txBody>
          </p:sp>
        </p:grpSp>
        <p:pic>
          <p:nvPicPr>
            <p:cNvPr id="10" name="Picture 3" descr="C:\Users\Public\Pictures\Sample Pictures\hình nốt nhạc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81" t="20053" r="58183" b="9463"/>
            <a:stretch>
              <a:fillRect/>
            </a:stretch>
          </p:blipFill>
          <p:spPr bwMode="auto">
            <a:xfrm>
              <a:off x="1313459" y="3598967"/>
              <a:ext cx="503803" cy="762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3" descr="C:\Users\Public\Pictures\Sample Pictures\hình nốt nhạc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81" t="20053" r="58183" b="9463"/>
            <a:stretch>
              <a:fillRect/>
            </a:stretch>
          </p:blipFill>
          <p:spPr bwMode="auto">
            <a:xfrm>
              <a:off x="1887581" y="3598967"/>
              <a:ext cx="503803" cy="762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C:\Users\Public\Pictures\Sample Pictures\Hình nốt.gif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27" t="20593" r="50000" b="9838"/>
            <a:stretch>
              <a:fillRect/>
            </a:stretch>
          </p:blipFill>
          <p:spPr bwMode="auto">
            <a:xfrm>
              <a:off x="7974904" y="3657600"/>
              <a:ext cx="156453" cy="813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C:\Users\Public\Pictures\Sample Pictures\Hình nốt.gif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27" t="20593" r="50000" b="9838"/>
            <a:stretch>
              <a:fillRect/>
            </a:stretch>
          </p:blipFill>
          <p:spPr bwMode="auto">
            <a:xfrm>
              <a:off x="6999463" y="3650930"/>
              <a:ext cx="413117" cy="768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C:\Users\Public\Pictures\Sample Pictures\Hình nốt.gif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27" t="20593" r="50000" b="9838"/>
            <a:stretch>
              <a:fillRect/>
            </a:stretch>
          </p:blipFill>
          <p:spPr bwMode="auto">
            <a:xfrm>
              <a:off x="4572000" y="3632470"/>
              <a:ext cx="413117" cy="83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C:\Users\Public\Pictures\Sample Pictures\Hình nốt.gif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27" t="20593" r="50000" b="9838"/>
            <a:stretch>
              <a:fillRect/>
            </a:stretch>
          </p:blipFill>
          <p:spPr bwMode="auto">
            <a:xfrm>
              <a:off x="2971800" y="3657600"/>
              <a:ext cx="413117" cy="762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C:\Users\Public\Pictures\Sample Pictures\hình nốt nhạc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81" t="20053" r="58183" b="9463"/>
            <a:stretch>
              <a:fillRect/>
            </a:stretch>
          </p:blipFill>
          <p:spPr bwMode="auto">
            <a:xfrm>
              <a:off x="5962591" y="3604761"/>
              <a:ext cx="503803" cy="762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3" descr="C:\Users\Public\Pictures\Sample Pictures\hình nốt nhạc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81" t="20053" r="58183" b="9463"/>
            <a:stretch>
              <a:fillRect/>
            </a:stretch>
          </p:blipFill>
          <p:spPr bwMode="auto">
            <a:xfrm>
              <a:off x="5482518" y="3604761"/>
              <a:ext cx="503803" cy="762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3" descr="C:\Users\Public\Pictures\Sample Pictures\hình nốt nhạc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81" t="20053" r="58183" b="9463"/>
            <a:stretch>
              <a:fillRect/>
            </a:stretch>
          </p:blipFill>
          <p:spPr bwMode="auto">
            <a:xfrm>
              <a:off x="4982754" y="3598967"/>
              <a:ext cx="503803" cy="762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3" descr="C:\Users\Public\Pictures\Sample Pictures\hình nốt nhạc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81" t="20053" r="58183" b="9463"/>
            <a:stretch>
              <a:fillRect/>
            </a:stretch>
          </p:blipFill>
          <p:spPr bwMode="auto">
            <a:xfrm>
              <a:off x="3757929" y="3598967"/>
              <a:ext cx="503803" cy="762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3" descr="C:\Users\Public\Pictures\Sample Pictures\hình nốt nhạc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81" t="20053" r="58183" b="9463"/>
            <a:stretch>
              <a:fillRect/>
            </a:stretch>
          </p:blipFill>
          <p:spPr bwMode="auto">
            <a:xfrm>
              <a:off x="3295271" y="3598967"/>
              <a:ext cx="503803" cy="762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Rectangle 24"/>
          <p:cNvSpPr/>
          <p:nvPr/>
        </p:nvSpPr>
        <p:spPr>
          <a:xfrm>
            <a:off x="945138" y="3688270"/>
            <a:ext cx="819886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Nghe</a:t>
            </a:r>
            <a:r>
              <a:rPr lang="en-US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véo</a:t>
            </a:r>
            <a:r>
              <a:rPr lang="en-US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von   </a:t>
            </a:r>
            <a:r>
              <a:rPr lang="en-US" sz="24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trong</a:t>
            </a:r>
            <a:r>
              <a:rPr lang="en-US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vòm</a:t>
            </a:r>
            <a:r>
              <a:rPr lang="en-US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cây</a:t>
            </a:r>
            <a:r>
              <a:rPr lang="en-US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</a:t>
            </a:r>
            <a:r>
              <a:rPr lang="en-US" sz="24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họa</a:t>
            </a:r>
            <a:r>
              <a:rPr lang="en-US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mi   </a:t>
            </a:r>
            <a:r>
              <a:rPr lang="en-US" sz="24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với</a:t>
            </a:r>
            <a:r>
              <a:rPr lang="en-US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</a:t>
            </a:r>
            <a:r>
              <a:rPr lang="en-US" sz="24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chim</a:t>
            </a:r>
            <a:r>
              <a:rPr lang="en-US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</a:t>
            </a:r>
            <a:r>
              <a:rPr lang="en-US" sz="24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oanh</a:t>
            </a:r>
            <a:endParaRPr lang="en-US" sz="24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28760" y="1477626"/>
            <a:ext cx="3015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2060"/>
                </a:solidFill>
              </a:rPr>
              <a:t>VD 1: BÀI TẬP 2</a:t>
            </a:r>
            <a:endParaRPr lang="en-US" sz="3200" b="1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360109" y="2286000"/>
            <a:ext cx="6382104" cy="1189911"/>
            <a:chOff x="660152" y="3429000"/>
            <a:chExt cx="7602297" cy="1189911"/>
          </a:xfrm>
        </p:grpSpPr>
        <p:pic>
          <p:nvPicPr>
            <p:cNvPr id="4" name="Picture 2" descr="C:\Users\Public\Pictures\Sample Pictures\Hình nốt.gif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27" t="20593" r="50000" b="9838"/>
            <a:stretch>
              <a:fillRect/>
            </a:stretch>
          </p:blipFill>
          <p:spPr bwMode="auto">
            <a:xfrm>
              <a:off x="8077200" y="3657600"/>
              <a:ext cx="185249" cy="7922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3" descr="C:\Users\Public\Pictures\Sample Pictures\hình nốt nhạc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81" t="20053" r="58183" b="9463"/>
            <a:stretch>
              <a:fillRect/>
            </a:stretch>
          </p:blipFill>
          <p:spPr bwMode="auto">
            <a:xfrm>
              <a:off x="6472154" y="3618615"/>
              <a:ext cx="503803" cy="762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3" descr="C:\Users\Public\Pictures\Sample Pictures\hình nốt nhạc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26" t="20012" r="72748"/>
            <a:stretch>
              <a:fillRect/>
            </a:stretch>
          </p:blipFill>
          <p:spPr bwMode="auto">
            <a:xfrm>
              <a:off x="4199912" y="3632470"/>
              <a:ext cx="523313" cy="83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3" descr="C:\Users\Public\Pictures\Sample Pictures\hình nốt nhạc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26" t="20012" r="72748"/>
            <a:stretch>
              <a:fillRect/>
            </a:stretch>
          </p:blipFill>
          <p:spPr bwMode="auto">
            <a:xfrm>
              <a:off x="2438400" y="3657600"/>
              <a:ext cx="595051" cy="762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3" descr="C:\Users\Public\Pictures\Sample Pictures\hình nốt nhạc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1" t="14590" r="85363"/>
            <a:stretch>
              <a:fillRect/>
            </a:stretch>
          </p:blipFill>
          <p:spPr bwMode="auto">
            <a:xfrm>
              <a:off x="7412949" y="3578185"/>
              <a:ext cx="435651" cy="871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" name="Group 8"/>
            <p:cNvGrpSpPr/>
            <p:nvPr/>
          </p:nvGrpSpPr>
          <p:grpSpPr>
            <a:xfrm>
              <a:off x="660152" y="3429000"/>
              <a:ext cx="421029" cy="1189911"/>
              <a:chOff x="970586" y="1894820"/>
              <a:chExt cx="421029" cy="1189911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970586" y="2438400"/>
                <a:ext cx="418705" cy="64633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3600" b="1" dirty="0">
                    <a:ln w="1905"/>
                    <a:gradFill>
                      <a:gsLst>
                        <a:gs pos="0">
                          <a:srgbClr val="F79646">
                            <a:shade val="20000"/>
                            <a:satMod val="200000"/>
                          </a:srgbClr>
                        </a:gs>
                        <a:gs pos="78000">
                          <a:srgbClr val="F79646">
                            <a:tint val="90000"/>
                            <a:shade val="89000"/>
                            <a:satMod val="220000"/>
                          </a:srgbClr>
                        </a:gs>
                        <a:gs pos="100000">
                          <a:srgbClr val="F79646">
                            <a:tint val="12000"/>
                            <a:satMod val="255000"/>
                          </a:srgbClr>
                        </a:gs>
                      </a:gsLst>
                      <a:lin ang="5400000"/>
                    </a:gra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</a:rPr>
                  <a:t>4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972910" y="1894820"/>
                <a:ext cx="418705" cy="64633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3600" b="1" dirty="0" smtClean="0">
                    <a:ln w="1905"/>
                    <a:gradFill>
                      <a:gsLst>
                        <a:gs pos="0">
                          <a:srgbClr val="F79646">
                            <a:shade val="20000"/>
                            <a:satMod val="200000"/>
                          </a:srgbClr>
                        </a:gs>
                        <a:gs pos="78000">
                          <a:srgbClr val="F79646">
                            <a:tint val="90000"/>
                            <a:shade val="89000"/>
                            <a:satMod val="220000"/>
                          </a:srgbClr>
                        </a:gs>
                        <a:gs pos="100000">
                          <a:srgbClr val="F79646">
                            <a:tint val="12000"/>
                            <a:satMod val="255000"/>
                          </a:srgbClr>
                        </a:gs>
                      </a:gsLst>
                      <a:lin ang="5400000"/>
                    </a:gra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</a:rPr>
                  <a:t>2</a:t>
                </a:r>
                <a:endParaRPr lang="en-US" sz="3600" b="1" dirty="0">
                  <a:ln w="1905"/>
                  <a:gradFill>
                    <a:gsLst>
                      <a:gs pos="0">
                        <a:srgbClr val="F79646">
                          <a:shade val="20000"/>
                          <a:satMod val="200000"/>
                        </a:srgbClr>
                      </a:gs>
                      <a:gs pos="78000">
                        <a:srgbClr val="F79646">
                          <a:tint val="90000"/>
                          <a:shade val="89000"/>
                          <a:satMod val="220000"/>
                        </a:srgbClr>
                      </a:gs>
                      <a:gs pos="100000">
                        <a:srgbClr val="F79646">
                          <a:tint val="12000"/>
                          <a:satMod val="255000"/>
                        </a:srgb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endParaRPr>
              </a:p>
            </p:txBody>
          </p:sp>
        </p:grpSp>
        <p:pic>
          <p:nvPicPr>
            <p:cNvPr id="10" name="Picture 3" descr="C:\Users\Public\Pictures\Sample Pictures\hình nốt nhạc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81" t="20053" r="58183" b="9463"/>
            <a:stretch>
              <a:fillRect/>
            </a:stretch>
          </p:blipFill>
          <p:spPr bwMode="auto">
            <a:xfrm>
              <a:off x="1313459" y="3598967"/>
              <a:ext cx="503803" cy="762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3" descr="C:\Users\Public\Pictures\Sample Pictures\hình nốt nhạc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81" t="20053" r="58183" b="9463"/>
            <a:stretch>
              <a:fillRect/>
            </a:stretch>
          </p:blipFill>
          <p:spPr bwMode="auto">
            <a:xfrm>
              <a:off x="1887581" y="3598967"/>
              <a:ext cx="503803" cy="762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C:\Users\Public\Pictures\Sample Pictures\Hình nốt.gif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27" t="20593" r="50000" b="9838"/>
            <a:stretch>
              <a:fillRect/>
            </a:stretch>
          </p:blipFill>
          <p:spPr bwMode="auto">
            <a:xfrm>
              <a:off x="7974904" y="3657600"/>
              <a:ext cx="156453" cy="813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C:\Users\Public\Pictures\Sample Pictures\Hình nốt.gif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27" t="20593" r="50000" b="9838"/>
            <a:stretch>
              <a:fillRect/>
            </a:stretch>
          </p:blipFill>
          <p:spPr bwMode="auto">
            <a:xfrm>
              <a:off x="6999463" y="3650930"/>
              <a:ext cx="413117" cy="768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C:\Users\Public\Pictures\Sample Pictures\Hình nốt.gif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27" t="20593" r="50000" b="9838"/>
            <a:stretch>
              <a:fillRect/>
            </a:stretch>
          </p:blipFill>
          <p:spPr bwMode="auto">
            <a:xfrm>
              <a:off x="4572000" y="3632470"/>
              <a:ext cx="413117" cy="83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C:\Users\Public\Pictures\Sample Pictures\Hình nốt.gif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27" t="20593" r="50000" b="9838"/>
            <a:stretch>
              <a:fillRect/>
            </a:stretch>
          </p:blipFill>
          <p:spPr bwMode="auto">
            <a:xfrm>
              <a:off x="2971800" y="3657600"/>
              <a:ext cx="413117" cy="762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C:\Users\Public\Pictures\Sample Pictures\hình nốt nhạc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81" t="20053" r="58183" b="9463"/>
            <a:stretch>
              <a:fillRect/>
            </a:stretch>
          </p:blipFill>
          <p:spPr bwMode="auto">
            <a:xfrm>
              <a:off x="5962591" y="3604761"/>
              <a:ext cx="503803" cy="762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3" descr="C:\Users\Public\Pictures\Sample Pictures\hình nốt nhạc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81" t="20053" r="58183" b="9463"/>
            <a:stretch>
              <a:fillRect/>
            </a:stretch>
          </p:blipFill>
          <p:spPr bwMode="auto">
            <a:xfrm>
              <a:off x="5482518" y="3604761"/>
              <a:ext cx="503803" cy="762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3" descr="C:\Users\Public\Pictures\Sample Pictures\hình nốt nhạc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81" t="20053" r="58183" b="9463"/>
            <a:stretch>
              <a:fillRect/>
            </a:stretch>
          </p:blipFill>
          <p:spPr bwMode="auto">
            <a:xfrm>
              <a:off x="4982754" y="3598967"/>
              <a:ext cx="503803" cy="762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3" descr="C:\Users\Public\Pictures\Sample Pictures\hình nốt nhạc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81" t="20053" r="58183" b="9463"/>
            <a:stretch>
              <a:fillRect/>
            </a:stretch>
          </p:blipFill>
          <p:spPr bwMode="auto">
            <a:xfrm>
              <a:off x="3757929" y="3598967"/>
              <a:ext cx="503803" cy="762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3" descr="C:\Users\Public\Pictures\Sample Pictures\hình nốt nhạc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81" t="20053" r="58183" b="9463"/>
            <a:stretch>
              <a:fillRect/>
            </a:stretch>
          </p:blipFill>
          <p:spPr bwMode="auto">
            <a:xfrm>
              <a:off x="3295271" y="3598967"/>
              <a:ext cx="503803" cy="762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Rectangle 24"/>
          <p:cNvSpPr/>
          <p:nvPr/>
        </p:nvSpPr>
        <p:spPr>
          <a:xfrm>
            <a:off x="1797246" y="3327670"/>
            <a:ext cx="567814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1600" b="1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Lớp</a:t>
            </a:r>
            <a:r>
              <a:rPr lang="en-US" sz="1600" b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chúng  </a:t>
            </a:r>
            <a:r>
              <a:rPr lang="en-US" sz="1600" b="1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em</a:t>
            </a:r>
            <a:r>
              <a:rPr lang="en-US" sz="1600" b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vui  </a:t>
            </a:r>
            <a:r>
              <a:rPr lang="en-US" sz="16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thật</a:t>
            </a:r>
            <a:r>
              <a:rPr lang="en-US" sz="16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</a:t>
            </a:r>
            <a:r>
              <a:rPr lang="en-US" sz="1600" b="1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vui</a:t>
            </a:r>
            <a:r>
              <a:rPr lang="en-US" sz="1600" b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cùng  </a:t>
            </a:r>
            <a:r>
              <a:rPr lang="en-US" sz="16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ca   </a:t>
            </a:r>
            <a:r>
              <a:rPr lang="en-US" sz="1600" b="1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hát</a:t>
            </a:r>
            <a:r>
              <a:rPr lang="en-US" sz="1600" b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</a:t>
            </a:r>
            <a:r>
              <a:rPr lang="en-US" sz="16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bên</a:t>
            </a:r>
            <a:r>
              <a:rPr lang="en-US" sz="16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</a:t>
            </a:r>
            <a:r>
              <a:rPr lang="en-US" sz="16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nhau</a:t>
            </a:r>
            <a:endParaRPr lang="en-US" sz="16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28760" y="1477626"/>
            <a:ext cx="3015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2060"/>
                </a:solidFill>
              </a:rPr>
              <a:t>VD 2: BÀI TẬP 2</a:t>
            </a:r>
            <a:endParaRPr lang="en-US" sz="3200" b="1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2" y="71626"/>
            <a:ext cx="61926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prstClr val="black"/>
                </a:solidFill>
              </a:rPr>
              <a:t>Câu giai điệu này là của bài hát nào đã học, lớp hãy hát lại câu đó</a:t>
            </a:r>
            <a:endParaRPr lang="en-US" sz="2800">
              <a:solidFill>
                <a:prstClr val="black"/>
              </a:solidFill>
            </a:endParaRPr>
          </a:p>
        </p:txBody>
      </p:sp>
      <p:pic>
        <p:nvPicPr>
          <p:cNvPr id="5" name="C1+2+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75656" y="1772816"/>
            <a:ext cx="609600" cy="609600"/>
          </a:xfrm>
          <a:prstGeom prst="rect">
            <a:avLst/>
          </a:prstGeom>
        </p:spPr>
      </p:pic>
      <p:pic>
        <p:nvPicPr>
          <p:cNvPr id="6" name="B OI LAG NGHE B'dur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26696" y="179995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73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dục-củng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cố-dặn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92080" y="584025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</a:rPr>
              <a:t>TIẾT:4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36916" y="1124247"/>
            <a:ext cx="5161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</a:rPr>
              <a:t>ÔN TẬP BÀI HÁT: BẠN ƠI LẮNG NGHE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87544" y="-107156"/>
            <a:ext cx="6268107" cy="2103582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ÂM </a:t>
            </a:r>
            <a:r>
              <a:rPr lang="en-US" sz="4800" b="1" smtClean="0">
                <a:solidFill>
                  <a:srgbClr val="FF0000"/>
                </a:solidFill>
              </a:rPr>
              <a:t>NHẠC 4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Administrator\Desktop\hinh nen dep pp\ah dog\18446753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3415"/>
            <a:ext cx="998012" cy="72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hinh nen dep pp\ah dog\18446753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715" y="143472"/>
            <a:ext cx="998012" cy="72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hinh nen dep pp\ah dog\18446753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06" y="864692"/>
            <a:ext cx="998012" cy="72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istrator\Desktop\hinh nen dep pp\CON VAT+CAY, HIH ANH NHO NGHEP TRAH\4d93d3c41d690499dcf3d031be2765e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9040">
            <a:off x="124962" y="1495802"/>
            <a:ext cx="1335599" cy="126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istrator\Desktop\ư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5" y="1183220"/>
            <a:ext cx="9186532" cy="7292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C:\Users\Administrator\Desktop\hqdefaul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049" y="1809334"/>
            <a:ext cx="1946727" cy="147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54776" y="2188432"/>
            <a:ext cx="3446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</a:rPr>
              <a:t>BÀI TẬP TIẾT TẤU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02890" y="1610725"/>
            <a:ext cx="3949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>
                <a:solidFill>
                  <a:srgbClr val="FF0000"/>
                </a:solidFill>
              </a:rPr>
              <a:t>GIỚI THIỆU HÌNH NỐT TRẮNG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15616" y="980728"/>
            <a:ext cx="6552728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</a:rPr>
              <a:t>ÔN HÁT VỚI CÁC HÌNH THỨC: LỚP, TỔ, CÁ NHÂN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4" name="B OI LAG NGHE B'du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66387" y="1916832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47664" y="116632"/>
            <a:ext cx="5161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002060"/>
                </a:solidFill>
              </a:rPr>
              <a:t>1.ÔN TẬP BÀI HÁT: BẠN ƠI LẮNG NGHE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3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51520" y="836712"/>
            <a:ext cx="82809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ker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Hỡi bạn ơi cùng nhau lắng nghe</a:t>
            </a:r>
          </a:p>
        </p:txBody>
      </p:sp>
      <p:sp>
        <p:nvSpPr>
          <p:cNvPr id="7" name="Rectangle 6"/>
          <p:cNvSpPr/>
          <p:nvPr/>
        </p:nvSpPr>
        <p:spPr>
          <a:xfrm>
            <a:off x="170059" y="-24825"/>
            <a:ext cx="90824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smtClean="0">
                <a:solidFill>
                  <a:srgbClr val="FF0000"/>
                </a:solidFill>
              </a:rPr>
              <a:t>Ôn Hát </a:t>
            </a:r>
            <a:r>
              <a:rPr lang="en-US" sz="3200" dirty="0" err="1">
                <a:solidFill>
                  <a:srgbClr val="FF0000"/>
                </a:solidFill>
              </a:rPr>
              <a:t>kết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hợp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gõ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đệm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err="1" smtClean="0">
                <a:solidFill>
                  <a:srgbClr val="FF0000"/>
                </a:solidFill>
              </a:rPr>
              <a:t>theo</a:t>
            </a:r>
            <a:r>
              <a:rPr lang="en-US" sz="3200" smtClean="0">
                <a:solidFill>
                  <a:srgbClr val="FF0000"/>
                </a:solidFill>
              </a:rPr>
              <a:t> phách với các hình thức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8" name="Picture 2" descr="C:\Users\Administrator\Desktop\hinh nen dep pp\ah dog\18446753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84214"/>
            <a:ext cx="998012" cy="72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hinh nen dep pp\ah dog\18446753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074" y="1608679"/>
            <a:ext cx="998012" cy="72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hinh nen dep pp\ah dog\18446753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608679"/>
            <a:ext cx="998012" cy="72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hinh nen dep pp\ah dog\18446753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738" y="1606153"/>
            <a:ext cx="998012" cy="72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B OI LAG NGHE B'du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91136" y="256490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39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2912" y="476672"/>
            <a:ext cx="77048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smtClean="0">
                <a:solidFill>
                  <a:srgbClr val="FF0000"/>
                </a:solidFill>
              </a:rPr>
              <a:t>Cả lớp cùng hát lời 1 đến lời 2 nửa lớp hát lời-nửa lớp hát nguyên âm U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9" name="B OI LAG NGHE B'du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63888" y="191683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39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o thieu not tra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36712"/>
            <a:ext cx="9080308" cy="60212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7563" y="383019"/>
            <a:ext cx="82527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/>
              <a:t>Xem video giới thiệu nốt trắng sau đó hát cùng 2 bạn Dâu Tây và bạn Chanh</a:t>
            </a:r>
            <a:endParaRPr lang="en-US" sz="2000"/>
          </a:p>
        </p:txBody>
      </p:sp>
      <p:sp>
        <p:nvSpPr>
          <p:cNvPr id="6" name="Rectangle 5"/>
          <p:cNvSpPr/>
          <p:nvPr/>
        </p:nvSpPr>
        <p:spPr>
          <a:xfrm>
            <a:off x="2565254" y="0"/>
            <a:ext cx="41817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smtClean="0">
                <a:solidFill>
                  <a:srgbClr val="002060"/>
                </a:solidFill>
              </a:rPr>
              <a:t>2.GIỚI </a:t>
            </a:r>
            <a:r>
              <a:rPr lang="en-US" sz="2400" b="1">
                <a:solidFill>
                  <a:srgbClr val="002060"/>
                </a:solidFill>
              </a:rPr>
              <a:t>THIỆU HÌNH NỐT TRẮNG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91680" y="2060848"/>
            <a:ext cx="540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Giới thiệu lại nốt trắng và hỏi lại Nốt trắng có hình dáng, trường độ ra như thế nào?</a:t>
            </a:r>
            <a:endParaRPr lang="en-US" sz="2400"/>
          </a:p>
        </p:txBody>
      </p:sp>
      <p:pic>
        <p:nvPicPr>
          <p:cNvPr id="5" name="Picture 2" descr="C:\Users\Administrator\Desktop\2021-07-06_17161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124944"/>
            <a:ext cx="6696744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7"/>
          <p:cNvSpPr txBox="1">
            <a:spLocks noChangeArrowheads="1"/>
          </p:cNvSpPr>
          <p:nvPr/>
        </p:nvSpPr>
        <p:spPr bwMode="auto">
          <a:xfrm>
            <a:off x="2038004" y="0"/>
            <a:ext cx="5246073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UniverseH" panose="020B7200000000000000" pitchFamily="34" charset="0"/>
              </a:rPr>
              <a:t> </a:t>
            </a:r>
            <a:r>
              <a:rPr lang="vi-VN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/>
              </a:rPr>
              <a:t>Cách viết hình nốt trắng:</a:t>
            </a:r>
            <a:endParaRPr lang="en-US" sz="36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Oval 49"/>
          <p:cNvSpPr>
            <a:spLocks noChangeArrowheads="1"/>
          </p:cNvSpPr>
          <p:nvPr/>
        </p:nvSpPr>
        <p:spPr bwMode="auto">
          <a:xfrm rot="-1678769">
            <a:off x="4034489" y="2825629"/>
            <a:ext cx="731944" cy="459633"/>
          </a:xfrm>
          <a:prstGeom prst="ellipse">
            <a:avLst/>
          </a:prstGeom>
          <a:solidFill>
            <a:schemeClr val="bg1"/>
          </a:solidFill>
          <a:ln w="127000">
            <a:solidFill>
              <a:srgbClr val="0000FF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prstClr val="black"/>
              </a:solidFill>
              <a:latin typeface=".VnTifani HeavyH" panose="020B72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06571" y="3650902"/>
            <a:ext cx="690894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    </a:t>
            </a:r>
            <a:r>
              <a:rPr lang="en-US" sz="2400" b="1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Phần</a:t>
            </a:r>
            <a:r>
              <a:rPr lang="en-US" sz="24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nốt</a:t>
            </a:r>
            <a:r>
              <a:rPr lang="en-US" sz="24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 </a:t>
            </a:r>
            <a:r>
              <a:rPr lang="en-US" sz="2400" b="1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là</a:t>
            </a:r>
            <a:r>
              <a:rPr lang="en-US" sz="24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</a:t>
            </a:r>
            <a:r>
              <a:rPr lang="en-US" sz="2400" b="1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ình</a:t>
            </a:r>
            <a:r>
              <a:rPr lang="en-US" sz="24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bầu</a:t>
            </a:r>
            <a:r>
              <a:rPr lang="en-US" sz="24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dục</a:t>
            </a:r>
            <a:r>
              <a:rPr lang="en-US" sz="24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màu</a:t>
            </a:r>
            <a:r>
              <a:rPr lang="en-US" sz="24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trắng</a:t>
            </a:r>
            <a:r>
              <a:rPr lang="en-US" sz="24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nằm</a:t>
            </a:r>
            <a:r>
              <a:rPr lang="en-US" sz="24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nghiêng</a:t>
            </a:r>
            <a:endParaRPr lang="en-US" sz="2400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Line 49"/>
          <p:cNvSpPr>
            <a:spLocks noChangeShapeType="1"/>
          </p:cNvSpPr>
          <p:nvPr/>
        </p:nvSpPr>
        <p:spPr bwMode="auto">
          <a:xfrm>
            <a:off x="4709534" y="1257300"/>
            <a:ext cx="0" cy="1600200"/>
          </a:xfrm>
          <a:prstGeom prst="line">
            <a:avLst/>
          </a:prstGeom>
          <a:noFill/>
          <a:ln w="127000">
            <a:solidFill>
              <a:srgbClr val="0000FF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16435" y="4144741"/>
            <a:ext cx="648921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    </a:t>
            </a:r>
            <a:r>
              <a:rPr lang="en-US" sz="2400" b="1" dirty="0" err="1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Phần</a:t>
            </a:r>
            <a:r>
              <a:rPr lang="en-US" sz="2400" b="1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dirty="0" err="1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đuôi</a:t>
            </a:r>
            <a:r>
              <a:rPr lang="en-US" sz="2400" b="1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 </a:t>
            </a:r>
            <a:r>
              <a:rPr lang="en-US" sz="2400" b="1" dirty="0" err="1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kéo</a:t>
            </a:r>
            <a:r>
              <a:rPr lang="en-US" sz="2400" b="1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dirty="0" err="1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dài</a:t>
            </a:r>
            <a:r>
              <a:rPr lang="en-US" sz="2400" b="1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dirty="0" err="1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chạm</a:t>
            </a:r>
            <a:r>
              <a:rPr lang="en-US" sz="2400" b="1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dirty="0" err="1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vào</a:t>
            </a:r>
            <a:r>
              <a:rPr lang="en-US" sz="2400" b="1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dirty="0" err="1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bên</a:t>
            </a:r>
            <a:r>
              <a:rPr lang="en-US" sz="2400" b="1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dirty="0" err="1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phải</a:t>
            </a:r>
            <a:r>
              <a:rPr lang="en-US" sz="2400" b="1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dirty="0" err="1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của</a:t>
            </a:r>
            <a:r>
              <a:rPr lang="en-US" sz="2400" b="1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dirty="0" err="1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nốt</a:t>
            </a:r>
            <a:endParaRPr lang="en-US" sz="2400" b="1" dirty="0">
              <a:ln w="1905"/>
              <a:solidFill>
                <a:srgbClr val="00B0F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8" grpId="0"/>
      <p:bldP spid="9" grpId="0" animBg="1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439</Words>
  <Application>Microsoft Office PowerPoint</Application>
  <PresentationFormat>On-screen Show (4:3)</PresentationFormat>
  <Paragraphs>64</Paragraphs>
  <Slides>20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.VnTifani HeavyH</vt:lpstr>
      <vt:lpstr>.VnUniverseH</vt:lpstr>
      <vt:lpstr>Arial</vt:lpstr>
      <vt:lpstr>Calibri</vt:lpstr>
      <vt:lpstr>Times New Roman</vt:lpstr>
      <vt:lpstr>Office Theme</vt:lpstr>
      <vt:lpstr>2_Office Theme</vt:lpstr>
      <vt:lpstr>1_Office Theme</vt:lpstr>
      <vt:lpstr>3_Office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104</cp:revision>
  <dcterms:created xsi:type="dcterms:W3CDTF">2021-05-09T14:16:00Z</dcterms:created>
  <dcterms:modified xsi:type="dcterms:W3CDTF">2023-04-03T09:15:14Z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58F573C5328C47869202FBF12DAE35ED</vt:lpwstr>
  </property>
  <property fmtid="{D5CDD505-2E9C-101B-9397-08002B2CF9AE}" pid="3" name="KSOProductBuildVer">
    <vt:lpwstr>1033-11.2.0.10265</vt:lpwstr>
  </property>
</Properties>
</file>