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7"/>
  </p:notesMasterIdLst>
  <p:sldIdLst>
    <p:sldId id="258" r:id="rId3"/>
    <p:sldId id="273" r:id="rId4"/>
    <p:sldId id="274" r:id="rId5"/>
    <p:sldId id="261" r:id="rId6"/>
    <p:sldId id="275" r:id="rId7"/>
    <p:sldId id="276" r:id="rId8"/>
    <p:sldId id="262" r:id="rId9"/>
    <p:sldId id="277" r:id="rId10"/>
    <p:sldId id="278" r:id="rId11"/>
    <p:sldId id="263" r:id="rId12"/>
    <p:sldId id="279" r:id="rId13"/>
    <p:sldId id="280" r:id="rId14"/>
    <p:sldId id="264" r:id="rId15"/>
    <p:sldId id="265" r:id="rId16"/>
    <p:sldId id="267" r:id="rId17"/>
    <p:sldId id="285" r:id="rId18"/>
    <p:sldId id="286" r:id="rId19"/>
    <p:sldId id="282" r:id="rId20"/>
    <p:sldId id="287" r:id="rId21"/>
    <p:sldId id="283" r:id="rId22"/>
    <p:sldId id="364" r:id="rId23"/>
    <p:sldId id="365" r:id="rId24"/>
    <p:sldId id="366" r:id="rId25"/>
    <p:sldId id="353" r:id="rId26"/>
  </p:sldIdLst>
  <p:sldSz cx="9144000" cy="5143500" type="screen16x9"/>
  <p:notesSz cx="6858000" cy="9144000"/>
  <p:custDataLst>
    <p:tags r:id="rId28"/>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8" d="100"/>
          <a:sy n="98" d="100"/>
        </p:scale>
        <p:origin x="60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t>30/9/2022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t>‹#›</a:t>
            </a:fld>
            <a:endParaRPr lang="en-US"/>
          </a:p>
        </p:txBody>
      </p:sp>
    </p:spTree>
    <p:extLst>
      <p:ext uri="{BB962C8B-B14F-4D97-AF65-F5344CB8AC3E}">
        <p14:creationId xmlns:p14="http://schemas.microsoft.com/office/powerpoint/2010/main" val="9447150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DB4F8-01F2-46C4-97AA-7288CF8E2933}" type="slidenum">
              <a:rPr lang="en-US" smtClean="0"/>
              <a:t>13</a:t>
            </a:fld>
            <a:endParaRPr lang="en-US"/>
          </a:p>
        </p:txBody>
      </p:sp>
    </p:spTree>
    <p:extLst>
      <p:ext uri="{BB962C8B-B14F-4D97-AF65-F5344CB8AC3E}">
        <p14:creationId xmlns:p14="http://schemas.microsoft.com/office/powerpoint/2010/main" val="358249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89027E6-072F-4B38-B380-035981A59633}"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4401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30/9/2022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953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83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17365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597819"/>
            <a:ext cx="7772400" cy="1102519"/>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xmlns="" id="{FCF3B15B-C0D1-4CA5-9835-3320CE891496}"/>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7CA9553F-01A1-4DBE-8080-3946DBF666A4}"/>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27F37DA0-EE7E-446F-AA49-661CC4D022CF}"/>
              </a:ext>
            </a:extLst>
          </p:cNvPr>
          <p:cNvSpPr>
            <a:spLocks noGrp="1"/>
          </p:cNvSpPr>
          <p:nvPr>
            <p:ph type="sldNum" sz="quarter" idx="12"/>
          </p:nvPr>
        </p:nvSpPr>
        <p:spPr/>
        <p:txBody>
          <a:bodyPr/>
          <a:lstStyle>
            <a:lvl1pPr>
              <a:defRPr/>
            </a:lvl1pPr>
          </a:lstStyle>
          <a:p>
            <a:fld id="{6276AC40-8459-4F42-A9A6-2D08A3EE9ACA}" type="slidenum">
              <a:rPr lang="en-US" altLang="vi-VN"/>
              <a:pPr/>
              <a:t>‹#›</a:t>
            </a:fld>
            <a:endParaRPr lang="en-US" altLang="vi-VN"/>
          </a:p>
        </p:txBody>
      </p:sp>
    </p:spTree>
    <p:extLst>
      <p:ext uri="{BB962C8B-B14F-4D97-AF65-F5344CB8AC3E}">
        <p14:creationId xmlns:p14="http://schemas.microsoft.com/office/powerpoint/2010/main" val="431056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0F791A30-A0C1-4F28-959E-835C27C1D704}"/>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1A625CA4-A34B-4AD3-8A75-8FF3AFFD6747}"/>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5AAAF131-0369-453D-AD4D-27E84E50E4D4}"/>
              </a:ext>
            </a:extLst>
          </p:cNvPr>
          <p:cNvSpPr>
            <a:spLocks noGrp="1"/>
          </p:cNvSpPr>
          <p:nvPr>
            <p:ph type="sldNum" sz="quarter" idx="12"/>
          </p:nvPr>
        </p:nvSpPr>
        <p:spPr/>
        <p:txBody>
          <a:bodyPr/>
          <a:lstStyle>
            <a:lvl1pPr>
              <a:defRPr/>
            </a:lvl1pPr>
          </a:lstStyle>
          <a:p>
            <a:fld id="{94B5DC10-4285-4B21-A090-A0AF0849042F}" type="slidenum">
              <a:rPr lang="en-US" altLang="vi-VN"/>
              <a:pPr/>
              <a:t>‹#›</a:t>
            </a:fld>
            <a:endParaRPr lang="en-US" altLang="vi-VN"/>
          </a:p>
        </p:txBody>
      </p:sp>
    </p:spTree>
    <p:extLst>
      <p:ext uri="{BB962C8B-B14F-4D97-AF65-F5344CB8AC3E}">
        <p14:creationId xmlns:p14="http://schemas.microsoft.com/office/powerpoint/2010/main" val="2956871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76"/>
            <a:ext cx="7772400" cy="1021556"/>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xmlns="" id="{DB8A2320-F2FE-493E-86C8-1FB6000C8E3B}"/>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7BDBCC0C-E169-4376-BD5F-0375716003AF}"/>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6A528DA2-C5A6-4E41-8C8C-24C24820F047}"/>
              </a:ext>
            </a:extLst>
          </p:cNvPr>
          <p:cNvSpPr>
            <a:spLocks noGrp="1"/>
          </p:cNvSpPr>
          <p:nvPr>
            <p:ph type="sldNum" sz="quarter" idx="12"/>
          </p:nvPr>
        </p:nvSpPr>
        <p:spPr/>
        <p:txBody>
          <a:bodyPr/>
          <a:lstStyle>
            <a:lvl1pPr>
              <a:defRPr/>
            </a:lvl1pPr>
          </a:lstStyle>
          <a:p>
            <a:fld id="{54FFCA0D-9FC8-4F6B-92ED-D13BF4C84C11}" type="slidenum">
              <a:rPr lang="en-US" altLang="vi-VN"/>
              <a:pPr/>
              <a:t>‹#›</a:t>
            </a:fld>
            <a:endParaRPr lang="en-US" altLang="vi-VN"/>
          </a:p>
        </p:txBody>
      </p:sp>
    </p:spTree>
    <p:extLst>
      <p:ext uri="{BB962C8B-B14F-4D97-AF65-F5344CB8AC3E}">
        <p14:creationId xmlns:p14="http://schemas.microsoft.com/office/powerpoint/2010/main" val="2940491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xmlns="" id="{B33BF24A-58B1-4168-A30D-24FCDC5B3B8F}"/>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xmlns="" id="{D2B1B246-D46B-4A43-B3E9-BE6BF0CA6D3E}"/>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xmlns="" id="{C041134E-8C55-4465-A24A-D8D62EC4B7C1}"/>
              </a:ext>
            </a:extLst>
          </p:cNvPr>
          <p:cNvSpPr>
            <a:spLocks noGrp="1"/>
          </p:cNvSpPr>
          <p:nvPr>
            <p:ph type="sldNum" sz="quarter" idx="12"/>
          </p:nvPr>
        </p:nvSpPr>
        <p:spPr/>
        <p:txBody>
          <a:bodyPr/>
          <a:lstStyle>
            <a:lvl1pPr>
              <a:defRPr/>
            </a:lvl1pPr>
          </a:lstStyle>
          <a:p>
            <a:fld id="{E3774FC7-AA15-49C7-A41B-ABFC243352D5}" type="slidenum">
              <a:rPr lang="en-US" altLang="vi-VN"/>
              <a:pPr/>
              <a:t>‹#›</a:t>
            </a:fld>
            <a:endParaRPr lang="en-US" altLang="vi-VN"/>
          </a:p>
        </p:txBody>
      </p:sp>
    </p:spTree>
    <p:extLst>
      <p:ext uri="{BB962C8B-B14F-4D97-AF65-F5344CB8AC3E}">
        <p14:creationId xmlns:p14="http://schemas.microsoft.com/office/powerpoint/2010/main" val="938581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xmlns="" id="{E2B3084A-8081-437C-830A-80B17819739E}"/>
              </a:ext>
            </a:extLst>
          </p:cNvPr>
          <p:cNvSpPr>
            <a:spLocks noGrp="1"/>
          </p:cNvSpPr>
          <p:nvPr>
            <p:ph type="dt" sz="half" idx="10"/>
          </p:nvPr>
        </p:nvSpPr>
        <p:spPr/>
        <p:txBody>
          <a:bodyPr/>
          <a:lstStyle>
            <a:lvl1pPr>
              <a:defRPr/>
            </a:lvl1pPr>
          </a:lstStyle>
          <a:p>
            <a:pPr>
              <a:defRPr/>
            </a:pPr>
            <a:endParaRPr lang="en-US"/>
          </a:p>
        </p:txBody>
      </p:sp>
      <p:sp>
        <p:nvSpPr>
          <p:cNvPr id="8" name="Nơi giữ chỗ cho Chân trang 4">
            <a:extLst>
              <a:ext uri="{FF2B5EF4-FFF2-40B4-BE49-F238E27FC236}">
                <a16:creationId xmlns:a16="http://schemas.microsoft.com/office/drawing/2014/main" xmlns="" id="{FC1543F3-C8FD-4621-9BEB-0C1EAB7181D3}"/>
              </a:ext>
            </a:extLst>
          </p:cNvPr>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a:extLst>
              <a:ext uri="{FF2B5EF4-FFF2-40B4-BE49-F238E27FC236}">
                <a16:creationId xmlns:a16="http://schemas.microsoft.com/office/drawing/2014/main" xmlns="" id="{BC9C47B5-B89C-4AAA-B89F-A581F12BE78D}"/>
              </a:ext>
            </a:extLst>
          </p:cNvPr>
          <p:cNvSpPr>
            <a:spLocks noGrp="1"/>
          </p:cNvSpPr>
          <p:nvPr>
            <p:ph type="sldNum" sz="quarter" idx="12"/>
          </p:nvPr>
        </p:nvSpPr>
        <p:spPr/>
        <p:txBody>
          <a:bodyPr/>
          <a:lstStyle>
            <a:lvl1pPr>
              <a:defRPr/>
            </a:lvl1pPr>
          </a:lstStyle>
          <a:p>
            <a:fld id="{A6DF6FE9-8402-49E7-A1A3-2B3FBD4E8113}" type="slidenum">
              <a:rPr lang="en-US" altLang="vi-VN"/>
              <a:pPr/>
              <a:t>‹#›</a:t>
            </a:fld>
            <a:endParaRPr lang="en-US" altLang="vi-VN"/>
          </a:p>
        </p:txBody>
      </p:sp>
    </p:spTree>
    <p:extLst>
      <p:ext uri="{BB962C8B-B14F-4D97-AF65-F5344CB8AC3E}">
        <p14:creationId xmlns:p14="http://schemas.microsoft.com/office/powerpoint/2010/main" val="182571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xmlns="" id="{95F1B11B-5832-48FB-A8A7-36B1AFB48D2F}"/>
              </a:ext>
            </a:extLst>
          </p:cNvPr>
          <p:cNvSpPr>
            <a:spLocks noGrp="1"/>
          </p:cNvSpPr>
          <p:nvPr>
            <p:ph type="dt" sz="half" idx="10"/>
          </p:nvPr>
        </p:nvSpPr>
        <p:spPr/>
        <p:txBody>
          <a:bodyPr/>
          <a:lstStyle>
            <a:lvl1pPr>
              <a:defRPr/>
            </a:lvl1pPr>
          </a:lstStyle>
          <a:p>
            <a:pPr>
              <a:defRPr/>
            </a:pPr>
            <a:endParaRPr lang="en-US"/>
          </a:p>
        </p:txBody>
      </p:sp>
      <p:sp>
        <p:nvSpPr>
          <p:cNvPr id="4" name="Nơi giữ chỗ cho Chân trang 4">
            <a:extLst>
              <a:ext uri="{FF2B5EF4-FFF2-40B4-BE49-F238E27FC236}">
                <a16:creationId xmlns:a16="http://schemas.microsoft.com/office/drawing/2014/main" xmlns="" id="{9FE0A28C-583C-47B0-8932-D16A6A6AA194}"/>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xmlns="" id="{64A6D638-A308-44AD-A4E3-083D5E7F08BF}"/>
              </a:ext>
            </a:extLst>
          </p:cNvPr>
          <p:cNvSpPr>
            <a:spLocks noGrp="1"/>
          </p:cNvSpPr>
          <p:nvPr>
            <p:ph type="sldNum" sz="quarter" idx="12"/>
          </p:nvPr>
        </p:nvSpPr>
        <p:spPr/>
        <p:txBody>
          <a:bodyPr/>
          <a:lstStyle>
            <a:lvl1pPr>
              <a:defRPr/>
            </a:lvl1pPr>
          </a:lstStyle>
          <a:p>
            <a:fld id="{24F2BBAE-9DF6-404B-87F7-97D7965A1E04}" type="slidenum">
              <a:rPr lang="en-US" altLang="vi-VN"/>
              <a:pPr/>
              <a:t>‹#›</a:t>
            </a:fld>
            <a:endParaRPr lang="en-US" altLang="vi-VN"/>
          </a:p>
        </p:txBody>
      </p:sp>
    </p:spTree>
    <p:extLst>
      <p:ext uri="{BB962C8B-B14F-4D97-AF65-F5344CB8AC3E}">
        <p14:creationId xmlns:p14="http://schemas.microsoft.com/office/powerpoint/2010/main" val="2825826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xmlns="" id="{B83EBB35-D32D-4860-8DB3-447FA159621E}"/>
              </a:ext>
            </a:extLst>
          </p:cNvPr>
          <p:cNvSpPr>
            <a:spLocks noGrp="1"/>
          </p:cNvSpPr>
          <p:nvPr>
            <p:ph type="dt" sz="half" idx="10"/>
          </p:nvPr>
        </p:nvSpPr>
        <p:spPr/>
        <p:txBody>
          <a:bodyPr/>
          <a:lstStyle>
            <a:lvl1pPr>
              <a:defRPr/>
            </a:lvl1pPr>
          </a:lstStyle>
          <a:p>
            <a:pPr>
              <a:defRPr/>
            </a:pPr>
            <a:endParaRPr lang="en-US"/>
          </a:p>
        </p:txBody>
      </p:sp>
      <p:sp>
        <p:nvSpPr>
          <p:cNvPr id="3" name="Nơi giữ chỗ cho Chân trang 4">
            <a:extLst>
              <a:ext uri="{FF2B5EF4-FFF2-40B4-BE49-F238E27FC236}">
                <a16:creationId xmlns:a16="http://schemas.microsoft.com/office/drawing/2014/main" xmlns="" id="{1F11E97F-2EF6-4F9F-B124-3DC6A0E7DF27}"/>
              </a:ext>
            </a:extLst>
          </p:cNvPr>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a:extLst>
              <a:ext uri="{FF2B5EF4-FFF2-40B4-BE49-F238E27FC236}">
                <a16:creationId xmlns:a16="http://schemas.microsoft.com/office/drawing/2014/main" xmlns="" id="{095D15A6-8D92-4197-9285-C62D69A84203}"/>
              </a:ext>
            </a:extLst>
          </p:cNvPr>
          <p:cNvSpPr>
            <a:spLocks noGrp="1"/>
          </p:cNvSpPr>
          <p:nvPr>
            <p:ph type="sldNum" sz="quarter" idx="12"/>
          </p:nvPr>
        </p:nvSpPr>
        <p:spPr/>
        <p:txBody>
          <a:bodyPr/>
          <a:lstStyle>
            <a:lvl1pPr>
              <a:defRPr/>
            </a:lvl1pPr>
          </a:lstStyle>
          <a:p>
            <a:fld id="{DA9A6D8C-C1C7-4712-AA2F-541C92E167C3}" type="slidenum">
              <a:rPr lang="en-US" altLang="vi-VN"/>
              <a:pPr/>
              <a:t>‹#›</a:t>
            </a:fld>
            <a:endParaRPr lang="en-US" altLang="vi-VN"/>
          </a:p>
        </p:txBody>
      </p:sp>
    </p:spTree>
    <p:extLst>
      <p:ext uri="{BB962C8B-B14F-4D97-AF65-F5344CB8AC3E}">
        <p14:creationId xmlns:p14="http://schemas.microsoft.com/office/powerpoint/2010/main" val="226142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16449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04787"/>
            <a:ext cx="3008313" cy="871538"/>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xmlns="" id="{C3BE4F27-4429-4AB3-9B38-1854AE616A45}"/>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xmlns="" id="{57D12606-E111-429A-AA71-3D6CBBDFD240}"/>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xmlns="" id="{BA75F0C3-540F-4172-8883-F481536AEDA3}"/>
              </a:ext>
            </a:extLst>
          </p:cNvPr>
          <p:cNvSpPr>
            <a:spLocks noGrp="1"/>
          </p:cNvSpPr>
          <p:nvPr>
            <p:ph type="sldNum" sz="quarter" idx="12"/>
          </p:nvPr>
        </p:nvSpPr>
        <p:spPr/>
        <p:txBody>
          <a:bodyPr/>
          <a:lstStyle>
            <a:lvl1pPr>
              <a:defRPr/>
            </a:lvl1pPr>
          </a:lstStyle>
          <a:p>
            <a:fld id="{EF1A98BD-1E99-4681-9677-0A625890D409}" type="slidenum">
              <a:rPr lang="en-US" altLang="vi-VN"/>
              <a:pPr/>
              <a:t>‹#›</a:t>
            </a:fld>
            <a:endParaRPr lang="en-US" altLang="vi-VN"/>
          </a:p>
        </p:txBody>
      </p:sp>
    </p:spTree>
    <p:extLst>
      <p:ext uri="{BB962C8B-B14F-4D97-AF65-F5344CB8AC3E}">
        <p14:creationId xmlns:p14="http://schemas.microsoft.com/office/powerpoint/2010/main" val="1799980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3600450"/>
            <a:ext cx="5486400" cy="425054"/>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xmlns="" id="{C1B87519-FBDC-4E68-939D-4B3B64071A22}"/>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xmlns="" id="{B2F4ADCE-E6A4-424F-A106-759EF590A4B5}"/>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xmlns="" id="{18B15ECB-B08B-412D-9002-442BBB854924}"/>
              </a:ext>
            </a:extLst>
          </p:cNvPr>
          <p:cNvSpPr>
            <a:spLocks noGrp="1"/>
          </p:cNvSpPr>
          <p:nvPr>
            <p:ph type="sldNum" sz="quarter" idx="12"/>
          </p:nvPr>
        </p:nvSpPr>
        <p:spPr/>
        <p:txBody>
          <a:bodyPr/>
          <a:lstStyle>
            <a:lvl1pPr>
              <a:defRPr/>
            </a:lvl1pPr>
          </a:lstStyle>
          <a:p>
            <a:fld id="{A3F93A26-1EBC-42B9-A7DA-9B11F4561881}" type="slidenum">
              <a:rPr lang="en-US" altLang="vi-VN"/>
              <a:pPr/>
              <a:t>‹#›</a:t>
            </a:fld>
            <a:endParaRPr lang="en-US" altLang="vi-VN"/>
          </a:p>
        </p:txBody>
      </p:sp>
    </p:spTree>
    <p:extLst>
      <p:ext uri="{BB962C8B-B14F-4D97-AF65-F5344CB8AC3E}">
        <p14:creationId xmlns:p14="http://schemas.microsoft.com/office/powerpoint/2010/main" val="1058244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31FD4A14-E742-4DD8-A80A-B2CE01BCE005}"/>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DA7C3D9D-89BD-4018-8E86-5664A5BF3448}"/>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02F9E3A8-32C3-4F2E-BC5F-4C17A927BB07}"/>
              </a:ext>
            </a:extLst>
          </p:cNvPr>
          <p:cNvSpPr>
            <a:spLocks noGrp="1"/>
          </p:cNvSpPr>
          <p:nvPr>
            <p:ph type="sldNum" sz="quarter" idx="12"/>
          </p:nvPr>
        </p:nvSpPr>
        <p:spPr/>
        <p:txBody>
          <a:bodyPr/>
          <a:lstStyle>
            <a:lvl1pPr>
              <a:defRPr/>
            </a:lvl1pPr>
          </a:lstStyle>
          <a:p>
            <a:fld id="{C911BF41-7094-46EB-BBD8-B2F3F522252E}" type="slidenum">
              <a:rPr lang="en-US" altLang="vi-VN"/>
              <a:pPr/>
              <a:t>‹#›</a:t>
            </a:fld>
            <a:endParaRPr lang="en-US" altLang="vi-VN"/>
          </a:p>
        </p:txBody>
      </p:sp>
    </p:spTree>
    <p:extLst>
      <p:ext uri="{BB962C8B-B14F-4D97-AF65-F5344CB8AC3E}">
        <p14:creationId xmlns:p14="http://schemas.microsoft.com/office/powerpoint/2010/main" val="2838400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05979"/>
            <a:ext cx="2057400" cy="4388644"/>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05979"/>
            <a:ext cx="6019800" cy="4388644"/>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77357476-4683-4BC5-B96F-FDF3CE39E915}"/>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7F1B6261-1EF8-4F30-990B-702914976088}"/>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5CDFC924-AF98-40F8-8D7A-55828FF69B09}"/>
              </a:ext>
            </a:extLst>
          </p:cNvPr>
          <p:cNvSpPr>
            <a:spLocks noGrp="1"/>
          </p:cNvSpPr>
          <p:nvPr>
            <p:ph type="sldNum" sz="quarter" idx="12"/>
          </p:nvPr>
        </p:nvSpPr>
        <p:spPr/>
        <p:txBody>
          <a:bodyPr/>
          <a:lstStyle>
            <a:lvl1pPr>
              <a:defRPr/>
            </a:lvl1pPr>
          </a:lstStyle>
          <a:p>
            <a:fld id="{22EDA2E6-C3EA-4B22-AE14-F75BC3910BFD}" type="slidenum">
              <a:rPr lang="en-US" altLang="vi-VN"/>
              <a:pPr/>
              <a:t>‹#›</a:t>
            </a:fld>
            <a:endParaRPr lang="en-US" altLang="vi-VN"/>
          </a:p>
        </p:txBody>
      </p:sp>
    </p:spTree>
    <p:extLst>
      <p:ext uri="{BB962C8B-B14F-4D97-AF65-F5344CB8AC3E}">
        <p14:creationId xmlns:p14="http://schemas.microsoft.com/office/powerpoint/2010/main" val="393271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97506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027E6-072F-4B38-B380-035981A59633}"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000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9027E6-072F-4B38-B380-035981A59633}" type="datetimeFigureOut">
              <a:rPr lang="en-US" smtClean="0"/>
              <a:t>30/9/2022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0335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027E6-072F-4B38-B380-035981A59633}" type="datetimeFigureOut">
              <a:rPr lang="en-US" smtClean="0"/>
              <a:t>30/9/2022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107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027E6-072F-4B38-B380-035981A59633}" type="datetimeFigureOut">
              <a:rPr lang="en-US" smtClean="0"/>
              <a:t>30/9/2022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7405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30/9/2022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18988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30/9/2022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5752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t>30/9/2022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t>‹#›</a:t>
            </a:fld>
            <a:endParaRPr lang="en-US"/>
          </a:p>
        </p:txBody>
      </p:sp>
    </p:spTree>
    <p:extLst>
      <p:ext uri="{BB962C8B-B14F-4D97-AF65-F5344CB8AC3E}">
        <p14:creationId xmlns:p14="http://schemas.microsoft.com/office/powerpoint/2010/main" val="129101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ơi giữ chỗ cho Tiêu đề 1">
            <a:extLst>
              <a:ext uri="{FF2B5EF4-FFF2-40B4-BE49-F238E27FC236}">
                <a16:creationId xmlns:a16="http://schemas.microsoft.com/office/drawing/2014/main" xmlns="" id="{7A862913-63B1-4052-B24E-E93058265E24}"/>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3" name="Nơi giữ chỗ cho Văn bản 2">
            <a:extLst>
              <a:ext uri="{FF2B5EF4-FFF2-40B4-BE49-F238E27FC236}">
                <a16:creationId xmlns:a16="http://schemas.microsoft.com/office/drawing/2014/main" xmlns="" id="{E5A70511-FE6C-44AE-BE0E-FE88145B965C}"/>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a:extLst>
              <a:ext uri="{FF2B5EF4-FFF2-40B4-BE49-F238E27FC236}">
                <a16:creationId xmlns:a16="http://schemas.microsoft.com/office/drawing/2014/main" xmlns="" id="{60E1BA04-BC48-41CE-934B-FF4658B55B43}"/>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a:extLst>
              <a:ext uri="{FF2B5EF4-FFF2-40B4-BE49-F238E27FC236}">
                <a16:creationId xmlns:a16="http://schemas.microsoft.com/office/drawing/2014/main" xmlns="" id="{0E95F848-0D30-4932-8190-A2D4B91B0BB6}"/>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35A4E04D-F05B-4F43-A0EA-1D1513C054BC}"/>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06F2CF6-CE7D-4E3A-8521-002D38D3EDAD}" type="slidenum">
              <a:rPr lang="en-US" altLang="vi-VN"/>
              <a:pPr/>
              <a:t>‹#›</a:t>
            </a:fld>
            <a:endParaRPr lang="en-US" altLang="vi-VN"/>
          </a:p>
        </p:txBody>
      </p:sp>
    </p:spTree>
    <p:extLst>
      <p:ext uri="{BB962C8B-B14F-4D97-AF65-F5344CB8AC3E}">
        <p14:creationId xmlns:p14="http://schemas.microsoft.com/office/powerpoint/2010/main" val="19028812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audio" Target="tuoi1994.mid" TargetMode="Externa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audio" Target="file:///G:\thieu_nhi_the_gioi_lien_hoan-nhieu_nghe_si.mp3" TargetMode="Externa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1485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69645"/>
            <a:ext cx="277177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WordArt 12"/>
          <p:cNvSpPr>
            <a:spLocks noChangeArrowheads="1" noChangeShapeType="1" noTextEdit="1"/>
          </p:cNvSpPr>
          <p:nvPr/>
        </p:nvSpPr>
        <p:spPr bwMode="auto">
          <a:xfrm>
            <a:off x="2155187" y="400023"/>
            <a:ext cx="4972050" cy="857250"/>
          </a:xfrm>
          <a:prstGeom prst="rect">
            <a:avLst/>
          </a:prstGeom>
        </p:spPr>
        <p:txBody>
          <a:bodyPr wrap="none" lIns="68580" tIns="34290" rIns="68580" bIns="34290" fromWordArt="1">
            <a:prstTxWarp prst="textPlain">
              <a:avLst>
                <a:gd name="adj" fmla="val 50000"/>
              </a:avLst>
            </a:prstTxWarp>
          </a:bodyPr>
          <a:lstStyle/>
          <a:p>
            <a:pPr algn="ctr"/>
            <a:r>
              <a:rPr lang="en-US" sz="27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endParaRPr lang="en-US" sz="27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099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5" name="Oval 4"/>
          <p:cNvSpPr/>
          <p:nvPr/>
        </p:nvSpPr>
        <p:spPr>
          <a:xfrm>
            <a:off x="3429062" y="2268186"/>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0783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826" y="1073434"/>
            <a:ext cx="3673406" cy="3147015"/>
          </a:xfrm>
          <a:prstGeom prst="rect">
            <a:avLst/>
          </a:prstGeom>
          <a:noFill/>
          <a:ln w="9525">
            <a:solidFill>
              <a:schemeClr val="tx1"/>
            </a:solidFill>
            <a:miter lim="800000"/>
            <a:headEnd/>
            <a:tailEnd/>
          </a:ln>
        </p:spPr>
        <p:txBody>
          <a:bodyPr wrap="square" lIns="68580" tIns="34290" rIns="68580" bIns="34290">
            <a:spAutoFit/>
          </a:bodyPr>
          <a:lstStyle/>
          <a:p>
            <a:pPr>
              <a:defRPr/>
            </a:pPr>
            <a:r>
              <a:rPr lang="en-US" altLang="en-US" sz="2000" b="1" dirty="0"/>
              <a:t> </a:t>
            </a:r>
            <a:r>
              <a:rPr lang="vi-VN" sz="2000" b="1" dirty="0">
                <a:latin typeface="+mj-lt"/>
              </a:rPr>
              <a:t>c)  Bà thương không muốn bán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chum.</a:t>
            </a:r>
          </a:p>
          <a:p>
            <a:pPr>
              <a:defRPr/>
            </a:pPr>
            <a:endParaRPr lang="en-US" sz="2000" b="1" dirty="0">
              <a:latin typeface="+mj-lt"/>
            </a:endParaRP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Rồi bà lại đi làm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a:t>
            </a:r>
            <a:r>
              <a:rPr lang="en-US" sz="2000" b="1" dirty="0">
                <a:latin typeface="Times New Roman" pitchFamily="18" charset="0"/>
                <a:cs typeface="Times New Roman" pitchFamily="18" charset="0"/>
              </a:rPr>
              <a:t>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Đàn lợn đã được ăn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Cơm nước nấu tinh tươm</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 Vườn rau tươi sạch cỏ</a:t>
            </a:r>
            <a:r>
              <a:rPr lang="en-US" sz="2000" b="1" dirty="0">
                <a:latin typeface="Times New Roman" pitchFamily="18" charset="0"/>
                <a:cs typeface="Times New Roman" pitchFamily="18" charset="0"/>
              </a:rPr>
              <a:t>.</a:t>
            </a:r>
            <a:endParaRPr lang="vi-VN" sz="2000" b="1" dirty="0">
              <a:solidFill>
                <a:schemeClr val="accent6"/>
              </a:solidFill>
              <a:latin typeface="Times New Roman" pitchFamily="18" charset="0"/>
              <a:cs typeface="Times New Roman" pitchFamily="18" charset="0"/>
            </a:endParaRPr>
          </a:p>
          <a:p>
            <a:pPr>
              <a:defRPr/>
            </a:pPr>
            <a:r>
              <a:rPr lang="en-US" sz="2000" i="1" dirty="0">
                <a:solidFill>
                  <a:srgbClr val="0070C0"/>
                </a:solidFill>
                <a:latin typeface="Times New Roman" pitchFamily="18" charset="0"/>
                <a:cs typeface="Times New Roman" pitchFamily="18" charset="0"/>
              </a:rPr>
              <a:t>                  Phan </a:t>
            </a:r>
            <a:r>
              <a:rPr lang="en-US" sz="2000" i="1" dirty="0" err="1">
                <a:solidFill>
                  <a:srgbClr val="0070C0"/>
                </a:solidFill>
                <a:latin typeface="Times New Roman" pitchFamily="18" charset="0"/>
                <a:cs typeface="Times New Roman" pitchFamily="18" charset="0"/>
              </a:rPr>
              <a:t>Thị</a:t>
            </a:r>
            <a:r>
              <a:rPr lang="en-US" sz="2000" i="1" dirty="0">
                <a:solidFill>
                  <a:srgbClr val="0070C0"/>
                </a:solidFill>
                <a:latin typeface="Times New Roman" pitchFamily="18" charset="0"/>
                <a:cs typeface="Times New Roman" pitchFamily="18" charset="0"/>
              </a:rPr>
              <a:t> Thanh </a:t>
            </a:r>
            <a:r>
              <a:rPr lang="en-US" sz="2000" i="1" dirty="0" err="1">
                <a:solidFill>
                  <a:srgbClr val="0070C0"/>
                </a:solidFill>
                <a:latin typeface="Times New Roman" pitchFamily="18" charset="0"/>
                <a:cs typeface="Times New Roman" pitchFamily="18" charset="0"/>
              </a:rPr>
              <a:t>Nhàn</a:t>
            </a:r>
            <a:r>
              <a:rPr lang="en-US" sz="2000" i="1" dirty="0">
                <a:solidFill>
                  <a:srgbClr val="0070C0"/>
                </a:solidFill>
                <a:latin typeface="Times New Roman" pitchFamily="18" charset="0"/>
                <a:cs typeface="Times New Roman" pitchFamily="18" charset="0"/>
              </a:rPr>
              <a:t> </a:t>
            </a:r>
          </a:p>
        </p:txBody>
      </p:sp>
      <p:sp>
        <p:nvSpPr>
          <p:cNvPr id="5" name="Oval 4"/>
          <p:cNvSpPr/>
          <p:nvPr/>
        </p:nvSpPr>
        <p:spPr>
          <a:xfrm>
            <a:off x="2692791" y="2146508"/>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483535"/>
          </a:xfrm>
          <a:prstGeom prst="rect">
            <a:avLst/>
          </a:prstGeom>
        </p:spPr>
        <p:txBody>
          <a:bodyPr wrap="square">
            <a:spAutoFit/>
          </a:bodyPr>
          <a:lstStyle/>
          <a:p>
            <a:pPr algn="just">
              <a:lnSpc>
                <a:spcPct val="120000"/>
              </a:lnSpc>
            </a:pPr>
            <a:r>
              <a:rPr lang="vi-VN" sz="2400" dirty="0">
                <a:solidFill>
                  <a:srgbClr val="002060"/>
                </a:solidFill>
                <a:latin typeface="Arial" panose="020B0604020202020204" pitchFamily="34" charset="0"/>
                <a:cs typeface="Arial" panose="020B0604020202020204" pitchFamily="34" charset="0"/>
              </a:rPr>
              <a:t>       Đằng sau dấu hai chấm là phần liệt kê những điều lạ gì diễn ra trong nhà bà cụ?</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1. Bà lại đi làm.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2. Cơm nước tinh tươm.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3. Sân nhà sạch.</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4. Con ốc được thả vào chum.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5. Vườn rau sạch cỏ.</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6. Đàn lợn được ăn.</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7. Bà thương ốc không bán.</a:t>
            </a:r>
          </a:p>
        </p:txBody>
      </p:sp>
      <p:sp>
        <p:nvSpPr>
          <p:cNvPr id="6" name="Rounded Rectangle 31">
            <a:extLst>
              <a:ext uri="{FF2B5EF4-FFF2-40B4-BE49-F238E27FC236}">
                <a16:creationId xmlns:a16="http://schemas.microsoft.com/office/drawing/2014/main" xmlns="" id="{E56232A7-4CFC-424D-9066-2B5CA8E5CFA8}"/>
              </a:ext>
            </a:extLst>
          </p:cNvPr>
          <p:cNvSpPr/>
          <p:nvPr/>
        </p:nvSpPr>
        <p:spPr>
          <a:xfrm>
            <a:off x="4281179" y="365010"/>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0141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1000" tmFilter="0, 0; .2, .5; .8, .5; 1, 0"/>
                                        <p:tgtEl>
                                          <p:spTgt spid="2">
                                            <p:txEl>
                                              <p:pRg st="2" end="2"/>
                                            </p:txEl>
                                          </p:spTgt>
                                        </p:tgtEl>
                                      </p:cBhvr>
                                    </p:animEffect>
                                    <p:animScale>
                                      <p:cBhvr>
                                        <p:cTn id="20" dur="500" autoRev="1" fill="hold"/>
                                        <p:tgtEl>
                                          <p:spTgt spid="2">
                                            <p:txEl>
                                              <p:pRg st="2" end="2"/>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2">
                                            <p:txEl>
                                              <p:pRg st="3" end="3"/>
                                            </p:txEl>
                                          </p:spTgt>
                                        </p:tgtEl>
                                      </p:cBhvr>
                                    </p:animEffect>
                                    <p:animScale>
                                      <p:cBhvr>
                                        <p:cTn id="25" dur="500" autoRev="1" fill="hold"/>
                                        <p:tgtEl>
                                          <p:spTgt spid="2">
                                            <p:txEl>
                                              <p:pRg st="3" end="3"/>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2">
                                            <p:txEl>
                                              <p:pRg st="5" end="5"/>
                                            </p:txEl>
                                          </p:spTgt>
                                        </p:tgtEl>
                                      </p:cBhvr>
                                    </p:animEffect>
                                    <p:animScale>
                                      <p:cBhvr>
                                        <p:cTn id="34" dur="500" autoRev="1" fill="hold"/>
                                        <p:tgtEl>
                                          <p:spTgt spid="2">
                                            <p:txEl>
                                              <p:pRg st="5" end="5"/>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1000" tmFilter="0, 0; .2, .5; .8, .5; 1, 0"/>
                                        <p:tgtEl>
                                          <p:spTgt spid="2">
                                            <p:txEl>
                                              <p:pRg st="6" end="6"/>
                                            </p:txEl>
                                          </p:spTgt>
                                        </p:tgtEl>
                                      </p:cBhvr>
                                    </p:animEffect>
                                    <p:animScale>
                                      <p:cBhvr>
                                        <p:cTn id="39" dur="500" autoRev="1" fill="hold"/>
                                        <p:tgtEl>
                                          <p:spTgt spid="2">
                                            <p:txEl>
                                              <p:pRg st="6" end="6"/>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Sân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nhà</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sao</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quá</a:t>
            </a:r>
            <a:r>
              <a:rPr lang="en-US" sz="2400" b="1" u="sng"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6" name="Rectangle 5"/>
          <p:cNvSpPr/>
          <p:nvPr/>
        </p:nvSpPr>
        <p:spPr>
          <a:xfrm>
            <a:off x="5308260" y="1669092"/>
            <a:ext cx="3681351" cy="2308324"/>
          </a:xfrm>
          <a:prstGeom prst="rect">
            <a:avLst/>
          </a:prstGeom>
          <a:ln>
            <a:solidFill>
              <a:srgbClr val="FF0000"/>
            </a:solidFill>
          </a:ln>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giải thích cho bộ phận đứng trước.</a:t>
            </a:r>
          </a:p>
        </p:txBody>
      </p:sp>
      <p:sp>
        <p:nvSpPr>
          <p:cNvPr id="2" name="Rectangle 1"/>
          <p:cNvSpPr/>
          <p:nvPr/>
        </p:nvSpPr>
        <p:spPr>
          <a:xfrm>
            <a:off x="3115303" y="2268195"/>
            <a:ext cx="689612" cy="538609"/>
          </a:xfrm>
          <a:prstGeom prst="rect">
            <a:avLst/>
          </a:prstGeom>
          <a:solidFill>
            <a:schemeClr val="bg1"/>
          </a:solidFill>
        </p:spPr>
        <p:txBody>
          <a:bodyPr wrap="none">
            <a:spAutoFit/>
          </a:bodyPr>
          <a:lstStyle/>
          <a:p>
            <a:r>
              <a:rPr lang="en-US" sz="2900" b="1" dirty="0" err="1">
                <a:solidFill>
                  <a:srgbClr val="FF0000"/>
                </a:solidFill>
                <a:latin typeface="Times New Roman" pitchFamily="18" charset="0"/>
                <a:cs typeface="Times New Roman" pitchFamily="18" charset="0"/>
              </a:rPr>
              <a:t>lạ</a:t>
            </a:r>
            <a:r>
              <a:rPr lang="en-US" sz="2900" b="1" dirty="0">
                <a:solidFill>
                  <a:srgbClr val="FF0000"/>
                </a:solidFill>
                <a:latin typeface="Times New Roman" pitchFamily="18" charset="0"/>
                <a:cs typeface="Times New Roman" pitchFamily="18" charset="0"/>
              </a:rPr>
              <a:t> :</a:t>
            </a:r>
            <a:endParaRPr lang="vi-VN" sz="2900" b="1" dirty="0">
              <a:solidFill>
                <a:srgbClr val="FF0000"/>
              </a:solidFill>
            </a:endParaRPr>
          </a:p>
        </p:txBody>
      </p:sp>
      <p:sp>
        <p:nvSpPr>
          <p:cNvPr id="7" name="Right Arrow 6"/>
          <p:cNvSpPr/>
          <p:nvPr/>
        </p:nvSpPr>
        <p:spPr>
          <a:xfrm>
            <a:off x="4500739" y="2343672"/>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39794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88" y="2348437"/>
            <a:ext cx="4143559" cy="623248"/>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b)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xoè</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càng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ra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bảo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Trò</a:t>
            </a:r>
            <a:r>
              <a:rPr lang="en-US" sz="1800" dirty="0">
                <a:solidFill>
                  <a:srgbClr val="FF0000"/>
                </a:solidFill>
                <a:latin typeface="Times New Roman" panose="02020603050405020304" pitchFamily="18" charset="0"/>
                <a:cs typeface="Times New Roman" panose="02020603050405020304" pitchFamily="18" charset="0"/>
              </a:rPr>
              <a:t>: </a:t>
            </a:r>
          </a:p>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Em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đừng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Hãy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trở</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về</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cùng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57188" y="3193905"/>
            <a:ext cx="4143559" cy="1731243"/>
          </a:xfrm>
          <a:prstGeom prst="rect">
            <a:avLst/>
          </a:prstGeom>
          <a:ln>
            <a:solidFill>
              <a:srgbClr val="002060"/>
            </a:solidFill>
          </a:ln>
        </p:spPr>
        <p:txBody>
          <a:bodyPr wrap="square" lIns="68580" tIns="34290" rIns="68580" bIns="34290">
            <a:spAutoFit/>
          </a:bodyPr>
          <a:lstStyle/>
          <a:p>
            <a:r>
              <a:rPr lang="en-US" sz="1800" dirty="0">
                <a:solidFill>
                  <a:srgbClr val="002060"/>
                </a:solidFill>
                <a:latin typeface="Times New Roman" panose="02020603050405020304" pitchFamily="18" charset="0"/>
                <a:cs typeface="Times New Roman" panose="02020603050405020304" pitchFamily="18" charset="0"/>
              </a:rPr>
              <a:t>c)   …………….</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Đến khi về thấy lạ:</a:t>
            </a:r>
          </a:p>
          <a:p>
            <a:r>
              <a:rPr lang="vi-VN" sz="1800" dirty="0">
                <a:solidFill>
                  <a:srgbClr val="002060"/>
                </a:solidFill>
                <a:latin typeface="Times New Roman" panose="02020603050405020304" pitchFamily="18" charset="0"/>
                <a:cs typeface="Times New Roman" panose="02020603050405020304" pitchFamily="18" charset="0"/>
              </a:rPr>
              <a:t>      Sân nhà sao sạch quá </a:t>
            </a:r>
          </a:p>
          <a:p>
            <a:r>
              <a:rPr lang="vi-VN" sz="1800" dirty="0">
                <a:solidFill>
                  <a:srgbClr val="002060"/>
                </a:solidFill>
                <a:latin typeface="Times New Roman" panose="02020603050405020304" pitchFamily="18" charset="0"/>
                <a:cs typeface="Times New Roman" panose="02020603050405020304" pitchFamily="18" charset="0"/>
              </a:rPr>
              <a:t>      Đàn lợn đã được ăn </a:t>
            </a:r>
          </a:p>
          <a:p>
            <a:r>
              <a:rPr lang="vi-VN" sz="1800" dirty="0">
                <a:solidFill>
                  <a:srgbClr val="002060"/>
                </a:solidFill>
                <a:latin typeface="Times New Roman" panose="02020603050405020304" pitchFamily="18" charset="0"/>
                <a:cs typeface="Times New Roman" panose="02020603050405020304" pitchFamily="18" charset="0"/>
              </a:rPr>
              <a:t>      Cơm nước nấu tinh tươm</a:t>
            </a:r>
          </a:p>
          <a:p>
            <a:r>
              <a:rPr lang="vi-VN" sz="1800" dirty="0">
                <a:solidFill>
                  <a:srgbClr val="002060"/>
                </a:solidFill>
                <a:latin typeface="Times New Roman" panose="02020603050405020304" pitchFamily="18" charset="0"/>
                <a:cs typeface="Times New Roman" panose="02020603050405020304" pitchFamily="18" charset="0"/>
              </a:rPr>
              <a:t>      Vườn rau tươi sạch cỏ.</a:t>
            </a:r>
          </a:p>
        </p:txBody>
      </p:sp>
      <p:sp>
        <p:nvSpPr>
          <p:cNvPr id="8" name="Rectangle 7"/>
          <p:cNvSpPr/>
          <p:nvPr/>
        </p:nvSpPr>
        <p:spPr>
          <a:xfrm>
            <a:off x="4929186" y="709459"/>
            <a:ext cx="3871913" cy="900247"/>
          </a:xfrm>
          <a:prstGeom prst="rect">
            <a:avLst/>
          </a:prstGeom>
          <a:ln>
            <a:solidFill>
              <a:schemeClr val="tx1"/>
            </a:solidFill>
          </a:ln>
        </p:spPr>
        <p:txBody>
          <a:bodyPr wrap="square" lIns="68580" tIns="34290" rIns="68580" bIns="34290">
            <a:spAutoFit/>
          </a:bodyPr>
          <a:lstStyle/>
          <a:p>
            <a:pPr algn="just"/>
            <a:r>
              <a:rPr lang="en-US" sz="1800" dirty="0">
                <a:latin typeface="Times New Roman" panose="02020603050405020304" pitchFamily="18" charset="0"/>
                <a:cs typeface="Times New Roman" panose="02020603050405020304" pitchFamily="18" charset="0"/>
              </a:rPr>
              <a:t>- D</a:t>
            </a:r>
            <a:r>
              <a:rPr lang="vi-VN" sz="1800" dirty="0">
                <a:latin typeface="Times New Roman" panose="02020603050405020304" pitchFamily="18" charset="0"/>
                <a:cs typeface="Times New Roman" panose="02020603050405020304" pitchFamily="18" charset="0"/>
              </a:rPr>
              <a:t>ấu hai chấm cho biết phần sau là lời nói của Bác Hồ (ở đây dấu hai chấm được dùng phối hợp với dấu ngoặc kép).</a:t>
            </a:r>
          </a:p>
        </p:txBody>
      </p:sp>
      <p:sp>
        <p:nvSpPr>
          <p:cNvPr id="9" name="Rectangle 8"/>
          <p:cNvSpPr/>
          <p:nvPr/>
        </p:nvSpPr>
        <p:spPr>
          <a:xfrm>
            <a:off x="342898" y="278491"/>
            <a:ext cx="4157849" cy="1731243"/>
          </a:xfrm>
          <a:prstGeom prst="rect">
            <a:avLst/>
          </a:prstGeom>
          <a:ln>
            <a:solidFill>
              <a:schemeClr val="tx1"/>
            </a:solidFill>
          </a:ln>
        </p:spPr>
        <p:txBody>
          <a:bodyPr wrap="square" lIns="68580" tIns="34290" rIns="68580" bIns="34290">
            <a:spAutoFit/>
          </a:bodyPr>
          <a:lstStyle/>
          <a:p>
            <a:pPr algn="just"/>
            <a:r>
              <a:rPr lang="vi-VN" sz="1800" dirty="0">
                <a:latin typeface="+mj-lt"/>
              </a:rPr>
              <a:t>a) Chủ tịch Hồ Chí Minh nói : “Tôi chỉ có một sự ham muốn, ham muốn tột bậc, là làm sao cho nước ta hoàn toàn độc lập, dân ta được hoàn toàn tự do, đồng bào ai cũng có cơm ăn, áo mặc, ai cũng được học hành”. ...</a:t>
            </a:r>
            <a:endParaRPr lang="en-US" sz="1800" dirty="0">
              <a:latin typeface="+mj-lt"/>
            </a:endParaRPr>
          </a:p>
        </p:txBody>
      </p:sp>
      <p:sp>
        <p:nvSpPr>
          <p:cNvPr id="10" name="Rectangle 9"/>
          <p:cNvSpPr/>
          <p:nvPr/>
        </p:nvSpPr>
        <p:spPr>
          <a:xfrm>
            <a:off x="4929188" y="2209937"/>
            <a:ext cx="3968353" cy="900247"/>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biết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câu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sau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lời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nói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Dế</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Mèn</a:t>
            </a:r>
            <a:r>
              <a:rPr lang="en-US" sz="1800" dirty="0">
                <a:solidFill>
                  <a:srgbClr val="FF0000"/>
                </a:solidFill>
                <a:latin typeface="Times New Roman" panose="02020603050405020304" pitchFamily="18" charset="0"/>
                <a:cs typeface="Times New Roman" panose="02020603050405020304" pitchFamily="18" charset="0"/>
              </a:rPr>
              <a:t> (ở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phối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hợp</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gạch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đầu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dòng</a:t>
            </a:r>
            <a:r>
              <a:rPr lang="en-US" sz="18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4929188" y="3609403"/>
            <a:ext cx="4000500" cy="900246"/>
          </a:xfrm>
          <a:prstGeom prst="rect">
            <a:avLst/>
          </a:prstGeom>
          <a:ln>
            <a:solidFill>
              <a:srgbClr val="002060"/>
            </a:solidFill>
          </a:ln>
        </p:spPr>
        <p:txBody>
          <a:bodyPr wrap="square" lIns="68580" tIns="34290" rIns="68580" bIns="34290">
            <a:spAutoFit/>
          </a:bodyPr>
          <a:lstStyle/>
          <a:p>
            <a:pPr algn="just"/>
            <a:r>
              <a:rPr lang="en-US" sz="1800" dirty="0">
                <a:solidFill>
                  <a:srgbClr val="002060"/>
                </a:solidFill>
                <a:latin typeface="Times New Roman" panose="02020603050405020304" pitchFamily="18" charset="0"/>
                <a:cs typeface="Times New Roman" panose="02020603050405020304" pitchFamily="18" charset="0"/>
              </a:rPr>
              <a:t>- D</a:t>
            </a:r>
            <a:r>
              <a:rPr lang="vi-VN" sz="1800" dirty="0">
                <a:solidFill>
                  <a:srgbClr val="002060"/>
                </a:solidFill>
                <a:latin typeface="Times New Roman" panose="02020603050405020304" pitchFamily="18" charset="0"/>
                <a:cs typeface="Times New Roman" panose="02020603050405020304" pitchFamily="18" charset="0"/>
              </a:rPr>
              <a:t>ấu hai chấm cho biết bộ phận đi sau là lời giải thích những điều kì lạ mà bà cụ thấy khi về nhà.</a:t>
            </a:r>
          </a:p>
        </p:txBody>
      </p:sp>
      <p:cxnSp>
        <p:nvCxnSpPr>
          <p:cNvPr id="3" name="Straight Connector 2"/>
          <p:cNvCxnSpPr>
            <a:stCxn id="9" idx="3"/>
          </p:cNvCxnSpPr>
          <p:nvPr/>
        </p:nvCxnSpPr>
        <p:spPr>
          <a:xfrm flipV="1">
            <a:off x="4500747" y="1144112"/>
            <a:ext cx="42844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745" y="2674038"/>
            <a:ext cx="42844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0744" y="4059526"/>
            <a:ext cx="4284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144054" y="220241"/>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3904073" y="2209937"/>
            <a:ext cx="296883" cy="56237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2381310" y="3328213"/>
            <a:ext cx="296883" cy="56237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46334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76304" y="1957207"/>
            <a:ext cx="5533899" cy="1546577"/>
          </a:xfrm>
          <a:prstGeom prst="rect">
            <a:avLst/>
          </a:prstGeom>
          <a:noFill/>
          <a:ln w="9525">
            <a:noFill/>
            <a:miter lim="800000"/>
            <a:headEnd/>
            <a:tailEnd/>
          </a:ln>
        </p:spPr>
        <p:txBody>
          <a:bodyPr wrap="square" lIns="68580" tIns="34290" rIns="68580" bIns="34290">
            <a:spAutoFit/>
          </a:bodyPr>
          <a:lstStyle/>
          <a:p>
            <a:pPr algn="just">
              <a:defRPr/>
            </a:pPr>
            <a:r>
              <a:rPr lang="vi-VN"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1. </a:t>
            </a:r>
            <a:r>
              <a:rPr lang="vi-VN" sz="2400" b="1" dirty="0">
                <a:solidFill>
                  <a:schemeClr val="bg1"/>
                </a:solidFill>
                <a:latin typeface="Arial" panose="020B0604020202020204" pitchFamily="34" charset="0"/>
                <a:cs typeface="Arial" panose="020B0604020202020204" pitchFamily="34" charset="0"/>
              </a:rPr>
              <a:t>Dấu hai chấm báo hiệu bộ phận câu đứng sau nó là lời nói của một nhân vật hoặc lời giải thích cho bộ phận đứng trước.</a:t>
            </a:r>
          </a:p>
        </p:txBody>
      </p:sp>
      <p:sp>
        <p:nvSpPr>
          <p:cNvPr id="8" name="Text Box 5"/>
          <p:cNvSpPr txBox="1">
            <a:spLocks noChangeArrowheads="1"/>
          </p:cNvSpPr>
          <p:nvPr/>
        </p:nvSpPr>
        <p:spPr bwMode="auto">
          <a:xfrm>
            <a:off x="1876304" y="3622518"/>
            <a:ext cx="5557199" cy="1546577"/>
          </a:xfrm>
          <a:prstGeom prst="rect">
            <a:avLst/>
          </a:prstGeom>
          <a:noFill/>
          <a:ln w="9525">
            <a:noFill/>
            <a:miter lim="800000"/>
            <a:headEnd/>
            <a:tailEnd/>
          </a:ln>
        </p:spPr>
        <p:txBody>
          <a:bodyPr wrap="square" lIns="68580" tIns="34290" rIns="68580" bIns="34290">
            <a:spAutoFit/>
          </a:bodyPr>
          <a:lstStyle/>
          <a:p>
            <a:pPr indent="-300038" algn="just">
              <a:buFontTx/>
              <a:buAutoNum type="arabicPeriod" startAt="2"/>
              <a:defRPr/>
            </a:pPr>
            <a:r>
              <a:rPr lang="en-US" alt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Khi báo hiệu lời nói của nhân vật, dấu hai</a:t>
            </a:r>
            <a:r>
              <a:rPr 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chấm được dùng phối hợp với dấu ngoặc kép hay dấu gạch đầu dòng.</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 </a:t>
            </a:r>
            <a:r>
              <a:rPr lang="en-US" sz="3000" b="1" dirty="0" err="1">
                <a:solidFill>
                  <a:srgbClr val="FF0000"/>
                </a:solidFill>
                <a:latin typeface="Times New Roman" panose="02020603050405020304" pitchFamily="18" charset="0"/>
                <a:cs typeface="Times New Roman" panose="02020603050405020304" pitchFamily="18" charset="0"/>
              </a:rPr>
              <a:t>Ghi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nhớ</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353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238153" y="733578"/>
            <a:ext cx="863271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a) </a:t>
            </a:r>
            <a:r>
              <a:rPr lang="en-US" altLang="en-US" sz="3000" dirty="0" err="1">
                <a:latin typeface="Arial" panose="020B0604020202020204" pitchFamily="34" charset="0"/>
                <a:cs typeface="Arial" panose="020B0604020202020204" pitchFamily="34" charset="0"/>
              </a:rPr>
              <a:t>Tôi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thở</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dài</a:t>
            </a:r>
            <a:r>
              <a:rPr lang="en-US" altLang="en-US" sz="3000" dirty="0">
                <a:latin typeface="Arial" panose="020B0604020202020204" pitchFamily="34" charset="0"/>
                <a:cs typeface="Arial" panose="020B0604020202020204" pitchFamily="34" charset="0"/>
              </a:rPr>
              <a:t> : </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Còn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đứa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bị</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điểm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thê</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nào</a:t>
            </a:r>
            <a:r>
              <a:rPr lang="en-US" altLang="en-US" sz="3000"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viết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nộp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Hôm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lắm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hỏi</a:t>
            </a:r>
            <a:r>
              <a:rPr lang="en-US" altLang="en-US" sz="3000" dirty="0">
                <a:latin typeface="Arial" panose="020B0604020202020204" pitchFamily="34" charset="0"/>
                <a:cs typeface="Arial" panose="020B0604020202020204" pitchFamily="34" charset="0"/>
              </a:rPr>
              <a:t> : “Sao </a:t>
            </a:r>
            <a:r>
              <a:rPr lang="en-US" altLang="en-US" sz="3000" dirty="0" err="1">
                <a:latin typeface="Arial" panose="020B0604020202020204" pitchFamily="34" charset="0"/>
                <a:cs typeface="Arial" panose="020B0604020202020204" pitchFamily="34" charset="0"/>
              </a:rPr>
              <a:t>trò</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chịu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Nguyễn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Quang</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Sáng</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flipH="1">
            <a:off x="238155"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2588818" y="179318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10" name="Oval 9"/>
          <p:cNvSpPr/>
          <p:nvPr/>
        </p:nvSpPr>
        <p:spPr>
          <a:xfrm>
            <a:off x="8597730" y="3378848"/>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4004996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5643" y="958296"/>
            <a:ext cx="8632713" cy="115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Tôi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thở</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dài</a:t>
            </a:r>
            <a:r>
              <a:rPr lang="en-US" altLang="en-US" dirty="0">
                <a:latin typeface="Arial" panose="020B0604020202020204" pitchFamily="34" charset="0"/>
                <a:cs typeface="Arial" panose="020B0604020202020204" pitchFamily="34" charset="0"/>
              </a:rPr>
              <a:t> : </a:t>
            </a:r>
          </a:p>
          <a:p>
            <a:pPr algn="just">
              <a:buClrTx/>
              <a:buSzTx/>
              <a:buFontTx/>
              <a:buNone/>
            </a:pP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Còn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đứa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bị</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điểm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thê</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nào</a:t>
            </a:r>
            <a:r>
              <a:rPr lang="en-US" altLang="en-US" dirty="0">
                <a:latin typeface="Arial" panose="020B0604020202020204" pitchFamily="34" charset="0"/>
                <a:cs typeface="Arial" panose="020B0604020202020204" pitchFamily="34" charset="0"/>
              </a:rPr>
              <a:t>?</a:t>
            </a:r>
          </a:p>
        </p:txBody>
      </p:sp>
      <p:sp>
        <p:nvSpPr>
          <p:cNvPr id="5" name="Oval 4"/>
          <p:cNvSpPr/>
          <p:nvPr/>
        </p:nvSpPr>
        <p:spPr>
          <a:xfrm>
            <a:off x="2611551" y="1008959"/>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n>
                <a:solidFill>
                  <a:srgbClr val="FF0000"/>
                </a:solidFill>
              </a:ln>
              <a:solidFill>
                <a:srgbClr val="FF0000"/>
              </a:solidFill>
            </a:endParaRPr>
          </a:p>
        </p:txBody>
      </p:sp>
      <p:sp>
        <p:nvSpPr>
          <p:cNvPr id="6" name="Rectangle 5"/>
          <p:cNvSpPr/>
          <p:nvPr/>
        </p:nvSpPr>
        <p:spPr>
          <a:xfrm>
            <a:off x="516898" y="1938397"/>
            <a:ext cx="8597734" cy="739754"/>
          </a:xfrm>
          <a:prstGeom prst="rect">
            <a:avLst/>
          </a:prstGeom>
        </p:spPr>
        <p:txBody>
          <a:bodyPr wrap="square">
            <a:spAutoFit/>
          </a:bodyPr>
          <a:lstStyle/>
          <a:p>
            <a:pPr algn="just">
              <a:lnSpc>
                <a:spcPct val="150000"/>
              </a:lnSpc>
            </a:pPr>
            <a:r>
              <a:rPr lang="vi-VN" sz="32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15965" y="219856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460989" y="2612210"/>
            <a:ext cx="7012380" cy="1569660"/>
          </a:xfrm>
          <a:prstGeom prst="rect">
            <a:avLst/>
          </a:prstGeom>
        </p:spPr>
        <p:txBody>
          <a:bodyPr wrap="square">
            <a:spAutoFit/>
          </a:bodyPr>
          <a:lstStyle/>
          <a:p>
            <a:pPr algn="just">
              <a:spcBef>
                <a:spcPts val="600"/>
              </a:spcBef>
            </a:pPr>
            <a:r>
              <a:rPr lang="en-US" sz="3200" b="1" dirty="0">
                <a:latin typeface="Arial" panose="020B0604020202020204" pitchFamily="34" charset="0"/>
                <a:cs typeface="Arial" panose="020B0604020202020204" pitchFamily="34" charset="0"/>
              </a:rPr>
              <a:t>B</a:t>
            </a:r>
            <a:r>
              <a:rPr lang="vi-VN" sz="3200" b="1" dirty="0">
                <a:latin typeface="Arial" panose="020B0604020202020204" pitchFamily="34" charset="0"/>
                <a:cs typeface="Arial" panose="020B0604020202020204" pitchFamily="34" charset="0"/>
              </a:rPr>
              <a:t>áo hiệu bộ phận đứng sau là lời nói của nhân vật “tôi”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phối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hợp</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với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dấu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gạch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đầu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dòng</a:t>
            </a:r>
            <a:r>
              <a:rPr lang="en-US" sz="3200" b="1" dirty="0">
                <a:latin typeface="Arial" panose="020B0604020202020204" pitchFamily="34" charset="0"/>
                <a:cs typeface="Arial" panose="020B0604020202020204" pitchFamily="34" charset="0"/>
              </a:rPr>
              <a:t>)</a:t>
            </a:r>
            <a:endParaRPr lang="en-US"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0715" y="682413"/>
            <a:ext cx="8371458"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Nó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viết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gì</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hết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nộp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giấy</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trắng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cô</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Hôm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bài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cô</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giận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lắm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Cô</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hỏi</a:t>
            </a:r>
            <a:r>
              <a:rPr lang="en-US" altLang="en-US" dirty="0">
                <a:latin typeface="Arial" panose="020B0604020202020204" pitchFamily="34" charset="0"/>
                <a:cs typeface="Arial" panose="020B0604020202020204" pitchFamily="34" charset="0"/>
              </a:rPr>
              <a:t> : “Sao </a:t>
            </a:r>
            <a:r>
              <a:rPr lang="en-US" altLang="en-US" dirty="0" err="1">
                <a:latin typeface="Arial" panose="020B0604020202020204" pitchFamily="34" charset="0"/>
                <a:cs typeface="Arial" panose="020B0604020202020204" pitchFamily="34" charset="0"/>
              </a:rPr>
              <a:t>trò</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chịu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làm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bài</a:t>
            </a:r>
            <a:r>
              <a:rPr lang="en-US" altLang="en-US" dirty="0">
                <a:latin typeface="Arial" panose="020B0604020202020204" pitchFamily="34" charset="0"/>
                <a:cs typeface="Arial" panose="020B0604020202020204" pitchFamily="34" charset="0"/>
              </a:rPr>
              <a:t>?”</a:t>
            </a:r>
          </a:p>
        </p:txBody>
      </p:sp>
      <p:sp>
        <p:nvSpPr>
          <p:cNvPr id="5" name="Oval 4"/>
          <p:cNvSpPr/>
          <p:nvPr/>
        </p:nvSpPr>
        <p:spPr>
          <a:xfrm>
            <a:off x="1488730" y="1742089"/>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73133" y="2201873"/>
            <a:ext cx="8597734" cy="739754"/>
          </a:xfrm>
          <a:prstGeom prst="rect">
            <a:avLst/>
          </a:prstGeom>
        </p:spPr>
        <p:txBody>
          <a:bodyPr wrap="square">
            <a:spAutoFit/>
          </a:bodyPr>
          <a:lstStyle/>
          <a:p>
            <a:pPr algn="just">
              <a:lnSpc>
                <a:spcPct val="150000"/>
              </a:lnSpc>
            </a:pPr>
            <a:r>
              <a:rPr lang="vi-VN" sz="32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336256" y="3137959"/>
            <a:ext cx="7012380" cy="1569660"/>
          </a:xfrm>
          <a:prstGeom prst="rect">
            <a:avLst/>
          </a:prstGeom>
        </p:spPr>
        <p:txBody>
          <a:bodyPr wrap="square">
            <a:spAutoFit/>
          </a:bodyPr>
          <a:lstStyle/>
          <a:p>
            <a:pPr algn="just"/>
            <a:r>
              <a:rPr lang="en-US" sz="3200" b="1" dirty="0" err="1">
                <a:latin typeface="Times New Roman" pitchFamily="18" charset="0"/>
                <a:cs typeface="Times New Roman" pitchFamily="18" charset="0"/>
              </a:rPr>
              <a:t>Báo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cô</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hợp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dấu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ngoặc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kép</a:t>
            </a:r>
            <a:r>
              <a:rPr lang="en-US" sz="3200" b="1" dirty="0">
                <a:latin typeface="Times New Roman" pitchFamily="18" charset="0"/>
                <a:cs typeface="Times New Roman" pitchFamily="18" charset="0"/>
              </a:rPr>
              <a:t>)</a:t>
            </a:r>
            <a:endParaRPr lang="en-US"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18803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dirty="0">
                <a:latin typeface="Arial" panose="020B0604020202020204" pitchFamily="34" charset="0"/>
                <a:cs typeface="Arial" panose="020B0604020202020204" pitchFamily="34" charset="0"/>
              </a:rPr>
              <a:t>b) </a:t>
            </a:r>
            <a:r>
              <a:rPr lang="en-US" altLang="en-US" sz="3000" dirty="0" err="1">
                <a:latin typeface="Arial" panose="020B0604020202020204" pitchFamily="34" charset="0"/>
                <a:cs typeface="Arial" panose="020B0604020202020204" pitchFamily="34" charset="0"/>
              </a:rPr>
              <a:t>Dưới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tầm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cánh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chú</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lũy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rào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trong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ao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khóm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khoai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rung </a:t>
            </a:r>
            <a:r>
              <a:rPr lang="en-US" altLang="en-US" sz="3000" dirty="0" err="1">
                <a:latin typeface="Arial" panose="020B0604020202020204" pitchFamily="34" charset="0"/>
                <a:cs typeface="Arial" panose="020B0604020202020204" pitchFamily="34" charset="0"/>
              </a:rPr>
              <a:t>rinh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tuyệt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đẹp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của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đất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hiện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ra</a:t>
            </a: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đồng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trâu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gặm</a:t>
            </a:r>
            <a:r>
              <a:rPr lang="en-US" altLang="en-US" sz="3000" dirty="0">
                <a:latin typeface="Arial" panose="020B0604020202020204" pitchFamily="34" charset="0"/>
                <a:cs typeface="Arial" panose="020B0604020202020204" pitchFamily="34" charset="0"/>
              </a:rPr>
              <a:t> cỏ; </a:t>
            </a:r>
            <a:r>
              <a:rPr lang="en-US" altLang="en-US" sz="3000" dirty="0" err="1">
                <a:latin typeface="Arial" panose="020B0604020202020204" pitchFamily="34" charset="0"/>
                <a:cs typeface="Arial" panose="020B0604020202020204" pitchFamily="34" charset="0"/>
              </a:rPr>
              <a:t>dòng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đoàn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thuyền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ngược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xuôi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Nguyễn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Thê</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Hội</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8" name="Oval 7"/>
          <p:cNvSpPr/>
          <p:nvPr/>
        </p:nvSpPr>
        <p:spPr>
          <a:xfrm>
            <a:off x="3660935" y="323290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3607416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5004" y="680783"/>
            <a:ext cx="8371458" cy="203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dirty="0" err="1">
                <a:latin typeface="Arial" panose="020B0604020202020204" pitchFamily="34" charset="0"/>
                <a:cs typeface="Arial" panose="020B0604020202020204" pitchFamily="34" charset="0"/>
              </a:rPr>
              <a:t>Rồi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những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cảnh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tuyệt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đẹp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của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đất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nước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hiện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a:t>
            </a: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đồng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với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những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đàn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trâu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thung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thăng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gặm</a:t>
            </a:r>
            <a:r>
              <a:rPr lang="en-US" altLang="en-US" dirty="0">
                <a:latin typeface="Arial" panose="020B0604020202020204" pitchFamily="34" charset="0"/>
                <a:cs typeface="Arial" panose="020B0604020202020204" pitchFamily="34" charset="0"/>
              </a:rPr>
              <a:t> cỏ; </a:t>
            </a:r>
            <a:r>
              <a:rPr lang="en-US" altLang="en-US" dirty="0" err="1">
                <a:latin typeface="Arial" panose="020B0604020202020204" pitchFamily="34" charset="0"/>
                <a:cs typeface="Arial" panose="020B0604020202020204" pitchFamily="34" charset="0"/>
              </a:rPr>
              <a:t>dòng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với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những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đoàn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thuyền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ngược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xuôi</a:t>
            </a:r>
            <a:r>
              <a:rPr lang="en-US" altLang="en-US" dirty="0">
                <a:latin typeface="Arial" panose="020B0604020202020204" pitchFamily="34" charset="0"/>
                <a:cs typeface="Arial" panose="020B0604020202020204" pitchFamily="34" charset="0"/>
              </a:rPr>
              <a:t>.</a:t>
            </a:r>
          </a:p>
        </p:txBody>
      </p:sp>
      <p:sp>
        <p:nvSpPr>
          <p:cNvPr id="5" name="Oval 4"/>
          <p:cNvSpPr/>
          <p:nvPr/>
        </p:nvSpPr>
        <p:spPr>
          <a:xfrm>
            <a:off x="625365" y="1260906"/>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73133" y="2545168"/>
            <a:ext cx="8597734" cy="739754"/>
          </a:xfrm>
          <a:prstGeom prst="rect">
            <a:avLst/>
          </a:prstGeom>
        </p:spPr>
        <p:txBody>
          <a:bodyPr wrap="square">
            <a:spAutoFit/>
          </a:bodyPr>
          <a:lstStyle/>
          <a:p>
            <a:pPr algn="just">
              <a:lnSpc>
                <a:spcPct val="150000"/>
              </a:lnSpc>
            </a:pPr>
            <a:r>
              <a:rPr lang="vi-VN" sz="32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381994" y="3344967"/>
            <a:ext cx="7141711" cy="1569660"/>
          </a:xfrm>
          <a:prstGeom prst="rect">
            <a:avLst/>
          </a:prstGeom>
        </p:spPr>
        <p:txBody>
          <a:bodyPr wrap="square">
            <a:spAutoFit/>
          </a:bodyPr>
          <a:lstStyle/>
          <a:p>
            <a:pPr algn="just"/>
            <a:r>
              <a:rPr lang="en-US" sz="3200" b="1" dirty="0" err="1">
                <a:latin typeface="Times New Roman" pitchFamily="18" charset="0"/>
                <a:cs typeface="Times New Roman" pitchFamily="18" charset="0"/>
              </a:rPr>
              <a:t>Báo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tuyệt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đẹp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nước</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4072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63756" y="600117"/>
            <a:ext cx="7506261" cy="136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tục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ngữ</a:t>
            </a:r>
            <a:r>
              <a:rPr lang="en-US" altLang="en-US" sz="3000" b="1" dirty="0">
                <a:latin typeface="Arial" panose="020B0604020202020204" pitchFamily="34" charset="0"/>
                <a:cs typeface="Arial" panose="020B0604020202020204" pitchFamily="34" charset="0"/>
              </a:rPr>
              <a:t>: “Ở </a:t>
            </a:r>
            <a:r>
              <a:rPr lang="en-US" altLang="en-US" sz="3000" b="1" dirty="0" err="1">
                <a:latin typeface="Arial" panose="020B0604020202020204" pitchFamily="34" charset="0"/>
                <a:cs typeface="Arial" panose="020B0604020202020204" pitchFamily="34" charset="0"/>
              </a:rPr>
              <a:t>hiền</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gặp</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lành</a:t>
            </a:r>
            <a:r>
              <a:rPr lang="en-US" altLang="en-US" sz="3000" b="1" dirty="0">
                <a:latin typeface="Arial" panose="020B0604020202020204" pitchFamily="34" charset="0"/>
                <a:cs typeface="Arial" panose="020B0604020202020204" pitchFamily="34" charset="0"/>
              </a:rPr>
              <a:t>”</a:t>
            </a:r>
            <a:br>
              <a:rPr lang="en-US" altLang="en-US" sz="3000" b="1" dirty="0">
                <a:latin typeface="Arial" panose="020B0604020202020204" pitchFamily="34" charset="0"/>
                <a:cs typeface="Arial" panose="020B0604020202020204" pitchFamily="34" charset="0"/>
              </a:rPr>
            </a:br>
            <a:r>
              <a:rPr lang="en-US" altLang="en-US" sz="3000" b="1" dirty="0" err="1">
                <a:latin typeface="Arial" panose="020B0604020202020204" pitchFamily="34" charset="0"/>
                <a:cs typeface="Arial" panose="020B0604020202020204" pitchFamily="34" charset="0"/>
              </a:rPr>
              <a:t>khuyên</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chúng</a:t>
            </a:r>
            <a:r>
              <a:rPr lang="en-US" altLang="en-US" sz="3000" b="1" dirty="0">
                <a:latin typeface="Arial" panose="020B0604020202020204" pitchFamily="34" charset="0"/>
                <a:cs typeface="Arial" panose="020B0604020202020204" pitchFamily="34" charset="0"/>
              </a:rPr>
              <a:t> ta </a:t>
            </a:r>
            <a:r>
              <a:rPr lang="en-US" altLang="en-US" sz="3000" b="1" dirty="0" err="1">
                <a:latin typeface="Arial" panose="020B0604020202020204" pitchFamily="34" charset="0"/>
                <a:cs typeface="Arial" panose="020B0604020202020204" pitchFamily="34" charset="0"/>
              </a:rPr>
              <a:t>điều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5" name="TextBox 4"/>
          <p:cNvSpPr txBox="1">
            <a:spLocks noChangeArrowheads="1"/>
          </p:cNvSpPr>
          <p:nvPr/>
        </p:nvSpPr>
        <p:spPr bwMode="auto">
          <a:xfrm>
            <a:off x="289774" y="1969512"/>
            <a:ext cx="8521717"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FF0000"/>
                </a:solidFill>
                <a:latin typeface="Arial" panose="020B0604020202020204" pitchFamily="34" charset="0"/>
                <a:cs typeface="Arial" panose="020B0604020202020204" pitchFamily="34" charset="0"/>
              </a:rPr>
              <a:t>Khuyên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chúng</a:t>
            </a:r>
            <a:r>
              <a:rPr lang="en-US" altLang="en-US" sz="3000" b="1" dirty="0">
                <a:solidFill>
                  <a:srgbClr val="FF0000"/>
                </a:solidFill>
                <a:latin typeface="Arial" panose="020B0604020202020204" pitchFamily="34" charset="0"/>
                <a:cs typeface="Arial" panose="020B0604020202020204" pitchFamily="34" charset="0"/>
              </a:rPr>
              <a:t> ta </a:t>
            </a:r>
            <a:r>
              <a:rPr lang="en-US" altLang="en-US" sz="3000" b="1" dirty="0" err="1">
                <a:solidFill>
                  <a:srgbClr val="FF0000"/>
                </a:solidFill>
                <a:latin typeface="Arial" panose="020B0604020202020204" pitchFamily="34" charset="0"/>
                <a:cs typeface="Arial" panose="020B0604020202020204" pitchFamily="34" charset="0"/>
              </a:rPr>
              <a:t>sống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hiền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lành</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nhân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hậu</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vì</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sống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như</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vậy</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sẽ</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gặp</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những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điều</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tốt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lành</a:t>
            </a:r>
            <a:r>
              <a:rPr lang="en-US" altLang="en-US" sz="3000" b="1" dirty="0">
                <a:solidFill>
                  <a:srgbClr val="FF0000"/>
                </a:solidFill>
                <a:latin typeface="Arial" panose="020B0604020202020204" pitchFamily="34" charset="0"/>
                <a:cs typeface="Arial" panose="020B0604020202020204" pitchFamily="34" charset="0"/>
              </a:rPr>
              <a:t>, may </a:t>
            </a:r>
            <a:r>
              <a:rPr lang="en-US" altLang="en-US" sz="3000" b="1" dirty="0" err="1">
                <a:solidFill>
                  <a:srgbClr val="FF0000"/>
                </a:solidFill>
                <a:latin typeface="Arial" panose="020B0604020202020204" pitchFamily="34" charset="0"/>
                <a:cs typeface="Arial" panose="020B0604020202020204" pitchFamily="34" charset="0"/>
              </a:rPr>
              <a:t>mắn</a:t>
            </a:r>
            <a:r>
              <a:rPr lang="en-US" altLang="en-US" sz="3000" b="1" dirty="0">
                <a:solidFill>
                  <a:srgbClr val="FF0000"/>
                </a:solidFill>
                <a:latin typeface="Arial" panose="020B0604020202020204" pitchFamily="34" charset="0"/>
                <a:cs typeface="Arial" panose="020B0604020202020204" pitchFamily="34" charset="0"/>
              </a:rPr>
              <a:t>.</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7699" y="4607084"/>
            <a:ext cx="563675" cy="563675"/>
          </a:xfrm>
          <a:prstGeom prst="rect">
            <a:avLst/>
          </a:prstGeom>
        </p:spPr>
      </p:pic>
    </p:spTree>
    <p:extLst>
      <p:ext uri="{BB962C8B-B14F-4D97-AF65-F5344CB8AC3E}">
        <p14:creationId xmlns:p14="http://schemas.microsoft.com/office/powerpoint/2010/main" val="3527434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withEffect">
                                  <p:stCondLst>
                                    <p:cond delay="0"/>
                                  </p:stCondLst>
                                  <p:childTnLst>
                                    <p:cmd type="call" cmd="playFrom(0.0)">
                                      <p:cBhvr>
                                        <p:cTn id="11" dur="7077" fill="hold"/>
                                        <p:tgtEl>
                                          <p:spTgt spid="7"/>
                                        </p:tgtEl>
                                      </p:cBhvr>
                                    </p:cmd>
                                  </p:childTnLst>
                                </p:cTn>
                              </p:par>
                            </p:childTnLst>
                          </p:cTn>
                        </p:par>
                      </p:childTnLst>
                    </p:cTn>
                  </p:par>
                </p:childTnLst>
              </p:cTn>
              <p:nextCondLst>
                <p:cond evt="onClick" delay="0">
                  <p:tgtEl>
                    <p:spTgt spid="7"/>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7777425"/>
              </p:ext>
            </p:extLst>
          </p:nvPr>
        </p:nvGraphicFramePr>
        <p:xfrm>
          <a:off x="0" y="0"/>
          <a:ext cx="9143999" cy="5143499"/>
        </p:xfrm>
        <a:graphic>
          <a:graphicData uri="http://schemas.openxmlformats.org/drawingml/2006/table">
            <a:tbl>
              <a:tblPr firstRow="1" bandRow="1">
                <a:tableStyleId>{5C22544A-7EE6-4342-B048-85BDC9FD1C3A}</a:tableStyleId>
              </a:tblPr>
              <a:tblGrid>
                <a:gridCol w="5015986">
                  <a:extLst>
                    <a:ext uri="{9D8B030D-6E8A-4147-A177-3AD203B41FA5}">
                      <a16:colId xmlns:a16="http://schemas.microsoft.com/office/drawing/2014/main" xmlns="" val="20000"/>
                    </a:ext>
                  </a:extLst>
                </a:gridCol>
                <a:gridCol w="4128013">
                  <a:extLst>
                    <a:ext uri="{9D8B030D-6E8A-4147-A177-3AD203B41FA5}">
                      <a16:colId xmlns:a16="http://schemas.microsoft.com/office/drawing/2014/main" xmlns="" val="20001"/>
                    </a:ext>
                  </a:extLst>
                </a:gridCol>
              </a:tblGrid>
              <a:tr h="635256">
                <a:tc>
                  <a:txBody>
                    <a:bodyPr/>
                    <a:lstStyle/>
                    <a:p>
                      <a:pPr algn="ctr"/>
                      <a:r>
                        <a:rPr lang="en-US" sz="2400" dirty="0" err="1">
                          <a:solidFill>
                            <a:schemeClr val="tx1"/>
                          </a:solidFill>
                          <a:latin typeface="Times New Roman" pitchFamily="18" charset="0"/>
                          <a:cs typeface="Times New Roman" pitchFamily="18" charset="0"/>
                        </a:rPr>
                        <a:t>Câu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văn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itchFamily="18" charset="0"/>
                          <a:cs typeface="Times New Roman" pitchFamily="18" charset="0"/>
                        </a:rPr>
                        <a:t>Tác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dụng</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của</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dấu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hai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chấm</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139225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1933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9226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Rectangle 4"/>
          <p:cNvSpPr/>
          <p:nvPr/>
        </p:nvSpPr>
        <p:spPr>
          <a:xfrm>
            <a:off x="5117245" y="523480"/>
            <a:ext cx="3960440" cy="1569660"/>
          </a:xfrm>
          <a:prstGeom prst="rect">
            <a:avLst/>
          </a:prstGeom>
        </p:spPr>
        <p:txBody>
          <a:bodyPr wrap="square">
            <a:spAutoFit/>
          </a:bodyPr>
          <a:lstStyle/>
          <a:p>
            <a:pPr algn="just"/>
            <a:r>
              <a:rPr lang="en-US" sz="2400" dirty="0">
                <a:latin typeface="Times New Roman" pitchFamily="18" charset="0"/>
                <a:cs typeface="Times New Roman" pitchFamily="18" charset="0"/>
              </a:rPr>
              <a:t>B</a:t>
            </a:r>
            <a:r>
              <a:rPr lang="vi-VN" sz="2400" dirty="0">
                <a:latin typeface="Times New Roman" pitchFamily="18" charset="0"/>
                <a:cs typeface="Times New Roman" pitchFamily="18" charset="0"/>
              </a:rPr>
              <a:t>áo hiệu bộ phận đứng sau là lời nói của nhân vật “tôi”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6" name="Rectangle 5"/>
          <p:cNvSpPr/>
          <p:nvPr/>
        </p:nvSpPr>
        <p:spPr>
          <a:xfrm>
            <a:off x="5076057" y="2093644"/>
            <a:ext cx="3960440" cy="1200329"/>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kép</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7" name="Rectangle 6"/>
          <p:cNvSpPr/>
          <p:nvPr/>
        </p:nvSpPr>
        <p:spPr>
          <a:xfrm>
            <a:off x="5089377" y="3322777"/>
            <a:ext cx="3960441" cy="1569660"/>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8" name="Rectangle 7"/>
          <p:cNvSpPr/>
          <p:nvPr/>
        </p:nvSpPr>
        <p:spPr>
          <a:xfrm>
            <a:off x="99905" y="696270"/>
            <a:ext cx="4900808" cy="1200329"/>
          </a:xfrm>
          <a:prstGeom prst="rect">
            <a:avLst/>
          </a:prstGeom>
        </p:spPr>
        <p:txBody>
          <a:bodyPr wrap="square">
            <a:spAutoFit/>
          </a:bodyPr>
          <a:lstStyle/>
          <a:p>
            <a:pPr algn="just"/>
            <a:r>
              <a:rPr lang="vi-VN" sz="2400" dirty="0">
                <a:latin typeface="Times New Roman" pitchFamily="18" charset="0"/>
                <a:cs typeface="Times New Roman" pitchFamily="18" charset="0"/>
              </a:rPr>
              <a:t>Tôi thở dài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Còn đứa bị điểm không, nó tả 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Rectangle 8"/>
          <p:cNvSpPr/>
          <p:nvPr/>
        </p:nvSpPr>
        <p:spPr>
          <a:xfrm>
            <a:off x="33406" y="2347007"/>
            <a:ext cx="4905510" cy="461665"/>
          </a:xfrm>
          <a:prstGeom prst="rect">
            <a:avLst/>
          </a:prstGeom>
        </p:spPr>
        <p:txBody>
          <a:bodyPr wrap="none">
            <a:spAutoFit/>
          </a:bodyPr>
          <a:lstStyle/>
          <a:p>
            <a:pPr algn="just"/>
            <a:r>
              <a:rPr lang="vi-VN" sz="2400" dirty="0">
                <a:latin typeface="Times New Roman" pitchFamily="18" charset="0"/>
                <a:cs typeface="Times New Roman" pitchFamily="18" charset="0"/>
              </a:rPr>
              <a:t>Cô hỏi: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Sao trò không chịu làm bài?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10" name="Rectangle 9"/>
          <p:cNvSpPr/>
          <p:nvPr/>
        </p:nvSpPr>
        <p:spPr>
          <a:xfrm>
            <a:off x="58716" y="3224364"/>
            <a:ext cx="4869139" cy="1938992"/>
          </a:xfrm>
          <a:prstGeom prst="rect">
            <a:avLst/>
          </a:prstGeom>
        </p:spPr>
        <p:txBody>
          <a:bodyPr wrap="square">
            <a:spAutoFit/>
          </a:bodyPr>
          <a:lstStyle/>
          <a:p>
            <a:pPr algn="just"/>
            <a:r>
              <a:rPr lang="vi-VN" sz="2400" dirty="0">
                <a:latin typeface="Times New Roman" pitchFamily="18" charset="0"/>
                <a:cs typeface="Times New Roman" pitchFamily="18" charset="0"/>
              </a:rPr>
              <a:t>Rồi những cảnh tuyệt đẹp của đất nước hiện ra: cánh đồng với những đàn trâu thung thăng gặm cỏ; dòng sông với những đoàn thuyền ngược xuôi.</a:t>
            </a:r>
          </a:p>
        </p:txBody>
      </p:sp>
      <p:sp>
        <p:nvSpPr>
          <p:cNvPr id="11" name="Oval 10"/>
          <p:cNvSpPr/>
          <p:nvPr/>
        </p:nvSpPr>
        <p:spPr>
          <a:xfrm>
            <a:off x="1516845" y="696270"/>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9592" y="2355339"/>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4317" y="3647374"/>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45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_0001 (2)">
            <a:extLst>
              <a:ext uri="{FF2B5EF4-FFF2-40B4-BE49-F238E27FC236}">
                <a16:creationId xmlns:a16="http://schemas.microsoft.com/office/drawing/2014/main" xmlns="" id="{95B3AC26-D874-49C3-BB78-6540120F9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a:extLst>
              <a:ext uri="{FF2B5EF4-FFF2-40B4-BE49-F238E27FC236}">
                <a16:creationId xmlns:a16="http://schemas.microsoft.com/office/drawing/2014/main" xmlns="" id="{E90D368B-483B-43A3-A83E-48A3B3EF24E0}"/>
              </a:ext>
            </a:extLst>
          </p:cNvPr>
          <p:cNvSpPr txBox="1">
            <a:spLocks noChangeArrowheads="1"/>
          </p:cNvSpPr>
          <p:nvPr/>
        </p:nvSpPr>
        <p:spPr bwMode="auto">
          <a:xfrm>
            <a:off x="304800" y="2286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I-Bodon" pitchFamily="2" charset="0"/>
              </a:defRPr>
            </a:lvl1pPr>
            <a:lvl2pPr marL="742950" indent="-285750">
              <a:defRPr sz="2400">
                <a:solidFill>
                  <a:schemeClr val="tx1"/>
                </a:solidFill>
                <a:latin typeface="VNI-Bodon" pitchFamily="2" charset="0"/>
              </a:defRPr>
            </a:lvl2pPr>
            <a:lvl3pPr marL="1143000" indent="-228600">
              <a:defRPr sz="2400">
                <a:solidFill>
                  <a:schemeClr val="tx1"/>
                </a:solidFill>
                <a:latin typeface="VNI-Bodon" pitchFamily="2" charset="0"/>
              </a:defRPr>
            </a:lvl3pPr>
            <a:lvl4pPr marL="1600200" indent="-228600">
              <a:defRPr sz="2400">
                <a:solidFill>
                  <a:schemeClr val="tx1"/>
                </a:solidFill>
                <a:latin typeface="VNI-Bodon" pitchFamily="2" charset="0"/>
              </a:defRPr>
            </a:lvl4pPr>
            <a:lvl5pPr marL="2057400" indent="-228600">
              <a:defRPr sz="2400">
                <a:solidFill>
                  <a:schemeClr val="tx1"/>
                </a:solidFill>
                <a:latin typeface="VNI-Bodon" pitchFamily="2" charset="0"/>
              </a:defRPr>
            </a:lvl5pPr>
            <a:lvl6pPr marL="2514600" indent="-228600" eaLnBrk="0" fontAlgn="base" hangingPunct="0">
              <a:spcBef>
                <a:spcPct val="0"/>
              </a:spcBef>
              <a:spcAft>
                <a:spcPct val="0"/>
              </a:spcAft>
              <a:defRPr sz="2400">
                <a:solidFill>
                  <a:schemeClr val="tx1"/>
                </a:solidFill>
                <a:latin typeface="VNI-Bodon" pitchFamily="2" charset="0"/>
              </a:defRPr>
            </a:lvl6pPr>
            <a:lvl7pPr marL="2971800" indent="-228600" eaLnBrk="0" fontAlgn="base" hangingPunct="0">
              <a:spcBef>
                <a:spcPct val="0"/>
              </a:spcBef>
              <a:spcAft>
                <a:spcPct val="0"/>
              </a:spcAft>
              <a:defRPr sz="2400">
                <a:solidFill>
                  <a:schemeClr val="tx1"/>
                </a:solidFill>
                <a:latin typeface="VNI-Bodon" pitchFamily="2" charset="0"/>
              </a:defRPr>
            </a:lvl7pPr>
            <a:lvl8pPr marL="3429000" indent="-228600" eaLnBrk="0" fontAlgn="base" hangingPunct="0">
              <a:spcBef>
                <a:spcPct val="0"/>
              </a:spcBef>
              <a:spcAft>
                <a:spcPct val="0"/>
              </a:spcAft>
              <a:defRPr sz="2400">
                <a:solidFill>
                  <a:schemeClr val="tx1"/>
                </a:solidFill>
                <a:latin typeface="VNI-Bodon" pitchFamily="2" charset="0"/>
              </a:defRPr>
            </a:lvl8pPr>
            <a:lvl9pPr marL="3886200" indent="-228600" eaLnBrk="0" fontAlgn="base" hangingPunct="0">
              <a:spcBef>
                <a:spcPct val="0"/>
              </a:spcBef>
              <a:spcAft>
                <a:spcPct val="0"/>
              </a:spcAft>
              <a:defRPr sz="2400">
                <a:solidFill>
                  <a:schemeClr val="tx1"/>
                </a:solidFill>
                <a:latin typeface="VNI-Bodon"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VNI-Bodon" pitchFamily="2" charset="0"/>
              <a:ea typeface="+mn-ea"/>
              <a:cs typeface="+mn-cs"/>
            </a:endParaRPr>
          </a:p>
        </p:txBody>
      </p:sp>
      <p:sp>
        <p:nvSpPr>
          <p:cNvPr id="13316" name="Text Box 4">
            <a:extLst>
              <a:ext uri="{FF2B5EF4-FFF2-40B4-BE49-F238E27FC236}">
                <a16:creationId xmlns:a16="http://schemas.microsoft.com/office/drawing/2014/main" xmlns="" id="{FAC5263E-69C6-44E4-85B4-3EF217B8945C}"/>
              </a:ext>
            </a:extLst>
          </p:cNvPr>
          <p:cNvSpPr txBox="1">
            <a:spLocks noChangeArrowheads="1"/>
          </p:cNvSpPr>
          <p:nvPr/>
        </p:nvSpPr>
        <p:spPr bwMode="auto">
          <a:xfrm>
            <a:off x="457200" y="68263"/>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I-Bodon" pitchFamily="2" charset="0"/>
              </a:defRPr>
            </a:lvl1pPr>
            <a:lvl2pPr marL="742950" indent="-285750">
              <a:defRPr sz="2400">
                <a:solidFill>
                  <a:schemeClr val="tx1"/>
                </a:solidFill>
                <a:latin typeface="VNI-Bodon" pitchFamily="2" charset="0"/>
              </a:defRPr>
            </a:lvl2pPr>
            <a:lvl3pPr marL="1143000" indent="-228600">
              <a:defRPr sz="2400">
                <a:solidFill>
                  <a:schemeClr val="tx1"/>
                </a:solidFill>
                <a:latin typeface="VNI-Bodon" pitchFamily="2" charset="0"/>
              </a:defRPr>
            </a:lvl3pPr>
            <a:lvl4pPr marL="1600200" indent="-228600">
              <a:defRPr sz="2400">
                <a:solidFill>
                  <a:schemeClr val="tx1"/>
                </a:solidFill>
                <a:latin typeface="VNI-Bodon" pitchFamily="2" charset="0"/>
              </a:defRPr>
            </a:lvl4pPr>
            <a:lvl5pPr marL="2057400" indent="-228600">
              <a:defRPr sz="2400">
                <a:solidFill>
                  <a:schemeClr val="tx1"/>
                </a:solidFill>
                <a:latin typeface="VNI-Bodon" pitchFamily="2" charset="0"/>
              </a:defRPr>
            </a:lvl5pPr>
            <a:lvl6pPr marL="2514600" indent="-228600" eaLnBrk="0" fontAlgn="base" hangingPunct="0">
              <a:spcBef>
                <a:spcPct val="0"/>
              </a:spcBef>
              <a:spcAft>
                <a:spcPct val="0"/>
              </a:spcAft>
              <a:defRPr sz="2400">
                <a:solidFill>
                  <a:schemeClr val="tx1"/>
                </a:solidFill>
                <a:latin typeface="VNI-Bodon" pitchFamily="2" charset="0"/>
              </a:defRPr>
            </a:lvl6pPr>
            <a:lvl7pPr marL="2971800" indent="-228600" eaLnBrk="0" fontAlgn="base" hangingPunct="0">
              <a:spcBef>
                <a:spcPct val="0"/>
              </a:spcBef>
              <a:spcAft>
                <a:spcPct val="0"/>
              </a:spcAft>
              <a:defRPr sz="2400">
                <a:solidFill>
                  <a:schemeClr val="tx1"/>
                </a:solidFill>
                <a:latin typeface="VNI-Bodon" pitchFamily="2" charset="0"/>
              </a:defRPr>
            </a:lvl7pPr>
            <a:lvl8pPr marL="3429000" indent="-228600" eaLnBrk="0" fontAlgn="base" hangingPunct="0">
              <a:spcBef>
                <a:spcPct val="0"/>
              </a:spcBef>
              <a:spcAft>
                <a:spcPct val="0"/>
              </a:spcAft>
              <a:defRPr sz="2400">
                <a:solidFill>
                  <a:schemeClr val="tx1"/>
                </a:solidFill>
                <a:latin typeface="VNI-Bodon" pitchFamily="2" charset="0"/>
              </a:defRPr>
            </a:lvl8pPr>
            <a:lvl9pPr marL="3886200" indent="-228600" eaLnBrk="0" fontAlgn="base" hangingPunct="0">
              <a:spcBef>
                <a:spcPct val="0"/>
              </a:spcBef>
              <a:spcAft>
                <a:spcPct val="0"/>
              </a:spcAft>
              <a:defRPr sz="2400">
                <a:solidFill>
                  <a:schemeClr val="tx1"/>
                </a:solidFill>
                <a:latin typeface="VNI-Bodon"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Bài </a:t>
            </a:r>
            <a:r>
              <a:rPr kumimoji="0" lang="en-US" altLang="en-US" sz="2400" b="1" i="0" u="sng" strike="noStrike" kern="1200" cap="none" spc="0" normalizeH="0" baseline="0" noProof="0">
                <a:ln>
                  <a:noFill/>
                </a:ln>
                <a:solidFill>
                  <a:prstClr val="black"/>
                </a:solidFill>
                <a:effectLst/>
                <a:uLnTx/>
                <a:uFillTx/>
                <a:latin typeface="VNI-Bodon" pitchFamily="2" charset="0"/>
                <a:ea typeface="+mn-ea"/>
                <a:cs typeface="+mn-cs"/>
              </a:rPr>
              <a:t>2.</a:t>
            </a:r>
            <a:endParaRPr kumimoji="0" lang="en-US" altLang="en-US" sz="2400" b="1" i="0" u="none" strike="noStrike" kern="1200" cap="none" spc="0" normalizeH="0" baseline="0" noProof="0">
              <a:ln>
                <a:noFill/>
              </a:ln>
              <a:solidFill>
                <a:prstClr val="black"/>
              </a:solidFill>
              <a:effectLst/>
              <a:uLnTx/>
              <a:uFillTx/>
              <a:latin typeface="VNI-Bodon" pitchFamily="2" charset="0"/>
              <a:ea typeface="+mn-ea"/>
              <a:cs typeface="+mn-cs"/>
            </a:endParaRPr>
          </a:p>
        </p:txBody>
      </p:sp>
      <p:pic>
        <p:nvPicPr>
          <p:cNvPr id="23557" name="tuoi1994.mid">
            <a:hlinkClick r:id="" action="ppaction://media"/>
            <a:extLst>
              <a:ext uri="{FF2B5EF4-FFF2-40B4-BE49-F238E27FC236}">
                <a16:creationId xmlns:a16="http://schemas.microsoft.com/office/drawing/2014/main" xmlns="" id="{837F8FCB-6BE3-4896-B296-B0DB9AF9BBAC}"/>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534400" y="48006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A62D485A-054C-4AD8-8D9C-3ABEB3EBB1C0}"/>
              </a:ext>
            </a:extLst>
          </p:cNvPr>
          <p:cNvSpPr txBox="1"/>
          <p:nvPr/>
        </p:nvSpPr>
        <p:spPr>
          <a:xfrm>
            <a:off x="392906" y="791081"/>
            <a:ext cx="4572000" cy="2677656"/>
          </a:xfrm>
          <a:prstGeom prst="rect">
            <a:avLst/>
          </a:prstGeom>
          <a:noFill/>
        </p:spPr>
        <p:txBody>
          <a:bodyPr wrap="square">
            <a:spAutoFit/>
          </a:bodyPr>
          <a:lstStyle/>
          <a:p>
            <a:pPr rtl="0"/>
            <a:r>
              <a:rPr lang="en-US" sz="2400" b="1" i="0" u="none" strike="noStrike" kern="1200" baseline="0">
                <a:solidFill>
                  <a:srgbClr val="000000"/>
                </a:solidFill>
                <a:latin typeface="Times New Roman" panose="02020603050405020304" pitchFamily="18" charset="0"/>
              </a:rPr>
              <a:t>Viết một đoạn văn theo truyện </a:t>
            </a:r>
            <a:r>
              <a:rPr lang="en-US" sz="2400" b="1" i="1" u="none" strike="noStrike" kern="1200" baseline="0">
                <a:solidFill>
                  <a:schemeClr val="accent6">
                    <a:lumMod val="75000"/>
                  </a:schemeClr>
                </a:solidFill>
                <a:latin typeface="Times New Roman" panose="02020603050405020304" pitchFamily="18" charset="0"/>
              </a:rPr>
              <a:t>Nàng tiên Ốc</a:t>
            </a:r>
            <a:r>
              <a:rPr lang="en-US" sz="2400" b="1" i="0" u="none" strike="noStrike" kern="1200" baseline="0">
                <a:solidFill>
                  <a:srgbClr val="000000"/>
                </a:solidFill>
                <a:latin typeface="Times New Roman" panose="02020603050405020304" pitchFamily="18" charset="0"/>
              </a:rPr>
              <a:t>, trong đó có ít nhất hai lần dùng dấu hai chấm:</a:t>
            </a:r>
          </a:p>
          <a:p>
            <a:pPr rtl="0"/>
            <a:r>
              <a:rPr lang="en-US" sz="2400" b="1">
                <a:solidFill>
                  <a:srgbClr val="000000"/>
                </a:solidFill>
                <a:latin typeface="Times New Roman" panose="02020603050405020304" pitchFamily="18" charset="0"/>
              </a:rPr>
              <a:t>- Một lần, dấu hai chấm dùng </a:t>
            </a:r>
            <a:r>
              <a:rPr lang="en-US" sz="2400" b="1">
                <a:solidFill>
                  <a:srgbClr val="0070C0"/>
                </a:solidFill>
                <a:latin typeface="Times New Roman" panose="02020603050405020304" pitchFamily="18" charset="0"/>
              </a:rPr>
              <a:t>để giải thích</a:t>
            </a:r>
            <a:r>
              <a:rPr lang="en-US" sz="2400" b="1">
                <a:solidFill>
                  <a:srgbClr val="000000"/>
                </a:solidFill>
                <a:latin typeface="Times New Roman" panose="02020603050405020304" pitchFamily="18" charset="0"/>
              </a:rPr>
              <a:t>.</a:t>
            </a:r>
          </a:p>
          <a:p>
            <a:pPr rtl="0"/>
            <a:r>
              <a:rPr lang="en-US" sz="2400" b="1" i="0" u="none" strike="noStrike" kern="1200" baseline="0">
                <a:solidFill>
                  <a:srgbClr val="000000"/>
                </a:solidFill>
                <a:latin typeface="Times New Roman" panose="02020603050405020304" pitchFamily="18" charset="0"/>
              </a:rPr>
              <a:t>- Một lần</a:t>
            </a:r>
            <a:r>
              <a:rPr lang="en-US" sz="2400" b="1">
                <a:solidFill>
                  <a:srgbClr val="000000"/>
                </a:solidFill>
                <a:latin typeface="Times New Roman" panose="02020603050405020304" pitchFamily="18" charset="0"/>
              </a:rPr>
              <a:t>, dấu hai chấm dùng </a:t>
            </a:r>
            <a:r>
              <a:rPr lang="en-US" sz="2400" b="1">
                <a:solidFill>
                  <a:srgbClr val="0070C0"/>
                </a:solidFill>
                <a:latin typeface="Times New Roman" panose="02020603050405020304" pitchFamily="18" charset="0"/>
              </a:rPr>
              <a:t>để dẫn lời nhân vật</a:t>
            </a:r>
            <a:r>
              <a:rPr lang="en-US" sz="2400" b="1">
                <a:solidFill>
                  <a:srgbClr val="000000"/>
                </a:solidFill>
                <a:latin typeface="Times New Roman" panose="02020603050405020304" pitchFamily="18" charset="0"/>
              </a:rPr>
              <a:t>.</a:t>
            </a:r>
            <a:endParaRPr lang="en-US" sz="2400" b="1" i="0" u="none" strike="noStrike" kern="1200" baseline="0">
              <a:solidFill>
                <a:srgbClr val="00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8807" fill="hold"/>
                                        <p:tgtEl>
                                          <p:spTgt spid="2355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355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4D5D2D-F4BB-4CB4-A0B8-D7DDFEC26D37}"/>
              </a:ext>
            </a:extLst>
          </p:cNvPr>
          <p:cNvSpPr>
            <a:spLocks noGrp="1"/>
          </p:cNvSpPr>
          <p:nvPr>
            <p:ph type="title"/>
          </p:nvPr>
        </p:nvSpPr>
        <p:spPr>
          <a:xfrm>
            <a:off x="0" y="0"/>
            <a:ext cx="9296400" cy="2495550"/>
          </a:xfrm>
        </p:spPr>
        <p:txBody>
          <a:bodyPr/>
          <a:lstStyle/>
          <a:p>
            <a:pPr algn="l"/>
            <a:r>
              <a:rPr lang="en-US" altLang="vi-VN" sz="2200" b="1">
                <a:latin typeface="Times New Roman" panose="02020603050405020304" pitchFamily="18" charset="0"/>
                <a:cs typeface="Times New Roman" panose="02020603050405020304" pitchFamily="18" charset="0"/>
              </a:rPr>
              <a:t>                                                          </a:t>
            </a:r>
            <a:r>
              <a:rPr lang="vi-VN" altLang="vi-VN" sz="2200" b="1">
                <a:cs typeface="Times New Roman" panose="02020603050405020304" pitchFamily="18" charset="0"/>
              </a:rPr>
              <a:t>Mẫu </a:t>
            </a:r>
            <a:r>
              <a:rPr lang="en-US" altLang="vi-VN" sz="2200" b="1">
                <a:latin typeface="Times New Roman" panose="02020603050405020304" pitchFamily="18" charset="0"/>
                <a:cs typeface="Times New Roman" panose="02020603050405020304" pitchFamily="18" charset="0"/>
              </a:rPr>
              <a:t>1</a:t>
            </a:r>
            <a:r>
              <a:rPr lang="vi-VN" altLang="vi-VN" sz="2200">
                <a:cs typeface="Times New Roman" panose="02020603050405020304" pitchFamily="18" charset="0"/>
              </a:rPr>
              <a:t/>
            </a:r>
            <a:br>
              <a:rPr lang="vi-VN" altLang="vi-VN" sz="2200">
                <a:cs typeface="Times New Roman" panose="02020603050405020304" pitchFamily="18" charset="0"/>
              </a:rPr>
            </a:br>
            <a:r>
              <a:rPr lang="vi-VN" altLang="vi-VN" sz="2200">
                <a:solidFill>
                  <a:srgbClr val="000000"/>
                </a:solidFill>
                <a:cs typeface="Times New Roman" panose="02020603050405020304" pitchFamily="18" charset="0"/>
              </a:rPr>
              <a:t>Bà lão liền chạy nhanh đến bên chum nước, cầm lấy vỏ ốc rồi đập tan ra thành từng mảnh. Nghe tiếng động, nàng tiên vội vàng quay lại chum nước để ẩn mình vào ốc. Nhưng đã quá muộn: vỏ ốc đã không còn nữa.</a:t>
            </a:r>
            <a:r>
              <a:rPr lang="en-US" altLang="vi-VN" sz="2200">
                <a:solidFill>
                  <a:srgbClr val="000000"/>
                </a:solidFill>
                <a:latin typeface="Times New Roman" panose="02020603050405020304" pitchFamily="18" charset="0"/>
                <a:cs typeface="Times New Roman" panose="02020603050405020304" pitchFamily="18" charset="0"/>
              </a:rPr>
              <a:t/>
            </a:r>
            <a:br>
              <a:rPr lang="en-US" altLang="vi-VN" sz="2200">
                <a:solidFill>
                  <a:srgbClr val="000000"/>
                </a:solidFill>
                <a:latin typeface="Times New Roman" panose="02020603050405020304" pitchFamily="18" charset="0"/>
                <a:cs typeface="Times New Roman" panose="02020603050405020304" pitchFamily="18" charset="0"/>
              </a:rPr>
            </a:br>
            <a:r>
              <a:rPr lang="vi-VN" altLang="vi-VN" sz="2200">
                <a:cs typeface="Times New Roman" panose="02020603050405020304" pitchFamily="18" charset="0"/>
              </a:rPr>
              <a:t>Bà cụ ôm chầm lấy nàng tiên, nói:</a:t>
            </a:r>
            <a:br>
              <a:rPr lang="vi-VN" altLang="vi-VN" sz="2200">
                <a:cs typeface="Times New Roman" panose="02020603050405020304" pitchFamily="18" charset="0"/>
              </a:rPr>
            </a:br>
            <a:r>
              <a:rPr lang="vi-VN" altLang="vi-VN" sz="2200">
                <a:cs typeface="Times New Roman" panose="02020603050405020304" pitchFamily="18" charset="0"/>
              </a:rPr>
              <a:t>- Con gái! Con hãy ở lại đây với mẹ".</a:t>
            </a:r>
            <a:endParaRPr lang="en-SG" altLang="vi-VN" sz="2200"/>
          </a:p>
        </p:txBody>
      </p:sp>
      <p:sp>
        <p:nvSpPr>
          <p:cNvPr id="4" name="Title 1">
            <a:extLst>
              <a:ext uri="{FF2B5EF4-FFF2-40B4-BE49-F238E27FC236}">
                <a16:creationId xmlns:a16="http://schemas.microsoft.com/office/drawing/2014/main" xmlns="" id="{74E1450F-350F-4CA4-A5DF-525D6E99C99A}"/>
              </a:ext>
            </a:extLst>
          </p:cNvPr>
          <p:cNvSpPr txBox="1">
            <a:spLocks/>
          </p:cNvSpPr>
          <p:nvPr/>
        </p:nvSpPr>
        <p:spPr bwMode="auto">
          <a:xfrm>
            <a:off x="0" y="2157413"/>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VNI-Bodon" pitchFamily="2" charset="0"/>
              </a:defRPr>
            </a:lvl1pPr>
            <a:lvl2pPr marL="742950" indent="-285750">
              <a:defRPr sz="2400">
                <a:solidFill>
                  <a:schemeClr val="tx1"/>
                </a:solidFill>
                <a:latin typeface="VNI-Bodon" pitchFamily="2" charset="0"/>
              </a:defRPr>
            </a:lvl2pPr>
            <a:lvl3pPr marL="1143000" indent="-228600">
              <a:defRPr sz="2400">
                <a:solidFill>
                  <a:schemeClr val="tx1"/>
                </a:solidFill>
                <a:latin typeface="VNI-Bodon" pitchFamily="2" charset="0"/>
              </a:defRPr>
            </a:lvl3pPr>
            <a:lvl4pPr marL="1600200" indent="-228600">
              <a:defRPr sz="2400">
                <a:solidFill>
                  <a:schemeClr val="tx1"/>
                </a:solidFill>
                <a:latin typeface="VNI-Bodon" pitchFamily="2" charset="0"/>
              </a:defRPr>
            </a:lvl4pPr>
            <a:lvl5pPr marL="2057400" indent="-228600">
              <a:defRPr sz="2400">
                <a:solidFill>
                  <a:schemeClr val="tx1"/>
                </a:solidFill>
                <a:latin typeface="VNI-Bodon" pitchFamily="2" charset="0"/>
              </a:defRPr>
            </a:lvl5pPr>
            <a:lvl6pPr marL="2514600" indent="-228600" eaLnBrk="0" fontAlgn="base" hangingPunct="0">
              <a:spcBef>
                <a:spcPct val="0"/>
              </a:spcBef>
              <a:spcAft>
                <a:spcPct val="0"/>
              </a:spcAft>
              <a:defRPr sz="2400">
                <a:solidFill>
                  <a:schemeClr val="tx1"/>
                </a:solidFill>
                <a:latin typeface="VNI-Bodon" pitchFamily="2" charset="0"/>
              </a:defRPr>
            </a:lvl6pPr>
            <a:lvl7pPr marL="2971800" indent="-228600" eaLnBrk="0" fontAlgn="base" hangingPunct="0">
              <a:spcBef>
                <a:spcPct val="0"/>
              </a:spcBef>
              <a:spcAft>
                <a:spcPct val="0"/>
              </a:spcAft>
              <a:defRPr sz="2400">
                <a:solidFill>
                  <a:schemeClr val="tx1"/>
                </a:solidFill>
                <a:latin typeface="VNI-Bodon" pitchFamily="2" charset="0"/>
              </a:defRPr>
            </a:lvl7pPr>
            <a:lvl8pPr marL="3429000" indent="-228600" eaLnBrk="0" fontAlgn="base" hangingPunct="0">
              <a:spcBef>
                <a:spcPct val="0"/>
              </a:spcBef>
              <a:spcAft>
                <a:spcPct val="0"/>
              </a:spcAft>
              <a:defRPr sz="2400">
                <a:solidFill>
                  <a:schemeClr val="tx1"/>
                </a:solidFill>
                <a:latin typeface="VNI-Bodon" pitchFamily="2" charset="0"/>
              </a:defRPr>
            </a:lvl8pPr>
            <a:lvl9pPr marL="3886200" indent="-228600" eaLnBrk="0" fontAlgn="base" hangingPunct="0">
              <a:spcBef>
                <a:spcPct val="0"/>
              </a:spcBef>
              <a:spcAft>
                <a:spcPct val="0"/>
              </a:spcAft>
              <a:defRPr sz="2400">
                <a:solidFill>
                  <a:schemeClr val="tx1"/>
                </a:solidFill>
                <a:latin typeface="VNI-Bodon"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22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Mẫu 2</a:t>
            </a:r>
            <a:endParaRPr kumimoji="0" lang="vi-VN" altLang="vi-VN"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r>
              <a:rPr kumimoji="0" lang="vi-VN" altLang="vi-VN"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Ngày xưa ở một ngôi làng nọ có bà lão nghèo sinh sống, làm nghề mò cua bắt ốc. Một hôm, bà bắt được một con ốc đẹp vô cùng Bà nói :"Ồ! Đẹp quá". Bà âu yếm vừa vuốt ve ốc và nói :"Ốc ơi, mày ở với tao nhé!". Rồi bà để ốc vào trong chum. Một hôm đi làm về, bà thấy lạ quá, sân nhà sao sạch sẽ, đàn lợn đã được ăn, cơm nước nấu tinh tươm, vườn rau tươi sạch cỏ. Một hôm bà phát hiện ra ốc là một cô gái xinh đẹp liền đập vỡ vỏ ốc để cô gái sống cùng với mình.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WordArt 2">
            <a:extLst>
              <a:ext uri="{FF2B5EF4-FFF2-40B4-BE49-F238E27FC236}">
                <a16:creationId xmlns:a16="http://schemas.microsoft.com/office/drawing/2014/main" xmlns="" id="{D011274E-ACB7-4A58-B29F-7E0A4309EA00}"/>
              </a:ext>
            </a:extLst>
          </p:cNvPr>
          <p:cNvSpPr>
            <a:spLocks noChangeArrowheads="1" noChangeShapeType="1" noTextEdit="1"/>
          </p:cNvSpPr>
          <p:nvPr/>
        </p:nvSpPr>
        <p:spPr bwMode="auto">
          <a:xfrm>
            <a:off x="2686050" y="847725"/>
            <a:ext cx="3886200" cy="6286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00CC"/>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sz="3600" kern="10">
                <a:ln w="9525">
                  <a:round/>
                  <a:headEnd/>
                  <a:tailEnd/>
                </a:ln>
                <a:gradFill rotWithShape="1">
                  <a:gsLst>
                    <a:gs pos="0">
                      <a:srgbClr val="9900CC"/>
                    </a:gs>
                    <a:gs pos="100000">
                      <a:srgbClr val="CC3300"/>
                    </a:gs>
                  </a:gsLst>
                  <a:lin ang="5400000" scaled="1"/>
                </a:gradFill>
                <a:latin typeface="+mj-lt"/>
              </a:rPr>
              <a:t>Dặn dò:</a:t>
            </a:r>
          </a:p>
        </p:txBody>
      </p:sp>
      <p:sp>
        <p:nvSpPr>
          <p:cNvPr id="2" name="TextBox 1">
            <a:extLst>
              <a:ext uri="{FF2B5EF4-FFF2-40B4-BE49-F238E27FC236}">
                <a16:creationId xmlns:a16="http://schemas.microsoft.com/office/drawing/2014/main" xmlns="" id="{A6D7C7B3-0116-4052-AA92-FE0161BCB735}"/>
              </a:ext>
            </a:extLst>
          </p:cNvPr>
          <p:cNvSpPr txBox="1"/>
          <p:nvPr/>
        </p:nvSpPr>
        <p:spPr>
          <a:xfrm>
            <a:off x="900112" y="1926432"/>
            <a:ext cx="7843838" cy="1077218"/>
          </a:xfrm>
          <a:prstGeom prst="rect">
            <a:avLst/>
          </a:prstGeom>
          <a:noFill/>
        </p:spPr>
        <p:txBody>
          <a:bodyPr wrap="square" rtlCol="0">
            <a:spAutoFit/>
          </a:bodyPr>
          <a:lstStyle/>
          <a:p>
            <a:r>
              <a:rPr lang="vi-VN" sz="3200">
                <a:latin typeface="+mj-lt"/>
              </a:rPr>
              <a:t>- Hoàn thành bài tập 2 phần Luyện tập vào vở.</a:t>
            </a:r>
          </a:p>
          <a:p>
            <a:r>
              <a:rPr lang="vi-VN" sz="3200">
                <a:latin typeface="+mj-lt"/>
              </a:rPr>
              <a:t>- Chuẩn bị tiết sau: Từ đơn và từ phức</a:t>
            </a:r>
          </a:p>
        </p:txBody>
      </p:sp>
    </p:spTree>
  </p:cSld>
  <p:clrMapOvr>
    <a:masterClrMapping/>
  </p:clrMapOvr>
  <p:transition>
    <p:strips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a:extLst>
              <a:ext uri="{FF2B5EF4-FFF2-40B4-BE49-F238E27FC236}">
                <a16:creationId xmlns:a16="http://schemas.microsoft.com/office/drawing/2014/main" xmlns="" id="{8D40715A-A1AC-47E1-9B0F-ACB37C9C3F1D}"/>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 y="4629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BJ_SMP18">
            <a:extLst>
              <a:ext uri="{FF2B5EF4-FFF2-40B4-BE49-F238E27FC236}">
                <a16:creationId xmlns:a16="http://schemas.microsoft.com/office/drawing/2014/main" xmlns="" id="{0922EDD9-23EF-4FBC-A472-EA7A5DFEA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9144000" cy="451485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88" name="Rectangle 5">
            <a:extLst>
              <a:ext uri="{FF2B5EF4-FFF2-40B4-BE49-F238E27FC236}">
                <a16:creationId xmlns:a16="http://schemas.microsoft.com/office/drawing/2014/main" xmlns="" id="{8289E16C-7CFA-4EB6-B7DE-4E116A709F69}"/>
              </a:ext>
            </a:extLst>
          </p:cNvPr>
          <p:cNvSpPr>
            <a:spLocks noChangeArrowheads="1"/>
          </p:cNvSpPr>
          <p:nvPr/>
        </p:nvSpPr>
        <p:spPr bwMode="auto">
          <a:xfrm>
            <a:off x="0" y="114300"/>
            <a:ext cx="9144000" cy="5143500"/>
          </a:xfrm>
          <a:prstGeom prst="rect">
            <a:avLst/>
          </a:prstGeom>
          <a:noFill/>
          <a:ln w="254000" cmpd="thickThin">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VNI-Bodon" pitchFamily="2" charset="0"/>
              </a:defRPr>
            </a:lvl1pPr>
            <a:lvl2pPr marL="742950" indent="-285750">
              <a:defRPr sz="2400">
                <a:solidFill>
                  <a:schemeClr val="tx1"/>
                </a:solidFill>
                <a:latin typeface="VNI-Bodon" pitchFamily="2" charset="0"/>
              </a:defRPr>
            </a:lvl2pPr>
            <a:lvl3pPr marL="1143000" indent="-228600">
              <a:defRPr sz="2400">
                <a:solidFill>
                  <a:schemeClr val="tx1"/>
                </a:solidFill>
                <a:latin typeface="VNI-Bodon" pitchFamily="2" charset="0"/>
              </a:defRPr>
            </a:lvl3pPr>
            <a:lvl4pPr marL="1600200" indent="-228600">
              <a:defRPr sz="2400">
                <a:solidFill>
                  <a:schemeClr val="tx1"/>
                </a:solidFill>
                <a:latin typeface="VNI-Bodon" pitchFamily="2" charset="0"/>
              </a:defRPr>
            </a:lvl4pPr>
            <a:lvl5pPr marL="2057400" indent="-228600">
              <a:defRPr sz="2400">
                <a:solidFill>
                  <a:schemeClr val="tx1"/>
                </a:solidFill>
                <a:latin typeface="VNI-Bodon" pitchFamily="2" charset="0"/>
              </a:defRPr>
            </a:lvl5pPr>
            <a:lvl6pPr marL="2514600" indent="-228600" eaLnBrk="0" fontAlgn="base" hangingPunct="0">
              <a:spcBef>
                <a:spcPct val="0"/>
              </a:spcBef>
              <a:spcAft>
                <a:spcPct val="0"/>
              </a:spcAft>
              <a:defRPr sz="2400">
                <a:solidFill>
                  <a:schemeClr val="tx1"/>
                </a:solidFill>
                <a:latin typeface="VNI-Bodon" pitchFamily="2" charset="0"/>
              </a:defRPr>
            </a:lvl6pPr>
            <a:lvl7pPr marL="2971800" indent="-228600" eaLnBrk="0" fontAlgn="base" hangingPunct="0">
              <a:spcBef>
                <a:spcPct val="0"/>
              </a:spcBef>
              <a:spcAft>
                <a:spcPct val="0"/>
              </a:spcAft>
              <a:defRPr sz="2400">
                <a:solidFill>
                  <a:schemeClr val="tx1"/>
                </a:solidFill>
                <a:latin typeface="VNI-Bodon" pitchFamily="2" charset="0"/>
              </a:defRPr>
            </a:lvl7pPr>
            <a:lvl8pPr marL="3429000" indent="-228600" eaLnBrk="0" fontAlgn="base" hangingPunct="0">
              <a:spcBef>
                <a:spcPct val="0"/>
              </a:spcBef>
              <a:spcAft>
                <a:spcPct val="0"/>
              </a:spcAft>
              <a:defRPr sz="2400">
                <a:solidFill>
                  <a:schemeClr val="tx1"/>
                </a:solidFill>
                <a:latin typeface="VNI-Bodon" pitchFamily="2" charset="0"/>
              </a:defRPr>
            </a:lvl8pPr>
            <a:lvl9pPr marL="3886200" indent="-228600" eaLnBrk="0" fontAlgn="base" hangingPunct="0">
              <a:spcBef>
                <a:spcPct val="0"/>
              </a:spcBef>
              <a:spcAft>
                <a:spcPct val="0"/>
              </a:spcAft>
              <a:defRPr sz="2400">
                <a:solidFill>
                  <a:schemeClr val="tx1"/>
                </a:solidFill>
                <a:latin typeface="VNI-Bodon" pitchFamily="2"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16389" name="Title 7">
            <a:extLst>
              <a:ext uri="{FF2B5EF4-FFF2-40B4-BE49-F238E27FC236}">
                <a16:creationId xmlns:a16="http://schemas.microsoft.com/office/drawing/2014/main" xmlns="" id="{78A90BDF-D4FB-4364-873A-F517C6D4DA6B}"/>
              </a:ext>
            </a:extLst>
          </p:cNvPr>
          <p:cNvSpPr>
            <a:spLocks noGrp="1"/>
          </p:cNvSpPr>
          <p:nvPr>
            <p:ph type="title"/>
          </p:nvPr>
        </p:nvSpPr>
        <p:spPr>
          <a:xfrm>
            <a:off x="0" y="206375"/>
            <a:ext cx="8686800" cy="708025"/>
          </a:xfrm>
        </p:spPr>
        <p:txBody>
          <a:bodyPr/>
          <a:lstStyle/>
          <a:p>
            <a:pPr eaLnBrk="1" hangingPunct="1"/>
            <a:r>
              <a:rPr lang="en-US" altLang="vi-VN">
                <a:solidFill>
                  <a:srgbClr val="FF0000"/>
                </a:solidFill>
              </a:rPr>
              <a:t>Chào tạm biệt. Chúc các em học tốt.</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0" y="325219"/>
            <a:ext cx="9143998" cy="530915"/>
          </a:xfrm>
          <a:prstGeom prst="rect">
            <a:avLst/>
          </a:prstGeom>
          <a:noFill/>
        </p:spPr>
        <p:txBody>
          <a:bodyPr wrap="square" lIns="68580" tIns="34290" rIns="68580" bIns="34290" rtlCol="0">
            <a:spAutoFit/>
          </a:bodyPr>
          <a:lstStyle/>
          <a:p>
            <a:pPr algn="ctr"/>
            <a:r>
              <a:rPr lang="en-US" sz="3000" b="1" u="sng" dirty="0" err="1">
                <a:solidFill>
                  <a:srgbClr val="0033CC"/>
                </a:solidFill>
                <a:latin typeface="Times New Roman" panose="02020603050405020304" pitchFamily="18" charset="0"/>
              </a:rPr>
              <a:t>Luyện</a:t>
            </a:r>
            <a:r>
              <a:rPr lang="en-US" sz="3000" b="1" u="sng" dirty="0">
                <a:solidFill>
                  <a:srgbClr val="0033CC"/>
                </a:solidFill>
                <a:latin typeface="Times New Roman" panose="02020603050405020304" pitchFamily="18" charset="0"/>
              </a:rPr>
              <a:t> </a:t>
            </a:r>
            <a:r>
              <a:rPr lang="en-US" sz="3000" b="1" u="sng" dirty="0" err="1">
                <a:solidFill>
                  <a:srgbClr val="0033CC"/>
                </a:solidFill>
                <a:latin typeface="Times New Roman" panose="02020603050405020304" pitchFamily="18" charset="0"/>
              </a:rPr>
              <a:t>từ</a:t>
            </a:r>
            <a:r>
              <a:rPr lang="en-US" sz="3000" b="1" u="sng" dirty="0">
                <a:solidFill>
                  <a:srgbClr val="0033CC"/>
                </a:solidFill>
                <a:latin typeface="Times New Roman" panose="02020603050405020304" pitchFamily="18" charset="0"/>
              </a:rPr>
              <a:t> </a:t>
            </a:r>
            <a:r>
              <a:rPr lang="en-US" sz="3000" b="1" u="sng" dirty="0" err="1">
                <a:solidFill>
                  <a:srgbClr val="0033CC"/>
                </a:solidFill>
                <a:latin typeface="Times New Roman" panose="02020603050405020304" pitchFamily="18" charset="0"/>
              </a:rPr>
              <a:t>và</a:t>
            </a:r>
            <a:r>
              <a:rPr lang="en-US" sz="3000" b="1" u="sng" dirty="0">
                <a:solidFill>
                  <a:srgbClr val="0033CC"/>
                </a:solidFill>
                <a:latin typeface="Times New Roman" panose="02020603050405020304" pitchFamily="18" charset="0"/>
              </a:rPr>
              <a:t> </a:t>
            </a:r>
            <a:r>
              <a:rPr lang="en-US" sz="3000" b="1" u="sng" dirty="0" err="1">
                <a:solidFill>
                  <a:srgbClr val="0033CC"/>
                </a:solidFill>
                <a:latin typeface="Times New Roman" panose="02020603050405020304" pitchFamily="18" charset="0"/>
              </a:rPr>
              <a:t>câu</a:t>
            </a:r>
            <a:endParaRPr lang="en-US" sz="3000" b="1" u="sng" dirty="0">
              <a:solidFill>
                <a:srgbClr val="0033CC"/>
              </a:solidFill>
              <a:latin typeface="Times New Roman" panose="02020603050405020304" pitchFamily="18" charset="0"/>
            </a:endParaRPr>
          </a:p>
        </p:txBody>
      </p:sp>
      <p:sp>
        <p:nvSpPr>
          <p:cNvPr id="5" name="Rectangle 4"/>
          <p:cNvSpPr/>
          <p:nvPr/>
        </p:nvSpPr>
        <p:spPr>
          <a:xfrm>
            <a:off x="3016331" y="1017129"/>
            <a:ext cx="3035126" cy="654025"/>
          </a:xfrm>
          <a:prstGeom prst="rect">
            <a:avLst/>
          </a:prstGeom>
          <a:noFill/>
        </p:spPr>
        <p:txBody>
          <a:bodyPr wrap="none" lIns="68580" tIns="34290" rIns="68580" bIns="34290">
            <a:spAutoFit/>
          </a:bodyPr>
          <a:lstStyle/>
          <a:p>
            <a:pPr algn="ctr"/>
            <a:r>
              <a:rPr lang="en-US" sz="3800" b="1">
                <a:ln w="12700">
                  <a:solidFill>
                    <a:srgbClr val="FFFF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Dấu hai chấm</a:t>
            </a:r>
            <a:endParaRPr lang="en-US" sz="3800" b="1" dirty="0">
              <a:ln w="12700">
                <a:solidFill>
                  <a:srgbClr val="FFFF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flipH="1">
            <a:off x="639114" y="1805962"/>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 </a:t>
            </a:r>
            <a:r>
              <a:rPr lang="en-US" sz="3000" b="1" dirty="0" err="1">
                <a:solidFill>
                  <a:srgbClr val="FF0000"/>
                </a:solidFill>
                <a:latin typeface="Times New Roman" panose="02020603050405020304" pitchFamily="18" charset="0"/>
                <a:cs typeface="Times New Roman" panose="02020603050405020304" pitchFamily="18" charset="0"/>
              </a:rPr>
              <a:t>Nhận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xét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8765" y="2455809"/>
            <a:ext cx="8326484" cy="1454244"/>
          </a:xfrm>
          <a:prstGeom prst="rect">
            <a:avLst/>
          </a:prstGeom>
          <a:noFill/>
        </p:spPr>
        <p:txBody>
          <a:bodyPr wrap="square" lIns="68580" tIns="34290" rIns="68580" bIns="34290" rtlCol="0">
            <a:spAutoFit/>
          </a:bodyPr>
          <a:lstStyle/>
          <a:p>
            <a:pPr algn="just">
              <a:lnSpc>
                <a:spcPct val="150000"/>
              </a:lnSpc>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13531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_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991" r="6918"/>
          <a:stretch/>
        </p:blipFill>
        <p:spPr bwMode="auto">
          <a:xfrm>
            <a:off x="7162540" y="0"/>
            <a:ext cx="1981460" cy="289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343" y="504812"/>
            <a:ext cx="6496095" cy="4501232"/>
          </a:xfrm>
          <a:prstGeom prst="rect">
            <a:avLst/>
          </a:prstGeom>
        </p:spPr>
        <p:txBody>
          <a:bodyPr wrap="square" lIns="68580" tIns="34290" rIns="68580" bIns="34290">
            <a:spAutoFit/>
          </a:bodyPr>
          <a:lstStyle/>
          <a:p>
            <a:pPr algn="just">
              <a:lnSpc>
                <a:spcPct val="150000"/>
              </a:lnSpc>
            </a:pPr>
            <a:r>
              <a:rPr lang="vi-VN" sz="2400" dirty="0">
                <a:latin typeface="Arial" panose="020B0604020202020204" pitchFamily="34" charset="0"/>
                <a:cs typeface="Arial" panose="020B0604020202020204" pitchFamily="34" charset="0"/>
              </a:rPr>
              <a:t>        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lnSpc>
                <a:spcPct val="150000"/>
              </a:lnSpc>
            </a:pPr>
            <a:r>
              <a:rPr lang="vi-VN" sz="2400" i="1" dirty="0">
                <a:solidFill>
                  <a:srgbClr val="00B050"/>
                </a:solidFill>
                <a:latin typeface="Arial" panose="020B0604020202020204" pitchFamily="34" charset="0"/>
                <a:cs typeface="Arial" panose="020B0604020202020204" pitchFamily="34" charset="0"/>
              </a:rPr>
              <a:t>(Theo Trường Chinh)</a:t>
            </a:r>
            <a:endParaRPr lang="en-US" sz="2400" i="1" dirty="0">
              <a:solidFill>
                <a:srgbClr val="00B050"/>
              </a:solidFill>
              <a:latin typeface="Arial" panose="020B0604020202020204" pitchFamily="34" charset="0"/>
              <a:cs typeface="Arial" panose="020B0604020202020204" pitchFamily="34" charset="0"/>
            </a:endParaRPr>
          </a:p>
        </p:txBody>
      </p:sp>
      <p:sp>
        <p:nvSpPr>
          <p:cNvPr id="3" name="Oval 2"/>
          <p:cNvSpPr/>
          <p:nvPr/>
        </p:nvSpPr>
        <p:spPr>
          <a:xfrm>
            <a:off x="4548249" y="504812"/>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4283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12" y="0"/>
            <a:ext cx="8681156" cy="2192908"/>
          </a:xfrm>
          <a:prstGeom prst="rect">
            <a:avLst/>
          </a:prstGeom>
          <a:ln>
            <a:solidFill>
              <a:srgbClr val="FFFF00"/>
            </a:solidFill>
          </a:ln>
        </p:spPr>
        <p:txBody>
          <a:bodyPr wrap="square" lIns="68580" tIns="34290" rIns="68580" bIns="34290">
            <a:spAutoFit/>
          </a:bodyPr>
          <a:lstStyle/>
          <a:p>
            <a:pPr algn="just"/>
            <a:r>
              <a:rPr lang="vi-VN" sz="19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Chủ tịch Hồ Chí Minh nói : </a:t>
            </a:r>
            <a:r>
              <a:rPr lang="vi-VN" sz="2400" u="sng" dirty="0">
                <a:solidFill>
                  <a:srgbClr val="FF0000"/>
                </a:solidFill>
                <a:latin typeface="Arial" panose="020B0604020202020204" pitchFamily="34" charset="0"/>
                <a:cs typeface="Arial" panose="020B0604020202020204" pitchFamily="34" charset="0"/>
              </a:rPr>
              <a:t>“Tôi chỉ có một sự ham muốn, ham muốn tột bậc, là làm sao cho nước ta hoàn toàn độc lập, dân ta được hoàn toàn tự do, đồng bào ai cũng có cơm ăn, áo mặc, ai cũng được học hành”.</a:t>
            </a:r>
            <a:r>
              <a:rPr lang="vi-VN" sz="2400" dirty="0">
                <a:latin typeface="Arial" panose="020B0604020202020204" pitchFamily="34" charset="0"/>
                <a:cs typeface="Arial" panose="020B0604020202020204" pitchFamily="34" charset="0"/>
              </a:rPr>
              <a:t> Nguyện vọng đó chi phối mọi ý nghĩ và hành động trong suốt cuộc đời của Người.</a:t>
            </a:r>
          </a:p>
          <a:p>
            <a:pPr algn="r"/>
            <a:r>
              <a:rPr lang="vi-VN" sz="1800" i="1" dirty="0">
                <a:solidFill>
                  <a:srgbClr val="00B050"/>
                </a:solidFill>
                <a:latin typeface="Arial" panose="020B0604020202020204" pitchFamily="34" charset="0"/>
                <a:cs typeface="Arial" panose="020B0604020202020204" pitchFamily="34" charset="0"/>
              </a:rPr>
              <a:t>(Theo Trường Chinh)</a:t>
            </a:r>
            <a:endParaRPr lang="en-US" sz="18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1921053"/>
            <a:ext cx="8597734" cy="2862322"/>
          </a:xfrm>
          <a:prstGeom prst="rect">
            <a:avLst/>
          </a:prstGeom>
        </p:spPr>
        <p:txBody>
          <a:bodyPr wrap="square">
            <a:spAutoFit/>
          </a:bodyPr>
          <a:lstStyle/>
          <a:p>
            <a:pPr algn="just">
              <a:lnSpc>
                <a:spcPct val="150000"/>
              </a:lnSpc>
            </a:pPr>
            <a:r>
              <a:rPr lang="vi-VN" sz="2400" dirty="0">
                <a:solidFill>
                  <a:srgbClr val="7030A0"/>
                </a:solidFill>
                <a:latin typeface="Arial" panose="020B0604020202020204" pitchFamily="34" charset="0"/>
                <a:cs typeface="Arial" panose="020B0604020202020204" pitchFamily="34" charset="0"/>
              </a:rPr>
              <a:t>         Phần đằng sau dấu hai chấm có ý nghĩa gì ?</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A. Không có ý nghĩa gì.</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B. Lời nói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C. Liệt kê những nguyện vọng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D. Phần thừa ra trong câu.</a:t>
            </a:r>
          </a:p>
        </p:txBody>
      </p:sp>
      <p:sp>
        <p:nvSpPr>
          <p:cNvPr id="6" name="Rounded Rectangle 31">
            <a:extLst>
              <a:ext uri="{FF2B5EF4-FFF2-40B4-BE49-F238E27FC236}">
                <a16:creationId xmlns:a16="http://schemas.microsoft.com/office/drawing/2014/main" xmlns="" id="{E56232A7-4CFC-424D-9066-2B5CA8E5CFA8}"/>
              </a:ext>
            </a:extLst>
          </p:cNvPr>
          <p:cNvSpPr/>
          <p:nvPr/>
        </p:nvSpPr>
        <p:spPr>
          <a:xfrm>
            <a:off x="339732" y="1935212"/>
            <a:ext cx="717176" cy="59228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8" name="Oval 7"/>
          <p:cNvSpPr/>
          <p:nvPr/>
        </p:nvSpPr>
        <p:spPr>
          <a:xfrm>
            <a:off x="237212" y="3099462"/>
            <a:ext cx="482529" cy="505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88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404024"/>
            <a:ext cx="8681156" cy="2870016"/>
          </a:xfrm>
          <a:prstGeom prst="rect">
            <a:avLst/>
          </a:prstGeom>
          <a:ln>
            <a:solidFill>
              <a:srgbClr val="FFFF00"/>
            </a:solidFill>
          </a:ln>
        </p:spPr>
        <p:txBody>
          <a:bodyPr wrap="square" lIns="68580" tIns="34290" rIns="68580" bIns="34290">
            <a:spAutoFit/>
          </a:bodyPr>
          <a:lstStyle/>
          <a:p>
            <a:pPr algn="just"/>
            <a:r>
              <a:rPr lang="vi-VN" sz="2600" dirty="0">
                <a:latin typeface="Arial" panose="020B0604020202020204" pitchFamily="34" charset="0"/>
                <a:cs typeface="Arial" panose="020B0604020202020204" pitchFamily="34" charset="0"/>
              </a:rPr>
              <a:t>        Chủ tịch Hồ Chí Minh nói :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r>
              <a:rPr lang="vi-VN" sz="2600" i="1" dirty="0">
                <a:solidFill>
                  <a:srgbClr val="00B050"/>
                </a:solidFill>
                <a:latin typeface="Arial" panose="020B0604020202020204" pitchFamily="34" charset="0"/>
                <a:cs typeface="Arial" panose="020B0604020202020204" pitchFamily="34" charset="0"/>
              </a:rPr>
              <a:t>(Theo Trường Chinh)</a:t>
            </a:r>
            <a:endParaRPr lang="en-US" sz="26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332325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ngoặc kép.</a:t>
            </a:r>
          </a:p>
        </p:txBody>
      </p:sp>
      <p:sp>
        <p:nvSpPr>
          <p:cNvPr id="4" name="Right Arrow 3"/>
          <p:cNvSpPr/>
          <p:nvPr/>
        </p:nvSpPr>
        <p:spPr>
          <a:xfrm>
            <a:off x="451262" y="344383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7" name="Rectangle 6"/>
          <p:cNvSpPr/>
          <p:nvPr/>
        </p:nvSpPr>
        <p:spPr>
          <a:xfrm>
            <a:off x="4826283" y="451524"/>
            <a:ext cx="636365" cy="461665"/>
          </a:xfrm>
          <a:prstGeom prst="rect">
            <a:avLst/>
          </a:prstGeom>
          <a:solidFill>
            <a:schemeClr val="bg1"/>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 “</a:t>
            </a:r>
            <a:endParaRPr lang="vi-VN" sz="2400" b="1" dirty="0">
              <a:solidFill>
                <a:srgbClr val="FF0000"/>
              </a:solidFill>
            </a:endParaRPr>
          </a:p>
        </p:txBody>
      </p:sp>
      <p:sp>
        <p:nvSpPr>
          <p:cNvPr id="9" name="Rectangle 8"/>
          <p:cNvSpPr/>
          <p:nvPr/>
        </p:nvSpPr>
        <p:spPr>
          <a:xfrm>
            <a:off x="8618247" y="1592810"/>
            <a:ext cx="351378" cy="492443"/>
          </a:xfrm>
          <a:prstGeom prst="rect">
            <a:avLst/>
          </a:prstGeom>
          <a:solidFill>
            <a:schemeClr val="bg1"/>
          </a:solidFill>
        </p:spPr>
        <p:txBody>
          <a:bodyPr wrap="none">
            <a:spAutoFit/>
          </a:bodyPr>
          <a:lstStyle/>
          <a:p>
            <a:r>
              <a:rPr lang="vi-VN" sz="2600" b="1" dirty="0">
                <a:solidFill>
                  <a:srgbClr val="FF0000"/>
                </a:solidFill>
                <a:latin typeface="Arial" panose="020B0604020202020204" pitchFamily="34" charset="0"/>
                <a:cs typeface="Arial" panose="020B0604020202020204" pitchFamily="34" charset="0"/>
              </a:rPr>
              <a:t>”</a:t>
            </a:r>
            <a:endParaRPr lang="vi-VN" sz="2600" b="1" dirty="0">
              <a:solidFill>
                <a:srgbClr val="FF0000"/>
              </a:solidFill>
            </a:endParaRPr>
          </a:p>
        </p:txBody>
      </p:sp>
    </p:spTree>
    <p:extLst>
      <p:ext uri="{BB962C8B-B14F-4D97-AF65-F5344CB8AC3E}">
        <p14:creationId xmlns:p14="http://schemas.microsoft.com/office/powerpoint/2010/main" val="10081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2024399"/>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10244" name="AutoShape 4">
            <a:hlinkClick r:id="rId3" action="ppaction://hlinksldjump" highlightClick="1"/>
          </p:cNvPr>
          <p:cNvSpPr>
            <a:spLocks noChangeArrowheads="1"/>
          </p:cNvSpPr>
          <p:nvPr/>
        </p:nvSpPr>
        <p:spPr bwMode="auto">
          <a:xfrm>
            <a:off x="1286277" y="4424699"/>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7515627" y="4367549"/>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6945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98692" y="3060891"/>
            <a:ext cx="4135503" cy="1131848"/>
          </a:xfrm>
          <a:prstGeom prst="rect">
            <a:avLst/>
          </a:prstGeom>
          <a:ln>
            <a:solidFill>
              <a:schemeClr val="tx1"/>
            </a:solidFill>
          </a:ln>
        </p:spPr>
        <p:txBody>
          <a:bodyPr wrap="square">
            <a:spAutoFit/>
          </a:bodyPr>
          <a:lstStyle/>
          <a:p>
            <a:pPr algn="ctr">
              <a:lnSpc>
                <a:spcPct val="150000"/>
              </a:lnSpc>
            </a:pPr>
            <a:r>
              <a:rPr lang="vi-VN" sz="2400" dirty="0"/>
              <a:t>Câu được trích phía sau dấu hai chấm mang ý nghĩa gì?</a:t>
            </a:r>
            <a:r>
              <a:rPr lang="vi-VN" sz="2400" dirty="0">
                <a:solidFill>
                  <a:srgbClr val="7030A0"/>
                </a:solidFill>
                <a:latin typeface="Arial" panose="020B0604020202020204" pitchFamily="34" charset="0"/>
                <a:cs typeface="Arial" panose="020B0604020202020204" pitchFamily="34" charset="0"/>
              </a:rPr>
              <a:t> </a:t>
            </a:r>
          </a:p>
        </p:txBody>
      </p:sp>
      <p:sp>
        <p:nvSpPr>
          <p:cNvPr id="8" name="Rounded Rectangle 31">
            <a:extLst>
              <a:ext uri="{FF2B5EF4-FFF2-40B4-BE49-F238E27FC236}">
                <a16:creationId xmlns:a16="http://schemas.microsoft.com/office/drawing/2014/main" xmlns="" id="{E56232A7-4CFC-424D-9066-2B5CA8E5CFA8}"/>
              </a:ext>
            </a:extLst>
          </p:cNvPr>
          <p:cNvSpPr/>
          <p:nvPr/>
        </p:nvSpPr>
        <p:spPr>
          <a:xfrm>
            <a:off x="42853" y="3072766"/>
            <a:ext cx="717176" cy="113184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9" name="Rectangle 8"/>
          <p:cNvSpPr/>
          <p:nvPr/>
        </p:nvSpPr>
        <p:spPr>
          <a:xfrm>
            <a:off x="5876302" y="2754242"/>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Nhà Trò</a:t>
            </a:r>
            <a:endParaRPr lang="vi-VN" sz="2400" dirty="0">
              <a:solidFill>
                <a:srgbClr val="7030A0"/>
              </a:solidFill>
              <a:latin typeface="Arial" panose="020B0604020202020204" pitchFamily="34" charset="0"/>
              <a:cs typeface="Arial" panose="020B0604020202020204" pitchFamily="34" charset="0"/>
            </a:endParaRPr>
          </a:p>
        </p:txBody>
      </p:sp>
      <p:sp>
        <p:nvSpPr>
          <p:cNvPr id="10" name="Rectangle 9"/>
          <p:cNvSpPr/>
          <p:nvPr/>
        </p:nvSpPr>
        <p:spPr>
          <a:xfrm>
            <a:off x="5876301" y="3832918"/>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Dế Mèn</a:t>
            </a:r>
            <a:endParaRPr lang="vi-VN" sz="2400" dirty="0">
              <a:solidFill>
                <a:srgbClr val="7030A0"/>
              </a:solidFill>
              <a:latin typeface="Arial" panose="020B0604020202020204" pitchFamily="34" charset="0"/>
              <a:cs typeface="Arial" panose="020B0604020202020204" pitchFamily="34" charset="0"/>
            </a:endParaRPr>
          </a:p>
        </p:txBody>
      </p:sp>
      <p:cxnSp>
        <p:nvCxnSpPr>
          <p:cNvPr id="4" name="Straight Arrow Connector 3"/>
          <p:cNvCxnSpPr>
            <a:stCxn id="7" idx="3"/>
          </p:cNvCxnSpPr>
          <p:nvPr/>
        </p:nvCxnSpPr>
        <p:spPr>
          <a:xfrm>
            <a:off x="4934195" y="3626815"/>
            <a:ext cx="942107"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4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5009" y="2919507"/>
            <a:ext cx="8597734" cy="1200329"/>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gạch đầu dòng.</a:t>
            </a:r>
          </a:p>
        </p:txBody>
      </p:sp>
      <p:sp>
        <p:nvSpPr>
          <p:cNvPr id="12" name="Right Arrow 11"/>
          <p:cNvSpPr/>
          <p:nvPr/>
        </p:nvSpPr>
        <p:spPr>
          <a:xfrm>
            <a:off x="451262" y="304008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13" name="Oval 12"/>
          <p:cNvSpPr/>
          <p:nvPr/>
        </p:nvSpPr>
        <p:spPr>
          <a:xfrm>
            <a:off x="1110342" y="1337413"/>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59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216924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1584</Words>
  <Application>Microsoft Office PowerPoint</Application>
  <PresentationFormat>On-screen Show (16:9)</PresentationFormat>
  <Paragraphs>133</Paragraphs>
  <Slides>24</Slides>
  <Notes>1</Notes>
  <HiddenSlides>0</HiddenSlides>
  <MMClips>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Times New Roman</vt:lpstr>
      <vt:lpstr>VNI-Bodon</vt:lpstr>
      <vt:lpstr>Office Theme</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Mẫu 1 Bà lão liền chạy nhanh đến bên chum nước, cầm lấy vỏ ốc rồi đập tan ra thành từng mảnh. Nghe tiếng động, nàng tiên vội vàng quay lại chum nước để ẩn mình vào ốc. Nhưng đã quá muộn: vỏ ốc đã không còn nữa. Bà cụ ôm chầm lấy nàng tiên, nói: - Con gái! Con hãy ở lại đây với mẹ".</vt:lpstr>
      <vt:lpstr>PowerPoint Presentation</vt:lpstr>
      <vt:lpstr>Chào tạm biệt. Chúc các em học tốt.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Microsoft account</cp:lastModifiedBy>
  <cp:revision>43</cp:revision>
  <dcterms:created xsi:type="dcterms:W3CDTF">2021-08-01T15:11:43Z</dcterms:created>
  <dcterms:modified xsi:type="dcterms:W3CDTF">2022-09-30T13:48:39Z</dcterms:modified>
</cp:coreProperties>
</file>