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0" r:id="rId2"/>
    <p:sldId id="346" r:id="rId3"/>
    <p:sldId id="272" r:id="rId4"/>
    <p:sldId id="307" r:id="rId5"/>
    <p:sldId id="347" r:id="rId6"/>
    <p:sldId id="258" r:id="rId7"/>
    <p:sldId id="316" r:id="rId8"/>
    <p:sldId id="348" r:id="rId9"/>
    <p:sldId id="349" r:id="rId10"/>
    <p:sldId id="350" r:id="rId11"/>
    <p:sldId id="318" r:id="rId12"/>
    <p:sldId id="342" r:id="rId13"/>
    <p:sldId id="280" r:id="rId14"/>
    <p:sldId id="334" r:id="rId15"/>
    <p:sldId id="335" r:id="rId16"/>
    <p:sldId id="336" r:id="rId17"/>
    <p:sldId id="337" r:id="rId18"/>
    <p:sldId id="284" r:id="rId19"/>
    <p:sldId id="35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66FFFF"/>
    <a:srgbClr val="FFCCCC"/>
    <a:srgbClr val="3333CC"/>
    <a:srgbClr val="004EEA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061" autoAdjust="0"/>
  </p:normalViewPr>
  <p:slideViewPr>
    <p:cSldViewPr>
      <p:cViewPr varScale="1">
        <p:scale>
          <a:sx n="74" d="100"/>
          <a:sy n="74" d="100"/>
        </p:scale>
        <p:origin x="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38F03-0EAB-498C-A4C8-2915EA41D859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A3821-A0E8-4FBC-A402-9755306A73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9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08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74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62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01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89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9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55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29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02491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89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20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800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32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73482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:notes"/>
          <p:cNvSpPr txBox="1">
            <a:spLocks noGrp="1"/>
          </p:cNvSpPr>
          <p:nvPr>
            <p:ph type="body" idx="1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6925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0246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10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96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21-A0E8-4FBC-A402-9755306A73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5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0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2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12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46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5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63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8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4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3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CADF9-E620-4991-80F3-67BAC34450D8}" type="datetimeFigureOut">
              <a:rPr lang="en-US" smtClean="0"/>
              <a:pPr/>
              <a:t>30/9/2022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44B5A-7A40-40EE-A50E-42C662DAF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0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media8.mp3"/><Relationship Id="rId7" Type="http://schemas.openxmlformats.org/officeDocument/2006/relationships/notesSlide" Target="../notesSlides/notesSlide10.xml"/><Relationship Id="rId2" Type="http://schemas.microsoft.com/office/2007/relationships/media" Target="../media/media8.mp3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2.m4a"/><Relationship Id="rId4" Type="http://schemas.microsoft.com/office/2007/relationships/media" Target="../media/media12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media8.mp3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3.png"/><Relationship Id="rId2" Type="http://schemas.microsoft.com/office/2007/relationships/media" Target="../media/media8.mp3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5" Type="http://schemas.openxmlformats.org/officeDocument/2006/relationships/audio" Target="../media/media13.m4a"/><Relationship Id="rId10" Type="http://schemas.openxmlformats.org/officeDocument/2006/relationships/slide" Target="slide14.xml"/><Relationship Id="rId4" Type="http://schemas.microsoft.com/office/2007/relationships/media" Target="../media/media13.m4a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media14.m4a"/><Relationship Id="rId7" Type="http://schemas.openxmlformats.org/officeDocument/2006/relationships/slide" Target="slide13.xml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8.jp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9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jpeg"/><Relationship Id="rId3" Type="http://schemas.openxmlformats.org/officeDocument/2006/relationships/audio" Target="../media/media16.mp3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3.png"/><Relationship Id="rId2" Type="http://schemas.microsoft.com/office/2007/relationships/media" Target="../media/media16.mp3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11" Type="http://schemas.openxmlformats.org/officeDocument/2006/relationships/slide" Target="slide14.xml"/><Relationship Id="rId5" Type="http://schemas.openxmlformats.org/officeDocument/2006/relationships/audio" Target="../media/media17.m4a"/><Relationship Id="rId10" Type="http://schemas.openxmlformats.org/officeDocument/2006/relationships/image" Target="../media/image31.jpeg"/><Relationship Id="rId4" Type="http://schemas.microsoft.com/office/2007/relationships/media" Target="../media/media17.m4a"/><Relationship Id="rId9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jpeg"/><Relationship Id="rId3" Type="http://schemas.openxmlformats.org/officeDocument/2006/relationships/audio" Target="../media/media16.mp3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32.jpeg"/><Relationship Id="rId2" Type="http://schemas.microsoft.com/office/2007/relationships/media" Target="../media/media16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5" Type="http://schemas.openxmlformats.org/officeDocument/2006/relationships/audio" Target="../media/media18.m4a"/><Relationship Id="rId10" Type="http://schemas.openxmlformats.org/officeDocument/2006/relationships/slide" Target="slide14.xml"/><Relationship Id="rId4" Type="http://schemas.microsoft.com/office/2007/relationships/media" Target="../media/media18.m4a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4.jpg"/><Relationship Id="rId3" Type="http://schemas.openxmlformats.org/officeDocument/2006/relationships/audio" Target="../media/media16.mp3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33.jpg"/><Relationship Id="rId2" Type="http://schemas.microsoft.com/office/2007/relationships/media" Target="../media/media16.mp3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5" Type="http://schemas.openxmlformats.org/officeDocument/2006/relationships/audio" Target="../media/media19.m4a"/><Relationship Id="rId15" Type="http://schemas.openxmlformats.org/officeDocument/2006/relationships/image" Target="../media/image26.jpeg"/><Relationship Id="rId10" Type="http://schemas.openxmlformats.org/officeDocument/2006/relationships/slide" Target="slide14.xml"/><Relationship Id="rId4" Type="http://schemas.microsoft.com/office/2007/relationships/media" Target="../media/media19.m4a"/><Relationship Id="rId9" Type="http://schemas.openxmlformats.org/officeDocument/2006/relationships/image" Target="../media/image18.jp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7.jpg"/><Relationship Id="rId3" Type="http://schemas.openxmlformats.org/officeDocument/2006/relationships/audio" Target="../media/media16.mp3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36.jpg"/><Relationship Id="rId2" Type="http://schemas.microsoft.com/office/2007/relationships/media" Target="../media/media16.mp3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5" Type="http://schemas.openxmlformats.org/officeDocument/2006/relationships/audio" Target="../media/media20.m4a"/><Relationship Id="rId15" Type="http://schemas.openxmlformats.org/officeDocument/2006/relationships/image" Target="../media/image26.jpeg"/><Relationship Id="rId10" Type="http://schemas.openxmlformats.org/officeDocument/2006/relationships/slide" Target="slide14.xml"/><Relationship Id="rId4" Type="http://schemas.microsoft.com/office/2007/relationships/media" Target="../media/media20.m4a"/><Relationship Id="rId9" Type="http://schemas.openxmlformats.org/officeDocument/2006/relationships/image" Target="../media/image11.jpg"/><Relationship Id="rId1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.wdp"/><Relationship Id="rId3" Type="http://schemas.openxmlformats.org/officeDocument/2006/relationships/audio" Target="../media/media21.m4a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microsoft.com/office/2007/relationships/media" Target="../media/media21.m4a"/><Relationship Id="rId16" Type="http://schemas.openxmlformats.org/officeDocument/2006/relationships/image" Target="../media/image3.png"/><Relationship Id="rId1" Type="http://schemas.openxmlformats.org/officeDocument/2006/relationships/tags" Target="../tags/tag18.xml"/><Relationship Id="rId6" Type="http://schemas.openxmlformats.org/officeDocument/2006/relationships/image" Target="../media/image39.jpeg"/><Relationship Id="rId11" Type="http://schemas.microsoft.com/office/2007/relationships/hdphoto" Target="../media/hdphoto2.wdp"/><Relationship Id="rId5" Type="http://schemas.openxmlformats.org/officeDocument/2006/relationships/notesSlide" Target="../notesSlides/notesSlide17.xml"/><Relationship Id="rId15" Type="http://schemas.microsoft.com/office/2007/relationships/hdphoto" Target="../media/hdphoto4.wdp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22.m4a"/><Relationship Id="rId7" Type="http://schemas.openxmlformats.org/officeDocument/2006/relationships/image" Target="../media/image40.png"/><Relationship Id="rId2" Type="http://schemas.microsoft.com/office/2007/relationships/media" Target="../media/media22.m4a"/><Relationship Id="rId1" Type="http://schemas.openxmlformats.org/officeDocument/2006/relationships/tags" Target="../tags/tag19.xml"/><Relationship Id="rId6" Type="http://schemas.openxmlformats.org/officeDocument/2006/relationships/image" Target="../media/image39.jpe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7.png"/><Relationship Id="rId2" Type="http://schemas.microsoft.com/office/2007/relationships/media" Target="../media/media2.mp3"/><Relationship Id="rId16" Type="http://schemas.openxmlformats.org/officeDocument/2006/relationships/image" Target="../media/image3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5" Type="http://schemas.openxmlformats.org/officeDocument/2006/relationships/audio" Target="../media/media3.m4a"/><Relationship Id="rId15" Type="http://schemas.openxmlformats.org/officeDocument/2006/relationships/image" Target="../media/image10.jpg"/><Relationship Id="rId10" Type="http://schemas.microsoft.com/office/2007/relationships/hdphoto" Target="../media/hdphoto1.wdp"/><Relationship Id="rId4" Type="http://schemas.microsoft.com/office/2007/relationships/media" Target="../media/media3.m4a"/><Relationship Id="rId9" Type="http://schemas.openxmlformats.org/officeDocument/2006/relationships/image" Target="../media/image5.png"/><Relationship Id="rId1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jp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7.png"/><Relationship Id="rId2" Type="http://schemas.microsoft.com/office/2007/relationships/media" Target="../media/media2.mp3"/><Relationship Id="rId16" Type="http://schemas.openxmlformats.org/officeDocument/2006/relationships/image" Target="../media/image3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5" Type="http://schemas.openxmlformats.org/officeDocument/2006/relationships/audio" Target="../media/media5.m4a"/><Relationship Id="rId15" Type="http://schemas.openxmlformats.org/officeDocument/2006/relationships/image" Target="../media/image17.jpg"/><Relationship Id="rId10" Type="http://schemas.microsoft.com/office/2007/relationships/hdphoto" Target="../media/hdphoto1.wdp"/><Relationship Id="rId4" Type="http://schemas.microsoft.com/office/2007/relationships/media" Target="../media/media5.m4a"/><Relationship Id="rId9" Type="http://schemas.openxmlformats.org/officeDocument/2006/relationships/image" Target="../media/image5.png"/><Relationship Id="rId1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6.m4a"/><Relationship Id="rId7" Type="http://schemas.openxmlformats.org/officeDocument/2006/relationships/image" Target="../media/image19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8.jp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7.m4a"/><Relationship Id="rId7" Type="http://schemas.openxmlformats.org/officeDocument/2006/relationships/image" Target="../media/image2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1.jp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media8.mp3"/><Relationship Id="rId7" Type="http://schemas.openxmlformats.org/officeDocument/2006/relationships/notesSlide" Target="../notesSlides/notesSlide7.xml"/><Relationship Id="rId2" Type="http://schemas.microsoft.com/office/2007/relationships/media" Target="../media/media8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9.m4a"/><Relationship Id="rId4" Type="http://schemas.microsoft.com/office/2007/relationships/media" Target="../media/media9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media8.mp3"/><Relationship Id="rId7" Type="http://schemas.openxmlformats.org/officeDocument/2006/relationships/notesSlide" Target="../notesSlides/notesSlide9.xml"/><Relationship Id="rId2" Type="http://schemas.microsoft.com/office/2007/relationships/media" Target="../media/media8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1.m4a"/><Relationship Id="rId4" Type="http://schemas.microsoft.com/office/2007/relationships/media" Target="../media/media11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owerpoint mầm non cute, dễ thương, sinh động nhất">
            <a:extLst>
              <a:ext uri="{FF2B5EF4-FFF2-40B4-BE49-F238E27FC236}">
                <a16:creationId xmlns:a16="http://schemas.microsoft.com/office/drawing/2014/main" xmlns="" id="{5B45806A-D619-4952-9127-FF7F8AF5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0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: 圆角 14">
            <a:extLst>
              <a:ext uri="{FF2B5EF4-FFF2-40B4-BE49-F238E27FC236}">
                <a16:creationId xmlns:a16="http://schemas.microsoft.com/office/drawing/2014/main" xmlns="" id="{6FC5EC4F-56E0-4F3A-8858-D512EE6C1A29}"/>
              </a:ext>
            </a:extLst>
          </p:cNvPr>
          <p:cNvSpPr/>
          <p:nvPr/>
        </p:nvSpPr>
        <p:spPr>
          <a:xfrm>
            <a:off x="3178815" y="1804394"/>
            <a:ext cx="3332409" cy="498464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2171" b="1" kern="0" spc="224" dirty="0">
              <a:solidFill>
                <a:srgbClr val="FC80ED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E35746-7F70-428D-B147-35F7BE12EFC2}"/>
              </a:ext>
            </a:extLst>
          </p:cNvPr>
          <p:cNvSpPr txBox="1"/>
          <p:nvPr/>
        </p:nvSpPr>
        <p:spPr>
          <a:xfrm>
            <a:off x="3439612" y="1857418"/>
            <a:ext cx="30716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– LỚP </a:t>
            </a:r>
            <a:r>
              <a:rPr lang="vi-VN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1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圆角矩形 21">
            <a:extLst>
              <a:ext uri="{FF2B5EF4-FFF2-40B4-BE49-F238E27FC236}">
                <a16:creationId xmlns:a16="http://schemas.microsoft.com/office/drawing/2014/main" xmlns="" id="{0D4023B7-377E-4868-8A2E-2705D5504921}"/>
              </a:ext>
            </a:extLst>
          </p:cNvPr>
          <p:cNvSpPr/>
          <p:nvPr/>
        </p:nvSpPr>
        <p:spPr>
          <a:xfrm>
            <a:off x="2483768" y="2277035"/>
            <a:ext cx="4954883" cy="2479815"/>
          </a:xfrm>
          <a:prstGeom prst="roundRect">
            <a:avLst>
              <a:gd name="adj" fmla="val 12230"/>
            </a:avLst>
          </a:prstGeom>
          <a:solidFill>
            <a:srgbClr val="FFFFFF"/>
          </a:solidFill>
          <a:ln w="76200" cap="flat" cmpd="sng" algn="ctr">
            <a:solidFill>
              <a:schemeClr val="accent6">
                <a:lumMod val="50000"/>
              </a:schemeClr>
            </a:solidFill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zh-CN" altLang="en-US" sz="1345" kern="0">
              <a:solidFill>
                <a:srgbClr val="FFFFFF"/>
              </a:solidFill>
              <a:latin typeface="字魂59号-创粗黑"/>
              <a:ea typeface="字魂59号-创粗黑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45F32C-D398-4522-92CC-AC3541D35070}"/>
              </a:ext>
            </a:extLst>
          </p:cNvPr>
          <p:cNvSpPr txBox="1"/>
          <p:nvPr/>
        </p:nvSpPr>
        <p:spPr>
          <a:xfrm>
            <a:off x="2767959" y="2458194"/>
            <a:ext cx="4437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TIẾT 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63D1D46-A009-456C-B1E7-335EFFD50B22}"/>
              </a:ext>
            </a:extLst>
          </p:cNvPr>
          <p:cNvSpPr/>
          <p:nvPr/>
        </p:nvSpPr>
        <p:spPr>
          <a:xfrm>
            <a:off x="2440153" y="3055038"/>
            <a:ext cx="4954883" cy="14850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TỪ:</a:t>
            </a:r>
          </a:p>
          <a:p>
            <a:pPr algn="ctr"/>
            <a:r>
              <a:rPr lang="vi-VN" sz="2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 HẬU, ĐOÀN KẾT</a:t>
            </a:r>
            <a:endParaRPr lang="en-US" sz="2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73A9BF-43E2-4C3D-8453-D09FC0AB4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4" y="4630419"/>
            <a:ext cx="2664474" cy="2326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33B6FF1-C390-4589-9B7A-CC78BF860E18}"/>
              </a:ext>
            </a:extLst>
          </p:cNvPr>
          <p:cNvSpPr/>
          <p:nvPr/>
        </p:nvSpPr>
        <p:spPr>
          <a:xfrm rot="20909430">
            <a:off x="876552" y="5246493"/>
            <a:ext cx="1729319" cy="111569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SGK/33,34</a:t>
            </a:r>
          </a:p>
          <a:p>
            <a:pPr algn="ctr"/>
            <a:endParaRPr lang="en-US" sz="2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AF7450B-BB8B-4462-AB01-FC8B42D3CD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154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011">
        <p15:prstTrans prst="airplane"/>
      </p:transition>
    </mc:Choice>
    <mc:Fallback xmlns="">
      <p:transition spd="slow" advTm="58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0648" y="2082971"/>
            <a:ext cx="8622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(Cột có dấu + để ghi các từ thể hiện lòng nhân hậu hoặc tinh thần đoàn kết. </a:t>
            </a:r>
            <a:endParaRPr lang="en-US" sz="24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Cột có dấu - để ghi các từ có nghĩa trái với nhân hậu, đoàn kết.)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-23122" y="3462845"/>
          <a:ext cx="9136227" cy="320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2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220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05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7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7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23121" y="4551511"/>
            <a:ext cx="2506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5847656"/>
            <a:ext cx="2483769" cy="46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2979" y="4191471"/>
            <a:ext cx="2378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4088" y="4221088"/>
            <a:ext cx="2258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79235A1-3145-46F6-8F10-DB7AFA7950F3}"/>
              </a:ext>
            </a:extLst>
          </p:cNvPr>
          <p:cNvSpPr txBox="1">
            <a:spLocks/>
          </p:cNvSpPr>
          <p:nvPr/>
        </p:nvSpPr>
        <p:spPr>
          <a:xfrm>
            <a:off x="-1044624" y="1592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b="1" dirty="0">
                <a:solidFill>
                  <a:srgbClr val="7030A0"/>
                </a:solidFill>
                <a:latin typeface="+mj-lt"/>
              </a:rPr>
              <a:t>LUYỆN TỪ VÀ CÂU </a:t>
            </a:r>
            <a:br>
              <a:rPr lang="vi-VN" b="1" dirty="0">
                <a:solidFill>
                  <a:srgbClr val="7030A0"/>
                </a:solidFill>
                <a:latin typeface="+mj-lt"/>
              </a:rPr>
            </a:br>
            <a:r>
              <a:rPr lang="vi-VN" b="1" dirty="0">
                <a:solidFill>
                  <a:srgbClr val="7030A0"/>
                </a:solidFill>
                <a:latin typeface="+mj-lt"/>
              </a:rPr>
              <a:t>MỞ RỘNG VỐN TỪ: NHÂN HẬU – ĐOÀN KẾT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0496957-6836-4AC1-864F-54B72E5E9414}"/>
              </a:ext>
            </a:extLst>
          </p:cNvPr>
          <p:cNvCxnSpPr/>
          <p:nvPr/>
        </p:nvCxnSpPr>
        <p:spPr>
          <a:xfrm>
            <a:off x="1835696" y="1522884"/>
            <a:ext cx="31683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631CB99-EB11-4BF5-8ED8-F67ED4103DB4}"/>
              </a:ext>
            </a:extLst>
          </p:cNvPr>
          <p:cNvCxnSpPr>
            <a:cxnSpLocks/>
          </p:cNvCxnSpPr>
          <p:nvPr/>
        </p:nvCxnSpPr>
        <p:spPr>
          <a:xfrm>
            <a:off x="3225750" y="2492896"/>
            <a:ext cx="530669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F79C128-51DB-4BCE-9CE6-4987F7556FDF}"/>
              </a:ext>
            </a:extLst>
          </p:cNvPr>
          <p:cNvCxnSpPr>
            <a:cxnSpLocks/>
          </p:cNvCxnSpPr>
          <p:nvPr/>
        </p:nvCxnSpPr>
        <p:spPr>
          <a:xfrm>
            <a:off x="2843808" y="3245228"/>
            <a:ext cx="50405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A7A889-4E6D-49AF-A59C-BBECA97B8F34}"/>
              </a:ext>
            </a:extLst>
          </p:cNvPr>
          <p:cNvSpPr/>
          <p:nvPr/>
        </p:nvSpPr>
        <p:spPr>
          <a:xfrm>
            <a:off x="35496" y="148478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30DA7D6-B872-4987-8CB9-1B8D809102DC}"/>
              </a:ext>
            </a:extLst>
          </p:cNvPr>
          <p:cNvSpPr/>
          <p:nvPr/>
        </p:nvSpPr>
        <p:spPr>
          <a:xfrm>
            <a:off x="1187624" y="148478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5BA9D57-8B60-4968-AA63-EA8F90BD60E3}"/>
              </a:ext>
            </a:extLst>
          </p:cNvPr>
          <p:cNvSpPr/>
          <p:nvPr/>
        </p:nvSpPr>
        <p:spPr>
          <a:xfrm>
            <a:off x="2267744" y="1484195"/>
            <a:ext cx="167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A1D57B7-F5BC-4F68-ADA7-74A9B5CDD198}"/>
              </a:ext>
            </a:extLst>
          </p:cNvPr>
          <p:cNvSpPr/>
          <p:nvPr/>
        </p:nvSpPr>
        <p:spPr>
          <a:xfrm>
            <a:off x="3707904" y="1497281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D5E9F8C-6F04-47AF-B311-35A1BC2F4EAC}"/>
              </a:ext>
            </a:extLst>
          </p:cNvPr>
          <p:cNvSpPr txBox="1"/>
          <p:nvPr/>
        </p:nvSpPr>
        <p:spPr>
          <a:xfrm>
            <a:off x="352556" y="1124744"/>
            <a:ext cx="6667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24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Xếp các từ sau vào ô thích hợp trong bảng:</a:t>
            </a:r>
            <a:endParaRPr lang="vi-VN" sz="24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m-thanh-dong-ho-tich-tac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82D408F4-E4EF-47B5-A04C-DFCBE26042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98" y="6252428"/>
            <a:ext cx="609600" cy="6096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EE4B686-2A2D-4FB6-8CDD-C541394AA1F0}"/>
              </a:ext>
            </a:extLst>
          </p:cNvPr>
          <p:cNvSpPr/>
          <p:nvPr/>
        </p:nvSpPr>
        <p:spPr>
          <a:xfrm>
            <a:off x="3453734" y="4191471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BB59CEF-35E6-439C-B6AF-00F6AC036522}"/>
              </a:ext>
            </a:extLst>
          </p:cNvPr>
          <p:cNvSpPr/>
          <p:nvPr/>
        </p:nvSpPr>
        <p:spPr>
          <a:xfrm>
            <a:off x="3707904" y="4895664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86CB58E-33EF-431F-9A7B-D16983A2512E}"/>
              </a:ext>
            </a:extLst>
          </p:cNvPr>
          <p:cNvSpPr/>
          <p:nvPr/>
        </p:nvSpPr>
        <p:spPr>
          <a:xfrm>
            <a:off x="2339752" y="4551511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D469DAD-E7BD-440B-BF02-9E34FF2D5F7E}"/>
              </a:ext>
            </a:extLst>
          </p:cNvPr>
          <p:cNvSpPr/>
          <p:nvPr/>
        </p:nvSpPr>
        <p:spPr>
          <a:xfrm>
            <a:off x="3635896" y="4551511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1031319-E66C-4B7F-AE62-916F149FFE8C}"/>
              </a:ext>
            </a:extLst>
          </p:cNvPr>
          <p:cNvSpPr/>
          <p:nvPr/>
        </p:nvSpPr>
        <p:spPr>
          <a:xfrm>
            <a:off x="2339752" y="4911551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7E24CF9-1CD3-4FBE-BBE6-67C5569B6D09}"/>
              </a:ext>
            </a:extLst>
          </p:cNvPr>
          <p:cNvSpPr/>
          <p:nvPr/>
        </p:nvSpPr>
        <p:spPr>
          <a:xfrm>
            <a:off x="6857110" y="4223723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B3E443E2-6BA1-4F60-850D-54D7671C63D6}"/>
              </a:ext>
            </a:extLst>
          </p:cNvPr>
          <p:cNvSpPr/>
          <p:nvPr/>
        </p:nvSpPr>
        <p:spPr>
          <a:xfrm>
            <a:off x="7740352" y="4207836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hung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6BC2A13-C6EA-4AE0-A87E-DEB3F6723A21}"/>
              </a:ext>
            </a:extLst>
          </p:cNvPr>
          <p:cNvSpPr/>
          <p:nvPr/>
        </p:nvSpPr>
        <p:spPr>
          <a:xfrm>
            <a:off x="5940152" y="4623519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bạo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0B03589-445D-4517-8228-219407CAEA32}"/>
              </a:ext>
            </a:extLst>
          </p:cNvPr>
          <p:cNvSpPr/>
          <p:nvPr/>
        </p:nvSpPr>
        <p:spPr>
          <a:xfrm>
            <a:off x="2411760" y="5589240"/>
            <a:ext cx="1973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đùm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8720E57-F606-4066-B624-48B596C9CB26}"/>
              </a:ext>
            </a:extLst>
          </p:cNvPr>
          <p:cNvSpPr/>
          <p:nvPr/>
        </p:nvSpPr>
        <p:spPr>
          <a:xfrm>
            <a:off x="5868144" y="5631631"/>
            <a:ext cx="1624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B5BAC87-C6B8-46E7-9658-B1CDB67EE72C}"/>
              </a:ext>
            </a:extLst>
          </p:cNvPr>
          <p:cNvSpPr/>
          <p:nvPr/>
        </p:nvSpPr>
        <p:spPr>
          <a:xfrm>
            <a:off x="3635896" y="5586127"/>
            <a:ext cx="167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361C194-3145-4024-A487-F36FCDA48A31}"/>
              </a:ext>
            </a:extLst>
          </p:cNvPr>
          <p:cNvSpPr/>
          <p:nvPr/>
        </p:nvSpPr>
        <p:spPr>
          <a:xfrm>
            <a:off x="2555776" y="5991671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6D7E2DF-B2FA-441C-9D88-BB89DF5DEB4E}"/>
              </a:ext>
            </a:extLst>
          </p:cNvPr>
          <p:cNvSpPr/>
          <p:nvPr/>
        </p:nvSpPr>
        <p:spPr>
          <a:xfrm>
            <a:off x="6910118" y="5631631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A12495F-AD42-44AE-9FAB-FDFDEC9256C9}"/>
              </a:ext>
            </a:extLst>
          </p:cNvPr>
          <p:cNvSpPr/>
          <p:nvPr/>
        </p:nvSpPr>
        <p:spPr>
          <a:xfrm>
            <a:off x="7950482" y="5621492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3B803511-07D7-4636-9F16-3AFA6E7E3D9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581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3669">
        <p:checker/>
      </p:transition>
    </mc:Choice>
    <mc:Fallback xmlns="">
      <p:transition spd="slow" advTm="4366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3" grpId="0"/>
      <p:bldP spid="25" grpId="0"/>
      <p:bldP spid="29" grpId="0"/>
      <p:bldP spid="30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9" action="ppaction://hlinksldjump"/>
          </p:cNvPr>
          <p:cNvSpPr/>
          <p:nvPr/>
        </p:nvSpPr>
        <p:spPr>
          <a:xfrm>
            <a:off x="773723" y="3625860"/>
            <a:ext cx="3082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000" y="2044005"/>
            <a:ext cx="89939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vi-VN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Em hãy chọn từ ngữ </a:t>
            </a:r>
            <a:r>
              <a:rPr lang="en-US" sz="2800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trong ngoặc đơn (</a:t>
            </a:r>
            <a:r>
              <a:rPr lang="vi-VN" sz="28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đất, cọp, bụt, chị em gái</a:t>
            </a:r>
            <a:r>
              <a:rPr lang="vi-VN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) điền vào </a:t>
            </a:r>
            <a:r>
              <a:rPr lang="en-US" sz="2800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vi-VN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trống để hoàn chỉnh các thành ngữ dưới đây</a:t>
            </a:r>
            <a:r>
              <a:rPr lang="en-US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4149080"/>
            <a:ext cx="2280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795605" y="4633972"/>
            <a:ext cx="2421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như...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hlinkClick r:id="rId10" action="ppaction://hlinksldjump"/>
          </p:cNvPr>
          <p:cNvSpPr/>
          <p:nvPr/>
        </p:nvSpPr>
        <p:spPr>
          <a:xfrm>
            <a:off x="739840" y="5213464"/>
            <a:ext cx="3746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...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381D19C-0C2C-4B94-818A-4FFED91C96BA}"/>
              </a:ext>
            </a:extLst>
          </p:cNvPr>
          <p:cNvSpPr txBox="1">
            <a:spLocks/>
          </p:cNvSpPr>
          <p:nvPr/>
        </p:nvSpPr>
        <p:spPr>
          <a:xfrm>
            <a:off x="-903040" y="2893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b="1" u="sng" dirty="0">
                <a:solidFill>
                  <a:srgbClr val="7030A0"/>
                </a:solidFill>
                <a:latin typeface="+mj-lt"/>
              </a:rPr>
              <a:t>LUYỆN TỪ VÀ CÂU </a:t>
            </a:r>
            <a:r>
              <a:rPr lang="vi-VN" b="1" dirty="0">
                <a:solidFill>
                  <a:srgbClr val="7030A0"/>
                </a:solidFill>
                <a:latin typeface="+mj-lt"/>
              </a:rPr>
              <a:t/>
            </a:r>
            <a:br>
              <a:rPr lang="vi-VN" b="1" dirty="0">
                <a:solidFill>
                  <a:srgbClr val="7030A0"/>
                </a:solidFill>
                <a:latin typeface="+mj-lt"/>
              </a:rPr>
            </a:br>
            <a:r>
              <a:rPr lang="vi-VN" b="1" dirty="0">
                <a:solidFill>
                  <a:srgbClr val="7030A0"/>
                </a:solidFill>
                <a:latin typeface="+mj-lt"/>
              </a:rPr>
              <a:t>MỞ RỘNG VỐN TỪ: NHÂN HẬU – ĐOÀN KẾT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4" name="Google Shape;278;p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6FE8189-CB05-4530-AA7A-B17524B4E4D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10375" y="4387285"/>
            <a:ext cx="2431611" cy="1645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AA22785-9851-4AB4-839C-3F4C69924AB3}"/>
              </a:ext>
            </a:extLst>
          </p:cNvPr>
          <p:cNvCxnSpPr/>
          <p:nvPr/>
        </p:nvCxnSpPr>
        <p:spPr>
          <a:xfrm>
            <a:off x="2660360" y="2492896"/>
            <a:ext cx="55120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Am-thanh-dong-ho-tich-tac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3B30662C-E7EE-4111-AC57-26DA989E6C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2014" y="6032500"/>
            <a:ext cx="609600" cy="6096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A79E4EE6-7E31-4F66-9C19-689BF8D2D13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29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2881">
        <p14:honeycomb/>
      </p:transition>
    </mc:Choice>
    <mc:Fallback xmlns="">
      <p:transition spd="slow" advTm="52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8" grpId="0"/>
      <p:bldP spid="9" grpId="0"/>
      <p:bldP spid="13" grpId="0"/>
    </p:bldLst>
  </p:timing>
  <p:extLst>
    <p:ext uri="{E180D4A7-C9FB-4DFB-919C-405C955672EB}">
      <p14:showEvtLst xmlns:p14="http://schemas.microsoft.com/office/powerpoint/2010/main">
        <p14:playEvt time="44035" objId="24"/>
        <p14:stopEvt time="52187" objId="2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7" action="ppaction://hlinksldjump"/>
          </p:cNvPr>
          <p:cNvSpPr/>
          <p:nvPr/>
        </p:nvSpPr>
        <p:spPr>
          <a:xfrm>
            <a:off x="773723" y="3625860"/>
            <a:ext cx="3082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000" y="2044005"/>
            <a:ext cx="89939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vi-VN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Em hãy chọn từ ngữ </a:t>
            </a:r>
            <a:r>
              <a:rPr lang="en-US" sz="2800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trong ngoặc đơn (</a:t>
            </a:r>
            <a:r>
              <a:rPr lang="vi-VN" sz="28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đất, cọp, bụt, chị em gái</a:t>
            </a:r>
            <a:r>
              <a:rPr lang="vi-VN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) điền vào </a:t>
            </a:r>
            <a:r>
              <a:rPr lang="en-US" sz="2800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vi-VN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trống để hoàn chỉnh các thành ngữ dưới đây</a:t>
            </a:r>
            <a:r>
              <a:rPr lang="en-US" sz="28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4149080"/>
            <a:ext cx="2280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...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795605" y="4633972"/>
            <a:ext cx="2421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như...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hlinkClick r:id="rId7" action="ppaction://hlinksldjump"/>
          </p:cNvPr>
          <p:cNvSpPr/>
          <p:nvPr/>
        </p:nvSpPr>
        <p:spPr>
          <a:xfrm>
            <a:off x="2516344" y="3625860"/>
            <a:ext cx="1263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bụt.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7744" y="4581128"/>
            <a:ext cx="1297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cọp.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7772" y="5210036"/>
            <a:ext cx="1966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gái.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7784" y="4149080"/>
            <a:ext cx="1067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739840" y="5213464"/>
            <a:ext cx="3746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...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381D19C-0C2C-4B94-818A-4FFED91C96BA}"/>
              </a:ext>
            </a:extLst>
          </p:cNvPr>
          <p:cNvSpPr txBox="1">
            <a:spLocks/>
          </p:cNvSpPr>
          <p:nvPr/>
        </p:nvSpPr>
        <p:spPr>
          <a:xfrm>
            <a:off x="-900608" y="3505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b="1" u="sng" dirty="0">
                <a:solidFill>
                  <a:srgbClr val="7030A0"/>
                </a:solidFill>
                <a:latin typeface="+mj-lt"/>
              </a:rPr>
              <a:t>LUYỆN TỪ VÀ CÂU </a:t>
            </a:r>
            <a:r>
              <a:rPr lang="vi-VN" b="1" dirty="0">
                <a:solidFill>
                  <a:srgbClr val="7030A0"/>
                </a:solidFill>
                <a:latin typeface="+mj-lt"/>
              </a:rPr>
              <a:t/>
            </a:r>
            <a:br>
              <a:rPr lang="vi-VN" b="1" dirty="0">
                <a:solidFill>
                  <a:srgbClr val="7030A0"/>
                </a:solidFill>
                <a:latin typeface="+mj-lt"/>
              </a:rPr>
            </a:br>
            <a:r>
              <a:rPr lang="vi-VN" b="1" dirty="0">
                <a:solidFill>
                  <a:srgbClr val="7030A0"/>
                </a:solidFill>
                <a:latin typeface="+mj-lt"/>
              </a:rPr>
              <a:t>MỞ RỘNG VỐN TỪ: NHÂN HẬU – ĐOÀN KẾT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4" name="Google Shape;278;p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6FE8189-CB05-4530-AA7A-B17524B4E4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10375" y="4387285"/>
            <a:ext cx="2431611" cy="1645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AA22785-9851-4AB4-839C-3F4C69924AB3}"/>
              </a:ext>
            </a:extLst>
          </p:cNvPr>
          <p:cNvCxnSpPr/>
          <p:nvPr/>
        </p:nvCxnSpPr>
        <p:spPr>
          <a:xfrm>
            <a:off x="2660360" y="2492896"/>
            <a:ext cx="55120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D12BD198-73C3-48E3-8824-2B48E5C2D0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285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5812">
        <p14:honeycomb/>
      </p:transition>
    </mc:Choice>
    <mc:Fallback xmlns="">
      <p:transition spd="slow" advTm="558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xmlns="" id="{BE978BF2-731C-450D-840C-9BAC2352E10B}"/>
              </a:ext>
            </a:extLst>
          </p:cNvPr>
          <p:cNvSpPr/>
          <p:nvPr/>
        </p:nvSpPr>
        <p:spPr>
          <a:xfrm>
            <a:off x="1475656" y="1484784"/>
            <a:ext cx="6048672" cy="2664296"/>
          </a:xfrm>
          <a:prstGeom prst="horizontalScroll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 HÌNH BẮT CHỮ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xmlns="" id="{E8A15121-4CCE-4937-8568-4EC10A9E3C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73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572">
        <p:checker/>
      </p:transition>
    </mc:Choice>
    <mc:Fallback xmlns="">
      <p:transition spd="slow" advTm="3057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iải thích câu Môi hở răng lạnh - eLib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84" y="692696"/>
            <a:ext cx="4669668" cy="380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Home 2">
            <a:hlinkClick r:id="rId11" action="ppaction://hlinksldjump" highlightClick="1"/>
          </p:cNvPr>
          <p:cNvSpPr/>
          <p:nvPr/>
        </p:nvSpPr>
        <p:spPr>
          <a:xfrm>
            <a:off x="0" y="0"/>
            <a:ext cx="539552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dong ho dem 5 giay">
            <a:hlinkClick r:id="" action="ppaction://media"/>
            <a:extLst>
              <a:ext uri="{FF2B5EF4-FFF2-40B4-BE49-F238E27FC236}">
                <a16:creationId xmlns:a16="http://schemas.microsoft.com/office/drawing/2014/main" xmlns="" id="{36CA6F97-C4DD-4C6A-8A90-8292B205D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32240" y="341107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63DF70-8F92-4D84-A1D3-F8FDCF00A9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3034"/>
            <a:ext cx="1080120" cy="1646029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4828C36F-70C6-47EE-BF5E-0B6D572B5EC1}"/>
              </a:ext>
            </a:extLst>
          </p:cNvPr>
          <p:cNvSpPr/>
          <p:nvPr/>
        </p:nvSpPr>
        <p:spPr>
          <a:xfrm>
            <a:off x="1475656" y="4437112"/>
            <a:ext cx="5616624" cy="1224136"/>
          </a:xfrm>
          <a:prstGeom prst="wedgeEllipseCallout">
            <a:avLst>
              <a:gd name="adj1" fmla="val -52095"/>
              <a:gd name="adj2" fmla="val 906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Môi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hở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răng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lạnh</a:t>
            </a:r>
            <a:endParaRPr 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xmlns="" id="{8AF3AC13-87BE-47BA-B78A-2B06A137E46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797921"/>
      </p:ext>
    </p:extLst>
  </p:cSld>
  <p:clrMapOvr>
    <a:masterClrMapping/>
  </p:clrMapOvr>
  <p:transition spd="slow" advTm="89057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</p:bldLst>
  </p:timing>
  <p:extLst>
    <p:ext uri="{E180D4A7-C9FB-4DFB-919C-405C955672EB}">
      <p14:showEvtLst xmlns:p14="http://schemas.microsoft.com/office/powerpoint/2010/main">
        <p14:playEvt time="18575" objId="8"/>
        <p14:stopEvt time="24782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10" action="ppaction://hlinksldjump" highlightClick="1"/>
          </p:cNvPr>
          <p:cNvSpPr/>
          <p:nvPr/>
        </p:nvSpPr>
        <p:spPr>
          <a:xfrm>
            <a:off x="0" y="0"/>
            <a:ext cx="539552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Clip cảm động ghi lại hình ảnh &quot;một con ngựa đau, cả tàu bỏ cỏ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lip cảm động ghi lại hình ảnh &quot;một con ngựa đau, cả tàu bỏ cỏ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dong ho dem 5 giay">
            <a:hlinkClick r:id="" action="ppaction://media"/>
            <a:extLst>
              <a:ext uri="{FF2B5EF4-FFF2-40B4-BE49-F238E27FC236}">
                <a16:creationId xmlns:a16="http://schemas.microsoft.com/office/drawing/2014/main" xmlns="" id="{282D2798-394D-4003-BEAF-A33A081D15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90792" y="3611488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AAE7FB-9249-4EB2-AFAB-30327DF47D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36" y="692696"/>
            <a:ext cx="4530080" cy="2831300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xmlns="" id="{F797D407-16DA-4CE8-8183-C3EDF53D256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C88A602-5EFE-4CB3-AC7F-624B90DA41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3034"/>
            <a:ext cx="1080120" cy="1646029"/>
          </a:xfrm>
          <a:prstGeom prst="rect">
            <a:avLst/>
          </a:prstGeom>
        </p:spPr>
      </p:pic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xmlns="" id="{89F9C2EA-D8CD-4F3A-811C-AD5215E4B84A}"/>
              </a:ext>
            </a:extLst>
          </p:cNvPr>
          <p:cNvSpPr/>
          <p:nvPr/>
        </p:nvSpPr>
        <p:spPr>
          <a:xfrm>
            <a:off x="1403648" y="3523996"/>
            <a:ext cx="5544616" cy="1669038"/>
          </a:xfrm>
          <a:prstGeom prst="flowChartPunchedTap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HP001 4 hàng" panose="020B0603050302020204" pitchFamily="34" charset="0"/>
              </a:rPr>
              <a:t>Máu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chảy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ruột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mềm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09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5333">
        <p14:ripple/>
      </p:transition>
    </mc:Choice>
    <mc:Fallback xmlns="">
      <p:transition spd="slow" advTm="853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21754" objId="13"/>
        <p14:stopEvt time="27949" objId="1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10" action="ppaction://hlinksldjump" highlightClick="1"/>
          </p:cNvPr>
          <p:cNvSpPr/>
          <p:nvPr/>
        </p:nvSpPr>
        <p:spPr>
          <a:xfrm>
            <a:off x="0" y="0"/>
            <a:ext cx="539552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Clip cảm động ghi lại hình ảnh &quot;một con ngựa đau, cả tàu bỏ cỏ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lip cảm động ghi lại hình ảnh &quot;một con ngựa đau, cả tàu bỏ cỏ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dong ho dem 5 giay">
            <a:hlinkClick r:id="" action="ppaction://media"/>
            <a:extLst>
              <a:ext uri="{FF2B5EF4-FFF2-40B4-BE49-F238E27FC236}">
                <a16:creationId xmlns:a16="http://schemas.microsoft.com/office/drawing/2014/main" xmlns="" id="{7C8FABC0-5958-4807-87A9-807E85BBB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86736" y="3683496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954AB61-4CE9-4077-AEA1-F77510F589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920" y="528064"/>
            <a:ext cx="2771584" cy="2900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DA1E770-5858-489C-B59B-9426143D0C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548680"/>
            <a:ext cx="3192290" cy="2880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5494F50-0750-4F03-AD37-43AAAB0CC5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49" y="548679"/>
            <a:ext cx="2973751" cy="2880321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9E52D153-5CDB-4374-ACD1-E303EFDF968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D8B957-8F17-4319-8C5E-3FCE166B0D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3034"/>
            <a:ext cx="1080120" cy="164602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844C772E-E6AB-46FA-8B18-7139EB221DA5}"/>
              </a:ext>
            </a:extLst>
          </p:cNvPr>
          <p:cNvSpPr/>
          <p:nvPr/>
        </p:nvSpPr>
        <p:spPr>
          <a:xfrm>
            <a:off x="1835696" y="3683496"/>
            <a:ext cx="5151040" cy="1185664"/>
          </a:xfrm>
          <a:prstGeom prst="wedgeRoundRectCallout">
            <a:avLst>
              <a:gd name="adj1" fmla="val -63330"/>
              <a:gd name="adj2" fmla="val 127936"/>
              <a:gd name="adj3" fmla="val 16667"/>
            </a:avLst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Nhường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cơm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sẻ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áo</a:t>
            </a:r>
            <a:endParaRPr 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771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892">
        <p14:prism/>
      </p:transition>
    </mc:Choice>
    <mc:Fallback xmlns="">
      <p:transition spd="slow" advTm="60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19939" objId="15"/>
        <p14:stopEvt time="26144" objId="1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10" action="ppaction://hlinksldjump" highlightClick="1"/>
          </p:cNvPr>
          <p:cNvSpPr/>
          <p:nvPr/>
        </p:nvSpPr>
        <p:spPr>
          <a:xfrm>
            <a:off x="0" y="0"/>
            <a:ext cx="539552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Clip cảm động ghi lại hình ảnh &quot;một con ngựa đau, cả tàu bỏ cỏ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lip cảm động ghi lại hình ảnh &quot;một con ngựa đau, cả tàu bỏ cỏ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dong ho dem 5 giay">
            <a:hlinkClick r:id="" action="ppaction://media"/>
            <a:extLst>
              <a:ext uri="{FF2B5EF4-FFF2-40B4-BE49-F238E27FC236}">
                <a16:creationId xmlns:a16="http://schemas.microsoft.com/office/drawing/2014/main" xmlns="" id="{DA4C2000-7505-4A3A-B832-D2187AE74F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46776" y="4187552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B9F5A4-65C1-4DB1-9DBE-310E0503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23905"/>
            <a:ext cx="2519065" cy="3094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2F1292-7C8C-4996-82F8-7CFA44EF55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74" y="767917"/>
            <a:ext cx="2807098" cy="30221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B3E5C4B-530D-4F1C-B98E-ED4682F734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31992"/>
            <a:ext cx="3399105" cy="307695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85ACD301-9C31-41B0-93FF-060270FA3B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53576E7-8317-4710-BD77-DAAE4E0AA7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3034"/>
            <a:ext cx="1080120" cy="164602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DE62E972-5A77-438B-9FCD-A79A244808A4}"/>
              </a:ext>
            </a:extLst>
          </p:cNvPr>
          <p:cNvSpPr/>
          <p:nvPr/>
        </p:nvSpPr>
        <p:spPr>
          <a:xfrm>
            <a:off x="899592" y="3943211"/>
            <a:ext cx="7238380" cy="1646029"/>
          </a:xfrm>
          <a:prstGeom prst="cloudCallout">
            <a:avLst>
              <a:gd name="adj1" fmla="val -47026"/>
              <a:gd name="adj2" fmla="val 10997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lành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đùm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lá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rách</a:t>
            </a:r>
            <a:endParaRPr 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1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2913">
        <p14:prism isInverted="1"/>
      </p:transition>
    </mc:Choice>
    <mc:Fallback xmlns="">
      <p:transition spd="slow" advTm="1029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22483" objId="12"/>
        <p14:stopEvt time="28689" objId="1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" y="0"/>
            <a:ext cx="9129292" cy="69573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834" y="2055540"/>
            <a:ext cx="1681894" cy="5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4" y="1242280"/>
            <a:ext cx="8712279" cy="86794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4228" y="1074436"/>
            <a:ext cx="1884344" cy="8772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74435"/>
            <a:ext cx="1275263" cy="59350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EB9FF7F-3015-47CC-B1E0-FCADB07CE2FD}"/>
              </a:ext>
            </a:extLst>
          </p:cNvPr>
          <p:cNvGrpSpPr/>
          <p:nvPr/>
        </p:nvGrpSpPr>
        <p:grpSpPr>
          <a:xfrm>
            <a:off x="1958928" y="3521518"/>
            <a:ext cx="5226143" cy="1866076"/>
            <a:chOff x="1187624" y="2924944"/>
            <a:chExt cx="7130876" cy="2088233"/>
          </a:xfrm>
        </p:grpSpPr>
        <p:sp>
          <p:nvSpPr>
            <p:cNvPr id="12" name="Wave 11">
              <a:extLst>
                <a:ext uri="{FF2B5EF4-FFF2-40B4-BE49-F238E27FC236}">
                  <a16:creationId xmlns:a16="http://schemas.microsoft.com/office/drawing/2014/main" xmlns="" id="{A0AD9B97-E985-41F6-A070-4EFF157B466C}"/>
                </a:ext>
              </a:extLst>
            </p:cNvPr>
            <p:cNvSpPr/>
            <p:nvPr/>
          </p:nvSpPr>
          <p:spPr>
            <a:xfrm>
              <a:off x="1187624" y="2924944"/>
              <a:ext cx="7130876" cy="2088233"/>
            </a:xfrm>
            <a:prstGeom prst="wav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6CC7935-A0CB-43C0-B6CF-8E69EAD92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588" r="-16588"/>
            <a:stretch/>
          </p:blipFill>
          <p:spPr>
            <a:xfrm>
              <a:off x="5675313" y="3443517"/>
              <a:ext cx="1773998" cy="133049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BBAC3B0-A3E8-47D1-8D94-288148395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1415" y="3106612"/>
              <a:ext cx="1328457" cy="13305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E3C13DC-CE08-4F6C-BD55-229B30660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3356992"/>
              <a:ext cx="1389552" cy="11967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xmlns="" id="{C73AE850-344D-4E45-BBEB-3F9E97FD9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69"/>
    </mc:Choice>
    <mc:Fallback xmlns="">
      <p:transition spd="slow" advTm="65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" y="0"/>
            <a:ext cx="9129292" cy="69573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834" y="2055540"/>
            <a:ext cx="1681894" cy="5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4" y="1242280"/>
            <a:ext cx="8712279" cy="86794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4228" y="1074436"/>
            <a:ext cx="1884344" cy="8772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74435"/>
            <a:ext cx="1275263" cy="593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82181" y="3619459"/>
            <a:ext cx="5346203" cy="12497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7775">
              <a:spcBef>
                <a:spcPct val="50000"/>
              </a:spcBef>
            </a:pPr>
            <a:r>
              <a:rPr lang="en-US" altLang="zh-CN" sz="7521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DẶN DÒ</a:t>
            </a:r>
            <a:endParaRPr lang="zh-CN" altLang="en-US" sz="7521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D81FFB-56AB-4DAF-94D4-65BC775074D1}"/>
              </a:ext>
            </a:extLst>
          </p:cNvPr>
          <p:cNvSpPr txBox="1"/>
          <p:nvPr/>
        </p:nvSpPr>
        <p:spPr>
          <a:xfrm>
            <a:off x="1691680" y="4797152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u="sng" dirty="0">
              <a:solidFill>
                <a:srgbClr val="000066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0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Hoàn thành bài tập chưa làm xong vào vở</a:t>
            </a:r>
            <a:r>
              <a:rPr lang="en-US" sz="3200" b="1" dirty="0">
                <a:solidFill>
                  <a:srgbClr val="00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B16540E-B92E-4BF3-82DC-11615F858A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9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6"/>
    </mc:Choice>
    <mc:Fallback xmlns="">
      <p:transition spd="slow" advTm="18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37" y="1453852"/>
            <a:ext cx="3401524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-1" y="1545269"/>
            <a:ext cx="589556" cy="20116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899868"/>
            <a:ext cx="9144000" cy="298551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415773" y="28594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sz="1350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66" y="5218850"/>
            <a:ext cx="4810161" cy="11624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31" y="810842"/>
            <a:ext cx="1759996" cy="7344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6B6D05-84A8-4BD7-8B10-D30A657B5D94}"/>
              </a:ext>
            </a:extLst>
          </p:cNvPr>
          <p:cNvSpPr txBox="1">
            <a:spLocks/>
          </p:cNvSpPr>
          <p:nvPr/>
        </p:nvSpPr>
        <p:spPr>
          <a:xfrm>
            <a:off x="-842027" y="185865"/>
            <a:ext cx="10515600" cy="1303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b="1" dirty="0">
                <a:solidFill>
                  <a:srgbClr val="7030A0"/>
                </a:solidFill>
                <a:latin typeface="+mj-lt"/>
              </a:rPr>
              <a:t>LUYỆN TỪ VÀ CÂU </a:t>
            </a:r>
            <a:br>
              <a:rPr lang="vi-VN" b="1" dirty="0">
                <a:solidFill>
                  <a:srgbClr val="7030A0"/>
                </a:solidFill>
                <a:latin typeface="+mj-lt"/>
              </a:rPr>
            </a:br>
            <a:r>
              <a:rPr lang="vi-VN" b="1" dirty="0">
                <a:solidFill>
                  <a:srgbClr val="7030A0"/>
                </a:solidFill>
                <a:latin typeface="+mj-lt"/>
              </a:rPr>
              <a:t>MỞ RỘNG VỐN TỪ: NHÂN HẬU – ĐOÀN KẾT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64FF61C-B21B-406E-B39B-E521CEA91097}"/>
              </a:ext>
            </a:extLst>
          </p:cNvPr>
          <p:cNvSpPr/>
          <p:nvPr/>
        </p:nvSpPr>
        <p:spPr>
          <a:xfrm>
            <a:off x="1547664" y="1157843"/>
            <a:ext cx="3568691" cy="54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72B2029-0D93-4C74-AA20-78B7BD3F541C}"/>
              </a:ext>
            </a:extLst>
          </p:cNvPr>
          <p:cNvSpPr/>
          <p:nvPr/>
        </p:nvSpPr>
        <p:spPr>
          <a:xfrm>
            <a:off x="2530325" y="1825660"/>
            <a:ext cx="3049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vi-VN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8A67F73-E2DC-463A-869F-CB9C8EE0A0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81" y="2431238"/>
            <a:ext cx="2479203" cy="29419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1EEE229-257C-4E27-B8AE-28E0B3BDEA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50" y="2544485"/>
            <a:ext cx="5120710" cy="26847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AD65350-99D2-47B0-8D1B-215C4158AA49}"/>
              </a:ext>
            </a:extLst>
          </p:cNvPr>
          <p:cNvSpPr/>
          <p:nvPr/>
        </p:nvSpPr>
        <p:spPr>
          <a:xfrm>
            <a:off x="5436095" y="1916832"/>
            <a:ext cx="18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M: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AC9BD6C-636E-4A8C-8F26-4E07E9CC85E9}"/>
              </a:ext>
            </a:extLst>
          </p:cNvPr>
          <p:cNvSpPr/>
          <p:nvPr/>
        </p:nvSpPr>
        <p:spPr>
          <a:xfrm>
            <a:off x="6948263" y="1916832"/>
            <a:ext cx="18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C467A80-C33D-465D-871F-056325FA80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9555" y="5589240"/>
            <a:ext cx="609600" cy="6096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E93865BE-701A-476D-8D59-F14BE006E2C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7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2193">
        <p:blinds dir="vert"/>
      </p:transition>
    </mc:Choice>
    <mc:Fallback xmlns="">
      <p:transition spd="slow" advTm="6219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  <p:bldP spid="13" grpId="0"/>
      <p:bldP spid="14" grpId="0"/>
      <p:bldP spid="20" grpId="0"/>
      <p:bldP spid="21" grpId="0"/>
    </p:bldLst>
  </p:timing>
  <p:extLst>
    <p:ext uri="{E180D4A7-C9FB-4DFB-919C-405C955672EB}">
      <p14:showEvtLst xmlns:p14="http://schemas.microsoft.com/office/powerpoint/2010/main">
        <p14:playEvt time="54647" objId="3"/>
        <p14:stopEvt time="6192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543" y="2537440"/>
            <a:ext cx="3551530" cy="2657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563" y="3586028"/>
            <a:ext cx="2388739" cy="21594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1082" y="837774"/>
            <a:ext cx="5690235" cy="51918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734" y="1348694"/>
            <a:ext cx="2242525" cy="19933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9D7AB9C-6635-4F71-9FFC-DFA0B951FFBF}"/>
              </a:ext>
            </a:extLst>
          </p:cNvPr>
          <p:cNvSpPr txBox="1">
            <a:spLocks/>
          </p:cNvSpPr>
          <p:nvPr/>
        </p:nvSpPr>
        <p:spPr>
          <a:xfrm>
            <a:off x="-842027" y="185865"/>
            <a:ext cx="10515600" cy="1303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b="1" dirty="0">
                <a:solidFill>
                  <a:srgbClr val="7030A0"/>
                </a:solidFill>
                <a:latin typeface="+mj-lt"/>
              </a:rPr>
              <a:t>LUYỆN TỪ VÀ CÂU </a:t>
            </a:r>
            <a:br>
              <a:rPr lang="vi-VN" b="1" dirty="0">
                <a:solidFill>
                  <a:srgbClr val="7030A0"/>
                </a:solidFill>
                <a:latin typeface="+mj-lt"/>
              </a:rPr>
            </a:br>
            <a:r>
              <a:rPr lang="vi-VN" b="1" dirty="0">
                <a:solidFill>
                  <a:srgbClr val="7030A0"/>
                </a:solidFill>
                <a:latin typeface="+mj-lt"/>
              </a:rPr>
              <a:t>MỞ RỘNG VỐN TỪ: NHÂN HẬU – ĐOÀN KẾT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2647D4-3036-4016-BF5F-56D38862F45C}"/>
              </a:ext>
            </a:extLst>
          </p:cNvPr>
          <p:cNvSpPr/>
          <p:nvPr/>
        </p:nvSpPr>
        <p:spPr>
          <a:xfrm>
            <a:off x="1187624" y="980728"/>
            <a:ext cx="3568691" cy="54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FC4CF14-3617-4A83-A779-5CC24E627850}"/>
              </a:ext>
            </a:extLst>
          </p:cNvPr>
          <p:cNvSpPr/>
          <p:nvPr/>
        </p:nvSpPr>
        <p:spPr>
          <a:xfrm>
            <a:off x="1090165" y="1465620"/>
            <a:ext cx="3049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vi-VN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365A38-E778-4BF5-A336-06C51920C57D}"/>
              </a:ext>
            </a:extLst>
          </p:cNvPr>
          <p:cNvSpPr/>
          <p:nvPr/>
        </p:nvSpPr>
        <p:spPr>
          <a:xfrm>
            <a:off x="3851920" y="2535287"/>
            <a:ext cx="18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M: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F709A1-5ABD-41B7-A421-EF00684B4EB9}"/>
              </a:ext>
            </a:extLst>
          </p:cNvPr>
          <p:cNvSpPr/>
          <p:nvPr/>
        </p:nvSpPr>
        <p:spPr>
          <a:xfrm>
            <a:off x="5364088" y="2535287"/>
            <a:ext cx="18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5319D21-CBD4-492E-804B-D924F86121DF}"/>
              </a:ext>
            </a:extLst>
          </p:cNvPr>
          <p:cNvSpPr/>
          <p:nvPr/>
        </p:nvSpPr>
        <p:spPr>
          <a:xfrm>
            <a:off x="3995936" y="3140968"/>
            <a:ext cx="18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DD5B779-3A46-4D68-847F-13A9EC115E31}"/>
              </a:ext>
            </a:extLst>
          </p:cNvPr>
          <p:cNvSpPr/>
          <p:nvPr/>
        </p:nvSpPr>
        <p:spPr>
          <a:xfrm>
            <a:off x="5292080" y="3183359"/>
            <a:ext cx="18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650BE4-6084-48CB-966E-C8EABF35B6CC}"/>
              </a:ext>
            </a:extLst>
          </p:cNvPr>
          <p:cNvSpPr/>
          <p:nvPr/>
        </p:nvSpPr>
        <p:spPr>
          <a:xfrm>
            <a:off x="3995936" y="3831431"/>
            <a:ext cx="18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217559-6FC7-492A-BB60-457D2C50BAB3}"/>
              </a:ext>
            </a:extLst>
          </p:cNvPr>
          <p:cNvSpPr/>
          <p:nvPr/>
        </p:nvSpPr>
        <p:spPr>
          <a:xfrm>
            <a:off x="5516488" y="3831431"/>
            <a:ext cx="18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BAB5994E-D03E-4E7E-AE76-C15B2E84CE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3"/>
    </mc:Choice>
    <mc:Fallback xmlns="">
      <p:transition spd="slow" advTm="30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737" y="1453852"/>
            <a:ext cx="3401524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-1" y="1545269"/>
            <a:ext cx="589556" cy="20116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899868"/>
            <a:ext cx="9144000" cy="298551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415773" y="28594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sz="1350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66" y="5218850"/>
            <a:ext cx="4810161" cy="116247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31" y="810842"/>
            <a:ext cx="1759996" cy="7344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E6B6D05-84A8-4BD7-8B10-D30A657B5D94}"/>
              </a:ext>
            </a:extLst>
          </p:cNvPr>
          <p:cNvSpPr txBox="1">
            <a:spLocks/>
          </p:cNvSpPr>
          <p:nvPr/>
        </p:nvSpPr>
        <p:spPr>
          <a:xfrm>
            <a:off x="-1044624" y="468997"/>
            <a:ext cx="10515600" cy="1303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b="1" dirty="0">
                <a:solidFill>
                  <a:srgbClr val="7030A0"/>
                </a:solidFill>
                <a:latin typeface="+mj-lt"/>
              </a:rPr>
              <a:t>LUYỆN TỪ VÀ CÂU </a:t>
            </a:r>
            <a:br>
              <a:rPr lang="vi-VN" b="1" dirty="0">
                <a:solidFill>
                  <a:srgbClr val="7030A0"/>
                </a:solidFill>
                <a:latin typeface="+mj-lt"/>
              </a:rPr>
            </a:br>
            <a:r>
              <a:rPr lang="vi-VN" b="1" dirty="0">
                <a:solidFill>
                  <a:srgbClr val="7030A0"/>
                </a:solidFill>
                <a:latin typeface="+mj-lt"/>
              </a:rPr>
              <a:t>MỞ RỘNG VỐN TỪ: NHÂN HẬU – ĐOÀN KẾT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64FF61C-B21B-406E-B39B-E521CEA91097}"/>
              </a:ext>
            </a:extLst>
          </p:cNvPr>
          <p:cNvSpPr/>
          <p:nvPr/>
        </p:nvSpPr>
        <p:spPr>
          <a:xfrm>
            <a:off x="1547664" y="1445875"/>
            <a:ext cx="3568691" cy="54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72B2029-0D93-4C74-AA20-78B7BD3F541C}"/>
              </a:ext>
            </a:extLst>
          </p:cNvPr>
          <p:cNvSpPr/>
          <p:nvPr/>
        </p:nvSpPr>
        <p:spPr>
          <a:xfrm>
            <a:off x="2530325" y="1825660"/>
            <a:ext cx="3049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endParaRPr lang="vi-VN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04B28BC-8414-400A-A5AF-6E0F556B8A52}"/>
              </a:ext>
            </a:extLst>
          </p:cNvPr>
          <p:cNvSpPr/>
          <p:nvPr/>
        </p:nvSpPr>
        <p:spPr>
          <a:xfrm>
            <a:off x="5218438" y="1916832"/>
            <a:ext cx="187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M: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hung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64312E-B669-439C-AF96-AE47A7CD0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13" y="2348880"/>
            <a:ext cx="3686228" cy="2761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881D6E-EAD5-4321-A829-CE27E05F8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65" y="2370026"/>
            <a:ext cx="2746138" cy="30829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4779A7F-477B-4327-A17F-F71955566F3B}"/>
              </a:ext>
            </a:extLst>
          </p:cNvPr>
          <p:cNvSpPr/>
          <p:nvPr/>
        </p:nvSpPr>
        <p:spPr>
          <a:xfrm>
            <a:off x="6804248" y="1917019"/>
            <a:ext cx="187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quỷ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Dong-ho-dem-nguoc-5-gi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A0268ED-B7D3-4123-9DB8-3AE6067E86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0793" y="5581439"/>
            <a:ext cx="609600" cy="609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021C0EE6-6672-4B5B-BBA1-1AFD261655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9554">
        <p:blinds dir="vert"/>
      </p:transition>
    </mc:Choice>
    <mc:Fallback xmlns="">
      <p:transition spd="slow" advTm="4955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4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2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  <p:bldP spid="16" grpId="0"/>
      <p:bldP spid="18" grpId="0"/>
    </p:bldLst>
  </p:timing>
  <p:extLst>
    <p:ext uri="{E180D4A7-C9FB-4DFB-919C-405C955672EB}">
      <p14:showEvtLst xmlns:p14="http://schemas.microsoft.com/office/powerpoint/2010/main">
        <p14:playEvt time="42941" objId="19"/>
        <p14:pauseEvt time="49528" objId="19"/>
        <p14:stopEvt time="49528" objId="1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69283" y="4653136"/>
            <a:ext cx="10595758" cy="21897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0272" y="748296"/>
            <a:ext cx="6004278" cy="4939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283" y="1820214"/>
            <a:ext cx="1483770" cy="751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620" y="4412440"/>
            <a:ext cx="2668190" cy="18108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93EBB077-400D-41C1-B9BD-9895AA2029D8}"/>
              </a:ext>
            </a:extLst>
          </p:cNvPr>
          <p:cNvSpPr txBox="1">
            <a:spLocks/>
          </p:cNvSpPr>
          <p:nvPr/>
        </p:nvSpPr>
        <p:spPr>
          <a:xfrm>
            <a:off x="-842027" y="185865"/>
            <a:ext cx="10515600" cy="1303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b="1" dirty="0">
                <a:solidFill>
                  <a:srgbClr val="7030A0"/>
                </a:solidFill>
                <a:latin typeface="+mj-lt"/>
              </a:rPr>
              <a:t>LUYỆN TỪ VÀ CÂU </a:t>
            </a:r>
            <a:br>
              <a:rPr lang="vi-VN" b="1" dirty="0">
                <a:solidFill>
                  <a:srgbClr val="7030A0"/>
                </a:solidFill>
                <a:latin typeface="+mj-lt"/>
              </a:rPr>
            </a:br>
            <a:r>
              <a:rPr lang="vi-VN" b="1" dirty="0">
                <a:solidFill>
                  <a:srgbClr val="7030A0"/>
                </a:solidFill>
                <a:latin typeface="+mj-lt"/>
              </a:rPr>
              <a:t>MỞ RỘNG VỐN TỪ: NHÂN HẬU – ĐOÀN KẾT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ADBAEC0-EA86-42D5-85A2-C55AE00D11CF}"/>
              </a:ext>
            </a:extLst>
          </p:cNvPr>
          <p:cNvSpPr/>
          <p:nvPr/>
        </p:nvSpPr>
        <p:spPr>
          <a:xfrm>
            <a:off x="611560" y="1013827"/>
            <a:ext cx="3568691" cy="54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0AFA73F-2E4F-4C5D-BD8D-4F834C934B05}"/>
              </a:ext>
            </a:extLst>
          </p:cNvPr>
          <p:cNvSpPr/>
          <p:nvPr/>
        </p:nvSpPr>
        <p:spPr>
          <a:xfrm>
            <a:off x="3250405" y="2041684"/>
            <a:ext cx="3049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endParaRPr lang="vi-VN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F54BC36-85FE-435F-93E6-D3EFA8B6D2C0}"/>
              </a:ext>
            </a:extLst>
          </p:cNvPr>
          <p:cNvSpPr/>
          <p:nvPr/>
        </p:nvSpPr>
        <p:spPr>
          <a:xfrm>
            <a:off x="3563888" y="2463279"/>
            <a:ext cx="187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M: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hung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9A34B40-4A81-489D-B5F9-4A48EAE627C2}"/>
              </a:ext>
            </a:extLst>
          </p:cNvPr>
          <p:cNvSpPr/>
          <p:nvPr/>
        </p:nvSpPr>
        <p:spPr>
          <a:xfrm>
            <a:off x="5076056" y="2463279"/>
            <a:ext cx="187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quỷ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C051A8E-6723-4A04-B8FC-2C733B765904}"/>
              </a:ext>
            </a:extLst>
          </p:cNvPr>
          <p:cNvSpPr/>
          <p:nvPr/>
        </p:nvSpPr>
        <p:spPr>
          <a:xfrm>
            <a:off x="3779912" y="3068960"/>
            <a:ext cx="187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656A8F-6595-413A-9FF3-6D0322303FDE}"/>
              </a:ext>
            </a:extLst>
          </p:cNvPr>
          <p:cNvSpPr/>
          <p:nvPr/>
        </p:nvSpPr>
        <p:spPr>
          <a:xfrm>
            <a:off x="4902270" y="3053411"/>
            <a:ext cx="187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336C767-EE7E-4E11-BE23-248D4D7CC9EC}"/>
              </a:ext>
            </a:extLst>
          </p:cNvPr>
          <p:cNvSpPr/>
          <p:nvPr/>
        </p:nvSpPr>
        <p:spPr>
          <a:xfrm>
            <a:off x="6201750" y="3068960"/>
            <a:ext cx="187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A509612-0C66-4AA4-9939-799B0FECF361}"/>
              </a:ext>
            </a:extLst>
          </p:cNvPr>
          <p:cNvSpPr/>
          <p:nvPr/>
        </p:nvSpPr>
        <p:spPr>
          <a:xfrm>
            <a:off x="3794014" y="3573203"/>
            <a:ext cx="187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0E4043-1BD4-42B1-84ED-CF86DFC72560}"/>
              </a:ext>
            </a:extLst>
          </p:cNvPr>
          <p:cNvSpPr/>
          <p:nvPr/>
        </p:nvSpPr>
        <p:spPr>
          <a:xfrm>
            <a:off x="4889870" y="3571348"/>
            <a:ext cx="1873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nghiệt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EF55D90-4261-48FB-90C2-418536BB98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86"/>
    </mc:Choice>
    <mc:Fallback xmlns="">
      <p:transition spd="slow" advTm="30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"/>
          <p:cNvSpPr/>
          <p:nvPr/>
        </p:nvSpPr>
        <p:spPr>
          <a:xfrm>
            <a:off x="332905" y="980728"/>
            <a:ext cx="8552607" cy="514312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0" cap="flat" cmpd="sng">
            <a:solidFill>
              <a:srgbClr val="7E430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chemeClr val="lt1"/>
              </a:buClr>
              <a:buSzPts val="1800"/>
            </a:pPr>
            <a:endParaRPr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" descr="A close-up of a packet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8250" y="1142636"/>
            <a:ext cx="957263" cy="96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" descr="Logo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971" y="5151077"/>
            <a:ext cx="1632402" cy="102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58890" y="4273227"/>
            <a:ext cx="2048147" cy="144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A59326F0-3D10-4905-91E7-04CF1F8E2E37}"/>
              </a:ext>
            </a:extLst>
          </p:cNvPr>
          <p:cNvSpPr txBox="1">
            <a:spLocks/>
          </p:cNvSpPr>
          <p:nvPr/>
        </p:nvSpPr>
        <p:spPr>
          <a:xfrm>
            <a:off x="-1044624" y="159221"/>
            <a:ext cx="10515600" cy="1303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2400" b="1" dirty="0">
                <a:solidFill>
                  <a:srgbClr val="7030A0"/>
                </a:solidFill>
                <a:latin typeface="+mj-lt"/>
              </a:rPr>
              <a:t>LUYỆN TỪ VÀ CÂU </a:t>
            </a:r>
            <a:br>
              <a:rPr lang="vi-VN" sz="2400" b="1" dirty="0">
                <a:solidFill>
                  <a:srgbClr val="7030A0"/>
                </a:solidFill>
                <a:latin typeface="+mj-lt"/>
              </a:rPr>
            </a:br>
            <a:r>
              <a:rPr lang="vi-VN" sz="2400" b="1" dirty="0">
                <a:solidFill>
                  <a:srgbClr val="7030A0"/>
                </a:solidFill>
                <a:latin typeface="+mj-lt"/>
              </a:rPr>
              <a:t>MỞ RỘNG VỐN TỪ: NHÂN HẬU – ĐOÀN KẾT</a:t>
            </a:r>
            <a:endParaRPr lang="en-US" sz="2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CF0C8EF9-316A-4A47-8598-3ADBE9EF074D}"/>
              </a:ext>
            </a:extLst>
          </p:cNvPr>
          <p:cNvSpPr/>
          <p:nvPr/>
        </p:nvSpPr>
        <p:spPr>
          <a:xfrm>
            <a:off x="539552" y="2132856"/>
            <a:ext cx="3240361" cy="2006069"/>
          </a:xfrm>
          <a:prstGeom prst="cloudCallout">
            <a:avLst>
              <a:gd name="adj1" fmla="val -24562"/>
              <a:gd name="adj2" fmla="val 866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Em hãy đặt một câu với các từ mà em đã tìm được trong bài tập số 1? </a:t>
            </a:r>
          </a:p>
          <a:p>
            <a:pPr algn="ctr"/>
            <a:endParaRPr lang="en-US" sz="2000" dirty="0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D410B117-EFE2-4B36-9715-2A8D18C9E5BA}"/>
              </a:ext>
            </a:extLst>
          </p:cNvPr>
          <p:cNvSpPr/>
          <p:nvPr/>
        </p:nvSpPr>
        <p:spPr>
          <a:xfrm>
            <a:off x="2771800" y="3939171"/>
            <a:ext cx="3816424" cy="1866093"/>
          </a:xfrm>
          <a:prstGeom prst="wedgeEllipseCallout">
            <a:avLst>
              <a:gd name="adj1" fmla="val 69148"/>
              <a:gd name="adj2" fmla="val 1048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phù thủy có tâm địa thật độc 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0EFE9553-6A9A-45F5-9E45-3AED59547F1F}"/>
              </a:ext>
            </a:extLst>
          </p:cNvPr>
          <p:cNvSpPr/>
          <p:nvPr/>
        </p:nvSpPr>
        <p:spPr>
          <a:xfrm>
            <a:off x="5292080" y="2138971"/>
            <a:ext cx="3312368" cy="1866093"/>
          </a:xfrm>
          <a:prstGeom prst="wedgeEllipseCallout">
            <a:avLst>
              <a:gd name="adj1" fmla="val 42023"/>
              <a:gd name="adj2" fmla="val 7682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D1C42C6E-0779-4508-AB01-C42549E0C71E}"/>
              </a:ext>
            </a:extLst>
          </p:cNvPr>
          <p:cNvCxnSpPr>
            <a:cxnSpLocks/>
          </p:cNvCxnSpPr>
          <p:nvPr/>
        </p:nvCxnSpPr>
        <p:spPr>
          <a:xfrm>
            <a:off x="6862304" y="3399972"/>
            <a:ext cx="93610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6257639-1438-4E70-998A-EF03F1652132}"/>
              </a:ext>
            </a:extLst>
          </p:cNvPr>
          <p:cNvCxnSpPr>
            <a:cxnSpLocks/>
          </p:cNvCxnSpPr>
          <p:nvPr/>
        </p:nvCxnSpPr>
        <p:spPr>
          <a:xfrm>
            <a:off x="4499992" y="5189444"/>
            <a:ext cx="7200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2CFE5FB-75D3-4A49-B5B8-FF2D413C88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9" y="4460208"/>
            <a:ext cx="1080120" cy="16460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981EF64-F4B5-4306-9BDA-6136708E07BC}"/>
              </a:ext>
            </a:extLst>
          </p:cNvPr>
          <p:cNvSpPr/>
          <p:nvPr/>
        </p:nvSpPr>
        <p:spPr>
          <a:xfrm>
            <a:off x="611560" y="1052736"/>
            <a:ext cx="8064896" cy="101862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a,Từ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b,Từ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hung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xmlns="" id="{01D655DE-A273-460F-BB29-418596D644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098">
        <p:dissolve/>
      </p:transition>
    </mc:Choice>
    <mc:Fallback xmlns="">
      <p:transition spd="slow" advTm="6209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0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087" y="2132856"/>
            <a:ext cx="8622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(Cột có dấu + để ghi các từ thể hiện lòng nhân hậu hoặc tinh thần đoàn kết. </a:t>
            </a:r>
            <a:endParaRPr lang="en-US" sz="24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Cột có dấu - để ghi các từ có nghĩa trái với nhân hậu, đoàn kết.)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073169"/>
              </p:ext>
            </p:extLst>
          </p:nvPr>
        </p:nvGraphicFramePr>
        <p:xfrm>
          <a:off x="-23122" y="3462845"/>
          <a:ext cx="9136227" cy="320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2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220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05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7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7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23121" y="4551511"/>
            <a:ext cx="2506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5847656"/>
            <a:ext cx="2483769" cy="46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23515" y="4623519"/>
            <a:ext cx="2378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44208" y="4623519"/>
            <a:ext cx="2258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79235A1-3145-46F6-8F10-DB7AFA7950F3}"/>
              </a:ext>
            </a:extLst>
          </p:cNvPr>
          <p:cNvSpPr txBox="1">
            <a:spLocks/>
          </p:cNvSpPr>
          <p:nvPr/>
        </p:nvSpPr>
        <p:spPr>
          <a:xfrm>
            <a:off x="-1044624" y="1592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b="1" dirty="0">
                <a:solidFill>
                  <a:srgbClr val="7030A0"/>
                </a:solidFill>
                <a:latin typeface="+mj-lt"/>
              </a:rPr>
              <a:t>LUYỆN TỪ VÀ CÂU </a:t>
            </a:r>
            <a:br>
              <a:rPr lang="vi-VN" b="1" dirty="0">
                <a:solidFill>
                  <a:srgbClr val="7030A0"/>
                </a:solidFill>
                <a:latin typeface="+mj-lt"/>
              </a:rPr>
            </a:br>
            <a:r>
              <a:rPr lang="vi-VN" b="1" dirty="0">
                <a:solidFill>
                  <a:srgbClr val="7030A0"/>
                </a:solidFill>
                <a:latin typeface="+mj-lt"/>
              </a:rPr>
              <a:t>MỞ RỘNG VỐN TỪ: NHÂN HẬU – ĐOÀN KẾT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0496957-6836-4AC1-864F-54B72E5E9414}"/>
              </a:ext>
            </a:extLst>
          </p:cNvPr>
          <p:cNvCxnSpPr/>
          <p:nvPr/>
        </p:nvCxnSpPr>
        <p:spPr>
          <a:xfrm>
            <a:off x="1835696" y="1522884"/>
            <a:ext cx="31683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631CB99-EB11-4BF5-8ED8-F67ED4103DB4}"/>
              </a:ext>
            </a:extLst>
          </p:cNvPr>
          <p:cNvCxnSpPr>
            <a:cxnSpLocks/>
          </p:cNvCxnSpPr>
          <p:nvPr/>
        </p:nvCxnSpPr>
        <p:spPr>
          <a:xfrm>
            <a:off x="3225750" y="2492896"/>
            <a:ext cx="530669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F79C128-51DB-4BCE-9CE6-4987F7556FDF}"/>
              </a:ext>
            </a:extLst>
          </p:cNvPr>
          <p:cNvCxnSpPr>
            <a:cxnSpLocks/>
          </p:cNvCxnSpPr>
          <p:nvPr/>
        </p:nvCxnSpPr>
        <p:spPr>
          <a:xfrm>
            <a:off x="2843808" y="3284984"/>
            <a:ext cx="50405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D239912-D010-4C5E-8BA8-1BF95A834A94}"/>
              </a:ext>
            </a:extLst>
          </p:cNvPr>
          <p:cNvSpPr/>
          <p:nvPr/>
        </p:nvSpPr>
        <p:spPr>
          <a:xfrm>
            <a:off x="6420014" y="112474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9F24BD1-D934-471D-950E-84A398924D6D}"/>
              </a:ext>
            </a:extLst>
          </p:cNvPr>
          <p:cNvSpPr/>
          <p:nvPr/>
        </p:nvSpPr>
        <p:spPr>
          <a:xfrm>
            <a:off x="7486182" y="112474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A7A889-4E6D-49AF-A59C-BBECA97B8F34}"/>
              </a:ext>
            </a:extLst>
          </p:cNvPr>
          <p:cNvSpPr/>
          <p:nvPr/>
        </p:nvSpPr>
        <p:spPr>
          <a:xfrm>
            <a:off x="35496" y="148478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30DA7D6-B872-4987-8CB9-1B8D809102DC}"/>
              </a:ext>
            </a:extLst>
          </p:cNvPr>
          <p:cNvSpPr/>
          <p:nvPr/>
        </p:nvSpPr>
        <p:spPr>
          <a:xfrm>
            <a:off x="1187624" y="148478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9141404-8504-438D-85BB-ADF58FE01E41}"/>
              </a:ext>
            </a:extLst>
          </p:cNvPr>
          <p:cNvSpPr/>
          <p:nvPr/>
        </p:nvSpPr>
        <p:spPr>
          <a:xfrm>
            <a:off x="2267744" y="1484784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0A3D2C0-CC98-476A-B0B8-BD123482C2FA}"/>
              </a:ext>
            </a:extLst>
          </p:cNvPr>
          <p:cNvSpPr/>
          <p:nvPr/>
        </p:nvSpPr>
        <p:spPr>
          <a:xfrm>
            <a:off x="3505832" y="1498147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5BA9D57-8B60-4968-AA63-EA8F90BD60E3}"/>
              </a:ext>
            </a:extLst>
          </p:cNvPr>
          <p:cNvSpPr/>
          <p:nvPr/>
        </p:nvSpPr>
        <p:spPr>
          <a:xfrm>
            <a:off x="4499992" y="1484195"/>
            <a:ext cx="167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A1D57B7-F5BC-4F68-ADA7-74A9B5CDD198}"/>
              </a:ext>
            </a:extLst>
          </p:cNvPr>
          <p:cNvSpPr/>
          <p:nvPr/>
        </p:nvSpPr>
        <p:spPr>
          <a:xfrm>
            <a:off x="5902006" y="1483633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2184955-4742-43FC-B9C7-EC4CD61DE330}"/>
              </a:ext>
            </a:extLst>
          </p:cNvPr>
          <p:cNvSpPr/>
          <p:nvPr/>
        </p:nvSpPr>
        <p:spPr>
          <a:xfrm>
            <a:off x="7025106" y="1469119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06379AE-F783-4462-8201-FF17B913DA54}"/>
              </a:ext>
            </a:extLst>
          </p:cNvPr>
          <p:cNvSpPr/>
          <p:nvPr/>
        </p:nvSpPr>
        <p:spPr>
          <a:xfrm>
            <a:off x="35496" y="1815769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hung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03393F5-53EF-401E-B811-2CFFE029BBC6}"/>
              </a:ext>
            </a:extLst>
          </p:cNvPr>
          <p:cNvSpPr/>
          <p:nvPr/>
        </p:nvSpPr>
        <p:spPr>
          <a:xfrm>
            <a:off x="1187624" y="1815207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70FE082-AFF9-4183-ADBD-9BEC9B147939}"/>
              </a:ext>
            </a:extLst>
          </p:cNvPr>
          <p:cNvSpPr/>
          <p:nvPr/>
        </p:nvSpPr>
        <p:spPr>
          <a:xfrm>
            <a:off x="2135994" y="1815769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670D90C-D59F-4A2C-8578-475D013481E9}"/>
              </a:ext>
            </a:extLst>
          </p:cNvPr>
          <p:cNvSpPr/>
          <p:nvPr/>
        </p:nvSpPr>
        <p:spPr>
          <a:xfrm>
            <a:off x="3333350" y="1800693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đùm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1BC7E2F-9EB0-48C7-AB2B-B77CA5CB5B06}"/>
              </a:ext>
            </a:extLst>
          </p:cNvPr>
          <p:cNvSpPr/>
          <p:nvPr/>
        </p:nvSpPr>
        <p:spPr>
          <a:xfrm>
            <a:off x="4542972" y="1815207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10AE7BA-8788-4C8D-A59B-1F7BF84CF669}"/>
              </a:ext>
            </a:extLst>
          </p:cNvPr>
          <p:cNvSpPr/>
          <p:nvPr/>
        </p:nvSpPr>
        <p:spPr>
          <a:xfrm>
            <a:off x="5940152" y="1815207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FE69EFB-EF5F-4A7B-8C8C-FA72925A4661}"/>
              </a:ext>
            </a:extLst>
          </p:cNvPr>
          <p:cNvSpPr/>
          <p:nvPr/>
        </p:nvSpPr>
        <p:spPr>
          <a:xfrm>
            <a:off x="7148478" y="1800693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bạo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D5E9F8C-6F04-47AF-B311-35A1BC2F4EAC}"/>
              </a:ext>
            </a:extLst>
          </p:cNvPr>
          <p:cNvSpPr txBox="1"/>
          <p:nvPr/>
        </p:nvSpPr>
        <p:spPr>
          <a:xfrm>
            <a:off x="352556" y="1124744"/>
            <a:ext cx="6667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24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Xếp các từ sau vào ô thích hợp trong bảng:</a:t>
            </a:r>
            <a:endParaRPr lang="vi-VN" sz="24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m-thanh-dong-ho-tich-tac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82D408F4-E4EF-47B5-A04C-DFCBE26042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98" y="6252428"/>
            <a:ext cx="609600" cy="6096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xmlns="" id="{697E539B-D5B5-4B1F-A768-D1FA66D44DB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74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19198">
        <p:checker/>
      </p:transition>
    </mc:Choice>
    <mc:Fallback xmlns="">
      <p:transition spd="slow" advTm="11919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</p:bldLst>
  </p:timing>
  <p:extLst>
    <p:ext uri="{E180D4A7-C9FB-4DFB-919C-405C955672EB}">
      <p14:showEvtLst xmlns:p14="http://schemas.microsoft.com/office/powerpoint/2010/main">
        <p14:playEvt time="110333" objId="5"/>
        <p14:stopEvt time="118494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087" y="2132856"/>
            <a:ext cx="8622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(Cột có dấu + để ghi các từ thể hiện lòng nhân hậu hoặc tinh thần đoàn kết. </a:t>
            </a:r>
            <a:endParaRPr lang="en-US" sz="24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Cột có dấu - để ghi các từ có nghĩa trái với nhân hậu, đoàn kết.)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272333"/>
              </p:ext>
            </p:extLst>
          </p:nvPr>
        </p:nvGraphicFramePr>
        <p:xfrm>
          <a:off x="-23121" y="3394024"/>
          <a:ext cx="9136227" cy="320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2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220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0593">
                <a:tc>
                  <a:txBody>
                    <a:bodyPr/>
                    <a:lstStyle/>
                    <a:p>
                      <a:r>
                        <a:rPr lang="en-US" dirty="0"/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7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7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23121" y="4551511"/>
            <a:ext cx="2506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5847656"/>
            <a:ext cx="2483769" cy="46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79235A1-3145-46F6-8F10-DB7AFA7950F3}"/>
              </a:ext>
            </a:extLst>
          </p:cNvPr>
          <p:cNvSpPr txBox="1">
            <a:spLocks/>
          </p:cNvSpPr>
          <p:nvPr/>
        </p:nvSpPr>
        <p:spPr>
          <a:xfrm>
            <a:off x="-1044624" y="2312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b="1" dirty="0">
                <a:solidFill>
                  <a:srgbClr val="7030A0"/>
                </a:solidFill>
                <a:latin typeface="+mj-lt"/>
              </a:rPr>
              <a:t>LUYỆN TỪ VÀ CÂU </a:t>
            </a:r>
            <a:br>
              <a:rPr lang="vi-VN" b="1" dirty="0">
                <a:solidFill>
                  <a:srgbClr val="7030A0"/>
                </a:solidFill>
                <a:latin typeface="+mj-lt"/>
              </a:rPr>
            </a:br>
            <a:r>
              <a:rPr lang="vi-VN" b="1" dirty="0">
                <a:solidFill>
                  <a:srgbClr val="7030A0"/>
                </a:solidFill>
                <a:latin typeface="+mj-lt"/>
              </a:rPr>
              <a:t>MỞ RỘNG VỐN TỪ: NHÂN HẬU – ĐOÀN KẾT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0496957-6836-4AC1-864F-54B72E5E9414}"/>
              </a:ext>
            </a:extLst>
          </p:cNvPr>
          <p:cNvCxnSpPr/>
          <p:nvPr/>
        </p:nvCxnSpPr>
        <p:spPr>
          <a:xfrm>
            <a:off x="1835696" y="1522884"/>
            <a:ext cx="31683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631CB99-EB11-4BF5-8ED8-F67ED4103DB4}"/>
              </a:ext>
            </a:extLst>
          </p:cNvPr>
          <p:cNvCxnSpPr>
            <a:cxnSpLocks/>
          </p:cNvCxnSpPr>
          <p:nvPr/>
        </p:nvCxnSpPr>
        <p:spPr>
          <a:xfrm>
            <a:off x="3225750" y="2492896"/>
            <a:ext cx="530669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F79C128-51DB-4BCE-9CE6-4987F7556FDF}"/>
              </a:ext>
            </a:extLst>
          </p:cNvPr>
          <p:cNvCxnSpPr>
            <a:cxnSpLocks/>
          </p:cNvCxnSpPr>
          <p:nvPr/>
        </p:nvCxnSpPr>
        <p:spPr>
          <a:xfrm>
            <a:off x="2843808" y="3284984"/>
            <a:ext cx="50405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D239912-D010-4C5E-8BA8-1BF95A834A94}"/>
              </a:ext>
            </a:extLst>
          </p:cNvPr>
          <p:cNvSpPr/>
          <p:nvPr/>
        </p:nvSpPr>
        <p:spPr>
          <a:xfrm>
            <a:off x="6420014" y="112474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9F24BD1-D934-471D-950E-84A398924D6D}"/>
              </a:ext>
            </a:extLst>
          </p:cNvPr>
          <p:cNvSpPr/>
          <p:nvPr/>
        </p:nvSpPr>
        <p:spPr>
          <a:xfrm>
            <a:off x="7486182" y="112474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A7A889-4E6D-49AF-A59C-BBECA97B8F34}"/>
              </a:ext>
            </a:extLst>
          </p:cNvPr>
          <p:cNvSpPr/>
          <p:nvPr/>
        </p:nvSpPr>
        <p:spPr>
          <a:xfrm>
            <a:off x="35496" y="148478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30DA7D6-B872-4987-8CB9-1B8D809102DC}"/>
              </a:ext>
            </a:extLst>
          </p:cNvPr>
          <p:cNvSpPr/>
          <p:nvPr/>
        </p:nvSpPr>
        <p:spPr>
          <a:xfrm>
            <a:off x="1187624" y="148478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9141404-8504-438D-85BB-ADF58FE01E41}"/>
              </a:ext>
            </a:extLst>
          </p:cNvPr>
          <p:cNvSpPr/>
          <p:nvPr/>
        </p:nvSpPr>
        <p:spPr>
          <a:xfrm>
            <a:off x="2267744" y="1484784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5BA9D57-8B60-4968-AA63-EA8F90BD60E3}"/>
              </a:ext>
            </a:extLst>
          </p:cNvPr>
          <p:cNvSpPr/>
          <p:nvPr/>
        </p:nvSpPr>
        <p:spPr>
          <a:xfrm>
            <a:off x="4499992" y="1484195"/>
            <a:ext cx="167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A1D57B7-F5BC-4F68-ADA7-74A9B5CDD198}"/>
              </a:ext>
            </a:extLst>
          </p:cNvPr>
          <p:cNvSpPr/>
          <p:nvPr/>
        </p:nvSpPr>
        <p:spPr>
          <a:xfrm>
            <a:off x="5902006" y="1483633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2184955-4742-43FC-B9C7-EC4CD61DE330}"/>
              </a:ext>
            </a:extLst>
          </p:cNvPr>
          <p:cNvSpPr/>
          <p:nvPr/>
        </p:nvSpPr>
        <p:spPr>
          <a:xfrm>
            <a:off x="7025106" y="1469107"/>
            <a:ext cx="1564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06379AE-F783-4462-8201-FF17B913DA54}"/>
              </a:ext>
            </a:extLst>
          </p:cNvPr>
          <p:cNvSpPr/>
          <p:nvPr/>
        </p:nvSpPr>
        <p:spPr>
          <a:xfrm>
            <a:off x="35496" y="1815769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hung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70FE082-AFF9-4183-ADBD-9BEC9B147939}"/>
              </a:ext>
            </a:extLst>
          </p:cNvPr>
          <p:cNvSpPr/>
          <p:nvPr/>
        </p:nvSpPr>
        <p:spPr>
          <a:xfrm>
            <a:off x="1259632" y="1815769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1BC7E2F-9EB0-48C7-AB2B-B77CA5CB5B06}"/>
              </a:ext>
            </a:extLst>
          </p:cNvPr>
          <p:cNvSpPr/>
          <p:nvPr/>
        </p:nvSpPr>
        <p:spPr>
          <a:xfrm>
            <a:off x="4614980" y="1815207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FE69EFB-EF5F-4A7B-8C8C-FA72925A4661}"/>
              </a:ext>
            </a:extLst>
          </p:cNvPr>
          <p:cNvSpPr/>
          <p:nvPr/>
        </p:nvSpPr>
        <p:spPr>
          <a:xfrm>
            <a:off x="3491318" y="1484784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D5E9F8C-6F04-47AF-B311-35A1BC2F4EAC}"/>
              </a:ext>
            </a:extLst>
          </p:cNvPr>
          <p:cNvSpPr txBox="1"/>
          <p:nvPr/>
        </p:nvSpPr>
        <p:spPr>
          <a:xfrm>
            <a:off x="352556" y="1124744"/>
            <a:ext cx="6667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24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Xếp các từ sau vào ô thích hợp trong bảng:</a:t>
            </a:r>
            <a:endParaRPr lang="vi-VN" sz="24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5AF2FFC-5D35-4D34-9199-56113B850026}"/>
              </a:ext>
            </a:extLst>
          </p:cNvPr>
          <p:cNvSpPr/>
          <p:nvPr/>
        </p:nvSpPr>
        <p:spPr>
          <a:xfrm>
            <a:off x="2414908" y="4077072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D42A459-CDA5-4C17-B72D-E0FE86B6E9F3}"/>
              </a:ext>
            </a:extLst>
          </p:cNvPr>
          <p:cNvSpPr/>
          <p:nvPr/>
        </p:nvSpPr>
        <p:spPr>
          <a:xfrm>
            <a:off x="3635896" y="4077072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61B3389-CCB4-456E-B156-429B24F2A936}"/>
              </a:ext>
            </a:extLst>
          </p:cNvPr>
          <p:cNvSpPr/>
          <p:nvPr/>
        </p:nvSpPr>
        <p:spPr>
          <a:xfrm>
            <a:off x="2411760" y="4437112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38E606A-4D59-4CF1-A968-5823817F5CDD}"/>
              </a:ext>
            </a:extLst>
          </p:cNvPr>
          <p:cNvSpPr/>
          <p:nvPr/>
        </p:nvSpPr>
        <p:spPr>
          <a:xfrm>
            <a:off x="3765398" y="4450475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BD28E2C-EA64-4EDB-837F-F7031F3BEE8F}"/>
              </a:ext>
            </a:extLst>
          </p:cNvPr>
          <p:cNvSpPr/>
          <p:nvPr/>
        </p:nvSpPr>
        <p:spPr>
          <a:xfrm>
            <a:off x="2382170" y="4797152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35A0425F-5BB7-4750-B205-AA70754FCB16}"/>
              </a:ext>
            </a:extLst>
          </p:cNvPr>
          <p:cNvSpPr/>
          <p:nvPr/>
        </p:nvSpPr>
        <p:spPr>
          <a:xfrm>
            <a:off x="5752594" y="4378467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EE921120-91A9-4B80-9975-20D501BA1B2E}"/>
              </a:ext>
            </a:extLst>
          </p:cNvPr>
          <p:cNvSpPr/>
          <p:nvPr/>
        </p:nvSpPr>
        <p:spPr>
          <a:xfrm>
            <a:off x="6659670" y="4407495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hung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49A7428-2919-41A8-A686-35B8296D056C}"/>
              </a:ext>
            </a:extLst>
          </p:cNvPr>
          <p:cNvSpPr/>
          <p:nvPr/>
        </p:nvSpPr>
        <p:spPr>
          <a:xfrm>
            <a:off x="7812360" y="4407495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bạo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9FBEC05F-7331-4937-A93C-6831F983DB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BF83722-3E02-4B61-BCD3-2017D42BE53B}"/>
              </a:ext>
            </a:extLst>
          </p:cNvPr>
          <p:cNvSpPr/>
          <p:nvPr/>
        </p:nvSpPr>
        <p:spPr>
          <a:xfrm>
            <a:off x="2373614" y="1815207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3A45C40-9147-40EF-A48E-27A9C2B812B9}"/>
              </a:ext>
            </a:extLst>
          </p:cNvPr>
          <p:cNvSpPr/>
          <p:nvPr/>
        </p:nvSpPr>
        <p:spPr>
          <a:xfrm>
            <a:off x="3393577" y="1815207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đùm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96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2373">
        <p:checker/>
      </p:transition>
    </mc:Choice>
    <mc:Fallback xmlns="">
      <p:transition spd="slow" advTm="3237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22" grpId="0"/>
      <p:bldP spid="26" grpId="0"/>
      <p:bldP spid="32" grpId="0"/>
      <p:bldP spid="33" grpId="0"/>
      <p:bldP spid="35" grpId="0"/>
      <p:bldP spid="37" grpId="0"/>
      <p:bldP spid="40" grpId="0"/>
      <p:bldP spid="42" grpId="0"/>
      <p:bldP spid="43" grpId="0"/>
      <p:bldP spid="44" grpId="0"/>
      <p:bldP spid="45" grpId="0"/>
      <p:bldP spid="47" grpId="0"/>
      <p:bldP spid="49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0648" y="2082971"/>
            <a:ext cx="8622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(Cột có dấu + để ghi các từ thể hiện lòng nhân hậu hoặc tinh thần đoàn kết. </a:t>
            </a:r>
            <a:endParaRPr lang="en-US" sz="24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Cột có dấu - để ghi các từ có nghĩa trái với nhân hậu, đoàn kết.)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-23122" y="3462845"/>
          <a:ext cx="9136227" cy="3206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2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220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05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7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7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23121" y="4551511"/>
            <a:ext cx="2506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5847656"/>
            <a:ext cx="2483769" cy="46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2979" y="4191471"/>
            <a:ext cx="2378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4088" y="4221088"/>
            <a:ext cx="2258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79235A1-3145-46F6-8F10-DB7AFA7950F3}"/>
              </a:ext>
            </a:extLst>
          </p:cNvPr>
          <p:cNvSpPr txBox="1">
            <a:spLocks/>
          </p:cNvSpPr>
          <p:nvPr/>
        </p:nvSpPr>
        <p:spPr>
          <a:xfrm>
            <a:off x="-1044624" y="1592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b="1" dirty="0">
                <a:solidFill>
                  <a:srgbClr val="7030A0"/>
                </a:solidFill>
                <a:latin typeface="+mj-lt"/>
              </a:rPr>
              <a:t>LUYỆN TỪ VÀ CÂU </a:t>
            </a:r>
            <a:br>
              <a:rPr lang="vi-VN" b="1" dirty="0">
                <a:solidFill>
                  <a:srgbClr val="7030A0"/>
                </a:solidFill>
                <a:latin typeface="+mj-lt"/>
              </a:rPr>
            </a:br>
            <a:r>
              <a:rPr lang="vi-VN" b="1" dirty="0">
                <a:solidFill>
                  <a:srgbClr val="7030A0"/>
                </a:solidFill>
                <a:latin typeface="+mj-lt"/>
              </a:rPr>
              <a:t>MỞ RỘNG VỐN TỪ: NHÂN HẬU – ĐOÀN KẾT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0496957-6836-4AC1-864F-54B72E5E9414}"/>
              </a:ext>
            </a:extLst>
          </p:cNvPr>
          <p:cNvCxnSpPr/>
          <p:nvPr/>
        </p:nvCxnSpPr>
        <p:spPr>
          <a:xfrm>
            <a:off x="1835696" y="1522884"/>
            <a:ext cx="31683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631CB99-EB11-4BF5-8ED8-F67ED4103DB4}"/>
              </a:ext>
            </a:extLst>
          </p:cNvPr>
          <p:cNvCxnSpPr>
            <a:cxnSpLocks/>
          </p:cNvCxnSpPr>
          <p:nvPr/>
        </p:nvCxnSpPr>
        <p:spPr>
          <a:xfrm>
            <a:off x="3225750" y="2492896"/>
            <a:ext cx="530669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F79C128-51DB-4BCE-9CE6-4987F7556FDF}"/>
              </a:ext>
            </a:extLst>
          </p:cNvPr>
          <p:cNvCxnSpPr>
            <a:cxnSpLocks/>
          </p:cNvCxnSpPr>
          <p:nvPr/>
        </p:nvCxnSpPr>
        <p:spPr>
          <a:xfrm>
            <a:off x="2843808" y="3245228"/>
            <a:ext cx="50405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A7A889-4E6D-49AF-A59C-BBECA97B8F34}"/>
              </a:ext>
            </a:extLst>
          </p:cNvPr>
          <p:cNvSpPr/>
          <p:nvPr/>
        </p:nvSpPr>
        <p:spPr>
          <a:xfrm>
            <a:off x="35496" y="148478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30DA7D6-B872-4987-8CB9-1B8D809102DC}"/>
              </a:ext>
            </a:extLst>
          </p:cNvPr>
          <p:cNvSpPr/>
          <p:nvPr/>
        </p:nvSpPr>
        <p:spPr>
          <a:xfrm>
            <a:off x="1187624" y="1484784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0A3D2C0-CC98-476A-B0B8-BD123482C2FA}"/>
              </a:ext>
            </a:extLst>
          </p:cNvPr>
          <p:cNvSpPr/>
          <p:nvPr/>
        </p:nvSpPr>
        <p:spPr>
          <a:xfrm>
            <a:off x="3505832" y="1498147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rẽ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5BA9D57-8B60-4968-AA63-EA8F90BD60E3}"/>
              </a:ext>
            </a:extLst>
          </p:cNvPr>
          <p:cNvSpPr/>
          <p:nvPr/>
        </p:nvSpPr>
        <p:spPr>
          <a:xfrm>
            <a:off x="4499992" y="1484195"/>
            <a:ext cx="167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A1D57B7-F5BC-4F68-ADA7-74A9B5CDD198}"/>
              </a:ext>
            </a:extLst>
          </p:cNvPr>
          <p:cNvSpPr/>
          <p:nvPr/>
        </p:nvSpPr>
        <p:spPr>
          <a:xfrm>
            <a:off x="5902006" y="1483633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670D90C-D59F-4A2C-8578-475D013481E9}"/>
              </a:ext>
            </a:extLst>
          </p:cNvPr>
          <p:cNvSpPr/>
          <p:nvPr/>
        </p:nvSpPr>
        <p:spPr>
          <a:xfrm>
            <a:off x="2267744" y="1484784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đùm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FE69EFB-EF5F-4A7B-8C8C-FA72925A4661}"/>
              </a:ext>
            </a:extLst>
          </p:cNvPr>
          <p:cNvSpPr/>
          <p:nvPr/>
        </p:nvSpPr>
        <p:spPr>
          <a:xfrm>
            <a:off x="7020272" y="1498036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bạo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D5E9F8C-6F04-47AF-B311-35A1BC2F4EAC}"/>
              </a:ext>
            </a:extLst>
          </p:cNvPr>
          <p:cNvSpPr txBox="1"/>
          <p:nvPr/>
        </p:nvSpPr>
        <p:spPr>
          <a:xfrm>
            <a:off x="352556" y="1124744"/>
            <a:ext cx="6667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2400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Xếp các từ sau vào ô thích hợp trong bảng:</a:t>
            </a:r>
            <a:endParaRPr lang="vi-VN" sz="24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m-thanh-dong-ho-tich-tac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82D408F4-E4EF-47B5-A04C-DFCBE26042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98" y="6252428"/>
            <a:ext cx="609600" cy="6096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EE4B686-2A2D-4FB6-8CDD-C541394AA1F0}"/>
              </a:ext>
            </a:extLst>
          </p:cNvPr>
          <p:cNvSpPr/>
          <p:nvPr/>
        </p:nvSpPr>
        <p:spPr>
          <a:xfrm>
            <a:off x="3453734" y="4191471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BB59CEF-35E6-439C-B6AF-00F6AC036522}"/>
              </a:ext>
            </a:extLst>
          </p:cNvPr>
          <p:cNvSpPr/>
          <p:nvPr/>
        </p:nvSpPr>
        <p:spPr>
          <a:xfrm>
            <a:off x="3707904" y="4895664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86CB58E-33EF-431F-9A7B-D16983A2512E}"/>
              </a:ext>
            </a:extLst>
          </p:cNvPr>
          <p:cNvSpPr/>
          <p:nvPr/>
        </p:nvSpPr>
        <p:spPr>
          <a:xfrm>
            <a:off x="2339752" y="4551511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D469DAD-E7BD-440B-BF02-9E34FF2D5F7E}"/>
              </a:ext>
            </a:extLst>
          </p:cNvPr>
          <p:cNvSpPr/>
          <p:nvPr/>
        </p:nvSpPr>
        <p:spPr>
          <a:xfrm>
            <a:off x="3635896" y="4551511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1031319-E66C-4B7F-AE62-916F149FFE8C}"/>
              </a:ext>
            </a:extLst>
          </p:cNvPr>
          <p:cNvSpPr/>
          <p:nvPr/>
        </p:nvSpPr>
        <p:spPr>
          <a:xfrm>
            <a:off x="2339752" y="4911551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7E24CF9-1CD3-4FBE-BBE6-67C5569B6D09}"/>
              </a:ext>
            </a:extLst>
          </p:cNvPr>
          <p:cNvSpPr/>
          <p:nvPr/>
        </p:nvSpPr>
        <p:spPr>
          <a:xfrm>
            <a:off x="6857110" y="4223723"/>
            <a:ext cx="13342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B3E443E2-6BA1-4F60-850D-54D7671C63D6}"/>
              </a:ext>
            </a:extLst>
          </p:cNvPr>
          <p:cNvSpPr/>
          <p:nvPr/>
        </p:nvSpPr>
        <p:spPr>
          <a:xfrm>
            <a:off x="7740352" y="4207836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hung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6BC2A13-C6EA-4AE0-A87E-DEB3F6723A21}"/>
              </a:ext>
            </a:extLst>
          </p:cNvPr>
          <p:cNvSpPr/>
          <p:nvPr/>
        </p:nvSpPr>
        <p:spPr>
          <a:xfrm>
            <a:off x="5940152" y="4623519"/>
            <a:ext cx="161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bạo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0B03589-445D-4517-8228-219407CAEA32}"/>
              </a:ext>
            </a:extLst>
          </p:cNvPr>
          <p:cNvSpPr/>
          <p:nvPr/>
        </p:nvSpPr>
        <p:spPr>
          <a:xfrm>
            <a:off x="3030804" y="5775647"/>
            <a:ext cx="1973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M: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đùm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8720E57-F606-4066-B624-48B596C9CB26}"/>
              </a:ext>
            </a:extLst>
          </p:cNvPr>
          <p:cNvSpPr/>
          <p:nvPr/>
        </p:nvSpPr>
        <p:spPr>
          <a:xfrm>
            <a:off x="6588224" y="5775647"/>
            <a:ext cx="1624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M: 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rẽ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94B711C5-839C-47C3-AF6C-F1F9A5A0318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3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6807">
        <p:checker/>
      </p:transition>
    </mc:Choice>
    <mc:Fallback xmlns="">
      <p:transition spd="slow" advTm="5680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8" grpId="0"/>
      <p:bldP spid="36" grpId="0"/>
      <p:bldP spid="49" grpId="0"/>
      <p:bldP spid="50" grpId="0"/>
    </p:bldLst>
  </p:timing>
  <p:extLst>
    <p:ext uri="{E180D4A7-C9FB-4DFB-919C-405C955672EB}">
      <p14:showEvtLst xmlns:p14="http://schemas.microsoft.com/office/powerpoint/2010/main">
        <p14:playEvt time="48078" objId="5"/>
        <p14:stopEvt time="56215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.2|5.1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7|2.6|2.1|2.9|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8|13.2|9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1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10.8|10.6|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1|8.5|5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10.8|7.9|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.5|12.1|8.2|2.6|2.5|7.4|11.2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7|1.2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6.3|2.2|1.3|6.9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.4|6.2|1.9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4.4|5|4.6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9|6.4|1.7|1.5|0.5|28.2|19.8|2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.6|1.8|3|2.2|4.8|2.2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6|2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4259</TotalTime>
  <Words>963</Words>
  <Application>Microsoft Office PowerPoint</Application>
  <PresentationFormat>On-screen Show (4:3)</PresentationFormat>
  <Paragraphs>195</Paragraphs>
  <Slides>19</Slides>
  <Notes>18</Notes>
  <HiddenSlides>0</HiddenSlides>
  <MMClips>29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Microsoft YaHei</vt:lpstr>
      <vt:lpstr>宋体</vt:lpstr>
      <vt:lpstr>Arial</vt:lpstr>
      <vt:lpstr>Calibri</vt:lpstr>
      <vt:lpstr>HP001 4 hàng</vt:lpstr>
      <vt:lpstr>SimHei</vt:lpstr>
      <vt:lpstr>Tahoma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Microsoft account</cp:lastModifiedBy>
  <cp:revision>360</cp:revision>
  <dcterms:created xsi:type="dcterms:W3CDTF">2013-03-12T11:38:33Z</dcterms:created>
  <dcterms:modified xsi:type="dcterms:W3CDTF">2022-09-30T13:50:59Z</dcterms:modified>
</cp:coreProperties>
</file>