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833" r:id="rId2"/>
    <p:sldMasterId id="2147483862" r:id="rId3"/>
    <p:sldMasterId id="2147483865" r:id="rId4"/>
  </p:sldMasterIdLst>
  <p:notesMasterIdLst>
    <p:notesMasterId r:id="rId21"/>
  </p:notesMasterIdLst>
  <p:sldIdLst>
    <p:sldId id="465" r:id="rId5"/>
    <p:sldId id="258" r:id="rId6"/>
    <p:sldId id="453" r:id="rId7"/>
    <p:sldId id="454" r:id="rId8"/>
    <p:sldId id="442" r:id="rId9"/>
    <p:sldId id="443" r:id="rId10"/>
    <p:sldId id="444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55" r:id="rId19"/>
    <p:sldId id="44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210B"/>
    <a:srgbClr val="FFFF00"/>
    <a:srgbClr val="FFCC99"/>
    <a:srgbClr val="FF9966"/>
    <a:srgbClr val="800000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CD41A6-E664-4556-9F18-9B90F2E57CF8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47894A7-A4E6-47B6-BA4E-82B5F1FE8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64B535B8-3083-4920-BEAE-FDA8133A3782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8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/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/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59CF-7D37-4E4E-A4DD-CAC0EBC5BAF3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3EF65-883C-4E08-A654-090DAED08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8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0ED2-01CA-4368-A2C2-C72AAFF3A8CD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8EDF-2362-4E7D-BA34-BC6A5D849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3BEB-9FCA-4AEE-836D-3DB57B6F5BCA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AC941-7722-4E3B-A043-C8104EC04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9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1250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E6E4-04C5-4AFA-A77A-80BADB16E7F2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C05E4-87BD-4AE8-9E7A-1495D800B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6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E438-62DD-4295-B6E7-0ACB643E8D69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36D6-41B0-49D7-AD8B-8FB6680AF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3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1B3D-52D6-43AE-B26A-3FA154541297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3DD9-66C8-4F14-A25E-D66B54DE9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DD58-D1D1-4405-8990-2E608D154EF2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D178-B155-4018-8E87-A1BE691AC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5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02CF-B36F-4020-8BE0-EA3135665E15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4B64-1304-4016-99CF-24E99B71E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6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8A86-6CE4-4B8D-9008-1FF90FD73017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B8E9-4736-446D-938F-EA82E30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4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388" y="1600200"/>
            <a:ext cx="911701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77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0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BB3F-D1EA-4D7F-8571-6100A7984EA5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CE5F-7EA8-4590-8914-985405EF0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57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461E-4370-4DFB-AE0B-85F8716E50B9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E7892-890D-4B6A-8E8E-85C95D49E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5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BD08-6B59-4B79-9520-AE7A1A647641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163E-F9B4-4BF4-9570-89720CD2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9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FC51-45F8-4336-BDD6-F2607EF950ED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1334-B220-476C-B895-0A93AD625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12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35AD-2D07-488E-A670-903E3ACA9B2F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1874-014D-44B2-A8FE-93B2785B7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65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F4121-CED6-48E7-93E2-CBD6D4CEFD91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170D5-7A9E-43F0-9189-F0B8FAB2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05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3789-A4C9-48EA-BEBC-EFC37850167D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2DB4-0F52-4C47-90A7-8F1651A2B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3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7D2A-DC18-4864-BCBD-C49C937EF52B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B85A-4565-4CFA-9ECA-CCB22B355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96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E85B5-C61A-40D9-B19C-E9D928EDADC0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12DB-81A2-4D8D-B173-4A1FE9A42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4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4F86B-901D-4226-AAAD-60918D21B488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1793-4200-4600-BE21-FE7D1C95B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28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D069-9B4A-4DB7-AD02-B0925BEA6AED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A3D10-35D1-4C55-83C7-8C6BEF143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1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102B5-0437-4E75-8F6C-0DD5A4762AC8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5395-A431-4A36-9646-34FE2706B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7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10F7-84C5-4C07-8CBC-6026F9059749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C385-6BC8-4AE6-813E-6286E779A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/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/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4145-64B2-4DA4-9E0F-D915A829ED92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471B-2F72-4851-8308-0C382EB4F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0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B315-46A7-4ECD-AAC9-E16577419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3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1250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9682-6ED4-4F49-91F9-5B2D1CD4950F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1934-052D-45F0-9D67-F11A81FE5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1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0" y="0"/>
            <a:ext cx="12192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>
              <a:solidFill>
                <a:srgbClr val="4C665F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gray">
          <a:xfrm>
            <a:off x="0" y="762000"/>
            <a:ext cx="1130300" cy="60960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>
              <a:solidFill>
                <a:srgbClr val="4C665F"/>
              </a:solidFill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 rot="16200000">
            <a:off x="-219868" y="5461794"/>
            <a:ext cx="223043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200">
                <a:solidFill>
                  <a:srgbClr val="FFFFFF"/>
                </a:solidFill>
                <a:latin typeface="Verdana" panose="020B0604030504040204" pitchFamily="34" charset="0"/>
              </a:rPr>
              <a:t>www.themegallery.com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0669-297E-469B-95D5-03FBE8C5F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8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gray">
          <a:xfrm>
            <a:off x="0" y="0"/>
            <a:ext cx="12192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>
              <a:solidFill>
                <a:srgbClr val="4C665F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gray">
          <a:xfrm>
            <a:off x="0" y="762000"/>
            <a:ext cx="1130300" cy="60960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>
              <a:solidFill>
                <a:srgbClr val="4C665F"/>
              </a:solidFill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-219868" y="5461794"/>
            <a:ext cx="223043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200">
                <a:solidFill>
                  <a:srgbClr val="FFFFFF"/>
                </a:solidFill>
                <a:latin typeface="Verdana" panose="020B0604030504040204" pitchFamily="34" charset="0"/>
              </a:rPr>
              <a:t>www.themegallery.com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AD2F-922E-4098-B46C-CB690A3ED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70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0" y="0"/>
            <a:ext cx="12192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>
              <a:solidFill>
                <a:srgbClr val="4C665F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gray">
          <a:xfrm>
            <a:off x="0" y="762000"/>
            <a:ext cx="1130300" cy="60960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>
              <a:solidFill>
                <a:srgbClr val="4C665F"/>
              </a:solidFill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 rot="16200000">
            <a:off x="-219868" y="5461794"/>
            <a:ext cx="223043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200">
                <a:solidFill>
                  <a:srgbClr val="FFFFFF"/>
                </a:solidFill>
                <a:latin typeface="Verdana" panose="020B0604030504040204" pitchFamily="34" charset="0"/>
              </a:rPr>
              <a:t>www.themegallery.com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04C8-D0B1-40E3-87E9-672150E3E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9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0" y="0"/>
            <a:ext cx="12192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>
              <a:solidFill>
                <a:srgbClr val="4C665F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gray">
          <a:xfrm>
            <a:off x="0" y="762000"/>
            <a:ext cx="1130300" cy="60960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>
              <a:solidFill>
                <a:srgbClr val="4C665F"/>
              </a:solidFill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 rot="16200000">
            <a:off x="-219868" y="5461794"/>
            <a:ext cx="223043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200">
                <a:solidFill>
                  <a:srgbClr val="FFFFFF"/>
                </a:solidFill>
                <a:latin typeface="Verdana" panose="020B0604030504040204" pitchFamily="34" charset="0"/>
              </a:rPr>
              <a:t>www.themegallery.com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2ED61-32BC-4BBB-87FD-DDB150ADC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99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0" y="0"/>
            <a:ext cx="12192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>
              <a:solidFill>
                <a:srgbClr val="4C665F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gray">
          <a:xfrm>
            <a:off x="0" y="762000"/>
            <a:ext cx="1130300" cy="60960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>
              <a:solidFill>
                <a:srgbClr val="4C665F"/>
              </a:solidFill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 rot="16200000">
            <a:off x="-219868" y="5461794"/>
            <a:ext cx="223043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200">
                <a:solidFill>
                  <a:srgbClr val="FFFFFF"/>
                </a:solidFill>
                <a:latin typeface="Verdana" panose="020B0604030504040204" pitchFamily="34" charset="0"/>
              </a:rPr>
              <a:t>www.themegallery.com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186A-62EC-47DC-AE24-A24E052F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7725-A69E-427C-B52B-D5564A2AA4B4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2A14-9D30-4D88-9983-573D40BFA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8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anchor="b"/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3C55B-9065-4CEC-BB49-911527B7BA84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6A59-1445-4CE0-BC67-11E11D863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9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35F0-5124-4FA7-BA56-159D1480B900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A98B-3826-4218-8E38-C440993E9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6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6A97-D48D-4B9D-AFDC-C21B1E270FDB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34E3-17D4-4183-B5A7-EC3E045A5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3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E5A5-E3CD-41BB-B7AD-B562CD216BCD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3E39-873A-4600-85D8-2F18F348B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0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97AF-E755-4927-B5D2-81A77FB43CE6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735A-9D5E-4E2B-AFDE-50BA3FAE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5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63" y="1825625"/>
            <a:ext cx="102314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fld id="{55B7556A-0249-483B-A25A-673486482FB0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259DD4-144F-498B-BF08-A366F2BD4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51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428750" y="304800"/>
            <a:ext cx="10153650" cy="1106488"/>
            <a:chOff x="675" y="192"/>
            <a:chExt cx="4797" cy="697"/>
          </a:xfrm>
        </p:grpSpPr>
        <p:sp>
          <p:nvSpPr>
            <p:cNvPr id="2056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7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8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9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895FC4D3-CCA6-4110-8BD7-C090E08146E8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276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8EDCBD5A-BA65-4C9E-B993-1BE3E40C4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63" y="1825625"/>
            <a:ext cx="102314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fld id="{D0E6FA05-D837-4DBC-82A0-A69689212385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CE349C-F13F-4F9C-9EE9-94589496C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898525"/>
            <a:ext cx="104648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55700" y="171450"/>
            <a:ext cx="9855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443663"/>
            <a:ext cx="3352800" cy="320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4C66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92800" y="6443663"/>
            <a:ext cx="2032000" cy="320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4C66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4FE5D63F-40A4-473B-ACAC-2DB45D01C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G:\PHIM3.MPG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G:\phim%201.MPG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Bouque_of_pink_ros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52578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 descr="Bouque_of_pink_rosses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600" y="5029200"/>
            <a:ext cx="2438400" cy="2133600"/>
          </a:xfrm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3587750" y="1752600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alt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646113" y="2352675"/>
            <a:ext cx="87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alt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900613" y="1752600"/>
            <a:ext cx="87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alt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5556250" y="1752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alt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211888" y="1752600"/>
            <a:ext cx="88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alt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6908800" y="1752600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alt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7620000" y="1752600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en-US" sz="2400">
              <a:latin typeface="Tahoma" pitchFamily="34" charset="0"/>
            </a:endParaRP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7823200" y="1752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alt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4351" name="WordArt 19"/>
          <p:cNvSpPr>
            <a:spLocks noChangeArrowheads="1" noChangeShapeType="1" noTextEdit="1"/>
          </p:cNvSpPr>
          <p:nvPr/>
        </p:nvSpPr>
        <p:spPr bwMode="auto">
          <a:xfrm>
            <a:off x="1524000" y="1828801"/>
            <a:ext cx="9202737" cy="3108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91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CỐT TRUYỆN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Sgk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42</a:t>
            </a:r>
          </a:p>
        </p:txBody>
      </p:sp>
      <p:sp>
        <p:nvSpPr>
          <p:cNvPr id="20" name="WordArt 18"/>
          <p:cNvSpPr>
            <a:spLocks noChangeArrowheads="1" noChangeShapeType="1" noTextEdit="1"/>
          </p:cNvSpPr>
          <p:nvPr/>
        </p:nvSpPr>
        <p:spPr bwMode="auto">
          <a:xfrm>
            <a:off x="2778737" y="4191000"/>
            <a:ext cx="6693261" cy="84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3" presetClass="emph" presetSubtype="2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77F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76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768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7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E7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1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768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768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23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151558" grpId="1"/>
      <p:bldP spid="151559" grpId="0"/>
      <p:bldP spid="151559" grpId="1"/>
      <p:bldP spid="151560" grpId="0"/>
      <p:bldP spid="151560" grpId="1"/>
      <p:bldP spid="151561" grpId="0"/>
      <p:bldP spid="151561" grpId="1"/>
      <p:bldP spid="151562" grpId="0"/>
      <p:bldP spid="151562" grpId="1"/>
      <p:bldP spid="151563" grpId="0"/>
      <p:bldP spid="151563" grpId="1"/>
      <p:bldP spid="151568" grpId="0"/>
      <p:bldP spid="15156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6" name="Rectangle 14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79" name="Picture 7" descr="HINHBAY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bright="1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685800"/>
            <a:ext cx="5338763" cy="2730500"/>
          </a:xfrm>
          <a:noFill/>
        </p:spPr>
      </p:pic>
      <p:pic>
        <p:nvPicPr>
          <p:cNvPr id="24580" name="Picture 10" descr="vochonge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14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657600"/>
            <a:ext cx="5338763" cy="2730500"/>
          </a:xfrm>
          <a:noFill/>
        </p:spPr>
      </p:pic>
      <p:pic>
        <p:nvPicPr>
          <p:cNvPr id="24581" name="Picture 17" descr="chimcho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1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685800"/>
            <a:ext cx="5486400" cy="2728913"/>
          </a:xfrm>
          <a:noFill/>
        </p:spPr>
      </p:pic>
      <p:pic>
        <p:nvPicPr>
          <p:cNvPr id="24582" name="Picture 19" descr="va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3657600"/>
            <a:ext cx="5384800" cy="275431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6" name="Rectangle 14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3" name="Picture 4" descr="DOI KH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bright="1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0" y="762000"/>
            <a:ext cx="5338763" cy="2730500"/>
          </a:xfrm>
          <a:noFill/>
        </p:spPr>
      </p:pic>
      <p:pic>
        <p:nvPicPr>
          <p:cNvPr id="25604" name="Picture 7" descr="ANH GIAU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3733800"/>
            <a:ext cx="5338763" cy="2730500"/>
          </a:xfrm>
          <a:noFill/>
        </p:spPr>
      </p:pic>
      <p:pic>
        <p:nvPicPr>
          <p:cNvPr id="25605" name="Picture 10" descr="ANHGIAU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3733800"/>
            <a:ext cx="5338763" cy="2730500"/>
          </a:xfrm>
          <a:noFill/>
        </p:spPr>
      </p:pic>
      <p:pic>
        <p:nvPicPr>
          <p:cNvPr id="25606" name="Picture 13" descr="vochonganh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lum bright="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762000"/>
            <a:ext cx="5338763" cy="27305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0" name="Rectangle 14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7" name="Picture 4" descr="ANHGIAU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685800"/>
            <a:ext cx="5338763" cy="2730500"/>
          </a:xfrm>
          <a:noFill/>
        </p:spPr>
      </p:pic>
      <p:pic>
        <p:nvPicPr>
          <p:cNvPr id="26628" name="Picture 10" descr="BAYANH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1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3657600"/>
            <a:ext cx="5338763" cy="2730500"/>
          </a:xfrm>
          <a:noFill/>
        </p:spPr>
      </p:pic>
      <p:pic>
        <p:nvPicPr>
          <p:cNvPr id="26629" name="Picture 13" descr="ankh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lum bright="1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85800"/>
            <a:ext cx="5338763" cy="2730500"/>
          </a:xfrm>
          <a:noFill/>
        </p:spPr>
      </p:pic>
      <p:pic>
        <p:nvPicPr>
          <p:cNvPr id="91155" name="PHIM3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4294967295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657600"/>
            <a:ext cx="5334000" cy="2819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4" fill="hold"/>
                                        <p:tgtEl>
                                          <p:spTgt spid="91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115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1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1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2" name="Rectangle 14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1" name="Picture 4" descr="BAY ANH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bright="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0"/>
            <a:ext cx="5338763" cy="2730500"/>
          </a:xfrm>
          <a:noFill/>
        </p:spPr>
      </p:pic>
      <p:pic>
        <p:nvPicPr>
          <p:cNvPr id="27652" name="Picture 7" descr="ROI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3810000"/>
            <a:ext cx="5338763" cy="2730500"/>
          </a:xfrm>
          <a:noFill/>
        </p:spPr>
      </p:pic>
      <p:pic>
        <p:nvPicPr>
          <p:cNvPr id="27653" name="Picture 10" descr="thamla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762000"/>
            <a:ext cx="5338763" cy="2730500"/>
          </a:xfrm>
          <a:noFill/>
        </p:spPr>
      </p:pic>
      <p:pic>
        <p:nvPicPr>
          <p:cNvPr id="27654" name="Picture 13" descr="thaml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762000"/>
            <a:ext cx="5338763" cy="27305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ROI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219075"/>
            <a:ext cx="5588000" cy="3278188"/>
          </a:xfrm>
          <a:noFill/>
        </p:spPr>
      </p:pic>
      <p:pic>
        <p:nvPicPr>
          <p:cNvPr id="28675" name="Picture 7" descr="bi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1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24250"/>
            <a:ext cx="12192000" cy="3333750"/>
          </a:xfrm>
          <a:noFill/>
        </p:spPr>
      </p:pic>
      <p:pic>
        <p:nvPicPr>
          <p:cNvPr id="28676" name="Picture 10" descr="cheâ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263525"/>
            <a:ext cx="5440363" cy="323373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0" y="2017713"/>
            <a:ext cx="122047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 sự việc chính của truyện cổ tích Cây khế theo thứ tự như sau:	</a:t>
            </a: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-12700" y="5178425"/>
            <a:ext cx="122047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e) Chim lại đến ăn, mọi chuyện diễn ra như cũ, nhưng người anh may túi </a:t>
            </a:r>
          </a:p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 to và lấy quá nhiều vàng.</a:t>
            </a:r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-3175" y="2568575"/>
            <a:ext cx="12207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b) Cha mẹ chết, người anh chia gia tài, người em chỉ được cây khế.	</a:t>
            </a:r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-3175" y="2941638"/>
            <a:ext cx="12207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d) Cây khế có quả, chim đến ăn, người em phàn nàn và chim hẹn trả ơn </a:t>
            </a:r>
          </a:p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 vàng.</a:t>
            </a: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3175" y="3910013"/>
            <a:ext cx="122078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a) Chim chở người em bay ra đảo lấy vàng, nhờ thế em trở nên giàu có.</a:t>
            </a:r>
          </a:p>
        </p:txBody>
      </p:sp>
      <p:sp>
        <p:nvSpPr>
          <p:cNvPr id="292873" name="Rectangle 9"/>
          <p:cNvSpPr>
            <a:spLocks noChangeArrowheads="1"/>
          </p:cNvSpPr>
          <p:nvPr/>
        </p:nvSpPr>
        <p:spPr bwMode="auto">
          <a:xfrm>
            <a:off x="-15875" y="4478338"/>
            <a:ext cx="122078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c) Người anh biết chuyện, đổi gia tài lấy cây khế, người em bằng lòng.</a:t>
            </a:r>
          </a:p>
        </p:txBody>
      </p:sp>
      <p:sp>
        <p:nvSpPr>
          <p:cNvPr id="292874" name="Rectangle 10"/>
          <p:cNvSpPr>
            <a:spLocks noChangeArrowheads="1"/>
          </p:cNvSpPr>
          <p:nvPr/>
        </p:nvSpPr>
        <p:spPr bwMode="auto">
          <a:xfrm>
            <a:off x="-42863" y="6067425"/>
            <a:ext cx="12206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g) Người anh rơi xuống biển và chết.</a:t>
            </a:r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0" y="1393825"/>
            <a:ext cx="3206750" cy="6096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III.  Luyện tập</a:t>
            </a:r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0" y="555625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  <a:endParaRPr lang="en-US" altLang="en-US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0" y="1133475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Cốt truyện.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/>
      <p:bldP spid="292869" grpId="0"/>
      <p:bldP spid="292870" grpId="0"/>
      <p:bldP spid="292871" grpId="0"/>
      <p:bldP spid="292872" grpId="0"/>
      <p:bldP spid="292873" grpId="0"/>
      <p:bldP spid="2928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03" name="AutoShape 11"/>
          <p:cNvSpPr>
            <a:spLocks noChangeArrowheads="1"/>
          </p:cNvSpPr>
          <p:nvPr/>
        </p:nvSpPr>
        <p:spPr bwMode="auto">
          <a:xfrm>
            <a:off x="333375" y="2233613"/>
            <a:ext cx="2032000" cy="4624387"/>
          </a:xfrm>
          <a:prstGeom prst="wedgeEllipseCallout">
            <a:avLst>
              <a:gd name="adj1" fmla="val 70782"/>
              <a:gd name="adj2" fmla="val 2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Dựa vào cốt truyện trên, kể lại truyện </a:t>
            </a:r>
          </a:p>
          <a:p>
            <a:pPr algn="ctr"/>
            <a:r>
              <a:rPr lang="en-US" alt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Cây khế</a:t>
            </a:r>
          </a:p>
        </p:txBody>
      </p:sp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0" y="1393825"/>
            <a:ext cx="3206750" cy="6096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III.  Luyện tập</a:t>
            </a:r>
          </a:p>
        </p:txBody>
      </p:sp>
      <p:sp>
        <p:nvSpPr>
          <p:cNvPr id="30724" name="Text Box 16"/>
          <p:cNvSpPr txBox="1">
            <a:spLocks noChangeArrowheads="1"/>
          </p:cNvSpPr>
          <p:nvPr/>
        </p:nvSpPr>
        <p:spPr bwMode="auto">
          <a:xfrm>
            <a:off x="0" y="555625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  <a:endParaRPr lang="en-US" altLang="en-US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 Box 17"/>
          <p:cNvSpPr txBox="1">
            <a:spLocks noChangeArrowheads="1"/>
          </p:cNvSpPr>
          <p:nvPr/>
        </p:nvSpPr>
        <p:spPr bwMode="auto">
          <a:xfrm>
            <a:off x="0" y="1133475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Cốt truyện.</a:t>
            </a:r>
          </a:p>
        </p:txBody>
      </p:sp>
      <p:sp>
        <p:nvSpPr>
          <p:cNvPr id="238610" name="Text Box 18"/>
          <p:cNvSpPr txBox="1">
            <a:spLocks noChangeArrowheads="1"/>
          </p:cNvSpPr>
          <p:nvPr/>
        </p:nvSpPr>
        <p:spPr bwMode="auto">
          <a:xfrm>
            <a:off x="3076575" y="2068513"/>
            <a:ext cx="911542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Cha mẹ chết, người anh chia gia tài, người em chỉ được cây khế.</a:t>
            </a:r>
          </a:p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Cây khế có quả, chim đến ăn, người em phàn nàn và chim hẹn trả ơn bằng vàng.</a:t>
            </a:r>
          </a:p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Chim chở người em bay ra đảo lấy vàng, nhờ thế em trở nên giàu có.</a:t>
            </a:r>
          </a:p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Người anh biết chuyện, đổi gia tài lấy cây khế, người em bằng lòng.</a:t>
            </a:r>
          </a:p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Chim lại đến ăn, mọi chuyện diễn ra như cũ, nhưng người anh may túi quá to và lấy quá nhiều vàng.</a:t>
            </a:r>
          </a:p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Người anh rơi xuống biển và chết.</a:t>
            </a: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3" grpId="0" animBg="1"/>
      <p:bldP spid="238606" grpId="0" animBg="1"/>
      <p:bldP spid="2386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957513" y="3524250"/>
            <a:ext cx="6280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altLang="en-US" sz="280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0" y="1698625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Nhận xét.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0" y="2249488"/>
            <a:ext cx="1219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Ghi lại những sự việc chính trong truyện Dế Mèn bênh vực kẻ yếu.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0" y="2917825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Chuỗi sự việc trên được gọi là cốt truyện. Vậy theo em, cốt truyện là gì?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0" y="3629025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Cốt truyện gồm những phần nào? Nêu tác dụng của từng phần.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/>
      <p:bldP spid="19475" grpId="0"/>
      <p:bldP spid="19476" grpId="0"/>
      <p:bldP spid="194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0" y="1698625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Nhận xét.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0" y="2235200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Những sự việc chính trong truyện Dế Mèn bênh vực kẻ yếu.</a:t>
            </a:r>
          </a:p>
        </p:txBody>
      </p:sp>
      <p:graphicFrame>
        <p:nvGraphicFramePr>
          <p:cNvPr id="289823" name="Group 31"/>
          <p:cNvGraphicFramePr>
            <a:graphicFrameLocks noGrp="1"/>
          </p:cNvGraphicFramePr>
          <p:nvPr>
            <p:ph/>
          </p:nvPr>
        </p:nvGraphicFramePr>
        <p:xfrm>
          <a:off x="0" y="2908300"/>
          <a:ext cx="12192000" cy="3775075"/>
        </p:xfrm>
        <a:graphic>
          <a:graphicData uri="http://schemas.openxmlformats.org/drawingml/2006/table">
            <a:tbl>
              <a:tblPr/>
              <a:tblGrid>
                <a:gridCol w="942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49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sự việc chính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9814" name="Text Box 22"/>
          <p:cNvSpPr txBox="1">
            <a:spLocks noChangeArrowheads="1"/>
          </p:cNvSpPr>
          <p:nvPr/>
        </p:nvSpPr>
        <p:spPr bwMode="auto">
          <a:xfrm>
            <a:off x="784225" y="6256338"/>
            <a:ext cx="11407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Bọn nhện sợ hãi phải nghe theo. Nhà Trò được tự do.</a:t>
            </a:r>
          </a:p>
        </p:txBody>
      </p:sp>
      <p:sp>
        <p:nvSpPr>
          <p:cNvPr id="289815" name="Text Box 23"/>
          <p:cNvSpPr txBox="1">
            <a:spLocks noChangeArrowheads="1"/>
          </p:cNvSpPr>
          <p:nvPr/>
        </p:nvSpPr>
        <p:spPr bwMode="auto">
          <a:xfrm>
            <a:off x="973138" y="5399088"/>
            <a:ext cx="112188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Gặp bọn nhện, Dế Mèn ra oai, lên án sự nhẫn tâm của chúng, bắt chúng phá vòng vây hãm hại Nhà Trò.</a:t>
            </a:r>
          </a:p>
        </p:txBody>
      </p:sp>
      <p:sp>
        <p:nvSpPr>
          <p:cNvPr id="289816" name="Text Box 24"/>
          <p:cNvSpPr txBox="1">
            <a:spLocks noChangeArrowheads="1"/>
          </p:cNvSpPr>
          <p:nvPr/>
        </p:nvSpPr>
        <p:spPr bwMode="auto">
          <a:xfrm>
            <a:off x="1001713" y="4949825"/>
            <a:ext cx="113934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Dế Mèn phẫn nộ cùng Nhà Trò đến chỗ mai phục của bọn nhện.</a:t>
            </a:r>
          </a:p>
        </p:txBody>
      </p:sp>
      <p:sp>
        <p:nvSpPr>
          <p:cNvPr id="289817" name="Text Box 25"/>
          <p:cNvSpPr txBox="1">
            <a:spLocks noChangeArrowheads="1"/>
          </p:cNvSpPr>
          <p:nvPr/>
        </p:nvSpPr>
        <p:spPr bwMode="auto">
          <a:xfrm>
            <a:off x="1017588" y="4062413"/>
            <a:ext cx="111744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Dế Mèn gạn hỏi, Nhà Trò kể lại tình cảnh đau khổ bị bọn nhện ức hiếp và đòi ăn thịt.</a:t>
            </a:r>
          </a:p>
        </p:txBody>
      </p:sp>
      <p:sp>
        <p:nvSpPr>
          <p:cNvPr id="289818" name="Text Box 26"/>
          <p:cNvSpPr txBox="1">
            <a:spLocks noChangeArrowheads="1"/>
          </p:cNvSpPr>
          <p:nvPr/>
        </p:nvSpPr>
        <p:spPr bwMode="auto">
          <a:xfrm>
            <a:off x="1030288" y="3570288"/>
            <a:ext cx="111617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Dế Mèn gặp chị Nhà Trò đang gục đầu khóc bên tảng đá.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89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89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89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89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89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89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89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89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89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898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898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898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14" grpId="0"/>
      <p:bldP spid="289815" grpId="0"/>
      <p:bldP spid="289816" grpId="0"/>
      <p:bldP spid="289817" grpId="0"/>
      <p:bldP spid="289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1698625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Nhận xét.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0" y="2249488"/>
            <a:ext cx="1219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Ghi lại những sự việc chính trong truyện Dế Mèn bênh vực kẻ yếu.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0" y="2816225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Chuỗi sự việc trên được gọi là cốt truyện. Vậy theo em, cốt truyện là gì?</a:t>
            </a:r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0" y="4079875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Cốt truyện gồm những phần nào? Nêu tác dụng của từng phần.</a:t>
            </a:r>
          </a:p>
        </p:txBody>
      </p:sp>
      <p:sp>
        <p:nvSpPr>
          <p:cNvPr id="291851" name="Text Box 11"/>
          <p:cNvSpPr txBox="1">
            <a:spLocks noChangeArrowheads="1"/>
          </p:cNvSpPr>
          <p:nvPr/>
        </p:nvSpPr>
        <p:spPr bwMode="auto">
          <a:xfrm>
            <a:off x="0" y="3467100"/>
            <a:ext cx="1219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Cốt truyện là một chuỗi sự việc làm nòng cốt cho diễn biến của truyện.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853" name="Text Box 13"/>
          <p:cNvSpPr txBox="1">
            <a:spLocks noChangeArrowheads="1"/>
          </p:cNvSpPr>
          <p:nvPr/>
        </p:nvSpPr>
        <p:spPr bwMode="auto">
          <a:xfrm>
            <a:off x="1668463" y="4718050"/>
            <a:ext cx="105235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Cốt truyện thường có ba phần:</a:t>
            </a:r>
          </a:p>
          <a:p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- Mở đầu</a:t>
            </a:r>
          </a:p>
          <a:p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- Diễn biến</a:t>
            </a:r>
          </a:p>
          <a:p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- Kết thúc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0" grpId="0"/>
      <p:bldP spid="291851" grpId="0"/>
      <p:bldP spid="291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0" y="172720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 Ghi nhớ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0" y="2378075"/>
            <a:ext cx="1219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Cốt truyện là một chuỗi sự việc làm   nòng cốt cho diễn biến của truyện. </a:t>
            </a:r>
            <a:endParaRPr lang="en-US" altLang="en-US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0" y="3714750"/>
            <a:ext cx="12192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Cốt truyện thường có ba phần:</a:t>
            </a:r>
          </a:p>
          <a:p>
            <a:r>
              <a:rPr lang="en-US" alt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- Mở đầu</a:t>
            </a:r>
          </a:p>
          <a:p>
            <a:r>
              <a:rPr lang="en-US" alt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- Diễn biến</a:t>
            </a:r>
          </a:p>
          <a:p>
            <a:r>
              <a:rPr lang="en-US" alt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- Kết thúc</a:t>
            </a:r>
            <a:endParaRPr lang="en-US" altLang="en-US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6" grpId="0"/>
      <p:bldP spid="234507" grpId="0"/>
      <p:bldP spid="2345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0" y="1654175"/>
            <a:ext cx="3206750" cy="6096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.Luyện tập</a:t>
            </a:r>
          </a:p>
        </p:txBody>
      </p:sp>
      <p:pic>
        <p:nvPicPr>
          <p:cNvPr id="235526" name="Picture 6" descr="images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98700"/>
            <a:ext cx="7086600" cy="455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3" name="Picture 13" descr="images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763"/>
            <a:ext cx="5026025" cy="456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1393825"/>
            <a:ext cx="3206750" cy="6096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rgbClr val="006600"/>
                </a:solidFill>
                <a:latin typeface="Arial" charset="0"/>
              </a:rPr>
              <a:t>*  </a:t>
            </a:r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0" y="2074863"/>
            <a:ext cx="121920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Truyện cổ tích cây khế bao gồm các sự việc chính sau đây:</a:t>
            </a:r>
          </a:p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a) Chim chở người em bay ra đảo lấy vàng, nhờ thế em trở nên giàu có.</a:t>
            </a:r>
          </a:p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b) Cha mẹ chết, người anh chia gia tài, người em chỉ được cây khế.</a:t>
            </a:r>
          </a:p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c) Người anh biết chuyện, đổi gia tài lấy cây khế, người em bằng lòng.</a:t>
            </a:r>
          </a:p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d) Cây khế có quả, chim đến ăn, người em phàn nàn và chim hẹn trả ơn bằng vàng.</a:t>
            </a:r>
          </a:p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e) Chim lại đến ăn, mọi chuyện diễn ra như cũ, nhưng người anh may túi </a:t>
            </a:r>
          </a:p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 to và lấy quá nhiều vàng.</a:t>
            </a:r>
          </a:p>
          <a:p>
            <a:pPr marL="342900" indent="-342900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g) Người anh rơi xuống biển và chết.</a:t>
            </a:r>
          </a:p>
        </p:txBody>
      </p:sp>
      <p:sp>
        <p:nvSpPr>
          <p:cNvPr id="236560" name="Text Box 16"/>
          <p:cNvSpPr txBox="1">
            <a:spLocks noChangeArrowheads="1"/>
          </p:cNvSpPr>
          <p:nvPr/>
        </p:nvSpPr>
        <p:spPr bwMode="auto">
          <a:xfrm>
            <a:off x="0" y="6138863"/>
            <a:ext cx="1219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Hãy sắp xếp các sự việc trên thành cốt truyện.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9" grpId="0"/>
      <p:bldP spid="2365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voan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30450"/>
            <a:ext cx="6053138" cy="4527550"/>
          </a:xfrm>
          <a:noFill/>
        </p:spPr>
      </p:pic>
      <p:pic>
        <p:nvPicPr>
          <p:cNvPr id="22531" name="Picture 11" descr="CAYKH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4400" y="2330450"/>
            <a:ext cx="6197600" cy="4527550"/>
          </a:xfrm>
          <a:noFill/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0" y="0"/>
            <a:ext cx="1219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Corbel" pitchFamily="34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-47625" y="18700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Corbel" pitchFamily="34" charset="0"/>
            </a:endParaRP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4281488" y="1771650"/>
            <a:ext cx="4151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Truyện: Cây khế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2" name="Rectangle 14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5" name="Picture 4" descr="CAYKH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762000"/>
            <a:ext cx="5338763" cy="2730500"/>
          </a:xfrm>
          <a:noFill/>
        </p:spPr>
      </p:pic>
      <p:pic>
        <p:nvPicPr>
          <p:cNvPr id="23556" name="Picture 7" descr="caykh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0" y="762000"/>
            <a:ext cx="5338763" cy="2730500"/>
          </a:xfrm>
          <a:noFill/>
        </p:spPr>
      </p:pic>
      <p:pic>
        <p:nvPicPr>
          <p:cNvPr id="23557" name="Picture 13" descr="CAY KHE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3886200"/>
            <a:ext cx="5338763" cy="2730500"/>
          </a:xfrm>
          <a:noFill/>
        </p:spPr>
      </p:pic>
      <p:pic>
        <p:nvPicPr>
          <p:cNvPr id="89107" name="phim 1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4294967295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3810000"/>
            <a:ext cx="5486400" cy="2700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49" fill="hold"/>
                                        <p:tgtEl>
                                          <p:spTgt spid="89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1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9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9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5_Dept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11_cdb2004c017l">
  <a:themeElements>
    <a:clrScheme name="cdb2004c017l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11_cdb2004c017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99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99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c017l 1">
        <a:dk1>
          <a:srgbClr val="155A6F"/>
        </a:dk1>
        <a:lt1>
          <a:srgbClr val="FFFFFF"/>
        </a:lt1>
        <a:dk2>
          <a:srgbClr val="000000"/>
        </a:dk2>
        <a:lt2>
          <a:srgbClr val="DDDDDD"/>
        </a:lt2>
        <a:accent1>
          <a:srgbClr val="1D6AB7"/>
        </a:accent1>
        <a:accent2>
          <a:srgbClr val="C55A3D"/>
        </a:accent2>
        <a:accent3>
          <a:srgbClr val="FFFFFF"/>
        </a:accent3>
        <a:accent4>
          <a:srgbClr val="104C5E"/>
        </a:accent4>
        <a:accent5>
          <a:srgbClr val="ABB9D8"/>
        </a:accent5>
        <a:accent6>
          <a:srgbClr val="B25136"/>
        </a:accent6>
        <a:hlink>
          <a:srgbClr val="B2B2B2"/>
        </a:hlink>
        <a:folHlink>
          <a:srgbClr val="A8A3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7l 2">
        <a:dk1>
          <a:srgbClr val="695649"/>
        </a:dk1>
        <a:lt1>
          <a:srgbClr val="FFFFFF"/>
        </a:lt1>
        <a:dk2>
          <a:srgbClr val="000000"/>
        </a:dk2>
        <a:lt2>
          <a:srgbClr val="DDDDDD"/>
        </a:lt2>
        <a:accent1>
          <a:srgbClr val="3B6D46"/>
        </a:accent1>
        <a:accent2>
          <a:srgbClr val="5F96A3"/>
        </a:accent2>
        <a:accent3>
          <a:srgbClr val="FFFFFF"/>
        </a:accent3>
        <a:accent4>
          <a:srgbClr val="59483D"/>
        </a:accent4>
        <a:accent5>
          <a:srgbClr val="AFBAB0"/>
        </a:accent5>
        <a:accent6>
          <a:srgbClr val="558793"/>
        </a:accent6>
        <a:hlink>
          <a:srgbClr val="AEBF7D"/>
        </a:hlink>
        <a:folHlink>
          <a:srgbClr val="AD6A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7l 3">
        <a:dk1>
          <a:srgbClr val="4C665F"/>
        </a:dk1>
        <a:lt1>
          <a:srgbClr val="FFFFFF"/>
        </a:lt1>
        <a:dk2>
          <a:srgbClr val="000000"/>
        </a:dk2>
        <a:lt2>
          <a:srgbClr val="DDDDDD"/>
        </a:lt2>
        <a:accent1>
          <a:srgbClr val="845084"/>
        </a:accent1>
        <a:accent2>
          <a:srgbClr val="C26840"/>
        </a:accent2>
        <a:accent3>
          <a:srgbClr val="FFFFFF"/>
        </a:accent3>
        <a:accent4>
          <a:srgbClr val="405650"/>
        </a:accent4>
        <a:accent5>
          <a:srgbClr val="C2B3C2"/>
        </a:accent5>
        <a:accent6>
          <a:srgbClr val="B05E39"/>
        </a:accent6>
        <a:hlink>
          <a:srgbClr val="C8BA74"/>
        </a:hlink>
        <a:folHlink>
          <a:srgbClr val="438B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5571</TotalTime>
  <Words>516</Words>
  <Application>Microsoft Office PowerPoint</Application>
  <PresentationFormat>Widescreen</PresentationFormat>
  <Paragraphs>79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Corbel</vt:lpstr>
      <vt:lpstr>Myriad Pro</vt:lpstr>
      <vt:lpstr>Tahoma</vt:lpstr>
      <vt:lpstr>Times New Roman</vt:lpstr>
      <vt:lpstr>Verdana</vt:lpstr>
      <vt:lpstr>Webdings</vt:lpstr>
      <vt:lpstr>Wingdings</vt:lpstr>
      <vt:lpstr>1_Depth</vt:lpstr>
      <vt:lpstr>Watermark</vt:lpstr>
      <vt:lpstr>5_Depth</vt:lpstr>
      <vt:lpstr>11_cdb2004c017l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Thanh Hong</dc:creator>
  <cp:lastModifiedBy>Microsoft account</cp:lastModifiedBy>
  <cp:revision>643</cp:revision>
  <dcterms:created xsi:type="dcterms:W3CDTF">2013-08-01T07:31:17Z</dcterms:created>
  <dcterms:modified xsi:type="dcterms:W3CDTF">2022-09-28T01:11:21Z</dcterms:modified>
</cp:coreProperties>
</file>