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630" r:id="rId3"/>
    <p:sldId id="672" r:id="rId5"/>
    <p:sldId id="696" r:id="rId6"/>
    <p:sldId id="673" r:id="rId7"/>
    <p:sldId id="319" r:id="rId8"/>
    <p:sldId id="320" r:id="rId9"/>
    <p:sldId id="313" r:id="rId10"/>
    <p:sldId id="352" r:id="rId11"/>
    <p:sldId id="353" r:id="rId12"/>
    <p:sldId id="687" r:id="rId13"/>
    <p:sldId id="658" r:id="rId14"/>
    <p:sldId id="686" r:id="rId15"/>
    <p:sldId id="641" r:id="rId16"/>
    <p:sldId id="674" r:id="rId17"/>
    <p:sldId id="330" r:id="rId18"/>
    <p:sldId id="662" r:id="rId19"/>
    <p:sldId id="663" r:id="rId20"/>
    <p:sldId id="660" r:id="rId21"/>
  </p:sldIdLst>
  <p:sldSz cx="12161520" cy="6858000"/>
  <p:notesSz cx="6858000" cy="9144000"/>
  <p:embeddedFontLst>
    <p:embeddedFont>
      <p:font typeface="Laila" panose="02000000000000000000"/>
      <p:regular r:id="rId25"/>
    </p:embeddedFont>
    <p:embeddedFont>
      <p:font typeface="Hind" panose="02000000000000000000"/>
      <p:regular r:id="rId26"/>
    </p:embeddedFont>
    <p:embeddedFont>
      <p:font typeface="Karla"/>
      <p:regular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Varela Round" panose="00000500000000000000"/>
      <p:regular r:id="rId30"/>
    </p:embeddedFont>
    <p:embeddedFont>
      <p:font typeface=".VnTime" panose="020B7200000000000000"/>
      <p:regular r:id="rId31"/>
      <p:bold r:id="rId32"/>
      <p:italic r:id="rId33"/>
      <p:boldItalic r:id="rId34"/>
    </p:embeddedFont>
    <p:embeddedFont>
      <p:font typeface=".VnArial Narrow" panose="020B7200000000000000" pitchFamily="3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FF"/>
    <a:srgbClr val="FFDD61"/>
    <a:srgbClr val="FFEBA1"/>
    <a:srgbClr val="822C1C"/>
    <a:srgbClr val="FEFCFD"/>
    <a:srgbClr val="FBF999"/>
    <a:srgbClr val="FFEBD0"/>
    <a:srgbClr val="EEF5FA"/>
    <a:srgbClr val="F6FAFE"/>
    <a:srgbClr val="D7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99" autoAdjust="0"/>
  </p:normalViewPr>
  <p:slideViewPr>
    <p:cSldViewPr snapToGrid="0">
      <p:cViewPr varScale="1">
        <p:scale>
          <a:sx n="76" d="100"/>
          <a:sy n="76" d="100"/>
        </p:scale>
        <p:origin x="-114" y="-174"/>
      </p:cViewPr>
      <p:guideLst>
        <p:guide orient="horz" pos="2187"/>
        <p:guide pos="38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bào ô dấu hỏi để ra kết quả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5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5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5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0" b="1"/>
            </a:lvl9pPr>
          </a:lstStyle>
          <a:p/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9pPr>
          </a:lstStyle>
          <a:p/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9pPr>
          </a:lstStyle>
          <a:p/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0" b="1"/>
            </a:lvl9pPr>
          </a:lstStyle>
          <a:p/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9pPr>
          </a:lstStyle>
          <a:p/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0" b="1"/>
            </a:lvl9pPr>
          </a:lstStyle>
          <a:p/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5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9pPr>
          </a:lstStyle>
          <a:p/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0" b="1"/>
            </a:lvl9pPr>
          </a:lstStyle>
          <a:p/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43942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0"/>
            </a:lvl1pPr>
            <a:lvl2pPr marL="1216025" lvl="1" indent="-422275" rtl="0">
              <a:spcBef>
                <a:spcPts val="213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355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050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710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405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735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430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/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/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>
            <a:fillRect/>
          </a:stretch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/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>
            <a:fillRect/>
          </a:stretch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0"/>
            </a:lvl9pPr>
          </a:lstStyle>
          <a:p/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0"/>
            </a:lvl1pPr>
            <a:lvl2pPr lvl="1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 panose="02000000000000000000"/>
              <a:buNone/>
              <a:defRPr sz="2800" b="1">
                <a:solidFill>
                  <a:schemeClr val="dk2"/>
                </a:solidFill>
                <a:latin typeface="Laila" panose="02000000000000000000"/>
                <a:ea typeface="Laila" panose="02000000000000000000"/>
                <a:cs typeface="Laila" panose="02000000000000000000"/>
                <a:sym typeface="Laila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●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○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■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●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○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■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●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○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 panose="02000000000000000000"/>
              <a:buChar char="■"/>
              <a:defRPr>
                <a:solidFill>
                  <a:schemeClr val="dk1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22.jpeg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6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0806" y="0"/>
            <a:ext cx="8980599" cy="980231"/>
          </a:xfrm>
        </p:spPr>
        <p:txBody>
          <a:bodyPr/>
          <a:lstStyle/>
          <a:p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  <a:b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AN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2603" y="1448125"/>
            <a:ext cx="9781298" cy="221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625">
              <a:buClrTx/>
              <a:defRPr/>
            </a:pPr>
            <a:r>
              <a:rPr lang="en-US" sz="4590" b="1" kern="1200" smtClean="0">
                <a:solidFill>
                  <a:srgbClr val="FF000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Hội thi</a:t>
            </a:r>
            <a:endParaRPr lang="en-US" sz="4590" b="1" kern="1200" smtClean="0">
              <a:solidFill>
                <a:srgbClr val="FF000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  <a:p>
            <a:pPr algn="ctr" defTabSz="682625">
              <a:buClrTx/>
              <a:defRPr/>
            </a:pPr>
            <a:r>
              <a:rPr lang="en-US" sz="4590" b="1" kern="1200" smtClean="0">
                <a:solidFill>
                  <a:srgbClr val="FF000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Giáo viên dạy giỏi cấp thành phố</a:t>
            </a:r>
            <a:endParaRPr lang="en-US" sz="4590" b="1" kern="1200" smtClean="0">
              <a:solidFill>
                <a:srgbClr val="FF000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  <a:p>
            <a:pPr algn="ctr" defTabSz="682625">
              <a:buClrTx/>
              <a:defRPr/>
            </a:pPr>
            <a:r>
              <a:rPr lang="en-US" sz="4590" b="1" kern="1200" smtClean="0">
                <a:solidFill>
                  <a:srgbClr val="FF000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Năm học 2022-2023</a:t>
            </a:r>
            <a:endParaRPr lang="en-US" sz="4590" b="1" kern="1200" smtClean="0">
              <a:solidFill>
                <a:srgbClr val="FF000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8305" y="3764280"/>
            <a:ext cx="79057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Đặng Thị Hương</a:t>
            </a:r>
            <a:endParaRPr lang="en-US" sz="2400" b="1" kern="120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sinh: 1989</a:t>
            </a:r>
            <a:endParaRPr lang="en-US" sz="2400" b="1" kern="120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độ CM: ĐHSP Giáo dục Tiểu học</a:t>
            </a:r>
            <a:endParaRPr lang="en-US" sz="2400" b="1" kern="120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CM: Tổ 1,2,3</a:t>
            </a:r>
            <a:endParaRPr lang="en-US" sz="2400" b="1" kern="120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dạy: Toán 3</a:t>
            </a:r>
            <a:endParaRPr lang="en-US" sz="2400" b="1" kern="120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2625">
              <a:buClrTx/>
              <a:defRPr/>
            </a:pPr>
            <a:r>
              <a:rPr 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dạy:</a:t>
            </a:r>
            <a:r>
              <a:rPr lang="vi-VN" altLang="en-US" sz="2400" b="1" kern="120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số có hai chữ số cho số có một chữ số (tiết 1)</a:t>
            </a:r>
            <a:endParaRPr lang="vi-VN" altLang="en-US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321479" y="889348"/>
            <a:ext cx="346971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  <a:endParaRPr lang="en-US" sz="320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9496" y="1490136"/>
            <a:ext cx="43091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</a:rPr>
              <a:t>Mẫu: 90 : 3 = ?</a:t>
            </a:r>
            <a:endParaRPr lang="vi-VN" sz="3600" b="1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0444" y="2256724"/>
            <a:ext cx="77848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</a:rPr>
              <a:t>Nhẩm:       9 chục : 3 = 3 chục</a:t>
            </a:r>
            <a:endParaRPr lang="vi-VN" sz="3600" b="1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76774" y="3023312"/>
            <a:ext cx="260312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</a:rPr>
              <a:t>90 : 3 = 30</a:t>
            </a:r>
            <a:endParaRPr lang="vi-VN" sz="3600" b="1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2</a:t>
            </a:r>
            <a:endParaRPr lang="en-US" sz="4000"/>
          </a:p>
        </p:txBody>
      </p:sp>
      <p:sp>
        <p:nvSpPr>
          <p:cNvPr id="27" name="TextBox 26"/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 </a:t>
            </a:r>
            <a:endParaRPr lang="en-US" sz="4000"/>
          </a:p>
        </p:txBody>
      </p:sp>
      <p:sp>
        <p:nvSpPr>
          <p:cNvPr id="28" name="TextBox 27"/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</a:t>
            </a:r>
            <a:endParaRPr lang="en-US" sz="4000"/>
          </a:p>
        </p:txBody>
      </p:sp>
      <p:sp>
        <p:nvSpPr>
          <p:cNvPr id="29" name="TextBox 28"/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</a:t>
            </a:r>
            <a:endParaRPr lang="en-US" sz="4000"/>
          </a:p>
        </p:txBody>
      </p:sp>
      <p:sp>
        <p:nvSpPr>
          <p:cNvPr id="20" name="Rectangle: Rounded Corners 19"/>
          <p:cNvSpPr/>
          <p:nvPr/>
        </p:nvSpPr>
        <p:spPr>
          <a:xfrm>
            <a:off x="0" y="5990590"/>
            <a:ext cx="12161520" cy="716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5122" y="184011"/>
            <a:ext cx="7705717" cy="912138"/>
            <a:chOff x="906178" y="518160"/>
            <a:chExt cx="7724828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3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692243" y="694869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/>
                <a:t>Tìm thừa số.</a:t>
              </a:r>
              <a:endParaRPr lang="en-US" sz="36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79"/>
          <a:stretch>
            <a:fillRect/>
          </a:stretch>
        </p:blipFill>
        <p:spPr>
          <a:xfrm>
            <a:off x="2549596" y="1272679"/>
            <a:ext cx="9546765" cy="55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5895" y="496570"/>
            <a:ext cx="6367780" cy="748030"/>
          </a:xfrm>
        </p:spPr>
        <p:txBody>
          <a:bodyPr/>
          <a:p>
            <a:r>
              <a:rPr lang="vi-VN" alt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Bắt sâu nhanh”</a:t>
            </a:r>
            <a:endParaRPr lang="vi-VN" altLang="en-US" sz="4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63930" y="1485900"/>
            <a:ext cx="4791710" cy="388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1 phu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220" y="127635"/>
            <a:ext cx="2291715" cy="121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01" t="21686" r="17029" b="22128"/>
          <a:stretch>
            <a:fillRect/>
          </a:stretch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895247" y="574676"/>
            <a:ext cx="11068117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91" name="Rectangle 83"/>
          <p:cNvSpPr>
            <a:spLocks noChangeArrowheads="1"/>
          </p:cNvSpPr>
          <p:nvPr/>
        </p:nvSpPr>
        <p:spPr bwMode="auto">
          <a:xfrm>
            <a:off x="1317533" y="1447800"/>
            <a:ext cx="10464248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92" name="Text Box 84"/>
          <p:cNvSpPr txBox="1">
            <a:spLocks noChangeArrowheads="1"/>
          </p:cNvSpPr>
          <p:nvPr/>
        </p:nvSpPr>
        <p:spPr bwMode="auto">
          <a:xfrm>
            <a:off x="1317533" y="1629410"/>
            <a:ext cx="10337562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/>
              <a:t>Chọn đáp </a:t>
            </a:r>
            <a:r>
              <a:rPr lang="en-US" sz="4000"/>
              <a:t>án </a:t>
            </a:r>
            <a:r>
              <a:rPr lang="en-US" sz="4000" smtClean="0"/>
              <a:t>đúng.</a:t>
            </a:r>
            <a:endParaRPr lang="en-US" sz="4000" smtClean="0"/>
          </a:p>
          <a:p>
            <a:r>
              <a:rPr lang="en-US" sz="4000" smtClean="0">
                <a:solidFill>
                  <a:srgbClr val="002060"/>
                </a:solidFill>
              </a:rPr>
              <a:t>		80 : 2  = ?</a:t>
            </a:r>
            <a:endParaRPr lang="en-US" sz="4000" b="1" i="1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marL="0" indent="0"/>
            <a:r>
              <a:rPr lang="en-US" sz="3600" b="1" smtClean="0">
                <a:solidFill>
                  <a:srgbClr val="002060"/>
                </a:solidFill>
              </a:rPr>
              <a:t>A. 30        	B</a:t>
            </a:r>
            <a:r>
              <a:rPr lang="en-US" sz="3600" b="1">
                <a:solidFill>
                  <a:srgbClr val="002060"/>
                </a:solidFill>
              </a:rPr>
              <a:t>. </a:t>
            </a:r>
            <a:r>
              <a:rPr lang="en-US" sz="3600" b="1" smtClean="0">
                <a:solidFill>
                  <a:srgbClr val="002060"/>
                </a:solidFill>
              </a:rPr>
              <a:t>20</a:t>
            </a:r>
            <a:endParaRPr lang="en-US" sz="3600" b="1" smtClean="0">
              <a:solidFill>
                <a:srgbClr val="002060"/>
              </a:solidFill>
            </a:endParaRPr>
          </a:p>
          <a:p>
            <a:pPr marL="0" indent="0"/>
            <a:r>
              <a:rPr lang="en-US" sz="3600" b="1" smtClean="0">
                <a:solidFill>
                  <a:srgbClr val="002060"/>
                </a:solidFill>
              </a:rPr>
              <a:t>C</a:t>
            </a:r>
            <a:r>
              <a:rPr lang="en-US" sz="3600" b="1">
                <a:solidFill>
                  <a:srgbClr val="002060"/>
                </a:solidFill>
              </a:rPr>
              <a:t>. </a:t>
            </a:r>
            <a:r>
              <a:rPr lang="en-US" sz="3600" b="1" smtClean="0">
                <a:solidFill>
                  <a:srgbClr val="002060"/>
                </a:solidFill>
              </a:rPr>
              <a:t>40		D</a:t>
            </a:r>
            <a:r>
              <a:rPr lang="en-US" sz="3600" b="1">
                <a:solidFill>
                  <a:srgbClr val="002060"/>
                </a:solidFill>
              </a:rPr>
              <a:t>. </a:t>
            </a:r>
            <a:r>
              <a:rPr lang="en-US" sz="3600" b="1" smtClean="0">
                <a:solidFill>
                  <a:srgbClr val="002060"/>
                </a:solidFill>
              </a:rPr>
              <a:t>4</a:t>
            </a:r>
            <a:endParaRPr lang="en-US" sz="3600" b="1">
              <a:solidFill>
                <a:srgbClr val="002060"/>
              </a:solidFill>
            </a:endParaRPr>
          </a:p>
          <a:p>
            <a:pPr algn="just" eaLnBrk="0" hangingPunct="0"/>
            <a:endParaRPr lang="en-US" sz="3600" b="1" i="1">
              <a:solidFill>
                <a:srgbClr val="FF0066"/>
              </a:solidFill>
              <a:latin typeface=".VnTime" panose="020B7200000000000000" pitchFamily="34" charset="0"/>
            </a:endParaRPr>
          </a:p>
        </p:txBody>
      </p:sp>
      <p:grpSp>
        <p:nvGrpSpPr>
          <p:cNvPr id="17529" name="Group 121"/>
          <p:cNvGrpSpPr/>
          <p:nvPr/>
        </p:nvGrpSpPr>
        <p:grpSpPr bwMode="auto">
          <a:xfrm>
            <a:off x="4560689" y="685800"/>
            <a:ext cx="3293831" cy="635000"/>
            <a:chOff x="0" y="0"/>
            <a:chExt cx="1560" cy="426"/>
          </a:xfrm>
        </p:grpSpPr>
        <p:pic>
          <p:nvPicPr>
            <p:cNvPr id="17530" name="Picture 122" descr="Picture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531" name="Text Box 123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</a:rPr>
                <a:t>Câu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614" name="Oval 206"/>
          <p:cNvSpPr>
            <a:spLocks noChangeArrowheads="1"/>
          </p:cNvSpPr>
          <p:nvPr/>
        </p:nvSpPr>
        <p:spPr bwMode="auto">
          <a:xfrm>
            <a:off x="10018054" y="6310630"/>
            <a:ext cx="1114835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vi-VN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altLang="en-US" sz="1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4991421" y="593725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4995644" y="594360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  <a:endParaRPr lang="en-US" sz="4400" b="1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5001979" y="5927725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4991421" y="59229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4991421" y="5927725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4978752" y="591820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5004089" y="5932488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4968196" y="592455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4978752" y="59229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5006202" y="59356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4989310" y="594201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pSp>
        <p:nvGrpSpPr>
          <p:cNvPr id="17681" name="Group 273"/>
          <p:cNvGrpSpPr/>
          <p:nvPr/>
        </p:nvGrpSpPr>
        <p:grpSpPr bwMode="auto">
          <a:xfrm>
            <a:off x="7854520" y="3016716"/>
            <a:ext cx="3756235" cy="1174284"/>
            <a:chOff x="912" y="2592"/>
            <a:chExt cx="3072" cy="960"/>
          </a:xfrm>
        </p:grpSpPr>
        <p:sp>
          <p:nvSpPr>
            <p:cNvPr id="17682" name="Oval 274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3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12700">
                    <a:solidFill>
                      <a:srgbClr val="FFFF00"/>
                    </a:solidFill>
                    <a:round/>
                  </a:ln>
                  <a:solidFill>
                    <a:srgbClr val="FF0000"/>
                  </a:solidFill>
                  <a:latin typeface=".VnTime" panose="020B7200000000000000"/>
                </a:rPr>
                <a:t>HÕt giê</a:t>
              </a:r>
              <a:endParaRPr lang="en-US" sz="3600" b="1" i="1" kern="10">
                <a:ln w="127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.VnTime" panose="020B7200000000000000"/>
              </a:endParaRPr>
            </a:p>
          </p:txBody>
        </p:sp>
      </p:grp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8443610" y="6357938"/>
            <a:ext cx="1399878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8999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Thêi gian</a:t>
            </a:r>
            <a:endParaRPr lang="en-US" sz="18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7691" name="AutoShape 283"/>
          <p:cNvSpPr>
            <a:spLocks noChangeArrowheads="1"/>
          </p:cNvSpPr>
          <p:nvPr/>
        </p:nvSpPr>
        <p:spPr bwMode="auto">
          <a:xfrm>
            <a:off x="6881152" y="6335713"/>
            <a:ext cx="1317532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C©u hái</a:t>
            </a:r>
            <a:endParaRPr lang="en-US" sz="18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17625" y="3388360"/>
            <a:ext cx="1922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FF0000"/>
                </a:solidFill>
              </a:rPr>
              <a:t>C. 40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1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"/>
                  </p:tgtEl>
                </p:cond>
              </p:nextCondLst>
            </p:seq>
          </p:childTnLst>
        </p:cTn>
      </p:par>
    </p:tnLst>
    <p:bldLst>
      <p:bldP spid="17492" grpId="0"/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AutoShape 29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06709" y="6230939"/>
            <a:ext cx="608092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895247" y="574676"/>
            <a:ext cx="11068117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91" name="Rectangle 83"/>
          <p:cNvSpPr>
            <a:spLocks noChangeArrowheads="1"/>
          </p:cNvSpPr>
          <p:nvPr/>
        </p:nvSpPr>
        <p:spPr bwMode="auto">
          <a:xfrm>
            <a:off x="1317533" y="1447800"/>
            <a:ext cx="10464248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92" name="Text Box 84"/>
          <p:cNvSpPr txBox="1">
            <a:spLocks noChangeArrowheads="1"/>
          </p:cNvSpPr>
          <p:nvPr/>
        </p:nvSpPr>
        <p:spPr bwMode="auto">
          <a:xfrm>
            <a:off x="1317533" y="1524000"/>
            <a:ext cx="10337562" cy="24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     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x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= 39</a:t>
            </a:r>
            <a:endParaRPr lang="en-US" sz="40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thích hợp điền vào ô trống là:</a:t>
            </a:r>
            <a:endParaRPr lang="en-US" sz="40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			B. 13</a:t>
            </a:r>
            <a:endParaRPr lang="en-US" sz="40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			D. 14</a:t>
            </a:r>
            <a:endParaRPr lang="en-US" sz="36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529" name="Group 121"/>
          <p:cNvGrpSpPr/>
          <p:nvPr/>
        </p:nvGrpSpPr>
        <p:grpSpPr bwMode="auto">
          <a:xfrm>
            <a:off x="4560689" y="685800"/>
            <a:ext cx="3293831" cy="635000"/>
            <a:chOff x="0" y="0"/>
            <a:chExt cx="1560" cy="426"/>
          </a:xfrm>
        </p:grpSpPr>
        <p:pic>
          <p:nvPicPr>
            <p:cNvPr id="17530" name="Picture 122" descr="Pict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531" name="Text Box 123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</a:rPr>
                <a:t> Câu </a:t>
              </a:r>
              <a:r>
                <a:rPr lang="vi-VN" altLang="en-US" sz="3200" b="1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  <a:endParaRPr lang="vi-VN" altLang="en-US" sz="32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614" name="Oval 206"/>
          <p:cNvSpPr>
            <a:spLocks noChangeArrowheads="1"/>
          </p:cNvSpPr>
          <p:nvPr/>
        </p:nvSpPr>
        <p:spPr bwMode="auto">
          <a:xfrm>
            <a:off x="10037739" y="6324600"/>
            <a:ext cx="1114835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1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4991421" y="593725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4995644" y="594360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  <a:endParaRPr lang="en-US" sz="4400" b="1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5001979" y="5927725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4991421" y="59229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4991421" y="5927725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4978752" y="591820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5004089" y="5932488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4968196" y="5924550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4978752" y="59229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5006202" y="593566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4989310" y="5942013"/>
            <a:ext cx="152023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  <a:endParaRPr lang="en-US" sz="44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pSp>
        <p:nvGrpSpPr>
          <p:cNvPr id="17681" name="Group 273"/>
          <p:cNvGrpSpPr/>
          <p:nvPr/>
        </p:nvGrpSpPr>
        <p:grpSpPr bwMode="auto">
          <a:xfrm>
            <a:off x="7854520" y="3016716"/>
            <a:ext cx="3756235" cy="1174284"/>
            <a:chOff x="912" y="2592"/>
            <a:chExt cx="3072" cy="960"/>
          </a:xfrm>
        </p:grpSpPr>
        <p:sp>
          <p:nvSpPr>
            <p:cNvPr id="17682" name="Oval 274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3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12700">
                    <a:solidFill>
                      <a:srgbClr val="FFFF00"/>
                    </a:solidFill>
                    <a:round/>
                  </a:ln>
                  <a:solidFill>
                    <a:srgbClr val="FF0000"/>
                  </a:solidFill>
                  <a:latin typeface=".VnTime" panose="020B7200000000000000"/>
                </a:rPr>
                <a:t>HÕt giê</a:t>
              </a:r>
              <a:endParaRPr lang="en-US" sz="3600" b="1" i="1" kern="10">
                <a:ln w="127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.VnTime" panose="020B7200000000000000"/>
              </a:endParaRPr>
            </a:p>
          </p:txBody>
        </p:sp>
      </p:grp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8443610" y="6357938"/>
            <a:ext cx="1399878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8999">
                <a:srgbClr val="B43E85"/>
              </a:gs>
              <a:gs pos="15500">
                <a:srgbClr val="C50849"/>
              </a:gs>
              <a:gs pos="16500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0">
                <a:srgbClr val="F952A0"/>
              </a:gs>
              <a:gs pos="84500">
                <a:srgbClr val="C50849"/>
              </a:gs>
              <a:gs pos="91001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Thêi gian</a:t>
            </a:r>
            <a:endParaRPr lang="en-US" sz="18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7691" name="AutoShape 283"/>
          <p:cNvSpPr>
            <a:spLocks noChangeArrowheads="1"/>
          </p:cNvSpPr>
          <p:nvPr/>
        </p:nvSpPr>
        <p:spPr bwMode="auto">
          <a:xfrm>
            <a:off x="6881152" y="6335713"/>
            <a:ext cx="1317532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.VnArial Narrow" panose="020B7200000000000000" pitchFamily="34" charset="0"/>
              </a:rPr>
              <a:t>C©u hái</a:t>
            </a:r>
            <a:endParaRPr lang="en-US" sz="1800" b="1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1557" y="1615045"/>
            <a:ext cx="530267" cy="546265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976495" y="2733675"/>
            <a:ext cx="192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</a:t>
            </a:r>
            <a:endParaRPr lang="vi-VN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17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1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"/>
                  </p:tgtEl>
                </p:cond>
              </p:nextCondLst>
            </p:seq>
          </p:childTnLst>
        </p:cTn>
      </p:par>
    </p:tnLst>
    <p:bldLst>
      <p:bldP spid="17492" grpId="0"/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2811" y="1905745"/>
            <a:ext cx="969514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2625">
              <a:buClrTx/>
              <a:defRPr/>
            </a:pPr>
            <a:r>
              <a:rPr lang="en-US" sz="4800" b="1" kern="1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  <a:r>
              <a:rPr lang="en-US" sz="4800" b="1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2625">
              <a:buClrTx/>
              <a:defRPr/>
            </a:pPr>
            <a:r>
              <a:rPr lang="en-US" sz="4800" b="1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BGK, các thầy cô giáo </a:t>
            </a:r>
            <a:endParaRPr lang="en-US" sz="48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2625">
              <a:buClrTx/>
              <a:defRPr/>
            </a:pPr>
            <a:r>
              <a:rPr lang="en-US" sz="4800" b="1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đã về dự tiết học</a:t>
            </a:r>
            <a:endParaRPr lang="en-US" sz="4800" b="1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24375" y="233680"/>
            <a:ext cx="3112135" cy="748030"/>
          </a:xfrm>
        </p:spPr>
        <p:txBody>
          <a:bodyPr/>
          <a:p>
            <a:r>
              <a:rPr lang="vi-VN" alt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ui den truo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33,000000" end="44922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8730" y="129794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9020" y="2400300"/>
            <a:ext cx="9865995" cy="2660650"/>
          </a:xfrm>
        </p:spPr>
        <p:txBody>
          <a:bodyPr/>
          <a:p>
            <a:r>
              <a:rPr lang="vi-VN" altLang="en-US" sz="1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     17 : 4</a:t>
            </a:r>
            <a:endParaRPr lang="vi-VN" altLang="en-US" sz="115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83447" y="5223310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9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75</a:t>
            </a:r>
            <a:endParaRPr lang="en-US" sz="439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4"/>
          <p:cNvSpPr txBox="1"/>
          <p:nvPr/>
        </p:nvSpPr>
        <p:spPr>
          <a:xfrm>
            <a:off x="393465" y="1710890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213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 panose="00000500000000000000"/>
              <a:buNone/>
              <a:defRPr sz="1860" b="0" i="0" u="none" strike="noStrike" cap="none">
                <a:solidFill>
                  <a:schemeClr val="dk1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9pPr>
          </a:lstStyle>
          <a:p>
            <a:r>
              <a:rPr lang="en-US" sz="5385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26</a:t>
            </a:r>
            <a:endParaRPr lang="en-US" sz="5385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538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số có hai chữ số </a:t>
            </a:r>
            <a:endParaRPr lang="vi-VN" altLang="en-US" sz="5385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538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</a:t>
            </a:r>
            <a:endParaRPr lang="vi-VN" altLang="en-US" sz="5385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r="56847"/>
          <a:stretch>
            <a:fillRect/>
          </a:stretch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975360" y="792479"/>
            <a:ext cx="3002280" cy="699739"/>
          </a:xfrm>
          <a:prstGeom prst="wedgeRoundRectCallout">
            <a:avLst>
              <a:gd name="adj1" fmla="val -34292"/>
              <a:gd name="adj2" fmla="val 785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Có 48 quả cà chua.</a:t>
            </a:r>
            <a:endParaRPr lang="en-US" sz="2400" i="1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10" y="1741320"/>
            <a:ext cx="1142857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697" y="1741320"/>
            <a:ext cx="1592635" cy="267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Rectangle with Corners Rounded 8"/>
          <p:cNvSpPr/>
          <p:nvPr/>
        </p:nvSpPr>
        <p:spPr>
          <a:xfrm>
            <a:off x="7711440" y="243840"/>
            <a:ext cx="3353118" cy="1497480"/>
          </a:xfrm>
          <a:prstGeom prst="wedgeRoundRectCallout">
            <a:avLst>
              <a:gd name="adj1" fmla="val 34744"/>
              <a:gd name="adj2" fmla="val 772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>
                <a:solidFill>
                  <a:schemeClr val="tx1"/>
                </a:solidFill>
              </a:rPr>
              <a:t>Chia đều 48 quả cà chua vào 2 khay. Hỏi mỗi khay có bao nhiêu quả cà chua?</a:t>
            </a:r>
            <a:endParaRPr lang="en-US" sz="2400" i="1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483" b="-5795"/>
          <a:stretch>
            <a:fillRect/>
          </a:stretch>
        </p:blipFill>
        <p:spPr>
          <a:xfrm>
            <a:off x="1728624" y="1837257"/>
            <a:ext cx="7325833" cy="16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5975" b="-1"/>
          <a:stretch>
            <a:fillRect/>
          </a:stretch>
        </p:blipFill>
        <p:spPr>
          <a:xfrm>
            <a:off x="2384657" y="3077606"/>
            <a:ext cx="6013766" cy="182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/>
          <p:cNvSpPr/>
          <p:nvPr/>
        </p:nvSpPr>
        <p:spPr>
          <a:xfrm>
            <a:off x="427990" y="5958840"/>
            <a:ext cx="1156716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48 : 2 = ?</a:t>
            </a:r>
            <a:endParaRPr lang="en-US" sz="4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4626" y="356644"/>
            <a:ext cx="7705717" cy="912138"/>
            <a:chOff x="906178" y="518160"/>
            <a:chExt cx="7724828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  <a:endParaRPr lang="en-US" sz="3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6" y="1641395"/>
            <a:ext cx="11938685" cy="40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/>
          <p:cNvSpPr/>
          <p:nvPr/>
        </p:nvSpPr>
        <p:spPr>
          <a:xfrm>
            <a:off x="0" y="5958840"/>
            <a:ext cx="12161520" cy="716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WPS Presentation</Application>
  <PresentationFormat>Custom</PresentationFormat>
  <Paragraphs>140</Paragraphs>
  <Slides>18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Arial</vt:lpstr>
      <vt:lpstr>Laila</vt:lpstr>
      <vt:lpstr>Hind</vt:lpstr>
      <vt:lpstr>Karla</vt:lpstr>
      <vt:lpstr>Times New Roman</vt:lpstr>
      <vt:lpstr>HP001 4 hàng</vt:lpstr>
      <vt:lpstr>HP001 5H Normal</vt:lpstr>
      <vt:lpstr>Segoe Print</vt:lpstr>
      <vt:lpstr>Varela Round</vt:lpstr>
      <vt:lpstr>.VnTime</vt:lpstr>
      <vt:lpstr>.VnTime</vt:lpstr>
      <vt:lpstr>.VnArial Narrow</vt:lpstr>
      <vt:lpstr>Microsoft YaHei</vt:lpstr>
      <vt:lpstr>Arial Unicode MS</vt:lpstr>
      <vt:lpstr>Happy Indian Independence Day! by Slidesgo</vt:lpstr>
      <vt:lpstr>UBND HUYỆN VĨNH BẢO TRƯỜNG TIỂU HỌC VĨNH AN</vt:lpstr>
      <vt:lpstr>KHỞI ĐỘNG</vt:lpstr>
      <vt:lpstr>PowerPoint 演示文稿</vt:lpstr>
      <vt:lpstr>PowerPoint 演示文稿</vt:lpstr>
      <vt:lpstr>Trang 75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 “ Bắt sâu nhanh”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ASUS</cp:lastModifiedBy>
  <cp:revision>222</cp:revision>
  <dcterms:created xsi:type="dcterms:W3CDTF">2022-11-07T05:54:00Z</dcterms:created>
  <dcterms:modified xsi:type="dcterms:W3CDTF">2022-11-08T17:09:07Z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F1EB84B60FB2442FA337C4F8658528B2</vt:lpwstr>
  </property>
  <property fmtid="{D5CDD505-2E9C-101B-9397-08002B2CF9AE}" pid="3" name="KSOProductBuildVer">
    <vt:lpwstr>1033-11.2.0.11380</vt:lpwstr>
  </property>
</Properties>
</file>