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6" r:id="rId2"/>
    <p:sldId id="387" r:id="rId3"/>
    <p:sldId id="332" r:id="rId4"/>
    <p:sldId id="371" r:id="rId5"/>
    <p:sldId id="383" r:id="rId6"/>
    <p:sldId id="385" r:id="rId7"/>
    <p:sldId id="354" r:id="rId8"/>
    <p:sldId id="264" r:id="rId9"/>
    <p:sldId id="342" r:id="rId10"/>
    <p:sldId id="369" r:id="rId11"/>
    <p:sldId id="353" r:id="rId12"/>
    <p:sldId id="373" r:id="rId13"/>
    <p:sldId id="386" r:id="rId14"/>
    <p:sldId id="384" r:id="rId15"/>
    <p:sldId id="355" r:id="rId16"/>
    <p:sldId id="321" r:id="rId17"/>
    <p:sldId id="257" r:id="rId18"/>
    <p:sldId id="359" r:id="rId19"/>
    <p:sldId id="370" r:id="rId20"/>
    <p:sldId id="295" r:id="rId21"/>
    <p:sldId id="347" r:id="rId22"/>
    <p:sldId id="285" r:id="rId23"/>
    <p:sldId id="381" r:id="rId24"/>
    <p:sldId id="365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585"/>
    <a:srgbClr val="FD6D7A"/>
    <a:srgbClr val="6B9ED7"/>
    <a:srgbClr val="FEF0C9"/>
    <a:srgbClr val="0033CC"/>
    <a:srgbClr val="F9F9FA"/>
    <a:srgbClr val="0070C0"/>
    <a:srgbClr val="FFCE61"/>
    <a:srgbClr val="FD7B87"/>
    <a:srgbClr val="FD6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3" autoAdjust="0"/>
    <p:restoredTop sz="89228" autoAdjust="0"/>
  </p:normalViewPr>
  <p:slideViewPr>
    <p:cSldViewPr snapToGrid="0">
      <p:cViewPr varScale="1">
        <p:scale>
          <a:sx n="84" d="100"/>
          <a:sy n="84" d="100"/>
        </p:scale>
        <p:origin x="18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43026-8189-41E8-BCBD-3295471B9AA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D1302-020D-4E02-B5C2-589F83EA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01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D1302-020D-4E02-B5C2-589F83EA15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8912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D1302-020D-4E02-B5C2-589F83EA15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D1302-020D-4E02-B5C2-589F83EA15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517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687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Câu</a:t>
            </a:r>
            <a:r>
              <a:rPr lang="en-US" altLang="zh-CN" baseline="0"/>
              <a:t> 1 Hình tròn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04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94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1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9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2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42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0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1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5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1C7F-BA56-40F7-B525-7948905FEF96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1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microsoft.com/office/2007/relationships/hdphoto" Target="../media/hdphoto16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svg"/><Relationship Id="rId3" Type="http://schemas.microsoft.com/office/2007/relationships/media" Target="../media/media4.wav"/><Relationship Id="rId7" Type="http://schemas.openxmlformats.org/officeDocument/2006/relationships/audio" Target="../media/media6.m4a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microsoft.com/office/2007/relationships/hdphoto" Target="../media/hdphoto4.wdp"/><Relationship Id="rId5" Type="http://schemas.openxmlformats.org/officeDocument/2006/relationships/audio" Target="../media/media5.m4a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microsoft.com/office/2007/relationships/media" Target="../media/media5.m4a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056" y1="27778" x2="42222" y2="27222"/>
                        <a14:foregroundMark x1="26667" y1="24444" x2="30833" y2="46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196" y="3462897"/>
            <a:ext cx="4386431" cy="43864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71" y="345384"/>
            <a:ext cx="11629449" cy="627613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257971" y="723239"/>
            <a:ext cx="1224926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Manuale" panose="02040504050405060204" pitchFamily="18" charset="0"/>
                <a:cs typeface="#9Slide04 Pridi SemiBold" panose="00000700000000000000" pitchFamily="2" charset="-34"/>
                <a:sym typeface="+mn-lt"/>
              </a:rPr>
              <a:t>TRƯỜNG TIỂU HỌC HOÀ BÌNH</a:t>
            </a:r>
            <a:endParaRPr lang="en-US" altLang="zh-CN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Manuale" panose="02040504050405060204" pitchFamily="18" charset="0"/>
              <a:cs typeface="#9Slide04 Pridi SemiBold" panose="00000700000000000000" pitchFamily="2" charset="-34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579" y="3108954"/>
            <a:ext cx="11582841" cy="70788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57264" y="29124"/>
            <a:ext cx="12249264" cy="690875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-1702" r="17806"/>
          <a:stretch/>
        </p:blipFill>
        <p:spPr>
          <a:xfrm>
            <a:off x="-72935" y="4745421"/>
            <a:ext cx="2579652" cy="2344361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8592">
                        <a14:foregroundMark x1="6774" y1="44697" x2="6774" y2="84697"/>
                        <a14:foregroundMark x1="14286" y1="72273" x2="18981" y2="73182"/>
                        <a14:foregroundMark x1="20926" y1="60758" x2="21261" y2="73182"/>
                        <a14:foregroundMark x1="23608" y1="76061" x2="24748" y2="77879"/>
                        <a14:foregroundMark x1="18310" y1="67727" x2="21261" y2="72273"/>
                        <a14:foregroundMark x1="1878" y1="77424" x2="2012" y2="86515"/>
                        <a14:foregroundMark x1="55667" y1="40152" x2="56204" y2="80152"/>
                        <a14:foregroundMark x1="61234" y1="69091" x2="60698" y2="76061"/>
                        <a14:foregroundMark x1="70423" y1="71364" x2="70557" y2="83333"/>
                        <a14:foregroundMark x1="94098" y1="72727" x2="94702" y2="83333"/>
                        <a14:foregroundMark x1="94634" y1="74545" x2="95909" y2="7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94"/>
          <a:stretch/>
        </p:blipFill>
        <p:spPr>
          <a:xfrm>
            <a:off x="9146647" y="3883375"/>
            <a:ext cx="3511998" cy="3426765"/>
          </a:xfrm>
          <a:prstGeom prst="rect">
            <a:avLst/>
          </a:prstGeom>
        </p:spPr>
      </p:pic>
      <p:sp>
        <p:nvSpPr>
          <p:cNvPr id="18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153215" y="345384"/>
            <a:ext cx="1224926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Manuale" panose="02040504050405060204" pitchFamily="18" charset="0"/>
                <a:cs typeface="#9Slide04 Pridi SemiBold" panose="00000700000000000000" pitchFamily="2" charset="-34"/>
                <a:sym typeface="+mn-lt"/>
              </a:rPr>
              <a:t>PHÒNG GIÁO DỤC VÀ ĐÀO TẠO HUYỆN VĨNH BẢO</a:t>
            </a:r>
            <a:endParaRPr lang="en-US" altLang="zh-CN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Manuale" panose="02040504050405060204" pitchFamily="18" charset="0"/>
              <a:cs typeface="#9Slide04 Pridi SemiBold" panose="00000700000000000000" pitchFamily="2" charset="-34"/>
              <a:sym typeface="+mn-l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06614" y="1346182"/>
            <a:ext cx="367336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153215" y="1371806"/>
            <a:ext cx="12249264" cy="67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8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DỰ GIỜ </a:t>
            </a:r>
            <a:endParaRPr lang="en-US" altLang="zh-CN" sz="28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153215" y="1900330"/>
            <a:ext cx="12249264" cy="67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2800" b="1" spc="3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NewParis Headline" panose="02070500080000000003" pitchFamily="18" charset="0"/>
                <a:cs typeface="#9Slide04 Pridi SemiBold" panose="00000700000000000000" pitchFamily="2" charset="-34"/>
                <a:sym typeface="+mn-lt"/>
              </a:rPr>
              <a:t>TOÁN 3</a:t>
            </a:r>
            <a:endParaRPr lang="en-US" altLang="zh-CN" sz="28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NewParis Headline" panose="02070500080000000003" pitchFamily="18" charset="0"/>
              <a:cs typeface="#9Slide04 Pridi SemiBold" panose="00000700000000000000" pitchFamily="2" charset="-34"/>
              <a:sym typeface="+mn-lt"/>
            </a:endParaRPr>
          </a:p>
        </p:txBody>
      </p:sp>
      <p:sp>
        <p:nvSpPr>
          <p:cNvPr id="23" name="文本框 303">
            <a:extLst>
              <a:ext uri="{FF2B5EF4-FFF2-40B4-BE49-F238E27FC236}">
                <a16:creationId xmlns:a16="http://schemas.microsoft.com/office/drawing/2014/main" id="{41AA3176-A80A-4828-B8D8-6398B84ADE75}"/>
              </a:ext>
            </a:extLst>
          </p:cNvPr>
          <p:cNvSpPr txBox="1"/>
          <p:nvPr/>
        </p:nvSpPr>
        <p:spPr>
          <a:xfrm>
            <a:off x="1094730" y="2677036"/>
            <a:ext cx="10366233" cy="1086928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15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200" b="1" spc="30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 16:ĐIỂM Ở GIỮA, TRUNG ĐIỂM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200" b="1" spc="30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 ĐOẠN THẲNG</a:t>
            </a:r>
            <a:endParaRPr lang="en-US" altLang="zh-CN" sz="3200" b="1" spc="3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6781" y="4017925"/>
            <a:ext cx="312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</a:t>
            </a:r>
            <a:r>
              <a:rPr lang="en-US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036"/>
          <a:stretch/>
        </p:blipFill>
        <p:spPr>
          <a:xfrm>
            <a:off x="4507992" y="4636591"/>
            <a:ext cx="3697695" cy="25786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29739" l="11029" r="91912">
                        <a14:foregroundMark x1="72304" y1="12255" x2="68382" y2="11111"/>
                        <a14:foregroundMark x1="48039" y1="21895" x2="50245" y2="21242"/>
                        <a14:foregroundMark x1="60539" y1="27451" x2="63971" y2="28105"/>
                        <a14:foregroundMark x1="86765" y1="26144" x2="91912" y2="23366"/>
                        <a14:foregroundMark x1="17647" y1="22222" x2="14951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379" r="-1379" b="67000"/>
          <a:stretch/>
        </p:blipFill>
        <p:spPr>
          <a:xfrm>
            <a:off x="7102192" y="3545913"/>
            <a:ext cx="4572000" cy="21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14" y="337829"/>
            <a:ext cx="10829292" cy="612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64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9042" y="1175368"/>
            <a:ext cx="11151896" cy="5056878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85512"/>
              </p:ext>
            </p:extLst>
          </p:nvPr>
        </p:nvGraphicFramePr>
        <p:xfrm>
          <a:off x="1728209" y="196451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10653"/>
              </p:ext>
            </p:extLst>
          </p:nvPr>
        </p:nvGraphicFramePr>
        <p:xfrm>
          <a:off x="6136084" y="196817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651130"/>
              </p:ext>
            </p:extLst>
          </p:nvPr>
        </p:nvGraphicFramePr>
        <p:xfrm>
          <a:off x="1728209" y="343136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290087"/>
              </p:ext>
            </p:extLst>
          </p:nvPr>
        </p:nvGraphicFramePr>
        <p:xfrm>
          <a:off x="6136084" y="343502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731981" y="3052665"/>
            <a:ext cx="881051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6809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106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5268" y="2244495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60261" y="2257374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59599" y="3279832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6496703" y="2977492"/>
            <a:ext cx="122793" cy="1201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267235" y="2311902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76079" y="2318547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4679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4286400" y="2976567"/>
            <a:ext cx="130666" cy="1277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86905" y="3234666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2094061" y="2972881"/>
            <a:ext cx="141130" cy="135145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23283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64214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17212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18021 0.0018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19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162 L -0.18151 0.00046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/>
      <p:bldP spid="37" grpId="0"/>
      <p:bldP spid="37" grpId="1"/>
      <p:bldP spid="38" grpId="0" animBg="1"/>
      <p:bldP spid="38" grpId="1" animBg="1"/>
      <p:bldP spid="39" grpId="0"/>
      <p:bldP spid="40" grpId="0"/>
      <p:bldP spid="41" grpId="0"/>
      <p:bldP spid="44" grpId="0" animBg="1"/>
      <p:bldP spid="21" grpId="0" build="allAtOnce"/>
      <p:bldP spid="22" grpId="0" animBg="1"/>
      <p:bldP spid="22" grpId="1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9042" y="1175368"/>
            <a:ext cx="11151896" cy="5056878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1728209" y="196451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6136084" y="196817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728209" y="3431365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136084" y="3435022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731981" y="3052665"/>
            <a:ext cx="8810513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16809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2106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46795" y="3283601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6905" y="3234666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2094061" y="2972881"/>
            <a:ext cx="141130" cy="1351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3283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066278" y="3052667"/>
            <a:ext cx="4347526" cy="12243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64214" y="23192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60261" y="2257374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43051" y="2436062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35315" y="2441473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46532" y="2438509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3064706" y="3055535"/>
            <a:ext cx="2195078" cy="1059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628467" y="2301166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693738" y="7110805"/>
            <a:ext cx="9191297" cy="2598280"/>
            <a:chOff x="1150883" y="2198818"/>
            <a:chExt cx="9191297" cy="259828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/>
            <a:srcRect l="9997" t="45085" r="9640" b="44581"/>
            <a:stretch/>
          </p:blipFill>
          <p:spPr>
            <a:xfrm>
              <a:off x="1150883" y="2198818"/>
              <a:ext cx="9191297" cy="117377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500" l="5833" r="90000">
                          <a14:foregroundMark x1="62222" y1="92500" x2="60278" y2="71111"/>
                          <a14:foregroundMark x1="33333" y1="67500" x2="5833" y2="7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63782" y="2583004"/>
              <a:ext cx="2214094" cy="2214094"/>
            </a:xfrm>
            <a:prstGeom prst="rect">
              <a:avLst/>
            </a:prstGeom>
          </p:spPr>
        </p:pic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 flipV="1">
            <a:off x="5259784" y="3055535"/>
            <a:ext cx="2154020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846138" y="7263205"/>
            <a:ext cx="9191297" cy="2598280"/>
            <a:chOff x="1150883" y="2198818"/>
            <a:chExt cx="9191297" cy="259828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4"/>
            <a:srcRect l="9997" t="45085" r="9640" b="44581"/>
            <a:stretch/>
          </p:blipFill>
          <p:spPr>
            <a:xfrm>
              <a:off x="1150883" y="2198818"/>
              <a:ext cx="9191297" cy="117377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500" l="5833" r="90000">
                          <a14:foregroundMark x1="62222" y1="92500" x2="60278" y2="71111"/>
                          <a14:foregroundMark x1="33333" y1="67500" x2="5833" y2="79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63782" y="2583004"/>
              <a:ext cx="2214094" cy="2214094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5967997" y="2311158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60261" y="2257374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5268" y="2250037"/>
            <a:ext cx="3962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4286400" y="2976567"/>
            <a:ext cx="130666" cy="12771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7305 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9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75 -0.00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834 L 0.09544 -0.58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-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0.00648 L 0.2638 -0.6050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-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1" grpId="0"/>
      <p:bldP spid="21" grpId="0"/>
      <p:bldP spid="22" grpId="0" animBg="1"/>
      <p:bldP spid="23" grpId="0"/>
      <p:bldP spid="24" grpId="0"/>
      <p:bldP spid="42" grpId="0"/>
      <p:bldP spid="49" grpId="0"/>
      <p:bldP spid="49" grpId="1"/>
      <p:bldP spid="50" grpId="0"/>
      <p:bldP spid="52" grpId="0"/>
      <p:bldP spid="60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072656BB-ED90-4F4B-BF69-58188EEF3E0D}"/>
              </a:ext>
            </a:extLst>
          </p:cNvPr>
          <p:cNvSpPr/>
          <p:nvPr/>
        </p:nvSpPr>
        <p:spPr>
          <a:xfrm>
            <a:off x="5691647" y="0"/>
            <a:ext cx="4035828" cy="1235935"/>
          </a:xfrm>
          <a:prstGeom prst="wedgeRoundRectCallout">
            <a:avLst>
              <a:gd name="adj1" fmla="val 37857"/>
              <a:gd name="adj2" fmla="val 80271"/>
              <a:gd name="adj3" fmla="val 16667"/>
            </a:avLst>
          </a:prstGeom>
          <a:solidFill>
            <a:srgbClr val="F9F9FA"/>
          </a:solidFill>
          <a:ln w="38100">
            <a:solidFill>
              <a:srgbClr val="FFC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Rounded Rectangular Callout 3">
            <a:extLst>
              <a:ext uri="{FF2B5EF4-FFF2-40B4-BE49-F238E27FC236}">
                <a16:creationId xmlns:a16="http://schemas.microsoft.com/office/drawing/2014/main" id="{D539CCE3-DFF7-529E-A298-A8F2AD25EA62}"/>
              </a:ext>
            </a:extLst>
          </p:cNvPr>
          <p:cNvSpPr/>
          <p:nvPr/>
        </p:nvSpPr>
        <p:spPr>
          <a:xfrm>
            <a:off x="1901834" y="0"/>
            <a:ext cx="3685309" cy="1149927"/>
          </a:xfrm>
          <a:prstGeom prst="wedgeRoundRectCallout">
            <a:avLst>
              <a:gd name="adj1" fmla="val 29449"/>
              <a:gd name="adj2" fmla="val 103776"/>
              <a:gd name="adj3" fmla="val 16667"/>
            </a:avLst>
          </a:prstGeom>
          <a:solidFill>
            <a:srgbClr val="F9F9FA"/>
          </a:solidFill>
          <a:ln w="38100">
            <a:solidFill>
              <a:srgbClr val="FFC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45530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1326009587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11" y="209862"/>
            <a:ext cx="10755104" cy="62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6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014" y="337829"/>
            <a:ext cx="10829292" cy="612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4931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89/5e/8f/895e8fc2ff5b0ae5cb4184c10172fe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247901" y="2644170"/>
            <a:ext cx="7723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9600" b="1" i="0" u="none" strike="noStrike" kern="1200" cap="none" spc="0" normalizeH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vi-VN" sz="9600" b="1" i="0" u="none" strike="noStrike" kern="1200" cap="none" spc="0" normalizeH="0" baseline="0" noProof="0" dirty="0">
              <a:ln>
                <a:solidFill>
                  <a:srgbClr val="FA2C42"/>
                </a:solidFill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8769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4"/>
          <p:cNvGrpSpPr/>
          <p:nvPr/>
        </p:nvGrpSpPr>
        <p:grpSpPr>
          <a:xfrm>
            <a:off x="3953862" y="5014395"/>
            <a:ext cx="4235037" cy="1674867"/>
            <a:chOff x="0" y="2784"/>
            <a:chExt cx="3198696" cy="1212549"/>
          </a:xfrm>
        </p:grpSpPr>
        <p:sp>
          <p:nvSpPr>
            <p:cNvPr id="107" name="Freeform 5"/>
            <p:cNvSpPr/>
            <p:nvPr/>
          </p:nvSpPr>
          <p:spPr>
            <a:xfrm>
              <a:off x="0" y="2784"/>
              <a:ext cx="3198696" cy="1212549"/>
            </a:xfrm>
            <a:custGeom>
              <a:avLst/>
              <a:gdLst/>
              <a:ahLst/>
              <a:cxnLst/>
              <a:rect l="l" t="t" r="r" b="b"/>
              <a:pathLst>
                <a:path w="2987067" h="1215335">
                  <a:moveTo>
                    <a:pt x="2862607" y="1215334"/>
                  </a:moveTo>
                  <a:lnTo>
                    <a:pt x="124460" y="1215334"/>
                  </a:lnTo>
                  <a:cubicBezTo>
                    <a:pt x="55880" y="1215334"/>
                    <a:pt x="0" y="1159454"/>
                    <a:pt x="0" y="10908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2607" y="0"/>
                  </a:lnTo>
                  <a:cubicBezTo>
                    <a:pt x="2931187" y="0"/>
                    <a:pt x="2987067" y="55880"/>
                    <a:pt x="2987067" y="124460"/>
                  </a:cubicBezTo>
                  <a:lnTo>
                    <a:pt x="2987067" y="1090875"/>
                  </a:lnTo>
                  <a:cubicBezTo>
                    <a:pt x="2987067" y="1159455"/>
                    <a:pt x="2931187" y="1215335"/>
                    <a:pt x="2862607" y="1215335"/>
                  </a:cubicBezTo>
                  <a:close/>
                </a:path>
              </a:pathLst>
            </a:custGeom>
            <a:solidFill>
              <a:srgbClr val="FEFB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3978482" y="1145995"/>
            <a:ext cx="4235036" cy="2110419"/>
            <a:chOff x="0" y="0"/>
            <a:chExt cx="3002180" cy="12158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2181" cy="1215824"/>
            </a:xfrm>
            <a:custGeom>
              <a:avLst/>
              <a:gdLst/>
              <a:ahLst/>
              <a:cxnLst/>
              <a:rect l="l" t="t" r="r" b="b"/>
              <a:pathLst>
                <a:path w="3002181" h="1215824">
                  <a:moveTo>
                    <a:pt x="2877720" y="1215823"/>
                  </a:moveTo>
                  <a:lnTo>
                    <a:pt x="124460" y="1215823"/>
                  </a:lnTo>
                  <a:cubicBezTo>
                    <a:pt x="55880" y="1215823"/>
                    <a:pt x="0" y="1159944"/>
                    <a:pt x="0" y="10913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77720" y="0"/>
                  </a:lnTo>
                  <a:cubicBezTo>
                    <a:pt x="2946300" y="0"/>
                    <a:pt x="3002181" y="55880"/>
                    <a:pt x="3002181" y="124460"/>
                  </a:cubicBezTo>
                  <a:lnTo>
                    <a:pt x="3002181" y="1091364"/>
                  </a:lnTo>
                  <a:cubicBezTo>
                    <a:pt x="3002181" y="1159944"/>
                    <a:pt x="2946300" y="1215824"/>
                    <a:pt x="2877720" y="1215824"/>
                  </a:cubicBezTo>
                  <a:close/>
                </a:path>
              </a:pathLst>
            </a:custGeom>
            <a:solidFill>
              <a:srgbClr val="FEFB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78482" y="3442855"/>
            <a:ext cx="4235037" cy="1525206"/>
            <a:chOff x="0" y="0"/>
            <a:chExt cx="3198696" cy="11600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98696" cy="1160063"/>
            </a:xfrm>
            <a:custGeom>
              <a:avLst/>
              <a:gdLst/>
              <a:ahLst/>
              <a:cxnLst/>
              <a:rect l="l" t="t" r="r" b="b"/>
              <a:pathLst>
                <a:path w="2987067" h="1215335">
                  <a:moveTo>
                    <a:pt x="2862607" y="1215334"/>
                  </a:moveTo>
                  <a:lnTo>
                    <a:pt x="124460" y="1215334"/>
                  </a:lnTo>
                  <a:cubicBezTo>
                    <a:pt x="55880" y="1215334"/>
                    <a:pt x="0" y="1159454"/>
                    <a:pt x="0" y="109087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2607" y="0"/>
                  </a:lnTo>
                  <a:cubicBezTo>
                    <a:pt x="2931187" y="0"/>
                    <a:pt x="2987067" y="55880"/>
                    <a:pt x="2987067" y="124460"/>
                  </a:cubicBezTo>
                  <a:lnTo>
                    <a:pt x="2987067" y="1090875"/>
                  </a:lnTo>
                  <a:cubicBezTo>
                    <a:pt x="2987067" y="1159455"/>
                    <a:pt x="2931187" y="1215335"/>
                    <a:pt x="2862607" y="1215335"/>
                  </a:cubicBezTo>
                  <a:close/>
                </a:path>
              </a:pathLst>
            </a:custGeom>
            <a:solidFill>
              <a:srgbClr val="FEFBF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802618" y="692316"/>
            <a:ext cx="4545473" cy="314720"/>
            <a:chOff x="0" y="0"/>
            <a:chExt cx="1645214" cy="1591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45214" cy="159163"/>
            </a:xfrm>
            <a:custGeom>
              <a:avLst/>
              <a:gdLst/>
              <a:ahLst/>
              <a:cxnLst/>
              <a:rect l="l" t="t" r="r" b="b"/>
              <a:pathLst>
                <a:path w="1645214" h="159163">
                  <a:moveTo>
                    <a:pt x="62398" y="0"/>
                  </a:moveTo>
                  <a:lnTo>
                    <a:pt x="1582816" y="0"/>
                  </a:lnTo>
                  <a:cubicBezTo>
                    <a:pt x="1599365" y="0"/>
                    <a:pt x="1615236" y="6574"/>
                    <a:pt x="1626938" y="18276"/>
                  </a:cubicBezTo>
                  <a:cubicBezTo>
                    <a:pt x="1638640" y="29978"/>
                    <a:pt x="1645214" y="45849"/>
                    <a:pt x="1645214" y="62398"/>
                  </a:cubicBezTo>
                  <a:lnTo>
                    <a:pt x="1645214" y="96765"/>
                  </a:lnTo>
                  <a:cubicBezTo>
                    <a:pt x="1645214" y="113314"/>
                    <a:pt x="1638640" y="129185"/>
                    <a:pt x="1626938" y="140887"/>
                  </a:cubicBezTo>
                  <a:cubicBezTo>
                    <a:pt x="1615236" y="152589"/>
                    <a:pt x="1599365" y="159163"/>
                    <a:pt x="1582816" y="159163"/>
                  </a:cubicBezTo>
                  <a:lnTo>
                    <a:pt x="62398" y="159163"/>
                  </a:lnTo>
                  <a:cubicBezTo>
                    <a:pt x="45849" y="159163"/>
                    <a:pt x="29978" y="152589"/>
                    <a:pt x="18276" y="140887"/>
                  </a:cubicBezTo>
                  <a:cubicBezTo>
                    <a:pt x="6574" y="129185"/>
                    <a:pt x="0" y="113314"/>
                    <a:pt x="0" y="96765"/>
                  </a:cubicBezTo>
                  <a:lnTo>
                    <a:pt x="0" y="62398"/>
                  </a:lnTo>
                  <a:cubicBezTo>
                    <a:pt x="0" y="45849"/>
                    <a:pt x="6574" y="29978"/>
                    <a:pt x="18276" y="18276"/>
                  </a:cubicBezTo>
                  <a:cubicBezTo>
                    <a:pt x="29978" y="6574"/>
                    <a:pt x="45849" y="0"/>
                    <a:pt x="62398" y="0"/>
                  </a:cubicBezTo>
                  <a:close/>
                </a:path>
              </a:pathLst>
            </a:custGeom>
            <a:solidFill>
              <a:srgbClr val="FEFBF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>
                <a:lnSpc>
                  <a:spcPts val="1706"/>
                </a:lnSpc>
              </a:pPr>
              <a:endParaRPr sz="1154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974411" y="744919"/>
            <a:ext cx="4846211" cy="236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53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3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153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976686"/>
              </p:ext>
            </p:extLst>
          </p:nvPr>
        </p:nvGraphicFramePr>
        <p:xfrm>
          <a:off x="3953863" y="85982"/>
          <a:ext cx="4187120" cy="697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7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 Tiểu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Bình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Lớp: 3A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982" marR="4398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18 tháng10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Toán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982" marR="4398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8" name="Picture 4" descr="D:\Downloads\1-removebg-preview (1).png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68" y="1532132"/>
            <a:ext cx="2365381" cy="61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7F44B8F-9E04-43FE-9453-F13CD7441EB9}"/>
              </a:ext>
            </a:extLst>
          </p:cNvPr>
          <p:cNvSpPr txBox="1"/>
          <p:nvPr/>
        </p:nvSpPr>
        <p:spPr>
          <a:xfrm>
            <a:off x="4142229" y="2419492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M là trung điểm của đoạn thẳng AB.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F44B8F-9E04-43FE-9453-F13CD7441EB9}"/>
              </a:ext>
            </a:extLst>
          </p:cNvPr>
          <p:cNvSpPr txBox="1"/>
          <p:nvPr/>
        </p:nvSpPr>
        <p:spPr>
          <a:xfrm>
            <a:off x="4135714" y="2667910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N là trung điểm của đoạn thẳng BC. 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F44B8F-9E04-43FE-9453-F13CD7441EB9}"/>
              </a:ext>
            </a:extLst>
          </p:cNvPr>
          <p:cNvSpPr txBox="1"/>
          <p:nvPr/>
        </p:nvSpPr>
        <p:spPr>
          <a:xfrm>
            <a:off x="4135714" y="2923721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B ở giữa hai điểm M và N.  </a:t>
            </a:r>
          </a:p>
        </p:txBody>
      </p:sp>
      <p:sp>
        <p:nvSpPr>
          <p:cNvPr id="102" name="Freeform 5"/>
          <p:cNvSpPr/>
          <p:nvPr/>
        </p:nvSpPr>
        <p:spPr>
          <a:xfrm>
            <a:off x="4335463" y="1255730"/>
            <a:ext cx="3293307" cy="256855"/>
          </a:xfrm>
          <a:custGeom>
            <a:avLst/>
            <a:gdLst/>
            <a:ahLst/>
            <a:cxnLst/>
            <a:rect l="l" t="t" r="r" b="b"/>
            <a:pathLst>
              <a:path w="2987067" h="1215335">
                <a:moveTo>
                  <a:pt x="2862607" y="1215334"/>
                </a:moveTo>
                <a:lnTo>
                  <a:pt x="124460" y="1215334"/>
                </a:lnTo>
                <a:cubicBezTo>
                  <a:pt x="55880" y="1215334"/>
                  <a:pt x="0" y="1159454"/>
                  <a:pt x="0" y="109087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2607" y="0"/>
                </a:lnTo>
                <a:cubicBezTo>
                  <a:pt x="2931187" y="0"/>
                  <a:pt x="2987067" y="55880"/>
                  <a:pt x="2987067" y="124460"/>
                </a:cubicBezTo>
                <a:lnTo>
                  <a:pt x="2987067" y="1090875"/>
                </a:lnTo>
                <a:cubicBezTo>
                  <a:pt x="2987067" y="1159455"/>
                  <a:pt x="2931187" y="1215335"/>
                  <a:pt x="2862607" y="121533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4286506" y="1206257"/>
            <a:ext cx="3416003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02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2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02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95003" y="5563486"/>
            <a:ext cx="2882907" cy="85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1026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Ba điểm thẳng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1026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</a:t>
            </a:r>
          </a:p>
          <a:p>
            <a:pPr lvl="0"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b) Điểm H ở giữa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................................</a:t>
            </a:r>
          </a:p>
          <a:p>
            <a:pPr lvl="0"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c) Điểm M là trung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102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......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74411" y="3877520"/>
            <a:ext cx="3196715" cy="537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..... là trung điểm của đoạn thẳng AC.</a:t>
            </a:r>
          </a:p>
          <a:p>
            <a:pPr>
              <a:lnSpc>
                <a:spcPct val="150000"/>
              </a:lnSpc>
            </a:pP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..... là trung điểm của đoạn thẳng BD.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" t="3284" r="1840" b="4310"/>
          <a:stretch/>
        </p:blipFill>
        <p:spPr>
          <a:xfrm>
            <a:off x="6642587" y="3454175"/>
            <a:ext cx="1570932" cy="146501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89848" l="2035" r="94767">
                        <a14:foregroundMark x1="57849" y1="21827" x2="64535" y2="28426"/>
                        <a14:foregroundMark x1="52326" y1="20812" x2="56395" y2="25381"/>
                        <a14:foregroundMark x1="6395" y1="76650" x2="95058" y2="75635"/>
                        <a14:foregroundMark x1="2035" y1="73604" x2="2035" y2="81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177" y="4556608"/>
            <a:ext cx="841187" cy="576860"/>
          </a:xfrm>
          <a:prstGeom prst="rect">
            <a:avLst/>
          </a:prstGeom>
        </p:spPr>
      </p:pic>
      <p:sp>
        <p:nvSpPr>
          <p:cNvPr id="112" name="Google Shape;272;p9"/>
          <p:cNvSpPr txBox="1"/>
          <p:nvPr/>
        </p:nvSpPr>
        <p:spPr>
          <a:xfrm>
            <a:off x="4228327" y="5193639"/>
            <a:ext cx="3538601" cy="37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34" tIns="29309" rIns="58634" bIns="29309" anchor="t" anchorCtr="0">
            <a:spAutoFit/>
          </a:bodyPr>
          <a:lstStyle/>
          <a:p>
            <a:pPr algn="just" defTabSz="586405">
              <a:buClr>
                <a:srgbClr val="000000"/>
              </a:buClr>
              <a:defRPr/>
            </a:pP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3.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Điền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chỗ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chấm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thích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hợp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:</a:t>
            </a:r>
          </a:p>
          <a:p>
            <a:pPr algn="just" defTabSz="586405">
              <a:buClr>
                <a:srgbClr val="000000"/>
              </a:buClr>
              <a:defRPr/>
            </a:pP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Trong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hình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bên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:</a:t>
            </a:r>
            <a:endParaRPr sz="1026" b="1" kern="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48DDD20-2BAC-4FD3-88CE-3D778FBFF5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3915" r="14827" b="25703"/>
          <a:stretch/>
        </p:blipFill>
        <p:spPr>
          <a:xfrm>
            <a:off x="4000057" y="3489189"/>
            <a:ext cx="263760" cy="23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AE24DA1-01D1-44CB-A4FD-8698D929AE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3915" r="14827" b="25703"/>
          <a:stretch/>
        </p:blipFill>
        <p:spPr>
          <a:xfrm>
            <a:off x="4049240" y="1225568"/>
            <a:ext cx="263760" cy="23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9760D75-DC6B-4B69-8C9A-0BFE4F48F1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 t="23915" r="14827" b="25703"/>
          <a:stretch/>
        </p:blipFill>
        <p:spPr>
          <a:xfrm>
            <a:off x="4013856" y="5177784"/>
            <a:ext cx="263760" cy="23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0" t="7407"/>
          <a:stretch/>
        </p:blipFill>
        <p:spPr bwMode="auto">
          <a:xfrm>
            <a:off x="6667653" y="5157323"/>
            <a:ext cx="1385317" cy="151808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Google Shape;272;p9"/>
          <p:cNvSpPr txBox="1"/>
          <p:nvPr/>
        </p:nvSpPr>
        <p:spPr>
          <a:xfrm>
            <a:off x="4217920" y="3503044"/>
            <a:ext cx="3538601" cy="374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634" tIns="29309" rIns="58634" bIns="29309" anchor="t" anchorCtr="0">
            <a:spAutoFit/>
          </a:bodyPr>
          <a:lstStyle/>
          <a:p>
            <a:pPr algn="just" defTabSz="586405">
              <a:buClr>
                <a:srgbClr val="000000"/>
              </a:buClr>
              <a:defRPr/>
            </a:pPr>
            <a:r>
              <a:rPr lang="vi-VN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2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.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Điền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vào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chỗ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chấm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cho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thích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hợp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:</a:t>
            </a:r>
          </a:p>
          <a:p>
            <a:pPr algn="just" defTabSz="586405">
              <a:buClr>
                <a:srgbClr val="000000"/>
              </a:buClr>
              <a:defRPr/>
            </a:pP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Trong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hình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1026" b="1" kern="0" dirty="0" err="1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bên</a:t>
            </a:r>
            <a:r>
              <a:rPr lang="en-US" sz="1026" b="1" kern="0" dirty="0">
                <a:solidFill>
                  <a:srgbClr val="00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:</a:t>
            </a:r>
            <a:endParaRPr sz="1026" b="1" kern="0" dirty="0">
              <a:solidFill>
                <a:srgbClr val="00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0CE449-C847-4DE6-BBAC-9F4932DBCBB5}"/>
              </a:ext>
            </a:extLst>
          </p:cNvPr>
          <p:cNvSpPr txBox="1"/>
          <p:nvPr/>
        </p:nvSpPr>
        <p:spPr>
          <a:xfrm>
            <a:off x="4142229" y="2167433"/>
            <a:ext cx="3175505" cy="25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26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026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03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65309" y="288332"/>
            <a:ext cx="11258550" cy="6311606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7F44B8F-9E04-43FE-9453-F13CD7441EB9}"/>
              </a:ext>
            </a:extLst>
          </p:cNvPr>
          <p:cNvSpPr txBox="1"/>
          <p:nvPr/>
        </p:nvSpPr>
        <p:spPr>
          <a:xfrm>
            <a:off x="2513614" y="3998133"/>
            <a:ext cx="7808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088C16-A6D0-4E55-B20C-2CE597F66492}"/>
              </a:ext>
            </a:extLst>
          </p:cNvPr>
          <p:cNvSpPr txBox="1"/>
          <p:nvPr/>
        </p:nvSpPr>
        <p:spPr>
          <a:xfrm>
            <a:off x="2513614" y="4872983"/>
            <a:ext cx="7808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Điểm 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48E3B7-4969-4E75-AAB8-719312F837F6}"/>
              </a:ext>
            </a:extLst>
          </p:cNvPr>
          <p:cNvSpPr txBox="1"/>
          <p:nvPr/>
        </p:nvSpPr>
        <p:spPr>
          <a:xfrm>
            <a:off x="2513615" y="5744378"/>
            <a:ext cx="81182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Điểm B ở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0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98352" y="3444135"/>
            <a:ext cx="3445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trên:</a:t>
            </a:r>
          </a:p>
        </p:txBody>
      </p:sp>
      <p:sp>
        <p:nvSpPr>
          <p:cNvPr id="60" name="Oval 59"/>
          <p:cNvSpPr/>
          <p:nvPr/>
        </p:nvSpPr>
        <p:spPr>
          <a:xfrm>
            <a:off x="2359349" y="3970152"/>
            <a:ext cx="684801" cy="6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912073" y="534062"/>
            <a:ext cx="9435158" cy="666005"/>
          </a:xfrm>
          <a:prstGeom prst="roundRect">
            <a:avLst>
              <a:gd name="adj" fmla="val 23660"/>
            </a:avLst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25;p7"/>
          <p:cNvSpPr txBox="1"/>
          <p:nvPr/>
        </p:nvSpPr>
        <p:spPr>
          <a:xfrm>
            <a:off x="2113295" y="460215"/>
            <a:ext cx="100927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vi-VN" sz="3200" b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Khoanh</a:t>
            </a:r>
            <a:r>
              <a:rPr lang="en-US" sz="3200" b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vào chữ cái trước câu trả lời đúng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113295" y="1017240"/>
            <a:ext cx="155842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187276" y="1017240"/>
            <a:ext cx="43603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21"/>
          <p:cNvGrpSpPr/>
          <p:nvPr/>
        </p:nvGrpSpPr>
        <p:grpSpPr>
          <a:xfrm>
            <a:off x="781567" y="415181"/>
            <a:ext cx="1053549" cy="966248"/>
            <a:chOff x="1627086" y="1705794"/>
            <a:chExt cx="1610670" cy="1613928"/>
          </a:xfrm>
        </p:grpSpPr>
        <p:sp>
          <p:nvSpPr>
            <p:cNvPr id="51" name="任意多边形 82"/>
            <p:cNvSpPr/>
            <p:nvPr/>
          </p:nvSpPr>
          <p:spPr bwMode="auto">
            <a:xfrm rot="3738964">
              <a:off x="1625457" y="1707423"/>
              <a:ext cx="1613928" cy="161067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latin typeface="Arial"/>
                <a:ea typeface="微软雅黑 Light" panose="020B0502040204020203" pitchFamily="34" charset="-122"/>
              </a:endParaRPr>
            </a:p>
          </p:txBody>
        </p:sp>
        <p:sp>
          <p:nvSpPr>
            <p:cNvPr id="52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ea typeface="微软雅黑 Light" panose="020B0502040204020203" pitchFamily="34" charset="-122"/>
              </a:endParaRPr>
            </a:p>
          </p:txBody>
        </p:sp>
        <p:sp>
          <p:nvSpPr>
            <p:cNvPr id="53" name="TextBox 57"/>
            <p:cNvSpPr txBox="1"/>
            <p:nvPr/>
          </p:nvSpPr>
          <p:spPr>
            <a:xfrm>
              <a:off x="2140857" y="1972973"/>
              <a:ext cx="694031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 defTabSz="1219170">
                <a:defRPr/>
              </a:pPr>
              <a:r>
                <a:rPr lang="en-US" altLang="zh-CN" sz="3600" b="1" spc="30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 rot="3902341">
            <a:off x="2935848" y="2619757"/>
            <a:ext cx="116699" cy="971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3902341">
            <a:off x="4723499" y="2618987"/>
            <a:ext cx="116699" cy="971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757502" y="1536480"/>
            <a:ext cx="5665391" cy="2228802"/>
            <a:chOff x="3757502" y="1536480"/>
            <a:chExt cx="5665391" cy="2228802"/>
          </a:xfrm>
        </p:grpSpPr>
        <p:grpSp>
          <p:nvGrpSpPr>
            <p:cNvPr id="48" name="Group 47"/>
            <p:cNvGrpSpPr/>
            <p:nvPr/>
          </p:nvGrpSpPr>
          <p:grpSpPr>
            <a:xfrm>
              <a:off x="6549828" y="1536480"/>
              <a:ext cx="2873065" cy="1149966"/>
              <a:chOff x="6549828" y="1536480"/>
              <a:chExt cx="2873065" cy="1149966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FAC543E-2699-4F96-9353-70967AFDE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8" y="1576733"/>
                <a:ext cx="2871039" cy="110971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80058DE-8255-4856-A237-707A718D2B20}"/>
                  </a:ext>
                </a:extLst>
              </p:cNvPr>
              <p:cNvSpPr/>
              <p:nvPr/>
            </p:nvSpPr>
            <p:spPr>
              <a:xfrm rot="3902341">
                <a:off x="8260761" y="1944692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3902341">
                <a:off x="9312011" y="1542297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757502" y="2615316"/>
              <a:ext cx="2873065" cy="1149966"/>
              <a:chOff x="6549828" y="1523228"/>
              <a:chExt cx="2873065" cy="1149966"/>
            </a:xfrm>
          </p:grpSpPr>
          <p:cxnSp>
            <p:nvCxnSpPr>
              <p:cNvPr id="61" name="Straight Connector 60"/>
              <p:cNvCxnSpPr>
                <a:cxnSpLocks/>
              </p:cNvCxnSpPr>
              <p:nvPr/>
            </p:nvCxnSpPr>
            <p:spPr>
              <a:xfrm flipV="1">
                <a:off x="6549828" y="1563481"/>
                <a:ext cx="2871039" cy="1109713"/>
              </a:xfrm>
              <a:prstGeom prst="line">
                <a:avLst/>
              </a:prstGeom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 rot="3902341">
                <a:off x="8128241" y="1984448"/>
                <a:ext cx="116699" cy="10506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 rot="3902341">
                <a:off x="9312011" y="1529045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3727919" y="1163175"/>
            <a:ext cx="6003110" cy="3169595"/>
            <a:chOff x="3727919" y="1163175"/>
            <a:chExt cx="6003110" cy="3169595"/>
          </a:xfrm>
        </p:grpSpPr>
        <p:grpSp>
          <p:nvGrpSpPr>
            <p:cNvPr id="68" name="Group 67"/>
            <p:cNvGrpSpPr/>
            <p:nvPr/>
          </p:nvGrpSpPr>
          <p:grpSpPr>
            <a:xfrm>
              <a:off x="6876904" y="1163175"/>
              <a:ext cx="2854125" cy="1526279"/>
              <a:chOff x="6876904" y="1163175"/>
              <a:chExt cx="2854125" cy="152627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3AD5AF9-99BB-4E76-BB74-B76DB82F8379}"/>
                  </a:ext>
                </a:extLst>
              </p:cNvPr>
              <p:cNvSpPr txBox="1"/>
              <p:nvPr/>
            </p:nvSpPr>
            <p:spPr>
              <a:xfrm rot="20142326">
                <a:off x="8239163" y="2166234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0C83BFF-2871-48DF-B7AA-39FD5E79CC93}"/>
                  </a:ext>
                </a:extLst>
              </p:cNvPr>
              <p:cNvSpPr txBox="1"/>
              <p:nvPr/>
            </p:nvSpPr>
            <p:spPr>
              <a:xfrm rot="20100874">
                <a:off x="9186743" y="1701936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DEB8458-6CCD-4424-BF73-4269BA457665}"/>
                  </a:ext>
                </a:extLst>
              </p:cNvPr>
              <p:cNvSpPr txBox="1"/>
              <p:nvPr/>
            </p:nvSpPr>
            <p:spPr>
              <a:xfrm rot="20170406">
                <a:off x="6876904" y="1711576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3cm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176E1FC-36AE-45C9-B4B8-DD3F80E8A3C4}"/>
                  </a:ext>
                </a:extLst>
              </p:cNvPr>
              <p:cNvSpPr txBox="1"/>
              <p:nvPr/>
            </p:nvSpPr>
            <p:spPr>
              <a:xfrm rot="20309706">
                <a:off x="8134108" y="1163175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2cm</a:t>
                </a: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727919" y="2899255"/>
              <a:ext cx="2907133" cy="1433515"/>
              <a:chOff x="6876904" y="1242687"/>
              <a:chExt cx="2907133" cy="1433515"/>
            </a:xfrm>
          </p:grpSpPr>
          <p:sp>
            <p:nvSpPr>
              <p:cNvPr id="70" name="TextBox 69"/>
              <p:cNvSpPr txBox="1"/>
              <p:nvPr/>
            </p:nvSpPr>
            <p:spPr>
              <a:xfrm rot="20142326">
                <a:off x="8133146" y="2152982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20100874">
                <a:off x="9239751" y="1741692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 rot="20170406">
                <a:off x="6876904" y="1711576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3cm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20309706">
                <a:off x="8107604" y="1242687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2cm</a:t>
                </a:r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>
            <a:off x="2743200" y="2037145"/>
            <a:ext cx="4076689" cy="1323940"/>
            <a:chOff x="2424530" y="2011901"/>
            <a:chExt cx="4409524" cy="1323940"/>
          </a:xfrm>
        </p:grpSpPr>
        <p:sp>
          <p:nvSpPr>
            <p:cNvPr id="107" name="TextBox 106"/>
            <p:cNvSpPr txBox="1"/>
            <p:nvPr/>
          </p:nvSpPr>
          <p:spPr>
            <a:xfrm>
              <a:off x="6289768" y="2807870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108" name="Straight Connector 107"/>
            <p:cNvCxnSpPr>
              <a:cxnSpLocks/>
            </p:cNvCxnSpPr>
            <p:nvPr/>
          </p:nvCxnSpPr>
          <p:spPr>
            <a:xfrm>
              <a:off x="2667000" y="2640717"/>
              <a:ext cx="3916683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/>
            <p:cNvSpPr/>
            <p:nvPr/>
          </p:nvSpPr>
          <p:spPr>
            <a:xfrm rot="3902341">
              <a:off x="6525333" y="2577296"/>
              <a:ext cx="116699" cy="1050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424530" y="2780678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408502" y="2812621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132485" y="2011901"/>
              <a:ext cx="90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049145" y="2034173"/>
              <a:ext cx="91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44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03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54025" y="847985"/>
            <a:ext cx="11464741" cy="4836118"/>
          </a:xfrm>
          <a:prstGeom prst="roundRect">
            <a:avLst>
              <a:gd name="adj" fmla="val 37378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45" name="Oval 44"/>
          <p:cNvSpPr/>
          <p:nvPr/>
        </p:nvSpPr>
        <p:spPr>
          <a:xfrm rot="3902341">
            <a:off x="3240648" y="3457957"/>
            <a:ext cx="116699" cy="971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 rot="3902341">
            <a:off x="5028299" y="3457187"/>
            <a:ext cx="116699" cy="971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062302" y="2374680"/>
            <a:ext cx="5665391" cy="2228802"/>
            <a:chOff x="3757502" y="1536480"/>
            <a:chExt cx="5665391" cy="2228802"/>
          </a:xfrm>
        </p:grpSpPr>
        <p:grpSp>
          <p:nvGrpSpPr>
            <p:cNvPr id="48" name="Group 47"/>
            <p:cNvGrpSpPr/>
            <p:nvPr/>
          </p:nvGrpSpPr>
          <p:grpSpPr>
            <a:xfrm>
              <a:off x="6549828" y="1536480"/>
              <a:ext cx="2873065" cy="1149966"/>
              <a:chOff x="6549828" y="1536480"/>
              <a:chExt cx="2873065" cy="1149966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FAC543E-2699-4F96-9353-70967AFDE3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49828" y="1576733"/>
                <a:ext cx="2871039" cy="1109713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80058DE-8255-4856-A237-707A718D2B20}"/>
                  </a:ext>
                </a:extLst>
              </p:cNvPr>
              <p:cNvSpPr/>
              <p:nvPr/>
            </p:nvSpPr>
            <p:spPr>
              <a:xfrm rot="3902341">
                <a:off x="8260761" y="1944692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3902341">
                <a:off x="9312011" y="1542297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757502" y="2615316"/>
              <a:ext cx="2873065" cy="1149966"/>
              <a:chOff x="6549828" y="1523228"/>
              <a:chExt cx="2873065" cy="1149966"/>
            </a:xfrm>
          </p:grpSpPr>
          <p:cxnSp>
            <p:nvCxnSpPr>
              <p:cNvPr id="61" name="Straight Connector 60"/>
              <p:cNvCxnSpPr>
                <a:cxnSpLocks/>
              </p:cNvCxnSpPr>
              <p:nvPr/>
            </p:nvCxnSpPr>
            <p:spPr>
              <a:xfrm flipV="1">
                <a:off x="6549828" y="1563481"/>
                <a:ext cx="2871039" cy="1109713"/>
              </a:xfrm>
              <a:prstGeom prst="line">
                <a:avLst/>
              </a:prstGeom>
              <a:ln w="762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Oval 61"/>
              <p:cNvSpPr/>
              <p:nvPr/>
            </p:nvSpPr>
            <p:spPr>
              <a:xfrm rot="3902341">
                <a:off x="8128241" y="1984448"/>
                <a:ext cx="116699" cy="10506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 rot="3902341">
                <a:off x="9312011" y="1529045"/>
                <a:ext cx="116699" cy="10506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67" name="Group 66"/>
          <p:cNvGrpSpPr/>
          <p:nvPr/>
        </p:nvGrpSpPr>
        <p:grpSpPr>
          <a:xfrm>
            <a:off x="4032719" y="2001375"/>
            <a:ext cx="6003110" cy="3169595"/>
            <a:chOff x="3727919" y="1163175"/>
            <a:chExt cx="6003110" cy="3169595"/>
          </a:xfrm>
        </p:grpSpPr>
        <p:grpSp>
          <p:nvGrpSpPr>
            <p:cNvPr id="68" name="Group 67"/>
            <p:cNvGrpSpPr/>
            <p:nvPr/>
          </p:nvGrpSpPr>
          <p:grpSpPr>
            <a:xfrm>
              <a:off x="6876904" y="1163175"/>
              <a:ext cx="2854125" cy="1526279"/>
              <a:chOff x="6876904" y="1163175"/>
              <a:chExt cx="2854125" cy="152627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3AD5AF9-99BB-4E76-BB74-B76DB82F8379}"/>
                  </a:ext>
                </a:extLst>
              </p:cNvPr>
              <p:cNvSpPr txBox="1"/>
              <p:nvPr/>
            </p:nvSpPr>
            <p:spPr>
              <a:xfrm rot="20142326">
                <a:off x="8239163" y="2166234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0C83BFF-2871-48DF-B7AA-39FD5E79CC93}"/>
                  </a:ext>
                </a:extLst>
              </p:cNvPr>
              <p:cNvSpPr txBox="1"/>
              <p:nvPr/>
            </p:nvSpPr>
            <p:spPr>
              <a:xfrm rot="20100874">
                <a:off x="9186743" y="1701936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DEB8458-6CCD-4424-BF73-4269BA457665}"/>
                  </a:ext>
                </a:extLst>
              </p:cNvPr>
              <p:cNvSpPr txBox="1"/>
              <p:nvPr/>
            </p:nvSpPr>
            <p:spPr>
              <a:xfrm rot="20170406">
                <a:off x="6876904" y="1711576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3cm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176E1FC-36AE-45C9-B4B8-DD3F80E8A3C4}"/>
                  </a:ext>
                </a:extLst>
              </p:cNvPr>
              <p:cNvSpPr txBox="1"/>
              <p:nvPr/>
            </p:nvSpPr>
            <p:spPr>
              <a:xfrm rot="20309706">
                <a:off x="8134108" y="1163175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2cm</a:t>
                </a: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727919" y="2899255"/>
              <a:ext cx="2907133" cy="1433515"/>
              <a:chOff x="6876904" y="1242687"/>
              <a:chExt cx="2907133" cy="1433515"/>
            </a:xfrm>
          </p:grpSpPr>
          <p:sp>
            <p:nvSpPr>
              <p:cNvPr id="70" name="TextBox 69"/>
              <p:cNvSpPr txBox="1"/>
              <p:nvPr/>
            </p:nvSpPr>
            <p:spPr>
              <a:xfrm rot="20142326">
                <a:off x="8133146" y="2152982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20100874">
                <a:off x="9239751" y="1741692"/>
                <a:ext cx="54428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 rot="20170406">
                <a:off x="6876904" y="1711576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3cm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20309706">
                <a:off x="8107604" y="1242687"/>
                <a:ext cx="76498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2cm</a:t>
                </a:r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>
            <a:off x="3048000" y="2875345"/>
            <a:ext cx="4076689" cy="1323940"/>
            <a:chOff x="2424530" y="2011901"/>
            <a:chExt cx="4409524" cy="1323940"/>
          </a:xfrm>
        </p:grpSpPr>
        <p:sp>
          <p:nvSpPr>
            <p:cNvPr id="107" name="TextBox 106"/>
            <p:cNvSpPr txBox="1"/>
            <p:nvPr/>
          </p:nvSpPr>
          <p:spPr>
            <a:xfrm>
              <a:off x="6289768" y="2807870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108" name="Straight Connector 107"/>
            <p:cNvCxnSpPr>
              <a:cxnSpLocks/>
            </p:cNvCxnSpPr>
            <p:nvPr/>
          </p:nvCxnSpPr>
          <p:spPr>
            <a:xfrm>
              <a:off x="2667000" y="2640717"/>
              <a:ext cx="3916683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/>
            <p:cNvSpPr/>
            <p:nvPr/>
          </p:nvSpPr>
          <p:spPr>
            <a:xfrm rot="3902341">
              <a:off x="6525333" y="2577296"/>
              <a:ext cx="116699" cy="10506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424530" y="2780678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408502" y="2812621"/>
              <a:ext cx="5442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132485" y="2011901"/>
              <a:ext cx="9061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049145" y="2034173"/>
              <a:ext cx="916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3cm</a:t>
              </a:r>
            </a:p>
          </p:txBody>
        </p:sp>
      </p:grpSp>
      <p:pic>
        <p:nvPicPr>
          <p:cNvPr id="78" name="Picture 6" descr="https://i.pinimg.com/564x/01/c8/44/01c84431cbcf5f35d0eb7013f4d09e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5" b="89894" l="8156" r="94149">
                        <a14:foregroundMark x1="13298" y1="23582" x2="15957" y2="31738"/>
                        <a14:foregroundMark x1="31915" y1="31738" x2="35993" y2="37943"/>
                        <a14:foregroundMark x1="40603" y1="16667" x2="50709" y2="16135"/>
                        <a14:foregroundMark x1="61525" y1="12234" x2="62057" y2="16844"/>
                        <a14:foregroundMark x1="73227" y1="11525" x2="79078" y2="8688"/>
                        <a14:foregroundMark x1="82447" y1="17199" x2="87234" y2="22340"/>
                        <a14:foregroundMark x1="14539" y1="42199" x2="14894" y2="43794"/>
                        <a14:foregroundMark x1="21099" y1="54965" x2="17376" y2="70567"/>
                        <a14:foregroundMark x1="40603" y1="58511" x2="38830" y2="68440"/>
                        <a14:foregroundMark x1="57270" y1="57092" x2="74291" y2="81915"/>
                        <a14:foregroundMark x1="88121" y1="65248" x2="92199" y2="60816"/>
                        <a14:foregroundMark x1="15603" y1="63830" x2="14362" y2="62234"/>
                        <a14:foregroundMark x1="72872" y1="76064" x2="76950" y2="79787"/>
                        <a14:foregroundMark x1="93262" y1="33688" x2="94326" y2="33333"/>
                        <a14:foregroundMark x1="50532" y1="60816" x2="43972" y2="68262"/>
                        <a14:foregroundMark x1="44858" y1="42021" x2="44858" y2="42021"/>
                        <a14:foregroundMark x1="33688" y1="46099" x2="33688" y2="46099"/>
                        <a14:foregroundMark x1="24823" y1="43617" x2="24113" y2="42021"/>
                        <a14:foregroundMark x1="13830" y1="5851" x2="13830" y2="2305"/>
                        <a14:foregroundMark x1="8156" y1="32270" x2="17376" y2="31206"/>
                        <a14:foregroundMark x1="16667" y1="68794" x2="15426" y2="74645"/>
                        <a14:foregroundMark x1="21277" y1="69326" x2="23227" y2="73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35934" r="79331" b="51348"/>
          <a:stretch/>
        </p:blipFill>
        <p:spPr bwMode="auto">
          <a:xfrm>
            <a:off x="10882012" y="200279"/>
            <a:ext cx="1117370" cy="8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https://i.pinimg.com/564x/01/c8/44/01c84431cbcf5f35d0eb7013f4d09e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5" b="89894" l="8156" r="94149">
                        <a14:foregroundMark x1="13298" y1="23582" x2="15957" y2="31738"/>
                        <a14:foregroundMark x1="31915" y1="31738" x2="35993" y2="37943"/>
                        <a14:foregroundMark x1="40603" y1="16667" x2="50709" y2="16135"/>
                        <a14:foregroundMark x1="61525" y1="12234" x2="62057" y2="16844"/>
                        <a14:foregroundMark x1="73227" y1="11525" x2="79078" y2="8688"/>
                        <a14:foregroundMark x1="82447" y1="17199" x2="87234" y2="22340"/>
                        <a14:foregroundMark x1="14539" y1="42199" x2="14894" y2="43794"/>
                        <a14:foregroundMark x1="21099" y1="54965" x2="17376" y2="70567"/>
                        <a14:foregroundMark x1="40603" y1="58511" x2="38830" y2="68440"/>
                        <a14:foregroundMark x1="57270" y1="57092" x2="74291" y2="81915"/>
                        <a14:foregroundMark x1="88121" y1="65248" x2="92199" y2="60816"/>
                        <a14:foregroundMark x1="15603" y1="63830" x2="14362" y2="62234"/>
                        <a14:foregroundMark x1="72872" y1="76064" x2="76950" y2="79787"/>
                        <a14:foregroundMark x1="93262" y1="33688" x2="94326" y2="33333"/>
                        <a14:foregroundMark x1="50532" y1="60816" x2="43972" y2="68262"/>
                        <a14:foregroundMark x1="44858" y1="42021" x2="44858" y2="42021"/>
                        <a14:foregroundMark x1="33688" y1="46099" x2="33688" y2="46099"/>
                        <a14:foregroundMark x1="24823" y1="43617" x2="24113" y2="42021"/>
                        <a14:foregroundMark x1="13830" y1="5851" x2="13830" y2="2305"/>
                        <a14:foregroundMark x1="8156" y1="32270" x2="17376" y2="31206"/>
                        <a14:foregroundMark x1="16667" y1="68794" x2="15426" y2="74645"/>
                        <a14:foregroundMark x1="21277" y1="69326" x2="23227" y2="73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35934" r="79331" b="51348"/>
          <a:stretch/>
        </p:blipFill>
        <p:spPr bwMode="auto">
          <a:xfrm>
            <a:off x="-7206" y="5345755"/>
            <a:ext cx="821218" cy="6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https://i.pinimg.com/564x/01/c8/44/01c84431cbcf5f35d0eb7013f4d09e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5" b="89894" l="8156" r="94149">
                        <a14:foregroundMark x1="13298" y1="23582" x2="15957" y2="31738"/>
                        <a14:foregroundMark x1="31915" y1="31738" x2="35993" y2="37943"/>
                        <a14:foregroundMark x1="40603" y1="16667" x2="50709" y2="16135"/>
                        <a14:foregroundMark x1="61525" y1="12234" x2="62057" y2="16844"/>
                        <a14:foregroundMark x1="73227" y1="11525" x2="79078" y2="8688"/>
                        <a14:foregroundMark x1="82447" y1="17199" x2="87234" y2="22340"/>
                        <a14:foregroundMark x1="14539" y1="42199" x2="14894" y2="43794"/>
                        <a14:foregroundMark x1="21099" y1="54965" x2="17376" y2="70567"/>
                        <a14:foregroundMark x1="40603" y1="58511" x2="38830" y2="68440"/>
                        <a14:foregroundMark x1="57270" y1="57092" x2="74291" y2="81915"/>
                        <a14:foregroundMark x1="88121" y1="65248" x2="92199" y2="60816"/>
                        <a14:foregroundMark x1="15603" y1="63830" x2="14362" y2="62234"/>
                        <a14:foregroundMark x1="72872" y1="76064" x2="76950" y2="79787"/>
                        <a14:foregroundMark x1="93262" y1="33688" x2="94326" y2="33333"/>
                        <a14:foregroundMark x1="50532" y1="60816" x2="43972" y2="68262"/>
                        <a14:foregroundMark x1="44858" y1="42021" x2="44858" y2="42021"/>
                        <a14:foregroundMark x1="33688" y1="46099" x2="33688" y2="46099"/>
                        <a14:foregroundMark x1="24823" y1="43617" x2="24113" y2="42021"/>
                        <a14:foregroundMark x1="13830" y1="5851" x2="13830" y2="2305"/>
                        <a14:foregroundMark x1="8156" y1="32270" x2="17376" y2="31206"/>
                        <a14:foregroundMark x1="16667" y1="68794" x2="15426" y2="74645"/>
                        <a14:foregroundMark x1="21277" y1="69326" x2="23227" y2="73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35934" r="79331" b="51348"/>
          <a:stretch/>
        </p:blipFill>
        <p:spPr bwMode="auto">
          <a:xfrm>
            <a:off x="10120862" y="163444"/>
            <a:ext cx="821218" cy="6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https://i.pinimg.com/564x/01/c8/44/01c84431cbcf5f35d0eb7013f4d09e5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5" b="89894" l="8156" r="94149">
                        <a14:foregroundMark x1="13298" y1="23582" x2="15957" y2="31738"/>
                        <a14:foregroundMark x1="31915" y1="31738" x2="35993" y2="37943"/>
                        <a14:foregroundMark x1="40603" y1="16667" x2="50709" y2="16135"/>
                        <a14:foregroundMark x1="61525" y1="12234" x2="62057" y2="16844"/>
                        <a14:foregroundMark x1="73227" y1="11525" x2="79078" y2="8688"/>
                        <a14:foregroundMark x1="82447" y1="17199" x2="87234" y2="22340"/>
                        <a14:foregroundMark x1="14539" y1="42199" x2="14894" y2="43794"/>
                        <a14:foregroundMark x1="21099" y1="54965" x2="17376" y2="70567"/>
                        <a14:foregroundMark x1="40603" y1="58511" x2="38830" y2="68440"/>
                        <a14:foregroundMark x1="57270" y1="57092" x2="74291" y2="81915"/>
                        <a14:foregroundMark x1="88121" y1="65248" x2="92199" y2="60816"/>
                        <a14:foregroundMark x1="15603" y1="63830" x2="14362" y2="62234"/>
                        <a14:foregroundMark x1="72872" y1="76064" x2="76950" y2="79787"/>
                        <a14:foregroundMark x1="93262" y1="33688" x2="94326" y2="33333"/>
                        <a14:foregroundMark x1="50532" y1="60816" x2="43972" y2="68262"/>
                        <a14:foregroundMark x1="44858" y1="42021" x2="44858" y2="42021"/>
                        <a14:foregroundMark x1="33688" y1="46099" x2="33688" y2="46099"/>
                        <a14:foregroundMark x1="24823" y1="43617" x2="24113" y2="42021"/>
                        <a14:foregroundMark x1="13830" y1="5851" x2="13830" y2="2305"/>
                        <a14:foregroundMark x1="8156" y1="32270" x2="17376" y2="31206"/>
                        <a14:foregroundMark x1="16667" y1="68794" x2="15426" y2="74645"/>
                        <a14:foregroundMark x1="21277" y1="69326" x2="23227" y2="73404"/>
                        <a14:backgroundMark x1="14894" y1="42553" x2="14894" y2="42553"/>
                        <a14:backgroundMark x1="24468" y1="42730" x2="24468" y2="42730"/>
                        <a14:backgroundMark x1="33688" y1="45922" x2="33688" y2="45922"/>
                        <a14:backgroundMark x1="33511" y1="35638" x2="33511" y2="35638"/>
                        <a14:backgroundMark x1="45567" y1="41667" x2="45567" y2="41667"/>
                        <a14:backgroundMark x1="34929" y1="32624" x2="34929" y2="32624"/>
                        <a14:backgroundMark x1="36525" y1="31560" x2="36525" y2="31560"/>
                        <a14:backgroundMark x1="25355" y1="37766" x2="36879" y2="25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9" t="22262" r="68928" b="63272"/>
          <a:stretch/>
        </p:blipFill>
        <p:spPr bwMode="auto">
          <a:xfrm rot="20121901">
            <a:off x="5858186" y="5971218"/>
            <a:ext cx="2070058" cy="10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3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30000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80000">
                                      <p:cBhvr>
                                        <p:cTn id="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ạc&amp;động tác khởi động tiết học, tạo hứng thú cho học sinh">
            <a:hlinkClick r:id="" action="ppaction://media"/>
            <a:extLst>
              <a:ext uri="{FF2B5EF4-FFF2-40B4-BE49-F238E27FC236}">
                <a16:creationId xmlns:a16="http://schemas.microsoft.com/office/drawing/2014/main" id="{CB713F5A-0AB1-C577-367D-E624521989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286930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i.pinimg.com/564x/e8/2a/66/e82a6600b9ff3fce7f89c7fa39cdb3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69"/>
            <a:ext cx="12192000" cy="685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410622"/>
            <a:ext cx="11209161" cy="6142999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890" y="185428"/>
            <a:ext cx="1458563" cy="902331"/>
          </a:xfrm>
          <a:prstGeom prst="rect">
            <a:avLst/>
          </a:prstGeom>
        </p:spPr>
      </p:pic>
      <p:sp>
        <p:nvSpPr>
          <p:cNvPr id="39" name="Google Shape;272;p9"/>
          <p:cNvSpPr txBox="1"/>
          <p:nvPr/>
        </p:nvSpPr>
        <p:spPr>
          <a:xfrm>
            <a:off x="1827938" y="632383"/>
            <a:ext cx="98281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Điền vào chỗ chấm cho thích hợp: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675" y="1404674"/>
            <a:ext cx="4294106" cy="312298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329" y="4502365"/>
            <a:ext cx="3513383" cy="2012025"/>
          </a:xfrm>
          <a:prstGeom prst="rect">
            <a:avLst/>
          </a:prstGeom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786259" y="4810319"/>
            <a:ext cx="819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Điểm … là trung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784729" y="5524453"/>
            <a:ext cx="845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Điểm … là trung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366" y="4121735"/>
            <a:ext cx="30556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 hình bên:</a:t>
            </a:r>
            <a:endParaRPr lang="en-US" sz="3200" b="1" kern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99269" y="1179018"/>
            <a:ext cx="3182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1"/>
          <p:cNvGrpSpPr/>
          <p:nvPr/>
        </p:nvGrpSpPr>
        <p:grpSpPr>
          <a:xfrm>
            <a:off x="781567" y="529481"/>
            <a:ext cx="1053549" cy="966248"/>
            <a:chOff x="1627086" y="1705794"/>
            <a:chExt cx="1610670" cy="1613928"/>
          </a:xfrm>
        </p:grpSpPr>
        <p:sp>
          <p:nvSpPr>
            <p:cNvPr id="25" name="任意多边形 82"/>
            <p:cNvSpPr/>
            <p:nvPr/>
          </p:nvSpPr>
          <p:spPr bwMode="auto">
            <a:xfrm rot="3738964">
              <a:off x="1625457" y="1707423"/>
              <a:ext cx="1613928" cy="161067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latin typeface="Arial"/>
                <a:ea typeface="微软雅黑 Light" panose="020B0502040204020203" pitchFamily="34" charset="-122"/>
              </a:endParaRPr>
            </a:p>
          </p:txBody>
        </p:sp>
        <p:sp>
          <p:nvSpPr>
            <p:cNvPr id="26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ea typeface="微软雅黑 Light" panose="020B0502040204020203" pitchFamily="34" charset="-122"/>
              </a:endParaRPr>
            </a:p>
          </p:txBody>
        </p:sp>
        <p:sp>
          <p:nvSpPr>
            <p:cNvPr id="27" name="TextBox 57"/>
            <p:cNvSpPr txBox="1"/>
            <p:nvPr/>
          </p:nvSpPr>
          <p:spPr>
            <a:xfrm>
              <a:off x="2140857" y="1972973"/>
              <a:ext cx="694031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 defTabSz="1219170">
                <a:defRPr/>
              </a:pPr>
              <a:r>
                <a:rPr lang="en-US" altLang="zh-CN" sz="3600" b="1" spc="30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4610675" y="2951862"/>
            <a:ext cx="35190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280442" y="2891326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766506" y="1800281"/>
            <a:ext cx="0" cy="2291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699417" y="2875142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699417" y="1743131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96364" y="4029515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023717" y="2885081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544064" y="2885081"/>
            <a:ext cx="1143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35A5A-A0DB-F24C-2A5E-8F3962D3EE3B}"/>
              </a:ext>
            </a:extLst>
          </p:cNvPr>
          <p:cNvSpPr txBox="1"/>
          <p:nvPr/>
        </p:nvSpPr>
        <p:spPr>
          <a:xfrm>
            <a:off x="2272146" y="5506879"/>
            <a:ext cx="44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D99E31-5E69-9E4A-A426-F0B636BB674A}"/>
              </a:ext>
            </a:extLst>
          </p:cNvPr>
          <p:cNvSpPr txBox="1"/>
          <p:nvPr/>
        </p:nvSpPr>
        <p:spPr>
          <a:xfrm>
            <a:off x="2272146" y="4832379"/>
            <a:ext cx="44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1556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https://i.pinimg.com/564x/ed/38/0c/ed380c5f709ec4fec1bb5fd1ca4313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353"/>
            <a:ext cx="12179997" cy="72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4757" y="854861"/>
            <a:ext cx="11848064" cy="5622140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           </a:t>
            </a: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graphicFrame>
        <p:nvGraphicFramePr>
          <p:cNvPr id="56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031757"/>
              </p:ext>
            </p:extLst>
          </p:nvPr>
        </p:nvGraphicFramePr>
        <p:xfrm>
          <a:off x="6871098" y="1903645"/>
          <a:ext cx="5130804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sp>
        <p:nvSpPr>
          <p:cNvPr id="51" name="Google Shape;247;p8"/>
          <p:cNvSpPr txBox="1"/>
          <p:nvPr/>
        </p:nvSpPr>
        <p:spPr>
          <a:xfrm>
            <a:off x="1422753" y="1188555"/>
            <a:ext cx="90692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Điền vào chỗ chấm cho thích hợp: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 flipH="1">
            <a:off x="7700705" y="2249471"/>
            <a:ext cx="31887" cy="2963895"/>
          </a:xfrm>
          <a:prstGeom prst="line">
            <a:avLst/>
          </a:prstGeom>
          <a:ln w="76200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1143377" y="2629473"/>
            <a:ext cx="6339" cy="2209227"/>
          </a:xfrm>
          <a:prstGeom prst="line">
            <a:avLst/>
          </a:prstGeom>
          <a:ln w="76200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699029" y="3340426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693943" y="3361698"/>
            <a:ext cx="3455097" cy="14922"/>
          </a:xfrm>
          <a:prstGeom prst="line">
            <a:avLst/>
          </a:prstGeom>
          <a:ln w="76200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89895" y="1883714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135143" y="473857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67050" y="316113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9180193" y="352438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1308852" y="308629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1303677" y="2285893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1334276" y="446768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75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396272" y="2508289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Ba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………....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347093" y="3316092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390786" y="4199772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H ở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…………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4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375791" y="573633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M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thẳng</a:t>
            </a: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……..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355777" y="3080076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………………………………………..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4534650" y="2480566"/>
            <a:ext cx="1716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 (Headings)"/>
              </a:rPr>
              <a:t>A, H</a:t>
            </a:r>
            <a:r>
              <a:rPr lang="en-US" sz="2800" b="1">
                <a:solidFill>
                  <a:srgbClr val="FF0000"/>
                </a:solidFill>
                <a:latin typeface="Times New Roman (Headings)"/>
              </a:rPr>
              <a:t>, B;</a:t>
            </a:r>
            <a:endParaRPr lang="en-US" sz="2800" b="1" dirty="0">
              <a:solidFill>
                <a:srgbClr val="FF0000"/>
              </a:solidFill>
              <a:latin typeface="Times New Roman (Headings)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370880" y="3065313"/>
            <a:ext cx="1712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 (Headings)"/>
              </a:rPr>
              <a:t>H, M</a:t>
            </a:r>
            <a:r>
              <a:rPr lang="en-US" sz="2800" b="1">
                <a:solidFill>
                  <a:srgbClr val="FF0000"/>
                </a:solidFill>
                <a:latin typeface="Times New Roman (Headings)"/>
              </a:rPr>
              <a:t>, K;</a:t>
            </a:r>
            <a:endParaRPr lang="en-US" sz="2800" b="1" dirty="0">
              <a:solidFill>
                <a:srgbClr val="FF0000"/>
              </a:solidFill>
              <a:latin typeface="Times New Roman (Headings)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1930365" y="3080076"/>
            <a:ext cx="1358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 (Headings)"/>
              </a:rPr>
              <a:t>C, K, D</a:t>
            </a:r>
          </a:p>
        </p:txBody>
      </p:sp>
      <p:sp>
        <p:nvSpPr>
          <p:cNvPr id="39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4629811" y="4172465"/>
            <a:ext cx="13614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A </a:t>
            </a:r>
            <a:r>
              <a:rPr lang="en-US" sz="2800" b="1" kern="0" dirty="0" err="1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(Headings)"/>
              <a:ea typeface="Arial"/>
              <a:cs typeface="Arial"/>
              <a:sym typeface="Arial"/>
            </a:endParaRPr>
          </a:p>
        </p:txBody>
      </p:sp>
      <p:sp>
        <p:nvSpPr>
          <p:cNvPr id="40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6734298" y="5697805"/>
            <a:ext cx="8016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noProof="0">
                <a:solidFill>
                  <a:srgbClr val="FF0000"/>
                </a:solidFill>
                <a:latin typeface="Times New Roman (Headings)"/>
                <a:ea typeface="Arial"/>
                <a:cs typeface="Arial"/>
                <a:sym typeface="Arial"/>
              </a:rPr>
              <a:t>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 (Headings)"/>
              <a:ea typeface="Arial"/>
              <a:cs typeface="Arial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5777" y="1930391"/>
            <a:ext cx="2701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800" b="1" ker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 hình bên:</a:t>
            </a:r>
            <a:endParaRPr lang="en-US" sz="2800" b="1" kern="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1477479" y="1729674"/>
            <a:ext cx="3373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7652256" y="2162008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7637310" y="3272998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7616693" y="5094732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11075013" y="2558135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11056876" y="3276641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11087496" y="4728532"/>
            <a:ext cx="154500" cy="1426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组合 21"/>
          <p:cNvGrpSpPr/>
          <p:nvPr/>
        </p:nvGrpSpPr>
        <p:grpSpPr>
          <a:xfrm>
            <a:off x="390786" y="986994"/>
            <a:ext cx="1053549" cy="966248"/>
            <a:chOff x="1627086" y="1705794"/>
            <a:chExt cx="1610670" cy="1613928"/>
          </a:xfrm>
        </p:grpSpPr>
        <p:sp>
          <p:nvSpPr>
            <p:cNvPr id="55" name="任意多边形 82"/>
            <p:cNvSpPr/>
            <p:nvPr/>
          </p:nvSpPr>
          <p:spPr bwMode="auto">
            <a:xfrm rot="3738964">
              <a:off x="1625457" y="1707423"/>
              <a:ext cx="1613928" cy="161067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latin typeface="Arial"/>
                <a:ea typeface="微软雅黑 Light" panose="020B0502040204020203" pitchFamily="34" charset="-122"/>
              </a:endParaRPr>
            </a:p>
          </p:txBody>
        </p:sp>
        <p:sp>
          <p:nvSpPr>
            <p:cNvPr id="59" name="椭圆 80"/>
            <p:cNvSpPr/>
            <p:nvPr/>
          </p:nvSpPr>
          <p:spPr bwMode="auto">
            <a:xfrm>
              <a:off x="1850444" y="1929603"/>
              <a:ext cx="1163953" cy="1166311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>
                <a:ea typeface="微软雅黑 Light" panose="020B0502040204020203" pitchFamily="34" charset="-122"/>
              </a:endParaRPr>
            </a:p>
          </p:txBody>
        </p:sp>
        <p:sp>
          <p:nvSpPr>
            <p:cNvPr id="60" name="TextBox 57"/>
            <p:cNvSpPr txBox="1"/>
            <p:nvPr/>
          </p:nvSpPr>
          <p:spPr>
            <a:xfrm>
              <a:off x="2140857" y="1972973"/>
              <a:ext cx="694031" cy="107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 defTabSz="1219170">
                <a:defRPr/>
              </a:pPr>
              <a:r>
                <a:rPr lang="en-US" altLang="zh-CN" sz="3600" b="1" spc="300">
                  <a:latin typeface="Times New Roman" panose="02020603050405020304" pitchFamily="18" charset="0"/>
                  <a:ea typeface="微软雅黑 Light" panose="020B0502040204020203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600" b="1" spc="300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5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16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F5496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463"/>
            <a:ext cx="12192000" cy="70024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17082" y="-557609"/>
            <a:ext cx="13106400" cy="8223036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51164" y="2396358"/>
            <a:ext cx="10889672" cy="1850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DFDFD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836" y="2463738"/>
            <a:ext cx="10986328" cy="1458119"/>
          </a:xfrm>
          <a:ln>
            <a:noFill/>
            <a:prstDash val="lgDashDot"/>
          </a:ln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trong lớp học và chỉ ra những vật liên quan đến điểm ở giữa và trung điểm của đoạn thẳng.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55+ Ảnh Lớp Học Đẹp, Cute, Sinh Động, Ấn Tượ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944" y1="11944" x2="78889" y2="14722"/>
                        <a14:foregroundMark x1="68611" y1="30000" x2="70556" y2="2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37" y="3405209"/>
            <a:ext cx="3865937" cy="38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463"/>
            <a:ext cx="12192000" cy="70024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17082" y="-557609"/>
            <a:ext cx="13106400" cy="8223036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51164" y="2396358"/>
            <a:ext cx="10889672" cy="18508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DFDFD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836" y="2463738"/>
            <a:ext cx="10986328" cy="1458119"/>
          </a:xfrm>
          <a:ln>
            <a:noFill/>
            <a:prstDash val="lgDashDot"/>
          </a:ln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Tập làm phóng viên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55+ Ảnh Lớp Học Đẹp, Cute, Sinh Động, Ấn Tượ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62885" y="515155"/>
            <a:ext cx="2240923" cy="875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618187" y="886387"/>
            <a:ext cx="10457644" cy="5296403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76200">
            <a:solidFill>
              <a:srgbClr val="9DE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189840" y="414001"/>
            <a:ext cx="5314337" cy="687841"/>
          </a:xfrm>
          <a:prstGeom prst="rect">
            <a:avLst/>
          </a:prstGeom>
          <a:solidFill>
            <a:schemeClr val="bg1">
              <a:alpha val="91000"/>
            </a:schemeClr>
          </a:solidFill>
          <a:ln w="57150">
            <a:gradFill>
              <a:gsLst>
                <a:gs pos="0">
                  <a:srgbClr val="9DE4E8"/>
                </a:gs>
                <a:gs pos="41000">
                  <a:srgbClr val="AFD7EB"/>
                </a:gs>
                <a:gs pos="27000">
                  <a:srgbClr val="9DE4E8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779" y="3251882"/>
            <a:ext cx="104289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được ba điểm thẳng hàng, điểm ở giữa, trung điểm của đoạn thẳng qua hình ảnh trực quan.</a:t>
            </a:r>
          </a:p>
        </p:txBody>
      </p:sp>
      <p:sp>
        <p:nvSpPr>
          <p:cNvPr id="4" name="Rectangle 3"/>
          <p:cNvSpPr/>
          <p:nvPr/>
        </p:nvSpPr>
        <p:spPr>
          <a:xfrm>
            <a:off x="862885" y="1561781"/>
            <a:ext cx="9894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được điểm ở giữa, trung điểm của đoạn thẳng. </a:t>
            </a: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7D6D3E3-75BA-4A54-9434-96FB2881D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46" y="5741647"/>
            <a:ext cx="3120106" cy="763940"/>
          </a:xfrm>
          <a:prstGeom prst="rect">
            <a:avLst/>
          </a:prstGeom>
        </p:spPr>
      </p:pic>
      <p:pic>
        <p:nvPicPr>
          <p:cNvPr id="10" name="Picture 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AF0A0FA-81EF-4516-B7FE-AAA1FE0AE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4" y="4447311"/>
            <a:ext cx="1175286" cy="1356548"/>
          </a:xfrm>
          <a:prstGeom prst="rect">
            <a:avLst/>
          </a:prstGeom>
        </p:spPr>
      </p:pic>
      <p:pic>
        <p:nvPicPr>
          <p:cNvPr id="11" name="Picture 2" descr="Hình ảnh Cuốn Sách Học Bút Chì PNG , Sách, Bốn Quyển Sách, Một Cái Bút PNG  miễn phí tải tập tin PSDComment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4" y="119646"/>
            <a:ext cx="1442135" cy="14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Biểu Tượng đồ Dùng Học Tập PNG Miễn Phí Tải Về - Lovepi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3253" y1="40818" x2="73253" y2="15868"/>
                        <a14:foregroundMark x1="64471" y1="13473" x2="65269" y2="22056"/>
                        <a14:foregroundMark x1="75948" y1="12375" x2="75948" y2="12375"/>
                        <a14:foregroundMark x1="76747" y1="18263" x2="78842" y2="38723"/>
                        <a14:foregroundMark x1="78244" y1="13074" x2="77545" y2="42415"/>
                        <a14:foregroundMark x1="74850" y1="15968" x2="75848" y2="13673"/>
                        <a14:foregroundMark x1="79641" y1="26946" x2="78244" y2="28543"/>
                        <a14:foregroundMark x1="80639" y1="23253" x2="79641" y2="2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09" t="7520" r="5541" b="54756"/>
          <a:stretch/>
        </p:blipFill>
        <p:spPr bwMode="auto">
          <a:xfrm>
            <a:off x="8177040" y="5480345"/>
            <a:ext cx="1031354" cy="102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Kích Thước Thước Vẽ Tay đồ Dùng Học Tập Trường Bắt đầu Phim Hoạt  Hình Biểu Tượng Giấy Máy Bay Bóng đá PNG , Nguồn Cung Cấp Hàng Ngày, Trườ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4688" y1="15469" x2="22188" y2="32656"/>
                        <a14:foregroundMark x1="21250" y1="44844" x2="24375" y2="52344"/>
                        <a14:foregroundMark x1="54688" y1="40156" x2="45000" y2="53906"/>
                        <a14:foregroundMark x1="80000" y1="44219" x2="77188" y2="52656"/>
                        <a14:foregroundMark x1="81563" y1="16094" x2="75938" y2="29844"/>
                        <a14:foregroundMark x1="22188" y1="68906" x2="18438" y2="82031"/>
                        <a14:foregroundMark x1="48125" y1="69219" x2="50938" y2="82969"/>
                        <a14:foregroundMark x1="79375" y1="68594" x2="77500" y2="7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48" t="13052" r="7289" b="62260"/>
          <a:stretch/>
        </p:blipFill>
        <p:spPr bwMode="auto">
          <a:xfrm rot="1738466">
            <a:off x="9722850" y="258532"/>
            <a:ext cx="1619250" cy="15049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ình ảnh Kích Thước Thước Vẽ Tay đồ Dùng Học Tập Trường Bắt đầu Phim Hoạt  Hình Biểu Tượng Giấy Máy Bay Bóng đá PNG , Nguồn Cung Cấp Hàng Ngày, Trườ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938">
                        <a14:foregroundMark x1="14688" y1="15469" x2="22188" y2="32656"/>
                        <a14:foregroundMark x1="21250" y1="44844" x2="24375" y2="52344"/>
                        <a14:foregroundMark x1="54688" y1="40156" x2="45000" y2="53906"/>
                        <a14:foregroundMark x1="80000" y1="44219" x2="77188" y2="52656"/>
                        <a14:foregroundMark x1="81563" y1="16094" x2="75938" y2="29844"/>
                        <a14:foregroundMark x1="22188" y1="68906" x2="18438" y2="82031"/>
                        <a14:foregroundMark x1="48125" y1="69219" x2="50938" y2="82969"/>
                        <a14:foregroundMark x1="79375" y1="68594" x2="77500" y2="78906"/>
                        <a14:foregroundMark x1="71250" y1="48906" x2="84688" y2="38906"/>
                        <a14:foregroundMark x1="87813" y1="39844" x2="90625" y2="50156"/>
                        <a14:foregroundMark x1="71875" y1="55781" x2="90938" y2="51406"/>
                        <a14:foregroundMark x1="16563" y1="49219" x2="25000" y2="48281"/>
                        <a14:foregroundMark x1="12500" y1="50781" x2="29375" y2="54219"/>
                        <a14:foregroundMark x1="30312" y1="53906" x2="31563" y2="50156"/>
                        <a14:foregroundMark x1="12188" y1="50156" x2="16250" y2="52344"/>
                        <a14:foregroundMark x1="52812" y1="39531" x2="59688" y2="48281"/>
                        <a14:foregroundMark x1="59062" y1="49219" x2="47188" y2="5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5240" r="8227" b="43198"/>
          <a:stretch/>
        </p:blipFill>
        <p:spPr bwMode="auto">
          <a:xfrm>
            <a:off x="1148403" y="5119194"/>
            <a:ext cx="5161200" cy="12126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2" grpId="0" animBg="1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9221" y="695459"/>
            <a:ext cx="10831133" cy="272871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QUÝ THẦY CÔ,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945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389744" y="-464695"/>
            <a:ext cx="2248524" cy="2173574"/>
          </a:xfrm>
          <a:prstGeom prst="ellipse">
            <a:avLst/>
          </a:prstGeom>
          <a:solidFill>
            <a:srgbClr val="013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Ở ĐẦU KĐ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6478"/>
            <a:ext cx="12192000" cy="6858000"/>
          </a:xfrm>
          <a:prstGeom prst="rect">
            <a:avLst/>
          </a:prstGeom>
        </p:spPr>
      </p:pic>
      <p:sp>
        <p:nvSpPr>
          <p:cNvPr id="2" name="Action Button: Go Forward or Next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CBC3E60-D8C0-4AA2-A2F9-3211CF31ACA6}"/>
              </a:ext>
            </a:extLst>
          </p:cNvPr>
          <p:cNvSpPr/>
          <p:nvPr/>
        </p:nvSpPr>
        <p:spPr>
          <a:xfrm>
            <a:off x="11614245" y="6277970"/>
            <a:ext cx="436728" cy="35484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08/f2/ac/08f2ac8cf3e9bfdbea3790c1562fbe7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3849"/>
          </a:xfrm>
          <a:prstGeom prst="rect">
            <a:avLst/>
          </a:prstGeom>
          <a:solidFill>
            <a:srgbClr val="40BFB6"/>
          </a:solidFill>
          <a:effectLst>
            <a:outerShdw blurRad="635000" dist="406400" dir="10740000" algn="ctr" rotWithShape="0">
              <a:srgbClr val="000000">
                <a:alpha val="51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1861510" y="1433734"/>
            <a:ext cx="9903126" cy="5316066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50800" dist="584200" dir="762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34" b="96541" l="6667" r="90000">
                        <a14:foregroundMark x1="6667" y1="37107" x2="24889" y2="85849"/>
                        <a14:foregroundMark x1="14889" y1="58491" x2="9556" y2="60063"/>
                        <a14:foregroundMark x1="14444" y1="69497" x2="14222" y2="93082"/>
                        <a14:foregroundMark x1="26667" y1="94969" x2="33111" y2="89308"/>
                        <a14:foregroundMark x1="14889" y1="96541" x2="18000" y2="94969"/>
                        <a14:foregroundMark x1="7778" y1="24843" x2="7333" y2="33019"/>
                        <a14:foregroundMark x1="33556" y1="54717" x2="35333" y2="50000"/>
                        <a14:foregroundMark x1="35778" y1="52516" x2="36889" y2="47170"/>
                        <a14:foregroundMark x1="36222" y1="53145" x2="39111" y2="53774"/>
                        <a14:foregroundMark x1="36889" y1="51887" x2="38889" y2="48742"/>
                        <a14:backgroundMark x1="36222" y1="17610" x2="37333" y2="36478"/>
                        <a14:backgroundMark x1="37333" y1="36478" x2="38667" y2="17610"/>
                        <a14:backgroundMark x1="38667" y1="17610" x2="38667" y2="17610"/>
                        <a14:backgroundMark x1="38667" y1="17610" x2="38667" y2="17610"/>
                        <a14:backgroundMark x1="38667" y1="17610" x2="38667" y2="17610"/>
                        <a14:backgroundMark x1="36222" y1="16667" x2="40000" y2="51887"/>
                        <a14:backgroundMark x1="39778" y1="15723" x2="38667" y2="86164"/>
                        <a14:backgroundMark x1="40000" y1="35220" x2="45556" y2="85220"/>
                        <a14:backgroundMark x1="40667" y1="23270" x2="58222" y2="2830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-1" t="14532" r="59286"/>
          <a:stretch/>
        </p:blipFill>
        <p:spPr>
          <a:xfrm>
            <a:off x="-274293" y="2218812"/>
            <a:ext cx="3122763" cy="463238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Rounded Rectangle 21"/>
          <p:cNvSpPr/>
          <p:nvPr/>
        </p:nvSpPr>
        <p:spPr>
          <a:xfrm>
            <a:off x="2198800" y="1017358"/>
            <a:ext cx="9116900" cy="1984464"/>
          </a:xfrm>
          <a:prstGeom prst="roundRect">
            <a:avLst>
              <a:gd name="adj" fmla="val 2226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19197" y="123791"/>
            <a:ext cx="7405903" cy="810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25893" y="194695"/>
            <a:ext cx="63242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chọn những đáp án đúng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3795996" y="5880750"/>
            <a:ext cx="6366361" cy="57849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tabLst>
                <a:tab pos="1190625" algn="l"/>
              </a:tabLst>
            </a:pPr>
            <a:r>
              <a:rPr lang="nl-NL" sz="32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d. Đường thẳng a</a:t>
            </a:r>
            <a:endParaRPr lang="en-US" sz="32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B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3771900" y="4399883"/>
            <a:ext cx="6377836" cy="5614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tabLst>
                <a:tab pos="1190625" algn="l"/>
              </a:tabLst>
            </a:pPr>
            <a:r>
              <a:rPr lang="nl-NL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Đoạn thẳng MP</a:t>
            </a:r>
            <a:endParaRPr lang="en-US" sz="3200" b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3778913" y="5144967"/>
            <a:ext cx="6372337" cy="56523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>
                <a:solidFill>
                  <a:schemeClr val="tx1"/>
                </a:solidFill>
                <a:latin typeface="Times New Roman" panose="02020603050405020304" pitchFamily="18" charset="0"/>
              </a:rPr>
              <a:t> c. Ba điểm M, N, P thẳng hàng</a:t>
            </a:r>
            <a:endParaRPr lang="en-US" sz="32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Picture 50" descr="Logo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105" y="2330503"/>
            <a:ext cx="1624573" cy="16245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6368" y="2932274"/>
            <a:ext cx="469745" cy="469745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>
            <a:off x="2694100" y="1747886"/>
            <a:ext cx="200622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471558" y="1202459"/>
            <a:ext cx="444352" cy="769441"/>
            <a:chOff x="3450177" y="3752181"/>
            <a:chExt cx="444352" cy="769441"/>
          </a:xfrm>
        </p:grpSpPr>
        <p:sp>
          <p:nvSpPr>
            <p:cNvPr id="73" name="TextBox 72"/>
            <p:cNvSpPr txBox="1"/>
            <p:nvPr/>
          </p:nvSpPr>
          <p:spPr>
            <a:xfrm>
              <a:off x="3523955" y="3752181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450177" y="3752822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454384" y="1202458"/>
            <a:ext cx="423514" cy="769441"/>
            <a:chOff x="3499428" y="3752180"/>
            <a:chExt cx="423514" cy="769441"/>
          </a:xfrm>
        </p:grpSpPr>
        <p:sp>
          <p:nvSpPr>
            <p:cNvPr id="76" name="TextBox 75"/>
            <p:cNvSpPr txBox="1"/>
            <p:nvPr/>
          </p:nvSpPr>
          <p:spPr>
            <a:xfrm>
              <a:off x="3561983" y="3752180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499428" y="375218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cxnSp>
        <p:nvCxnSpPr>
          <p:cNvPr id="79" name="Straight Connector 78"/>
          <p:cNvCxnSpPr/>
          <p:nvPr/>
        </p:nvCxnSpPr>
        <p:spPr>
          <a:xfrm flipV="1">
            <a:off x="4737503" y="1907824"/>
            <a:ext cx="2669712" cy="8453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4930309" y="2041641"/>
            <a:ext cx="522900" cy="807365"/>
            <a:chOff x="3558536" y="3700679"/>
            <a:chExt cx="522900" cy="807365"/>
          </a:xfrm>
        </p:grpSpPr>
        <p:sp>
          <p:nvSpPr>
            <p:cNvPr id="81" name="TextBox 80"/>
            <p:cNvSpPr txBox="1"/>
            <p:nvPr/>
          </p:nvSpPr>
          <p:spPr>
            <a:xfrm>
              <a:off x="3655103" y="3738603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558536" y="3700679"/>
              <a:ext cx="5229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093118" y="1676758"/>
            <a:ext cx="444352" cy="789463"/>
            <a:chOff x="3527763" y="3721624"/>
            <a:chExt cx="444352" cy="789463"/>
          </a:xfrm>
        </p:grpSpPr>
        <p:sp>
          <p:nvSpPr>
            <p:cNvPr id="84" name="TextBox 83"/>
            <p:cNvSpPr txBox="1"/>
            <p:nvPr/>
          </p:nvSpPr>
          <p:spPr>
            <a:xfrm>
              <a:off x="3616304" y="3741646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27763" y="372162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753774" y="1499997"/>
            <a:ext cx="404278" cy="793226"/>
            <a:chOff x="3529554" y="3724909"/>
            <a:chExt cx="404278" cy="793226"/>
          </a:xfrm>
        </p:grpSpPr>
        <p:sp>
          <p:nvSpPr>
            <p:cNvPr id="89" name="TextBox 88"/>
            <p:cNvSpPr txBox="1"/>
            <p:nvPr/>
          </p:nvSpPr>
          <p:spPr>
            <a:xfrm>
              <a:off x="3529554" y="3724909"/>
              <a:ext cx="404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29554" y="3748694"/>
              <a:ext cx="266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44753" y="-1540558"/>
            <a:ext cx="3632847" cy="3902395"/>
            <a:chOff x="4798942" y="-799153"/>
            <a:chExt cx="4002524" cy="4048709"/>
          </a:xfrm>
        </p:grpSpPr>
        <p:sp>
          <p:nvSpPr>
            <p:cNvPr id="90" name="Arc 89"/>
            <p:cNvSpPr/>
            <p:nvPr/>
          </p:nvSpPr>
          <p:spPr>
            <a:xfrm rot="7842361">
              <a:off x="4775849" y="-776060"/>
              <a:ext cx="4048709" cy="4002524"/>
            </a:xfrm>
            <a:prstGeom prst="arc">
              <a:avLst>
                <a:gd name="adj1" fmla="val 16200000"/>
                <a:gd name="adj2" fmla="val 48963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605462" y="2701058"/>
              <a:ext cx="3282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293567" y="2990961"/>
            <a:ext cx="4090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vẽ trên có: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3778913" y="3624960"/>
            <a:ext cx="6372337" cy="56141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a. Đoạn thẳng AB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dung 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96368" y="6048759"/>
            <a:ext cx="609600" cy="609600"/>
          </a:xfrm>
          <a:prstGeom prst="rect">
            <a:avLst/>
          </a:prstGeom>
        </p:spPr>
      </p:pic>
      <p:pic>
        <p:nvPicPr>
          <p:cNvPr id="6" name="Recorded_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81239" y="4070990"/>
            <a:ext cx="609600" cy="609600"/>
          </a:xfrm>
          <a:prstGeom prst="rect">
            <a:avLst/>
          </a:prstGeom>
        </p:spPr>
      </p:pic>
      <p:pic>
        <p:nvPicPr>
          <p:cNvPr id="10" name="Đáp án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2434" y="4961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1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0" presetClass="entr" presetSubtype="0" decel="10000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8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0" presetClass="entr" presetSubtype="0" decel="100000" fill="hold" grpId="0" nodeType="withEffect">
                                      <p:stCondLst>
                                        <p:cond delay="7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0" presetClass="entr" presetSubtype="0" decel="100000" fill="hold" grpId="0" nodeType="withEffect">
                                      <p:stCondLst>
                                        <p:cond delay="1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1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14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147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5667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3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3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9999"/>
                                          </p:to>
                                        </p:animClr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7" dur="2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10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9999"/>
                                          </p:to>
                                        </p:animClr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grpId="1" nodeType="withEffect">
                                      <p:stCondLst>
                                        <p:cond delay="27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4" dur="2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10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36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369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5455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  <p:audio>
                  <p:cMediaNode vol="9697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7" grpId="0"/>
          <p:bldP spid="28" grpId="0" animBg="1"/>
          <p:bldP spid="29" grpId="0" animBg="1"/>
          <p:bldP spid="30" grpId="0" animBg="1"/>
          <p:bldP spid="30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1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0" presetClass="entr" presetSubtype="0" decel="10000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0" presetClass="entr" presetSubtype="0" decel="10000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8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8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0" presetClass="entr" presetSubtype="0" decel="100000" fill="hold" grpId="0" nodeType="withEffect">
                                      <p:stCondLst>
                                        <p:cond delay="78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0" presetClass="entr" presetSubtype="0" decel="100000" fill="hold" grpId="0" nodeType="withEffect">
                                      <p:stCondLst>
                                        <p:cond delay="11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1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1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148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147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1" presetClass="mediacall" presetSubtype="0" fill="hold" nodeType="withEffect">
                                      <p:stCondLst>
                                        <p:cond delay="14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7" dur="5667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3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3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9999"/>
                                          </p:to>
                                        </p:animClr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57" dur="2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10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9999"/>
                                          </p:to>
                                        </p:animClr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grpId="1" nodeType="withEffect">
                                      <p:stCondLst>
                                        <p:cond delay="27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64" dur="2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10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36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3693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5455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  <p:audio>
                  <p:cMediaNode vol="96970">
                    <p:cTn id="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22" grpId="0" animBg="1"/>
          <p:bldP spid="27" grpId="0"/>
          <p:bldP spid="28" grpId="0" animBg="1"/>
          <p:bldP spid="29" grpId="0" animBg="1"/>
          <p:bldP spid="30" grpId="0" animBg="1"/>
          <p:bldP spid="30" grpId="1" animBg="1"/>
          <p:bldP spid="38" grpId="0" animBg="1"/>
          <p:bldP spid="38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1326009667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851" y="235131"/>
            <a:ext cx="10694126" cy="62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072656BB-ED90-4F4B-BF69-58188EEF3E0D}"/>
              </a:ext>
            </a:extLst>
          </p:cNvPr>
          <p:cNvSpPr/>
          <p:nvPr/>
        </p:nvSpPr>
        <p:spPr>
          <a:xfrm>
            <a:off x="5521234" y="0"/>
            <a:ext cx="4249783" cy="1249877"/>
          </a:xfrm>
          <a:prstGeom prst="wedgeRoundRectCallout">
            <a:avLst>
              <a:gd name="adj1" fmla="val 37345"/>
              <a:gd name="adj2" fmla="val 74051"/>
              <a:gd name="adj3" fmla="val 16667"/>
            </a:avLst>
          </a:prstGeom>
          <a:solidFill>
            <a:srgbClr val="F9F9FA"/>
          </a:solidFill>
          <a:ln w="38100">
            <a:solidFill>
              <a:srgbClr val="FFC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Rounded Rectangular Callout 3">
            <a:extLst>
              <a:ext uri="{FF2B5EF4-FFF2-40B4-BE49-F238E27FC236}">
                <a16:creationId xmlns:a16="http://schemas.microsoft.com/office/drawing/2014/main" id="{D539CCE3-DFF7-529E-A298-A8F2AD25EA62}"/>
              </a:ext>
            </a:extLst>
          </p:cNvPr>
          <p:cNvSpPr/>
          <p:nvPr/>
        </p:nvSpPr>
        <p:spPr>
          <a:xfrm>
            <a:off x="1748099" y="0"/>
            <a:ext cx="3685309" cy="1149927"/>
          </a:xfrm>
          <a:prstGeom prst="wedgeRoundRectCallout">
            <a:avLst>
              <a:gd name="adj1" fmla="val 31577"/>
              <a:gd name="adj2" fmla="val 112106"/>
              <a:gd name="adj3" fmla="val 16667"/>
            </a:avLst>
          </a:prstGeom>
          <a:solidFill>
            <a:srgbClr val="F9F9FA"/>
          </a:solidFill>
          <a:ln w="38100">
            <a:solidFill>
              <a:srgbClr val="FFC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0429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e7/20/3c/e7203c5480172ecbcb7f2822468674a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" r="-1681" b="-486"/>
          <a:stretch/>
        </p:blipFill>
        <p:spPr bwMode="auto">
          <a:xfrm>
            <a:off x="678425" y="302826"/>
            <a:ext cx="10618840" cy="60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7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FB6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47/c7/60/47c76087659963fca996d35fb3f2af1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-475"/>
          <a:stretch/>
        </p:blipFill>
        <p:spPr bwMode="auto">
          <a:xfrm>
            <a:off x="-109600" y="0"/>
            <a:ext cx="12301600" cy="720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557747" y="1388383"/>
            <a:ext cx="8666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solidFill>
                    <a:srgbClr val="FA2C42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  <a:endParaRPr kumimoji="0" lang="vi-VN" sz="13800" b="0" i="0" u="none" strike="noStrike" kern="1200" cap="none" spc="0" normalizeH="0" baseline="0" noProof="0" dirty="0">
              <a:ln>
                <a:solidFill>
                  <a:srgbClr val="FA2C42"/>
                </a:solidFill>
              </a:ln>
              <a:solidFill>
                <a:srgbClr val="FF006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97151"/>
      </p:ext>
    </p:ext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.pinimg.com/564x/1f/a5/eb/1fa5eb16020bb5894ab19750a3192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9"/>
            <a:ext cx="12192000" cy="68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79042" y="1143836"/>
            <a:ext cx="11151896" cy="5056878"/>
          </a:xfrm>
          <a:prstGeom prst="roundRect">
            <a:avLst>
              <a:gd name="adj" fmla="val 21564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135138"/>
              </p:ext>
            </p:extLst>
          </p:nvPr>
        </p:nvGraphicFramePr>
        <p:xfrm>
          <a:off x="1855639" y="1521033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94342"/>
              </p:ext>
            </p:extLst>
          </p:nvPr>
        </p:nvGraphicFramePr>
        <p:xfrm>
          <a:off x="6263514" y="1524690"/>
          <a:ext cx="4395830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95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56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859411" y="1454585"/>
            <a:ext cx="8810513" cy="1576509"/>
            <a:chOff x="-211515" y="3441737"/>
            <a:chExt cx="8810513" cy="157650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-211515" y="4264090"/>
              <a:ext cx="8810513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73313" y="4482147"/>
              <a:ext cx="396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77569" y="4495026"/>
              <a:ext cx="396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1772" y="3441737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16765" y="3443041"/>
              <a:ext cx="3962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77090" y="2494487"/>
            <a:ext cx="396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560DAD-5722-40A6-84A6-9105C4F0778E}"/>
              </a:ext>
            </a:extLst>
          </p:cNvPr>
          <p:cNvSpPr/>
          <p:nvPr/>
        </p:nvSpPr>
        <p:spPr>
          <a:xfrm>
            <a:off x="6625769" y="2203722"/>
            <a:ext cx="122793" cy="1201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01720" y="1494605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10564" y="1501250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cm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87445" y="3570575"/>
            <a:ext cx="9683575" cy="2443948"/>
            <a:chOff x="1514007" y="3495909"/>
            <a:chExt cx="9683575" cy="2443948"/>
          </a:xfrm>
        </p:grpSpPr>
        <p:sp>
          <p:nvSpPr>
            <p:cNvPr id="23" name="Rounded Rectangle 22"/>
            <p:cNvSpPr/>
            <p:nvPr/>
          </p:nvSpPr>
          <p:spPr>
            <a:xfrm>
              <a:off x="1514007" y="3495909"/>
              <a:ext cx="9683575" cy="2443948"/>
            </a:xfrm>
            <a:prstGeom prst="roundRect">
              <a:avLst/>
            </a:prstGeom>
            <a:solidFill>
              <a:srgbClr val="FFCE61"/>
            </a:solidFill>
            <a:ln w="5715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Google Shape;195;p4"/>
            <p:cNvSpPr txBox="1"/>
            <p:nvPr/>
          </p:nvSpPr>
          <p:spPr>
            <a:xfrm>
              <a:off x="1771958" y="3521698"/>
              <a:ext cx="9425624" cy="2292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91440">
                <a:spcBef>
                  <a:spcPts val="600"/>
                </a:spcBef>
                <a:buClr>
                  <a:srgbClr val="000000"/>
                </a:buClr>
                <a:defRPr/>
              </a:pPr>
              <a:r>
                <a:rPr lang="en-US" sz="3200" b="1" kern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      Quan sát hình vẽ trên, thảo luận nhóm 2 và trả lời các câu hỏi sau:</a:t>
              </a:r>
              <a:endParaRPr lang="en-US" sz="3200" b="1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91440" marR="0" lvl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1. Nhận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xét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trí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ba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A, B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C.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91440" marR="0" lvl="0" algn="l" defTabSz="914400" rtl="0" eaLnBrk="1" fontAlgn="auto" latinLnBrk="0" hangingPunct="1"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3200" b="1" kern="0" baseline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2. N</a:t>
              </a:r>
              <a:r>
                <a:rPr lang="en-US" sz="3200" b="1" kern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êu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ở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giữa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A </a:t>
              </a:r>
              <a:r>
                <a:rPr lang="en-US" sz="3200" b="1" kern="0" dirty="0" err="1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b="1" kern="0" dirty="0"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C?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5" name="Picture 10" descr="Hình ảnh Vật Liệu Minh Họa Kính Lúp PNG , Vector Hình Minh Họa, Kính Lúp,  Tìm Kiếm PNG và Vector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653" y="3471100"/>
            <a:ext cx="990735" cy="9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2554332" y="4202033"/>
            <a:ext cx="22835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375883" y="4202033"/>
            <a:ext cx="30867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84256" y="4701275"/>
            <a:ext cx="29535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23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5322</TotalTime>
  <Words>689</Words>
  <Application>Microsoft Office PowerPoint</Application>
  <PresentationFormat>Màn hình rộng</PresentationFormat>
  <Paragraphs>164</Paragraphs>
  <Slides>25</Slides>
  <Notes>9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5" baseType="lpstr">
      <vt:lpstr>等线</vt:lpstr>
      <vt:lpstr>#9Slide04 Manuale</vt:lpstr>
      <vt:lpstr>#9Slide04 NewParis Headline</vt:lpstr>
      <vt:lpstr>Arial</vt:lpstr>
      <vt:lpstr>Calibri</vt:lpstr>
      <vt:lpstr>Calibri Light</vt:lpstr>
      <vt:lpstr>Times New Roman</vt:lpstr>
      <vt:lpstr>Times New Roman (Headings)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Quan sát trong lớp học và chỉ ra những vật liên quan đến điểm ở giữa và trung điểm của đoạn thẳng. </vt:lpstr>
      <vt:lpstr>Trò chơi: Tập làm phóng viên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Hai Bùi</cp:lastModifiedBy>
  <cp:revision>486</cp:revision>
  <dcterms:created xsi:type="dcterms:W3CDTF">2022-09-26T10:16:29Z</dcterms:created>
  <dcterms:modified xsi:type="dcterms:W3CDTF">2023-10-16T18:47:29Z</dcterms:modified>
</cp:coreProperties>
</file>