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6" r:id="rId3"/>
    <p:sldId id="284" r:id="rId4"/>
    <p:sldId id="285" r:id="rId5"/>
    <p:sldId id="288" r:id="rId6"/>
    <p:sldId id="289" r:id="rId7"/>
    <p:sldId id="259" r:id="rId8"/>
    <p:sldId id="290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1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8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9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1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6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3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5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D6D89-D1DC-4C9D-8E43-A3099CE605F8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6BF0C-271B-4B5F-8A43-5C494EB5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7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9.gif"/><Relationship Id="rId5" Type="http://schemas.openxmlformats.org/officeDocument/2006/relationships/audio" Target="../media/audio2.wav"/><Relationship Id="rId10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5.wav"/><Relationship Id="rId7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8.png"/><Relationship Id="rId4" Type="http://schemas.openxmlformats.org/officeDocument/2006/relationships/audio" Target="../media/audio6.wav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390AED67-E2C3-242D-8705-CFF5EA924360}"/>
              </a:ext>
            </a:extLst>
          </p:cNvPr>
          <p:cNvSpPr txBox="1"/>
          <p:nvPr/>
        </p:nvSpPr>
        <p:spPr>
          <a:xfrm>
            <a:off x="226146" y="3241790"/>
            <a:ext cx="630471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293" dirty="0" err="1" smtClean="0">
                <a:solidFill>
                  <a:srgbClr val="F88932"/>
                </a:solidFill>
                <a:latin typeface="iCiel Brush Up" panose="02000000000000000000" pitchFamily="2" charset="0"/>
              </a:rPr>
              <a:t>Chữ</a:t>
            </a:r>
            <a:r>
              <a:rPr lang="en-US" sz="7200" b="1" spc="293" dirty="0" smtClean="0">
                <a:solidFill>
                  <a:srgbClr val="F88932"/>
                </a:solidFill>
                <a:latin typeface="iCiel Brush Up" panose="02000000000000000000" pitchFamily="2" charset="0"/>
              </a:rPr>
              <a:t> o, ô, ơ</a:t>
            </a:r>
            <a:endParaRPr lang="en-US" sz="7200" b="1" spc="293" dirty="0">
              <a:solidFill>
                <a:srgbClr val="F88932"/>
              </a:solidFill>
              <a:latin typeface="iCiel Brush Up" panose="02000000000000000000" pitchFamily="2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15E8498-D8E6-C930-577E-C7A5FAB440CA}"/>
              </a:ext>
            </a:extLst>
          </p:cNvPr>
          <p:cNvSpPr txBox="1"/>
          <p:nvPr/>
        </p:nvSpPr>
        <p:spPr>
          <a:xfrm>
            <a:off x="423626" y="2120592"/>
            <a:ext cx="539677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spc="327" dirty="0" smtClean="0">
                <a:solidFill>
                  <a:srgbClr val="073064"/>
                </a:solidFill>
                <a:latin typeface="Impact" panose="020B0806030902050204" pitchFamily="34" charset="0"/>
              </a:rPr>
              <a:t>BÀI 5</a:t>
            </a:r>
            <a:endParaRPr lang="en-US" sz="6600" b="1" spc="327" dirty="0">
              <a:solidFill>
                <a:srgbClr val="073064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0611268C-3CEB-8484-CD0B-FBE0AB29B336}"/>
              </a:ext>
            </a:extLst>
          </p:cNvPr>
          <p:cNvSpPr txBox="1"/>
          <p:nvPr/>
        </p:nvSpPr>
        <p:spPr>
          <a:xfrm>
            <a:off x="4696366" y="160625"/>
            <a:ext cx="5462955" cy="109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ts val="600"/>
              </a:spcBef>
            </a:pP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Em</a:t>
            </a:r>
            <a:r>
              <a:rPr lang="en-US" sz="4400" dirty="0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 </a:t>
            </a: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tập</a:t>
            </a:r>
            <a:r>
              <a:rPr lang="en-US" sz="4400" dirty="0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 </a:t>
            </a: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đọc</a:t>
            </a:r>
            <a:endParaRPr lang="en-US" sz="4400" dirty="0" smtClean="0">
              <a:solidFill>
                <a:srgbClr val="073064"/>
              </a:solidFill>
              <a:latin typeface="MTD VVD Golden Horn" panose="00000500000000000000" pitchFamily="50" charset="0"/>
            </a:endParaRPr>
          </a:p>
          <a:p>
            <a:pPr algn="ctr">
              <a:lnSpc>
                <a:spcPts val="3920"/>
              </a:lnSpc>
              <a:spcBef>
                <a:spcPts val="600"/>
              </a:spcBef>
            </a:pP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cùng</a:t>
            </a:r>
            <a:r>
              <a:rPr lang="en-US" sz="4400" dirty="0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 </a:t>
            </a: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cô</a:t>
            </a:r>
            <a:r>
              <a:rPr lang="en-US" sz="4400" dirty="0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 </a:t>
            </a: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giáo</a:t>
            </a:r>
            <a:r>
              <a:rPr lang="en-US" sz="4400" dirty="0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 </a:t>
            </a:r>
            <a:r>
              <a:rPr lang="en-US" sz="4400" dirty="0">
                <a:solidFill>
                  <a:srgbClr val="073064"/>
                </a:solidFill>
                <a:latin typeface="MTD VVD Golden Horn" panose="00000500000000000000" pitchFamily="50" charset="0"/>
              </a:rPr>
              <a:t>T</a:t>
            </a:r>
            <a:r>
              <a:rPr lang="en-US" sz="4400" dirty="0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hu </a:t>
            </a:r>
            <a:r>
              <a:rPr lang="en-US" sz="4400" dirty="0" err="1" smtClean="0">
                <a:solidFill>
                  <a:srgbClr val="073064"/>
                </a:solidFill>
                <a:latin typeface="MTD VVD Golden Horn" panose="00000500000000000000" pitchFamily="50" charset="0"/>
              </a:rPr>
              <a:t>Linh</a:t>
            </a:r>
            <a:endParaRPr lang="en-US" sz="4400" dirty="0">
              <a:solidFill>
                <a:srgbClr val="073064"/>
              </a:solidFill>
              <a:latin typeface="MTD VVD Golden Horn" panose="00000500000000000000" pitchFamily="50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5A4927-DDE4-18ED-0DC0-B4B9AE43A176}"/>
              </a:ext>
            </a:extLst>
          </p:cNvPr>
          <p:cNvSpPr/>
          <p:nvPr/>
        </p:nvSpPr>
        <p:spPr>
          <a:xfrm>
            <a:off x="2585398" y="5168952"/>
            <a:ext cx="2973989" cy="68371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iCiel Brush Up" panose="02000000000000000000" pitchFamily="2" charset="0"/>
              </a:rPr>
              <a:t>Bắt</a:t>
            </a:r>
            <a:r>
              <a:rPr lang="en-US" sz="4800" dirty="0" smtClean="0">
                <a:latin typeface="iCiel Brush Up" panose="02000000000000000000" pitchFamily="2" charset="0"/>
              </a:rPr>
              <a:t> </a:t>
            </a:r>
            <a:r>
              <a:rPr lang="en-US" sz="4800" dirty="0" err="1" smtClean="0">
                <a:latin typeface="iCiel Brush Up" panose="02000000000000000000" pitchFamily="2" charset="0"/>
              </a:rPr>
              <a:t>đầu</a:t>
            </a:r>
            <a:endParaRPr lang="en-US" sz="4800" dirty="0">
              <a:latin typeface="iCiel Brush Up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68" y="1799146"/>
            <a:ext cx="4762757" cy="4889764"/>
          </a:xfrm>
          <a:custGeom>
            <a:avLst/>
            <a:gdLst>
              <a:gd name="connsiteX0" fmla="*/ 6799163 w 8670551"/>
              <a:gd name="connsiteY0" fmla="*/ 7176051 h 7329422"/>
              <a:gd name="connsiteX1" fmla="*/ 7725426 w 8670551"/>
              <a:gd name="connsiteY1" fmla="*/ 7176051 h 7329422"/>
              <a:gd name="connsiteX2" fmla="*/ 7704377 w 8670551"/>
              <a:gd name="connsiteY2" fmla="*/ 7329422 h 7329422"/>
              <a:gd name="connsiteX3" fmla="*/ 6795238 w 8670551"/>
              <a:gd name="connsiteY3" fmla="*/ 7204651 h 7329422"/>
              <a:gd name="connsiteX4" fmla="*/ 7826407 w 8670551"/>
              <a:gd name="connsiteY4" fmla="*/ 6440258 h 7329422"/>
              <a:gd name="connsiteX5" fmla="*/ 7826407 w 8670551"/>
              <a:gd name="connsiteY5" fmla="*/ 7176051 h 7329422"/>
              <a:gd name="connsiteX6" fmla="*/ 7725426 w 8670551"/>
              <a:gd name="connsiteY6" fmla="*/ 7176051 h 7329422"/>
              <a:gd name="connsiteX7" fmla="*/ 2132067 w 8670551"/>
              <a:gd name="connsiteY7" fmla="*/ 318051 h 7329422"/>
              <a:gd name="connsiteX8" fmla="*/ 7740363 w 8670551"/>
              <a:gd name="connsiteY8" fmla="*/ 318051 h 7329422"/>
              <a:gd name="connsiteX9" fmla="*/ 6799163 w 8670551"/>
              <a:gd name="connsiteY9" fmla="*/ 7176051 h 7329422"/>
              <a:gd name="connsiteX10" fmla="*/ 1190868 w 8670551"/>
              <a:gd name="connsiteY10" fmla="*/ 7176051 h 7329422"/>
              <a:gd name="connsiteX11" fmla="*/ 7761412 w 8670551"/>
              <a:gd name="connsiteY11" fmla="*/ 164681 h 7329422"/>
              <a:gd name="connsiteX12" fmla="*/ 8670551 w 8670551"/>
              <a:gd name="connsiteY12" fmla="*/ 289452 h 7329422"/>
              <a:gd name="connsiteX13" fmla="*/ 7826407 w 8670551"/>
              <a:gd name="connsiteY13" fmla="*/ 6440258 h 7329422"/>
              <a:gd name="connsiteX14" fmla="*/ 7826407 w 8670551"/>
              <a:gd name="connsiteY14" fmla="*/ 318051 h 7329422"/>
              <a:gd name="connsiteX15" fmla="*/ 7740363 w 8670551"/>
              <a:gd name="connsiteY15" fmla="*/ 318051 h 7329422"/>
              <a:gd name="connsiteX16" fmla="*/ 968407 w 8670551"/>
              <a:gd name="connsiteY16" fmla="*/ 0 h 7329422"/>
              <a:gd name="connsiteX17" fmla="*/ 2153398 w 8670551"/>
              <a:gd name="connsiteY17" fmla="*/ 162629 h 7329422"/>
              <a:gd name="connsiteX18" fmla="*/ 2132067 w 8670551"/>
              <a:gd name="connsiteY18" fmla="*/ 318051 h 7329422"/>
              <a:gd name="connsiteX19" fmla="*/ 968407 w 8670551"/>
              <a:gd name="connsiteY19" fmla="*/ 318051 h 7329422"/>
              <a:gd name="connsiteX20" fmla="*/ 968407 w 8670551"/>
              <a:gd name="connsiteY20" fmla="*/ 7176051 h 7329422"/>
              <a:gd name="connsiteX21" fmla="*/ 1190868 w 8670551"/>
              <a:gd name="connsiteY21" fmla="*/ 7176051 h 7329422"/>
              <a:gd name="connsiteX22" fmla="*/ 1184991 w 8670551"/>
              <a:gd name="connsiteY22" fmla="*/ 7218875 h 7329422"/>
              <a:gd name="connsiteX23" fmla="*/ 0 w 8670551"/>
              <a:gd name="connsiteY23" fmla="*/ 7056245 h 732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670551" h="7329422">
                <a:moveTo>
                  <a:pt x="6799163" y="7176051"/>
                </a:moveTo>
                <a:lnTo>
                  <a:pt x="7725426" y="7176051"/>
                </a:lnTo>
                <a:lnTo>
                  <a:pt x="7704377" y="7329422"/>
                </a:lnTo>
                <a:lnTo>
                  <a:pt x="6795238" y="7204651"/>
                </a:lnTo>
                <a:close/>
                <a:moveTo>
                  <a:pt x="7826407" y="6440258"/>
                </a:moveTo>
                <a:lnTo>
                  <a:pt x="7826407" y="7176051"/>
                </a:lnTo>
                <a:lnTo>
                  <a:pt x="7725426" y="7176051"/>
                </a:lnTo>
                <a:close/>
                <a:moveTo>
                  <a:pt x="2132067" y="318051"/>
                </a:moveTo>
                <a:lnTo>
                  <a:pt x="7740363" y="318051"/>
                </a:lnTo>
                <a:lnTo>
                  <a:pt x="6799163" y="7176051"/>
                </a:lnTo>
                <a:lnTo>
                  <a:pt x="1190868" y="7176051"/>
                </a:lnTo>
                <a:close/>
                <a:moveTo>
                  <a:pt x="7761412" y="164681"/>
                </a:moveTo>
                <a:lnTo>
                  <a:pt x="8670551" y="289452"/>
                </a:lnTo>
                <a:lnTo>
                  <a:pt x="7826407" y="6440258"/>
                </a:lnTo>
                <a:lnTo>
                  <a:pt x="7826407" y="318051"/>
                </a:lnTo>
                <a:lnTo>
                  <a:pt x="7740363" y="318051"/>
                </a:lnTo>
                <a:close/>
                <a:moveTo>
                  <a:pt x="968407" y="0"/>
                </a:moveTo>
                <a:lnTo>
                  <a:pt x="2153398" y="162629"/>
                </a:lnTo>
                <a:lnTo>
                  <a:pt x="2132067" y="318051"/>
                </a:lnTo>
                <a:lnTo>
                  <a:pt x="968407" y="318051"/>
                </a:lnTo>
                <a:lnTo>
                  <a:pt x="968407" y="7176051"/>
                </a:lnTo>
                <a:lnTo>
                  <a:pt x="1190868" y="7176051"/>
                </a:lnTo>
                <a:lnTo>
                  <a:pt x="1184991" y="7218875"/>
                </a:lnTo>
                <a:lnTo>
                  <a:pt x="0" y="7056245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9" y="43487"/>
            <a:ext cx="3138418" cy="1971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77041" y="4482866"/>
            <a:ext cx="4366785" cy="3325408"/>
          </a:xfrm>
          <a:prstGeom prst="rect">
            <a:avLst/>
          </a:prstGeom>
        </p:spPr>
      </p:pic>
      <p:pic>
        <p:nvPicPr>
          <p:cNvPr id="6" name="nhac-nen-powerpoint-nhe-nha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944" y="6248400"/>
            <a:ext cx="53788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57200" y="-685800"/>
            <a:ext cx="4572000" cy="2863215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" y="3214892"/>
            <a:ext cx="2377440" cy="20328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677" y="211624"/>
            <a:ext cx="6572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53" y="1234546"/>
            <a:ext cx="5145918" cy="4400132"/>
          </a:xfrm>
          <a:prstGeom prst="rect">
            <a:avLst/>
          </a:prstGeom>
        </p:spPr>
      </p:pic>
      <p:pic>
        <p:nvPicPr>
          <p:cNvPr id="4" name="chữ 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9412" y="5078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24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57200" y="-685800"/>
            <a:ext cx="4572000" cy="2863215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0" y="3214892"/>
            <a:ext cx="1550859" cy="20328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677" y="211624"/>
            <a:ext cx="6572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</a:p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11" y="1234546"/>
            <a:ext cx="3356801" cy="4400132"/>
          </a:xfrm>
          <a:prstGeom prst="rect">
            <a:avLst/>
          </a:prstGeom>
        </p:spPr>
      </p:pic>
      <p:pic>
        <p:nvPicPr>
          <p:cNvPr id="3" name="chữ ô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312" y="5039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6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57200" y="-685800"/>
            <a:ext cx="4572000" cy="2863215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0" y="3488901"/>
            <a:ext cx="1550859" cy="1484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677" y="211624"/>
            <a:ext cx="6572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11" y="1827633"/>
            <a:ext cx="3356801" cy="3213958"/>
          </a:xfrm>
          <a:prstGeom prst="rect">
            <a:avLst/>
          </a:prstGeom>
        </p:spPr>
      </p:pic>
      <p:pic>
        <p:nvPicPr>
          <p:cNvPr id="3" name="chữ ơ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3112" y="4536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6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471116"/>
            <a:ext cx="5760719" cy="63868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36771" y="3053442"/>
            <a:ext cx="718458" cy="7511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8695">
            <a:off x="5219699" y="1554842"/>
            <a:ext cx="1752600" cy="1498600"/>
          </a:xfrm>
          <a:prstGeom prst="teardrop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931">
            <a:off x="6427827" y="3204508"/>
            <a:ext cx="1618706" cy="2168055"/>
          </a:xfrm>
          <a:prstGeom prst="teardrop">
            <a:avLst>
              <a:gd name="adj" fmla="val 60890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55">
            <a:off x="4113208" y="3606451"/>
            <a:ext cx="1720300" cy="1647096"/>
          </a:xfrm>
          <a:prstGeom prst="teardrop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67" y="3429000"/>
            <a:ext cx="2706558" cy="2194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70" y="0"/>
            <a:ext cx="4323809" cy="3095238"/>
          </a:xfrm>
          <a:prstGeom prst="rect">
            <a:avLst/>
          </a:prstGeom>
        </p:spPr>
      </p:pic>
      <p:pic>
        <p:nvPicPr>
          <p:cNvPr id="5" name="Tieng-ga-g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3331" y="2485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94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ữ o (mp3cut.net)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ữ ô (mp3cut.net)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ữ ơ (mp3cut.net)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92D05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471116"/>
            <a:ext cx="5760719" cy="63868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36771" y="3053442"/>
            <a:ext cx="718458" cy="7511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8695">
            <a:off x="5219699" y="1554842"/>
            <a:ext cx="1752600" cy="1498600"/>
          </a:xfrm>
          <a:prstGeom prst="teardrop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931">
            <a:off x="6427827" y="3204508"/>
            <a:ext cx="1618706" cy="2168055"/>
          </a:xfrm>
          <a:prstGeom prst="teardrop">
            <a:avLst>
              <a:gd name="adj" fmla="val 60890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55">
            <a:off x="4113208" y="3606451"/>
            <a:ext cx="1720300" cy="1647096"/>
          </a:xfrm>
          <a:prstGeom prst="teardrop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67" y="3429000"/>
            <a:ext cx="2706558" cy="21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74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 tròn như quả trứng gà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ô đội mũ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ơ có râu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3506" y="1375767"/>
            <a:ext cx="3065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cô</a:t>
            </a:r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8823" y="1129546"/>
            <a:ext cx="3065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199" y="1129546"/>
            <a:ext cx="3065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4306" y="3429000"/>
            <a:ext cx="991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0" y="1897912"/>
            <a:ext cx="1443319" cy="15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4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ô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ơ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ơ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ô có mơ, có nơ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ăng kí kê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8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3094708" y="1833485"/>
            <a:ext cx="6912721" cy="1509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93"/>
              </a:lnSpc>
            </a:pPr>
            <a:r>
              <a:rPr lang="en-US" sz="11500" b="1" dirty="0" smtClean="0">
                <a:solidFill>
                  <a:srgbClr val="073064"/>
                </a:solidFill>
                <a:latin typeface="League Gothic"/>
              </a:rPr>
              <a:t>Good</a:t>
            </a:r>
            <a:endParaRPr lang="en-US" sz="11500" b="1" dirty="0">
              <a:solidFill>
                <a:srgbClr val="073064"/>
              </a:solidFill>
              <a:latin typeface="League Gothic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292383" y="1796666"/>
            <a:ext cx="4308936" cy="1509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93"/>
              </a:lnSpc>
            </a:pPr>
            <a:r>
              <a:rPr lang="en-US" sz="11500" b="1" dirty="0" smtClean="0">
                <a:solidFill>
                  <a:srgbClr val="F88932"/>
                </a:solidFill>
                <a:latin typeface="League Gothic"/>
              </a:rPr>
              <a:t>bye</a:t>
            </a:r>
            <a:endParaRPr lang="en-US" sz="11500" b="1" dirty="0">
              <a:solidFill>
                <a:srgbClr val="F88932"/>
              </a:solidFill>
              <a:latin typeface="League Gothic"/>
            </a:endParaRPr>
          </a:p>
        </p:txBody>
      </p:sp>
      <p:grpSp>
        <p:nvGrpSpPr>
          <p:cNvPr id="6" name="Group 4"/>
          <p:cNvGrpSpPr/>
          <p:nvPr/>
        </p:nvGrpSpPr>
        <p:grpSpPr>
          <a:xfrm>
            <a:off x="4131212" y="3591705"/>
            <a:ext cx="4308936" cy="847711"/>
            <a:chOff x="0" y="0"/>
            <a:chExt cx="1447318" cy="188358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1447318" cy="188358"/>
            </a:xfrm>
            <a:custGeom>
              <a:avLst/>
              <a:gdLst/>
              <a:ahLst/>
              <a:cxnLst/>
              <a:rect l="l" t="t" r="r" b="b"/>
              <a:pathLst>
                <a:path w="1447318" h="188358">
                  <a:moveTo>
                    <a:pt x="94179" y="0"/>
                  </a:moveTo>
                  <a:lnTo>
                    <a:pt x="1353139" y="0"/>
                  </a:lnTo>
                  <a:cubicBezTo>
                    <a:pt x="1378117" y="0"/>
                    <a:pt x="1402072" y="9922"/>
                    <a:pt x="1419734" y="27584"/>
                  </a:cubicBezTo>
                  <a:cubicBezTo>
                    <a:pt x="1437396" y="45246"/>
                    <a:pt x="1447318" y="69201"/>
                    <a:pt x="1447318" y="94179"/>
                  </a:cubicBezTo>
                  <a:lnTo>
                    <a:pt x="1447318" y="94179"/>
                  </a:lnTo>
                  <a:cubicBezTo>
                    <a:pt x="1447318" y="146193"/>
                    <a:pt x="1405153" y="188358"/>
                    <a:pt x="1353139" y="188358"/>
                  </a:cubicBezTo>
                  <a:lnTo>
                    <a:pt x="94179" y="188358"/>
                  </a:lnTo>
                  <a:cubicBezTo>
                    <a:pt x="69201" y="188358"/>
                    <a:pt x="45246" y="178436"/>
                    <a:pt x="27584" y="160774"/>
                  </a:cubicBezTo>
                  <a:cubicBezTo>
                    <a:pt x="9922" y="143112"/>
                    <a:pt x="0" y="119157"/>
                    <a:pt x="0" y="94179"/>
                  </a:cubicBezTo>
                  <a:lnTo>
                    <a:pt x="0" y="94179"/>
                  </a:lnTo>
                  <a:cubicBezTo>
                    <a:pt x="0" y="69201"/>
                    <a:pt x="9922" y="45246"/>
                    <a:pt x="27584" y="27584"/>
                  </a:cubicBezTo>
                  <a:cubicBezTo>
                    <a:pt x="45246" y="9922"/>
                    <a:pt x="69201" y="0"/>
                    <a:pt x="94179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8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73219" y="4015560"/>
            <a:ext cx="4266929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4000" spc="102" dirty="0" smtClean="0">
                <a:solidFill>
                  <a:srgbClr val="FFFFFF"/>
                </a:solidFill>
                <a:latin typeface="Open Sans Bold"/>
              </a:rPr>
              <a:t>See you again</a:t>
            </a:r>
            <a:endParaRPr lang="en-US" sz="4000" spc="102" dirty="0">
              <a:solidFill>
                <a:srgbClr val="FFFFFF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833856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45</Words>
  <Application>Microsoft Office PowerPoint</Application>
  <PresentationFormat>Widescreen</PresentationFormat>
  <Paragraphs>18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iCiel Brush Up</vt:lpstr>
      <vt:lpstr>Impact</vt:lpstr>
      <vt:lpstr>League Gothic</vt:lpstr>
      <vt:lpstr>MTD VVD Golden Horn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2023-06-23T09:44:12Z</dcterms:created>
  <dcterms:modified xsi:type="dcterms:W3CDTF">2023-07-17T03:51:19Z</dcterms:modified>
</cp:coreProperties>
</file>