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8" r:id="rId2"/>
    <p:sldId id="289" r:id="rId3"/>
    <p:sldId id="326" r:id="rId4"/>
    <p:sldId id="293" r:id="rId5"/>
    <p:sldId id="298" r:id="rId6"/>
    <p:sldId id="327" r:id="rId7"/>
    <p:sldId id="355" r:id="rId8"/>
    <p:sldId id="359" r:id="rId9"/>
    <p:sldId id="360" r:id="rId10"/>
    <p:sldId id="370" r:id="rId11"/>
    <p:sldId id="333" r:id="rId12"/>
    <p:sldId id="335" r:id="rId13"/>
    <p:sldId id="363" r:id="rId14"/>
    <p:sldId id="361" r:id="rId15"/>
    <p:sldId id="342" r:id="rId16"/>
    <p:sldId id="343" r:id="rId17"/>
    <p:sldId id="379" r:id="rId18"/>
    <p:sldId id="365" r:id="rId19"/>
    <p:sldId id="350" r:id="rId20"/>
    <p:sldId id="366" r:id="rId21"/>
    <p:sldId id="367" r:id="rId22"/>
    <p:sldId id="344" r:id="rId23"/>
    <p:sldId id="373" r:id="rId24"/>
    <p:sldId id="371" r:id="rId25"/>
    <p:sldId id="351" r:id="rId26"/>
    <p:sldId id="376" r:id="rId27"/>
    <p:sldId id="374" r:id="rId28"/>
    <p:sldId id="380" r:id="rId29"/>
    <p:sldId id="353" r:id="rId30"/>
    <p:sldId id="354" r:id="rId31"/>
    <p:sldId id="347" r:id="rId32"/>
    <p:sldId id="34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0" autoAdjust="0"/>
    <p:restoredTop sz="94660"/>
  </p:normalViewPr>
  <p:slideViewPr>
    <p:cSldViewPr snapToGrid="0">
      <p:cViewPr varScale="1">
        <p:scale>
          <a:sx n="69" d="100"/>
          <a:sy n="69" d="100"/>
        </p:scale>
        <p:origin x="59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51ADBF-A9D2-46C8-ACFC-8D2CB7F7C29C}" type="datetimeFigureOut">
              <a:rPr lang="en-US" smtClean="0"/>
              <a:t>5/11/2022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048F6C-3DDC-46DF-AA66-42E403D482D9}" type="slidenum">
              <a:rPr lang="en-US" smtClean="0"/>
              <a:t>‹#›</a:t>
            </a:fld>
            <a:endParaRPr lang="en-US"/>
          </a:p>
        </p:txBody>
      </p:sp>
    </p:spTree>
    <p:extLst>
      <p:ext uri="{BB962C8B-B14F-4D97-AF65-F5344CB8AC3E}">
        <p14:creationId xmlns:p14="http://schemas.microsoft.com/office/powerpoint/2010/main" val="2000508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0D3BC3-AF6A-4DED-8FF4-761A514FA9FC}" type="slidenum">
              <a:rPr lang="en-US" smtClean="0"/>
              <a:pPr eaLnBrk="1" hangingPunct="1"/>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775C1F7-05B4-42E2-95BD-487A34FA9DC6}" type="slidenum">
              <a:rPr lang="en-US" smtClean="0"/>
              <a:pPr eaLnBrk="1" hangingPunct="1"/>
              <a:t>32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A5D997-8DDF-4C9F-B689-40F1D1BE2FF9}"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388805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5D997-8DDF-4C9F-B689-40F1D1BE2FF9}"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272569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5D997-8DDF-4C9F-B689-40F1D1BE2FF9}"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249566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71501" y="284163"/>
            <a:ext cx="8978900" cy="944562"/>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r>
              <a:rPr lang="en-US" noProof="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1FEAFC-674E-4388-983D-FC5B3EB2732A}" type="slidenum">
              <a:rPr lang="en-US"/>
              <a:pPr>
                <a:defRPr/>
              </a:pPr>
              <a:t>‹#›</a:t>
            </a:fld>
            <a:endParaRPr lang="en-US"/>
          </a:p>
        </p:txBody>
      </p:sp>
    </p:spTree>
    <p:extLst>
      <p:ext uri="{BB962C8B-B14F-4D97-AF65-F5344CB8AC3E}">
        <p14:creationId xmlns:p14="http://schemas.microsoft.com/office/powerpoint/2010/main" val="3320302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40000" y="109538"/>
            <a:ext cx="8737600" cy="563562"/>
          </a:xfrm>
        </p:spPr>
        <p:txBody>
          <a:bodyPr/>
          <a:lstStyle/>
          <a:p>
            <a:r>
              <a:rPr lang="en-US"/>
              <a:t>Click to edit Master title style</a:t>
            </a:r>
          </a:p>
        </p:txBody>
      </p:sp>
      <p:sp>
        <p:nvSpPr>
          <p:cNvPr id="3" name="Table Placeholder 2"/>
          <p:cNvSpPr>
            <a:spLocks noGrp="1"/>
          </p:cNvSpPr>
          <p:nvPr>
            <p:ph type="tbl" idx="1"/>
          </p:nvPr>
        </p:nvSpPr>
        <p:spPr>
          <a:xfrm>
            <a:off x="609600" y="990601"/>
            <a:ext cx="10972800" cy="5248275"/>
          </a:xfrm>
        </p:spPr>
        <p:txBody>
          <a:bodyPr/>
          <a:lstStyle/>
          <a:p>
            <a:pPr lvl="0"/>
            <a:r>
              <a:rPr lang="en-US" noProof="0"/>
              <a:t>Click icon to add table</a:t>
            </a:r>
          </a:p>
        </p:txBody>
      </p:sp>
      <p:sp>
        <p:nvSpPr>
          <p:cNvPr id="4" name="Rectangle 4"/>
          <p:cNvSpPr>
            <a:spLocks noGrp="1" noChangeArrowheads="1"/>
          </p:cNvSpPr>
          <p:nvPr>
            <p:ph type="dt" sz="half" idx="10"/>
          </p:nvPr>
        </p:nvSpPr>
        <p:spPr/>
        <p:txBody>
          <a:bodyPr/>
          <a:lstStyle>
            <a:lvl1pPr>
              <a:defRPr/>
            </a:lvl1pPr>
          </a:lstStyle>
          <a:p>
            <a:pPr>
              <a:defRPr/>
            </a:pPr>
            <a:r>
              <a:rPr lang="en-US"/>
              <a:t>www.thmemgallery.com</a:t>
            </a:r>
          </a:p>
        </p:txBody>
      </p:sp>
      <p:sp>
        <p:nvSpPr>
          <p:cNvPr id="5" name="Rectangle 5"/>
          <p:cNvSpPr>
            <a:spLocks noGrp="1" noChangeArrowheads="1"/>
          </p:cNvSpPr>
          <p:nvPr>
            <p:ph type="ftr" sz="quarter" idx="11"/>
          </p:nvPr>
        </p:nvSpPr>
        <p:spPr/>
        <p:txBody>
          <a:bodyPr/>
          <a:lstStyle>
            <a:lvl1pPr>
              <a:defRPr/>
            </a:lvl1pPr>
          </a:lstStyle>
          <a:p>
            <a:pPr>
              <a:defRPr/>
            </a:pPr>
            <a:r>
              <a:rPr lang="en-US"/>
              <a:t>Company Logo</a:t>
            </a:r>
          </a:p>
        </p:txBody>
      </p:sp>
      <p:sp>
        <p:nvSpPr>
          <p:cNvPr id="6" name="Rectangle 6"/>
          <p:cNvSpPr>
            <a:spLocks noGrp="1" noChangeArrowheads="1"/>
          </p:cNvSpPr>
          <p:nvPr>
            <p:ph type="sldNum" sz="quarter" idx="12"/>
          </p:nvPr>
        </p:nvSpPr>
        <p:spPr/>
        <p:txBody>
          <a:bodyPr/>
          <a:lstStyle>
            <a:lvl1pPr>
              <a:defRPr/>
            </a:lvl1pPr>
          </a:lstStyle>
          <a:p>
            <a:pPr>
              <a:defRPr/>
            </a:pPr>
            <a:fld id="{DD26593D-DF32-47F4-B8E1-F76C8906A851}" type="slidenum">
              <a:rPr lang="en-US"/>
              <a:pPr>
                <a:defRPr/>
              </a:pPr>
              <a:t>‹#›</a:t>
            </a:fld>
            <a:endParaRPr lang="en-US"/>
          </a:p>
        </p:txBody>
      </p:sp>
    </p:spTree>
    <p:extLst>
      <p:ext uri="{BB962C8B-B14F-4D97-AF65-F5344CB8AC3E}">
        <p14:creationId xmlns:p14="http://schemas.microsoft.com/office/powerpoint/2010/main" val="139239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5D997-8DDF-4C9F-B689-40F1D1BE2FF9}"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711185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A5D997-8DDF-4C9F-B689-40F1D1BE2FF9}"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2850336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A5D997-8DDF-4C9F-B689-40F1D1BE2FF9}"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1242937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A5D997-8DDF-4C9F-B689-40F1D1BE2FF9}" type="datetimeFigureOut">
              <a:rPr lang="en-US" smtClean="0"/>
              <a:t>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358301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A5D997-8DDF-4C9F-B689-40F1D1BE2FF9}" type="datetimeFigureOut">
              <a:rPr lang="en-US" smtClean="0"/>
              <a:t>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14695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5D997-8DDF-4C9F-B689-40F1D1BE2FF9}" type="datetimeFigureOut">
              <a:rPr lang="en-US" smtClean="0"/>
              <a:t>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3933479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A5D997-8DDF-4C9F-B689-40F1D1BE2FF9}"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2662846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A5D997-8DDF-4C9F-B689-40F1D1BE2FF9}"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95106-D780-4EA0-913B-D9B9D5923B96}" type="slidenum">
              <a:rPr lang="en-US" smtClean="0"/>
              <a:t>‹#›</a:t>
            </a:fld>
            <a:endParaRPr lang="en-US"/>
          </a:p>
        </p:txBody>
      </p:sp>
    </p:spTree>
    <p:extLst>
      <p:ext uri="{BB962C8B-B14F-4D97-AF65-F5344CB8AC3E}">
        <p14:creationId xmlns:p14="http://schemas.microsoft.com/office/powerpoint/2010/main" val="2896839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5D997-8DDF-4C9F-B689-40F1D1BE2FF9}" type="datetimeFigureOut">
              <a:rPr lang="en-US" smtClean="0"/>
              <a:t>5/11/2022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95106-D780-4EA0-913B-D9B9D5923B96}" type="slidenum">
              <a:rPr lang="en-US" smtClean="0"/>
              <a:t>‹#›</a:t>
            </a:fld>
            <a:endParaRPr lang="en-US"/>
          </a:p>
        </p:txBody>
      </p:sp>
    </p:spTree>
    <p:extLst>
      <p:ext uri="{BB962C8B-B14F-4D97-AF65-F5344CB8AC3E}">
        <p14:creationId xmlns:p14="http://schemas.microsoft.com/office/powerpoint/2010/main" val="488832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2.wmf"/><Relationship Id="rId4" Type="http://schemas.openxmlformats.org/officeDocument/2006/relationships/image" Target="../media/image2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WordArt 9"/>
          <p:cNvSpPr>
            <a:spLocks noChangeArrowheads="1" noChangeShapeType="1" noTextEdit="1"/>
          </p:cNvSpPr>
          <p:nvPr/>
        </p:nvSpPr>
        <p:spPr bwMode="auto">
          <a:xfrm>
            <a:off x="1362076" y="1366509"/>
            <a:ext cx="10077450" cy="2147888"/>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903536"/>
              </a:avLst>
            </a:prstTxWarp>
          </a:bodyPr>
          <a:lstStyle/>
          <a:p>
            <a:pPr algn="ctr"/>
            <a:endParaRPr lang="en-US" sz="3200" b="1" kern="10" dirty="0">
              <a:ln w="9525">
                <a:solidFill>
                  <a:schemeClr val="folHlink"/>
                </a:solidFill>
                <a:round/>
                <a:headEnd/>
                <a:tailEnd/>
              </a:ln>
              <a:solidFill>
                <a:srgbClr val="0000FF">
                  <a:alpha val="52000"/>
                </a:srgbClr>
              </a:solidFill>
              <a:latin typeface="Times New Roman" panose="02020603050405020304" pitchFamily="18" charset="0"/>
              <a:cs typeface="Times New Roman" panose="02020603050405020304" pitchFamily="18" charset="0"/>
            </a:endParaRPr>
          </a:p>
        </p:txBody>
      </p:sp>
      <p:sp>
        <p:nvSpPr>
          <p:cNvPr id="2060" name="Text Box 12"/>
          <p:cNvSpPr txBox="1">
            <a:spLocks noChangeArrowheads="1"/>
          </p:cNvSpPr>
          <p:nvPr/>
        </p:nvSpPr>
        <p:spPr bwMode="auto">
          <a:xfrm>
            <a:off x="2952750" y="4637372"/>
            <a:ext cx="75723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3600" b="1" dirty="0" err="1">
                <a:solidFill>
                  <a:srgbClr val="009900"/>
                </a:solidFill>
                <a:latin typeface="Times New Roman" panose="02020603050405020304" pitchFamily="18" charset="0"/>
                <a:cs typeface="Times New Roman" panose="02020603050405020304" pitchFamily="18" charset="0"/>
              </a:rPr>
              <a:t>Người</a:t>
            </a:r>
            <a:r>
              <a:rPr lang="en-US" altLang="en-US" sz="3600" b="1" dirty="0">
                <a:solidFill>
                  <a:srgbClr val="009900"/>
                </a:solidFill>
                <a:latin typeface="Times New Roman" panose="02020603050405020304" pitchFamily="18" charset="0"/>
                <a:cs typeface="Times New Roman" panose="02020603050405020304" pitchFamily="18" charset="0"/>
              </a:rPr>
              <a:t> </a:t>
            </a:r>
            <a:r>
              <a:rPr lang="en-US" altLang="en-US" sz="3600" b="1" dirty="0" err="1">
                <a:solidFill>
                  <a:srgbClr val="009900"/>
                </a:solidFill>
                <a:latin typeface="Times New Roman" panose="02020603050405020304" pitchFamily="18" charset="0"/>
                <a:cs typeface="Times New Roman" panose="02020603050405020304" pitchFamily="18" charset="0"/>
              </a:rPr>
              <a:t>thực</a:t>
            </a:r>
            <a:r>
              <a:rPr lang="en-US" altLang="en-US" sz="3600" b="1" dirty="0">
                <a:solidFill>
                  <a:srgbClr val="009900"/>
                </a:solidFill>
                <a:latin typeface="Times New Roman" panose="02020603050405020304" pitchFamily="18" charset="0"/>
                <a:cs typeface="Times New Roman" panose="02020603050405020304" pitchFamily="18" charset="0"/>
              </a:rPr>
              <a:t> </a:t>
            </a:r>
            <a:r>
              <a:rPr lang="en-US" altLang="en-US" sz="3600" b="1" dirty="0" err="1">
                <a:solidFill>
                  <a:srgbClr val="009900"/>
                </a:solidFill>
                <a:latin typeface="Times New Roman" panose="02020603050405020304" pitchFamily="18" charset="0"/>
                <a:cs typeface="Times New Roman" panose="02020603050405020304" pitchFamily="18" charset="0"/>
              </a:rPr>
              <a:t>hiện</a:t>
            </a:r>
            <a:r>
              <a:rPr lang="en-US" altLang="en-US" sz="3600" b="1" dirty="0">
                <a:solidFill>
                  <a:srgbClr val="009900"/>
                </a:solidFill>
                <a:latin typeface="Times New Roman" panose="02020603050405020304" pitchFamily="18" charset="0"/>
                <a:cs typeface="Times New Roman" panose="02020603050405020304" pitchFamily="18" charset="0"/>
              </a:rPr>
              <a:t>:</a:t>
            </a:r>
            <a:r>
              <a:rPr lang="en-US" altLang="en-US" sz="3600" dirty="0">
                <a:solidFill>
                  <a:srgbClr val="009900"/>
                </a:solidFill>
                <a:latin typeface="Times New Roman" panose="02020603050405020304" pitchFamily="18" charset="0"/>
                <a:cs typeface="Times New Roman" panose="02020603050405020304" pitchFamily="18" charset="0"/>
              </a:rPr>
              <a:t> </a:t>
            </a:r>
            <a:r>
              <a:rPr lang="en-US" altLang="en-US" sz="3600" b="1" i="1" dirty="0" err="1">
                <a:solidFill>
                  <a:srgbClr val="009900"/>
                </a:solidFill>
                <a:latin typeface="Times New Roman" panose="02020603050405020304" pitchFamily="18" charset="0"/>
                <a:cs typeface="Times New Roman" panose="02020603050405020304" pitchFamily="18" charset="0"/>
              </a:rPr>
              <a:t>Đào</a:t>
            </a:r>
            <a:r>
              <a:rPr lang="en-US" altLang="en-US" sz="3600" b="1" i="1" dirty="0">
                <a:solidFill>
                  <a:srgbClr val="009900"/>
                </a:solidFill>
                <a:latin typeface="Times New Roman" panose="02020603050405020304" pitchFamily="18" charset="0"/>
                <a:cs typeface="Times New Roman" panose="02020603050405020304" pitchFamily="18" charset="0"/>
              </a:rPr>
              <a:t> </a:t>
            </a:r>
            <a:r>
              <a:rPr lang="en-US" altLang="en-US" sz="3600" b="1" i="1" dirty="0" err="1">
                <a:solidFill>
                  <a:srgbClr val="009900"/>
                </a:solidFill>
                <a:latin typeface="Times New Roman" panose="02020603050405020304" pitchFamily="18" charset="0"/>
                <a:cs typeface="Times New Roman" panose="02020603050405020304" pitchFamily="18" charset="0"/>
              </a:rPr>
              <a:t>Thị</a:t>
            </a:r>
            <a:r>
              <a:rPr lang="en-US" altLang="en-US" sz="3600" b="1" i="1" dirty="0">
                <a:solidFill>
                  <a:srgbClr val="009900"/>
                </a:solidFill>
                <a:latin typeface="Times New Roman" panose="02020603050405020304" pitchFamily="18" charset="0"/>
                <a:cs typeface="Times New Roman" panose="02020603050405020304" pitchFamily="18" charset="0"/>
              </a:rPr>
              <a:t> </a:t>
            </a:r>
            <a:r>
              <a:rPr lang="en-US" altLang="en-US" sz="3600" b="1" i="1" dirty="0" err="1">
                <a:solidFill>
                  <a:srgbClr val="009900"/>
                </a:solidFill>
                <a:latin typeface="Times New Roman" panose="02020603050405020304" pitchFamily="18" charset="0"/>
                <a:cs typeface="Times New Roman" panose="02020603050405020304" pitchFamily="18" charset="0"/>
              </a:rPr>
              <a:t>Liễu</a:t>
            </a:r>
            <a:endParaRPr lang="en-US" altLang="en-US" sz="3600" b="1" i="1" dirty="0">
              <a:solidFill>
                <a:srgbClr val="009900"/>
              </a:solidFill>
              <a:latin typeface="Times New Roman" panose="02020603050405020304" pitchFamily="18" charset="0"/>
              <a:cs typeface="Times New Roman" panose="02020603050405020304" pitchFamily="18" charset="0"/>
            </a:endParaRPr>
          </a:p>
        </p:txBody>
      </p:sp>
      <p:sp>
        <p:nvSpPr>
          <p:cNvPr id="7" name="Text Box 12"/>
          <p:cNvSpPr txBox="1">
            <a:spLocks noChangeArrowheads="1"/>
          </p:cNvSpPr>
          <p:nvPr/>
        </p:nvSpPr>
        <p:spPr bwMode="auto">
          <a:xfrm>
            <a:off x="1362076" y="2254865"/>
            <a:ext cx="99345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B</a:t>
            </a:r>
            <a:r>
              <a:rPr lang="id-ID" altLang="en-US" sz="4000" b="1" dirty="0">
                <a:solidFill>
                  <a:srgbClr val="FF0000"/>
                </a:solidFill>
                <a:latin typeface="Times New Roman" panose="02020603050405020304" pitchFamily="18" charset="0"/>
                <a:cs typeface="Times New Roman" panose="02020603050405020304" pitchFamily="18" charset="0"/>
              </a:rPr>
              <a:t>ÁO CÁO</a:t>
            </a:r>
          </a:p>
          <a:p>
            <a:pPr algn="ct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BIỆN PHÁP </a:t>
            </a:r>
            <a:r>
              <a:rPr lang="id-ID" altLang="en-US" sz="4000" b="1" dirty="0">
                <a:solidFill>
                  <a:srgbClr val="FF0000"/>
                </a:solidFill>
                <a:latin typeface="Times New Roman" panose="02020603050405020304" pitchFamily="18" charset="0"/>
                <a:cs typeface="Times New Roman" panose="02020603050405020304" pitchFamily="18" charset="0"/>
              </a:rPr>
              <a:t>NÂNG CAO CHẤT LƯỢNG GIÁO DỤC</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923926" y="517698"/>
            <a:ext cx="10515600" cy="987425"/>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d-ID" sz="2400" dirty="0">
                <a:latin typeface="Times New Roman" panose="02020603050405020304" pitchFamily="18" charset="0"/>
                <a:cs typeface="Times New Roman" panose="02020603050405020304" pitchFamily="18" charset="0"/>
              </a:rPr>
              <a:t>ỦY BAN NHÂN DÂN HUYỆN THỦY NGUYÊN </a:t>
            </a:r>
            <a:r>
              <a:rPr lang="id-ID" sz="4700" dirty="0">
                <a:latin typeface="Times New Roman" panose="02020603050405020304" pitchFamily="18" charset="0"/>
                <a:cs typeface="Times New Roman" panose="02020603050405020304" pitchFamily="18" charset="0"/>
              </a:rPr>
              <a:t>                                                      </a:t>
            </a:r>
            <a:r>
              <a:rPr lang="id-ID" sz="2700" b="1" dirty="0">
                <a:latin typeface="Times New Roman" panose="02020603050405020304" pitchFamily="18" charset="0"/>
                <a:cs typeface="Times New Roman" panose="02020603050405020304" pitchFamily="18" charset="0"/>
              </a:rPr>
              <a:t>TRƯỜNG TIỂU HỌC </a:t>
            </a:r>
            <a:r>
              <a:rPr lang="en-US" sz="2700" b="1" dirty="0">
                <a:latin typeface="Times New Roman" panose="02020603050405020304" pitchFamily="18" charset="0"/>
                <a:cs typeface="Times New Roman" panose="02020603050405020304" pitchFamily="18" charset="0"/>
              </a:rPr>
              <a:t>LIÊN KHÊ</a:t>
            </a:r>
          </a:p>
        </p:txBody>
      </p:sp>
      <p:cxnSp>
        <p:nvCxnSpPr>
          <p:cNvPr id="3" name="Straight Connector 2"/>
          <p:cNvCxnSpPr/>
          <p:nvPr/>
        </p:nvCxnSpPr>
        <p:spPr>
          <a:xfrm>
            <a:off x="4381500" y="1467023"/>
            <a:ext cx="35337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83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3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193965" y="4423015"/>
            <a:ext cx="3451912" cy="1461970"/>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Khởi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endParaRPr lang="en-US" sz="2400" b="1" dirty="0">
              <a:latin typeface="Times New Roman" pitchFamily="18" charset="0"/>
              <a:cs typeface="Times New Roman" pitchFamily="18" charset="0"/>
            </a:endParaRPr>
          </a:p>
        </p:txBody>
      </p:sp>
      <p:sp>
        <p:nvSpPr>
          <p:cNvPr id="35876" name="AutoShape 36"/>
          <p:cNvSpPr>
            <a:spLocks noChangeArrowheads="1"/>
          </p:cNvSpPr>
          <p:nvPr/>
        </p:nvSpPr>
        <p:spPr bwMode="gray">
          <a:xfrm>
            <a:off x="3407702" y="521602"/>
            <a:ext cx="5349609" cy="817543"/>
          </a:xfrm>
          <a:prstGeom prst="roundRect">
            <a:avLst>
              <a:gd name="adj" fmla="val 16667"/>
            </a:avLst>
          </a:prstGeom>
          <a:solidFill>
            <a:schemeClr val="accent4"/>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sp>
        <p:nvSpPr>
          <p:cNvPr id="41" name="Text Box 34"/>
          <p:cNvSpPr txBox="1">
            <a:spLocks noChangeArrowheads="1"/>
          </p:cNvSpPr>
          <p:nvPr/>
        </p:nvSpPr>
        <p:spPr bwMode="black">
          <a:xfrm>
            <a:off x="3759200" y="676275"/>
            <a:ext cx="4853517" cy="554038"/>
          </a:xfrm>
          <a:prstGeom prst="rect">
            <a:avLst/>
          </a:prstGeom>
          <a:solidFill>
            <a:schemeClr val="accent4"/>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3000" b="1" dirty="0" err="1">
                <a:solidFill>
                  <a:schemeClr val="accent1">
                    <a:lumMod val="50000"/>
                  </a:schemeClr>
                </a:solidFill>
                <a:latin typeface="Times New Roman" pitchFamily="18" charset="0"/>
                <a:cs typeface="Times New Roman" pitchFamily="18" charset="0"/>
              </a:rPr>
              <a:t>Giải</a:t>
            </a:r>
            <a:r>
              <a:rPr lang="en-US" altLang="en-US" sz="3000" b="1" dirty="0">
                <a:solidFill>
                  <a:schemeClr val="accent1">
                    <a:lumMod val="50000"/>
                  </a:schemeClr>
                </a:solidFill>
                <a:latin typeface="Times New Roman" pitchFamily="18" charset="0"/>
                <a:cs typeface="Times New Roman" pitchFamily="18" charset="0"/>
              </a:rPr>
              <a:t> </a:t>
            </a:r>
            <a:r>
              <a:rPr lang="en-US" altLang="en-US" sz="3000" b="1" dirty="0" err="1">
                <a:solidFill>
                  <a:schemeClr val="accent1">
                    <a:lumMod val="50000"/>
                  </a:schemeClr>
                </a:solidFill>
                <a:latin typeface="Times New Roman" pitchFamily="18" charset="0"/>
                <a:cs typeface="Times New Roman" pitchFamily="18" charset="0"/>
              </a:rPr>
              <a:t>pháp</a:t>
            </a:r>
            <a:r>
              <a:rPr lang="en-US" altLang="en-US" sz="3000" b="1" dirty="0">
                <a:solidFill>
                  <a:schemeClr val="accent1">
                    <a:lumMod val="50000"/>
                  </a:schemeClr>
                </a:solidFill>
                <a:latin typeface="Times New Roman" pitchFamily="18" charset="0"/>
                <a:cs typeface="Times New Roman" pitchFamily="18" charset="0"/>
              </a:rPr>
              <a:t> 1</a:t>
            </a:r>
          </a:p>
        </p:txBody>
      </p:sp>
      <p:cxnSp>
        <p:nvCxnSpPr>
          <p:cNvPr id="82" name="Straight Arrow Connector 81"/>
          <p:cNvCxnSpPr/>
          <p:nvPr/>
        </p:nvCxnSpPr>
        <p:spPr>
          <a:xfrm flipH="1">
            <a:off x="1784351" y="2984501"/>
            <a:ext cx="3397249" cy="13938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6"/>
          <p:cNvSpPr>
            <a:spLocks noChangeArrowheads="1"/>
          </p:cNvSpPr>
          <p:nvPr/>
        </p:nvSpPr>
        <p:spPr bwMode="gray">
          <a:xfrm>
            <a:off x="1324708" y="2166670"/>
            <a:ext cx="9800492" cy="817543"/>
          </a:xfrm>
          <a:prstGeom prst="roundRect">
            <a:avLst>
              <a:gd name="adj" fmla="val 16667"/>
            </a:avLst>
          </a:prstGeom>
          <a:solidFill>
            <a:srgbClr val="00B0F0"/>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cxnSp>
        <p:nvCxnSpPr>
          <p:cNvPr id="23" name="Straight Arrow Connector 22"/>
          <p:cNvCxnSpPr/>
          <p:nvPr/>
        </p:nvCxnSpPr>
        <p:spPr>
          <a:xfrm>
            <a:off x="5844117" y="1339145"/>
            <a:ext cx="0" cy="82779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a:spLocks noChangeArrowheads="1"/>
          </p:cNvSpPr>
          <p:nvPr/>
        </p:nvSpPr>
        <p:spPr bwMode="auto">
          <a:xfrm>
            <a:off x="1324707" y="2252664"/>
            <a:ext cx="98942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thú</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dirty="0">
              <a:latin typeface="Times New Roman" pitchFamily="18" charset="0"/>
              <a:cs typeface="Times New Roman" pitchFamily="18" charset="0"/>
            </a:endParaRPr>
          </a:p>
        </p:txBody>
      </p:sp>
      <p:sp>
        <p:nvSpPr>
          <p:cNvPr id="11" name="AutoShape 10"/>
          <p:cNvSpPr>
            <a:spLocks noChangeArrowheads="1"/>
          </p:cNvSpPr>
          <p:nvPr/>
        </p:nvSpPr>
        <p:spPr bwMode="ltGray">
          <a:xfrm>
            <a:off x="4337525" y="4479481"/>
            <a:ext cx="3376259" cy="1405504"/>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Vận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p>
          <a:p>
            <a:pPr algn="ctr">
              <a:defRPr/>
            </a:pPr>
            <a:r>
              <a:rPr lang="en-US" sz="2400" b="1" dirty="0" err="1">
                <a:latin typeface="Times New Roman" pitchFamily="18" charset="0"/>
                <a:cs typeface="Times New Roman" pitchFamily="18" charset="0"/>
              </a:rPr>
              <a:t>trải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tế</a:t>
            </a:r>
            <a:endParaRPr lang="en-US" sz="2400" b="1" dirty="0">
              <a:latin typeface="Times New Roman" pitchFamily="18" charset="0"/>
              <a:cs typeface="Times New Roman" pitchFamily="18" charset="0"/>
            </a:endParaRPr>
          </a:p>
        </p:txBody>
      </p:sp>
      <p:cxnSp>
        <p:nvCxnSpPr>
          <p:cNvPr id="12" name="Straight Arrow Connector 11"/>
          <p:cNvCxnSpPr/>
          <p:nvPr/>
        </p:nvCxnSpPr>
        <p:spPr>
          <a:xfrm>
            <a:off x="5738609" y="2984501"/>
            <a:ext cx="0" cy="143851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341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6429" y="117232"/>
            <a:ext cx="9706708" cy="954107"/>
          </a:xfrm>
          <a:prstGeom prst="rect">
            <a:avLst/>
          </a:prstGeom>
          <a:noFill/>
        </p:spPr>
        <p:txBody>
          <a:bodyPr wrap="square" rtlCol="0">
            <a:spAutoFit/>
          </a:bodyPr>
          <a:lstStyle/>
          <a:p>
            <a:r>
              <a:rPr lang="en-US" dirty="0"/>
              <a:t> </a:t>
            </a:r>
            <a:r>
              <a:rPr lang="en-US" sz="2800" b="1" dirty="0">
                <a:latin typeface="Times New Roman" pitchFamily="18" charset="0"/>
                <a:cs typeface="Times New Roman" pitchFamily="18" charset="0"/>
              </a:rPr>
              <a:t>MỘT SỐ HÌNH ẢNH HOẠT ĐỘNG TRẢI NGHIỆM CỦA CÔ VÀ TRÒ LỚP 5 – TRƯỜNG TIỂU HỌC LIÊN KHÊ</a:t>
            </a:r>
            <a:endParaRPr lang="en-US" b="1"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86174" y="-1396845"/>
            <a:ext cx="5595502" cy="104452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93" y="1028036"/>
            <a:ext cx="10445266" cy="571273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38" y="1071340"/>
            <a:ext cx="10441020" cy="566943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539" y="2262539"/>
            <a:ext cx="10441020" cy="4478229"/>
          </a:xfrm>
          <a:prstGeom prst="rect">
            <a:avLst/>
          </a:prstGeom>
        </p:spPr>
      </p:pic>
      <p:pic>
        <p:nvPicPr>
          <p:cNvPr id="15" name="SmartArt Placeholder 3"/>
          <p:cNvPicPr>
            <a:picLocks noGrp="1" noChangeAspect="1"/>
          </p:cNvPicPr>
          <p:nvPr>
            <p:ph type="dgm" idx="1"/>
          </p:nvPr>
        </p:nvPicPr>
        <p:blipFill>
          <a:blip r:embed="rId6">
            <a:extLst>
              <a:ext uri="{28A0092B-C50C-407E-A947-70E740481C1C}">
                <a14:useLocalDpi xmlns:a14="http://schemas.microsoft.com/office/drawing/2010/main" val="0"/>
              </a:ext>
            </a:extLst>
          </a:blip>
          <a:stretch>
            <a:fillRect/>
          </a:stretch>
        </p:blipFill>
        <p:spPr>
          <a:xfrm>
            <a:off x="965539" y="1071340"/>
            <a:ext cx="10558250" cy="566942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200" y="1071339"/>
            <a:ext cx="10546862" cy="5669429"/>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199" y="1008178"/>
            <a:ext cx="10546863" cy="5732592"/>
          </a:xfrm>
          <a:prstGeom prst="rect">
            <a:avLst/>
          </a:prstGeom>
        </p:spPr>
      </p:pic>
    </p:spTree>
    <p:extLst>
      <p:ext uri="{BB962C8B-B14F-4D97-AF65-F5344CB8AC3E}">
        <p14:creationId xmlns:p14="http://schemas.microsoft.com/office/powerpoint/2010/main" val="24896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80">
                                          <p:stCondLst>
                                            <p:cond delay="0"/>
                                          </p:stCondLst>
                                        </p:cTn>
                                        <p:tgtEl>
                                          <p:spTgt spid="15"/>
                                        </p:tgtEl>
                                      </p:cBhvr>
                                    </p:animEffect>
                                    <p:anim calcmode="lin" valueType="num">
                                      <p:cBhvr>
                                        <p:cTn id="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3" dur="26">
                                          <p:stCondLst>
                                            <p:cond delay="650"/>
                                          </p:stCondLst>
                                        </p:cTn>
                                        <p:tgtEl>
                                          <p:spTgt spid="15"/>
                                        </p:tgtEl>
                                      </p:cBhvr>
                                      <p:to x="100000" y="60000"/>
                                    </p:animScale>
                                    <p:animScale>
                                      <p:cBhvr>
                                        <p:cTn id="34" dur="166" decel="50000">
                                          <p:stCondLst>
                                            <p:cond delay="676"/>
                                          </p:stCondLst>
                                        </p:cTn>
                                        <p:tgtEl>
                                          <p:spTgt spid="15"/>
                                        </p:tgtEl>
                                      </p:cBhvr>
                                      <p:to x="100000" y="100000"/>
                                    </p:animScale>
                                    <p:animScale>
                                      <p:cBhvr>
                                        <p:cTn id="35" dur="26">
                                          <p:stCondLst>
                                            <p:cond delay="1312"/>
                                          </p:stCondLst>
                                        </p:cTn>
                                        <p:tgtEl>
                                          <p:spTgt spid="15"/>
                                        </p:tgtEl>
                                      </p:cBhvr>
                                      <p:to x="100000" y="80000"/>
                                    </p:animScale>
                                    <p:animScale>
                                      <p:cBhvr>
                                        <p:cTn id="36" dur="166" decel="50000">
                                          <p:stCondLst>
                                            <p:cond delay="1338"/>
                                          </p:stCondLst>
                                        </p:cTn>
                                        <p:tgtEl>
                                          <p:spTgt spid="15"/>
                                        </p:tgtEl>
                                      </p:cBhvr>
                                      <p:to x="100000" y="100000"/>
                                    </p:animScale>
                                    <p:animScale>
                                      <p:cBhvr>
                                        <p:cTn id="37" dur="26">
                                          <p:stCondLst>
                                            <p:cond delay="1642"/>
                                          </p:stCondLst>
                                        </p:cTn>
                                        <p:tgtEl>
                                          <p:spTgt spid="15"/>
                                        </p:tgtEl>
                                      </p:cBhvr>
                                      <p:to x="100000" y="90000"/>
                                    </p:animScale>
                                    <p:animScale>
                                      <p:cBhvr>
                                        <p:cTn id="38" dur="166" decel="50000">
                                          <p:stCondLst>
                                            <p:cond delay="1668"/>
                                          </p:stCondLst>
                                        </p:cTn>
                                        <p:tgtEl>
                                          <p:spTgt spid="15"/>
                                        </p:tgtEl>
                                      </p:cBhvr>
                                      <p:to x="100000" y="100000"/>
                                    </p:animScale>
                                    <p:animScale>
                                      <p:cBhvr>
                                        <p:cTn id="39" dur="26">
                                          <p:stCondLst>
                                            <p:cond delay="1808"/>
                                          </p:stCondLst>
                                        </p:cTn>
                                        <p:tgtEl>
                                          <p:spTgt spid="15"/>
                                        </p:tgtEl>
                                      </p:cBhvr>
                                      <p:to x="100000" y="95000"/>
                                    </p:animScale>
                                    <p:animScale>
                                      <p:cBhvr>
                                        <p:cTn id="40" dur="166" decel="50000">
                                          <p:stCondLst>
                                            <p:cond delay="1834"/>
                                          </p:stCondLst>
                                        </p:cTn>
                                        <p:tgtEl>
                                          <p:spTgt spid="15"/>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randombar(horizont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193965" y="4423015"/>
            <a:ext cx="3451912" cy="1461970"/>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Arial" pitchFamily="34" charset="0"/>
                <a:cs typeface="Arial" pitchFamily="34" charset="0"/>
              </a:rPr>
              <a:t>Hoạt</a:t>
            </a:r>
            <a:r>
              <a:rPr lang="en-US" sz="2400" b="1" dirty="0">
                <a:latin typeface="Arial" pitchFamily="34" charset="0"/>
                <a:cs typeface="Arial" pitchFamily="34" charset="0"/>
              </a:rPr>
              <a:t> </a:t>
            </a:r>
            <a:r>
              <a:rPr lang="en-US" sz="2400" b="1" dirty="0" err="1">
                <a:latin typeface="Arial" pitchFamily="34" charset="0"/>
                <a:cs typeface="Arial" pitchFamily="34" charset="0"/>
              </a:rPr>
              <a:t>động</a:t>
            </a:r>
            <a:r>
              <a:rPr lang="en-US" sz="2400" b="1" dirty="0">
                <a:latin typeface="Arial" pitchFamily="34" charset="0"/>
                <a:cs typeface="Arial" pitchFamily="34" charset="0"/>
              </a:rPr>
              <a:t> </a:t>
            </a:r>
            <a:r>
              <a:rPr lang="en-US" sz="2400" b="1" dirty="0" err="1">
                <a:latin typeface="Arial" pitchFamily="34" charset="0"/>
                <a:cs typeface="Arial" pitchFamily="34" charset="0"/>
              </a:rPr>
              <a:t>Khởi</a:t>
            </a:r>
            <a:r>
              <a:rPr lang="en-US" sz="2400" b="1" dirty="0">
                <a:latin typeface="Arial" pitchFamily="34" charset="0"/>
                <a:cs typeface="Arial" pitchFamily="34" charset="0"/>
              </a:rPr>
              <a:t> </a:t>
            </a:r>
            <a:r>
              <a:rPr lang="en-US" sz="2400" b="1" dirty="0" err="1">
                <a:latin typeface="Arial" pitchFamily="34" charset="0"/>
                <a:cs typeface="Arial" pitchFamily="34" charset="0"/>
              </a:rPr>
              <a:t>động</a:t>
            </a:r>
            <a:endParaRPr lang="en-US" sz="2400" b="1" dirty="0">
              <a:latin typeface="Arial" pitchFamily="34" charset="0"/>
              <a:cs typeface="Arial" pitchFamily="34" charset="0"/>
            </a:endParaRPr>
          </a:p>
        </p:txBody>
      </p:sp>
      <p:sp>
        <p:nvSpPr>
          <p:cNvPr id="35876" name="AutoShape 36"/>
          <p:cNvSpPr>
            <a:spLocks noChangeArrowheads="1"/>
          </p:cNvSpPr>
          <p:nvPr/>
        </p:nvSpPr>
        <p:spPr bwMode="gray">
          <a:xfrm>
            <a:off x="3407702" y="521602"/>
            <a:ext cx="5349609" cy="817543"/>
          </a:xfrm>
          <a:prstGeom prst="roundRect">
            <a:avLst>
              <a:gd name="adj" fmla="val 16667"/>
            </a:avLst>
          </a:prstGeom>
          <a:solidFill>
            <a:schemeClr val="accent4"/>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sp>
        <p:nvSpPr>
          <p:cNvPr id="41" name="Text Box 34"/>
          <p:cNvSpPr txBox="1">
            <a:spLocks noChangeArrowheads="1"/>
          </p:cNvSpPr>
          <p:nvPr/>
        </p:nvSpPr>
        <p:spPr bwMode="black">
          <a:xfrm>
            <a:off x="3759200" y="676275"/>
            <a:ext cx="4853517" cy="554038"/>
          </a:xfrm>
          <a:prstGeom prst="rect">
            <a:avLst/>
          </a:prstGeom>
          <a:solidFill>
            <a:schemeClr val="accent4"/>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3000" b="1" dirty="0" err="1">
                <a:solidFill>
                  <a:schemeClr val="accent1">
                    <a:lumMod val="50000"/>
                  </a:schemeClr>
                </a:solidFill>
                <a:latin typeface="Times New Roman" pitchFamily="18" charset="0"/>
                <a:cs typeface="Times New Roman" pitchFamily="18" charset="0"/>
              </a:rPr>
              <a:t>Giải</a:t>
            </a:r>
            <a:r>
              <a:rPr lang="en-US" altLang="en-US" sz="3000" b="1" dirty="0">
                <a:solidFill>
                  <a:schemeClr val="accent1">
                    <a:lumMod val="50000"/>
                  </a:schemeClr>
                </a:solidFill>
                <a:latin typeface="Times New Roman" pitchFamily="18" charset="0"/>
                <a:cs typeface="Times New Roman" pitchFamily="18" charset="0"/>
              </a:rPr>
              <a:t> </a:t>
            </a:r>
            <a:r>
              <a:rPr lang="en-US" altLang="en-US" sz="3000" b="1" dirty="0" err="1">
                <a:solidFill>
                  <a:schemeClr val="accent1">
                    <a:lumMod val="50000"/>
                  </a:schemeClr>
                </a:solidFill>
                <a:latin typeface="Times New Roman" pitchFamily="18" charset="0"/>
                <a:cs typeface="Times New Roman" pitchFamily="18" charset="0"/>
              </a:rPr>
              <a:t>pháp</a:t>
            </a:r>
            <a:r>
              <a:rPr lang="en-US" altLang="en-US" sz="3000" b="1" dirty="0">
                <a:solidFill>
                  <a:schemeClr val="accent1">
                    <a:lumMod val="50000"/>
                  </a:schemeClr>
                </a:solidFill>
                <a:latin typeface="Times New Roman" pitchFamily="18" charset="0"/>
                <a:cs typeface="Times New Roman" pitchFamily="18" charset="0"/>
              </a:rPr>
              <a:t> 1</a:t>
            </a:r>
          </a:p>
        </p:txBody>
      </p:sp>
      <p:cxnSp>
        <p:nvCxnSpPr>
          <p:cNvPr id="82" name="Straight Arrow Connector 81"/>
          <p:cNvCxnSpPr/>
          <p:nvPr/>
        </p:nvCxnSpPr>
        <p:spPr>
          <a:xfrm flipH="1">
            <a:off x="1784351" y="2984501"/>
            <a:ext cx="3397249" cy="13938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6"/>
          <p:cNvSpPr>
            <a:spLocks noChangeArrowheads="1"/>
          </p:cNvSpPr>
          <p:nvPr/>
        </p:nvSpPr>
        <p:spPr bwMode="gray">
          <a:xfrm>
            <a:off x="1324708" y="2166670"/>
            <a:ext cx="9800492" cy="817543"/>
          </a:xfrm>
          <a:prstGeom prst="roundRect">
            <a:avLst>
              <a:gd name="adj" fmla="val 16667"/>
            </a:avLst>
          </a:prstGeom>
          <a:solidFill>
            <a:srgbClr val="00B0F0"/>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cxnSp>
        <p:nvCxnSpPr>
          <p:cNvPr id="23" name="Straight Arrow Connector 22"/>
          <p:cNvCxnSpPr/>
          <p:nvPr/>
        </p:nvCxnSpPr>
        <p:spPr>
          <a:xfrm>
            <a:off x="5844117" y="1384300"/>
            <a:ext cx="0" cy="7826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a:spLocks noChangeArrowheads="1"/>
          </p:cNvSpPr>
          <p:nvPr/>
        </p:nvSpPr>
        <p:spPr bwMode="auto">
          <a:xfrm>
            <a:off x="1324707" y="2252664"/>
            <a:ext cx="101170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thú</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dirty="0">
              <a:latin typeface="Times New Roman" pitchFamily="18" charset="0"/>
              <a:cs typeface="Times New Roman" pitchFamily="18" charset="0"/>
            </a:endParaRPr>
          </a:p>
        </p:txBody>
      </p:sp>
      <p:sp>
        <p:nvSpPr>
          <p:cNvPr id="11" name="AutoShape 10"/>
          <p:cNvSpPr>
            <a:spLocks noChangeArrowheads="1"/>
          </p:cNvSpPr>
          <p:nvPr/>
        </p:nvSpPr>
        <p:spPr bwMode="ltGray">
          <a:xfrm>
            <a:off x="4337525" y="4479481"/>
            <a:ext cx="3376259" cy="1405504"/>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Arial" pitchFamily="34" charset="0"/>
                <a:cs typeface="Arial" pitchFamily="34" charset="0"/>
              </a:rPr>
              <a:t>Vận</a:t>
            </a:r>
            <a:r>
              <a:rPr lang="en-US" sz="2400" b="1" dirty="0">
                <a:latin typeface="Arial" pitchFamily="34" charset="0"/>
                <a:cs typeface="Arial" pitchFamily="34" charset="0"/>
              </a:rPr>
              <a:t> </a:t>
            </a:r>
            <a:r>
              <a:rPr lang="en-US" sz="2400" b="1" dirty="0" err="1">
                <a:latin typeface="Arial" pitchFamily="34" charset="0"/>
                <a:cs typeface="Arial" pitchFamily="34" charset="0"/>
              </a:rPr>
              <a:t>dụng</a:t>
            </a:r>
            <a:r>
              <a:rPr lang="en-US" sz="2400" b="1" dirty="0">
                <a:latin typeface="Arial" pitchFamily="34" charset="0"/>
                <a:cs typeface="Arial" pitchFamily="34" charset="0"/>
              </a:rPr>
              <a:t> </a:t>
            </a:r>
            <a:r>
              <a:rPr lang="en-US" sz="2400" b="1" dirty="0" err="1">
                <a:latin typeface="Arial" pitchFamily="34" charset="0"/>
                <a:cs typeface="Arial" pitchFamily="34" charset="0"/>
              </a:rPr>
              <a:t>hoạt</a:t>
            </a:r>
            <a:r>
              <a:rPr lang="en-US" sz="2400" b="1" dirty="0">
                <a:latin typeface="Arial" pitchFamily="34" charset="0"/>
                <a:cs typeface="Arial" pitchFamily="34" charset="0"/>
              </a:rPr>
              <a:t> </a:t>
            </a:r>
            <a:r>
              <a:rPr lang="en-US" sz="2400" b="1" dirty="0" err="1">
                <a:latin typeface="Arial" pitchFamily="34" charset="0"/>
                <a:cs typeface="Arial" pitchFamily="34" charset="0"/>
              </a:rPr>
              <a:t>động</a:t>
            </a:r>
            <a:r>
              <a:rPr lang="en-US" sz="2400" b="1" dirty="0">
                <a:latin typeface="Arial" pitchFamily="34" charset="0"/>
                <a:cs typeface="Arial" pitchFamily="34" charset="0"/>
              </a:rPr>
              <a:t> </a:t>
            </a:r>
          </a:p>
          <a:p>
            <a:pPr algn="ctr">
              <a:defRPr/>
            </a:pPr>
            <a:r>
              <a:rPr lang="en-US" sz="2400" b="1" dirty="0" err="1">
                <a:latin typeface="Arial" pitchFamily="34" charset="0"/>
                <a:cs typeface="Arial" pitchFamily="34" charset="0"/>
              </a:rPr>
              <a:t>trải</a:t>
            </a:r>
            <a:r>
              <a:rPr lang="en-US" sz="2400" b="1" dirty="0">
                <a:latin typeface="Arial" pitchFamily="34" charset="0"/>
                <a:cs typeface="Arial" pitchFamily="34" charset="0"/>
              </a:rPr>
              <a:t> </a:t>
            </a:r>
            <a:r>
              <a:rPr lang="en-US" sz="2400" b="1" dirty="0" err="1">
                <a:latin typeface="Arial" pitchFamily="34" charset="0"/>
                <a:cs typeface="Arial" pitchFamily="34" charset="0"/>
              </a:rPr>
              <a:t>nghiệm</a:t>
            </a:r>
            <a:r>
              <a:rPr lang="en-US" sz="2400" b="1" dirty="0">
                <a:latin typeface="Arial" pitchFamily="34" charset="0"/>
                <a:cs typeface="Arial" pitchFamily="34" charset="0"/>
              </a:rPr>
              <a:t> </a:t>
            </a:r>
            <a:r>
              <a:rPr lang="en-US" sz="2400" b="1" dirty="0" err="1">
                <a:latin typeface="Arial" pitchFamily="34" charset="0"/>
                <a:cs typeface="Arial" pitchFamily="34" charset="0"/>
              </a:rPr>
              <a:t>thực</a:t>
            </a:r>
            <a:r>
              <a:rPr lang="en-US" sz="2400" b="1" dirty="0">
                <a:latin typeface="Arial" pitchFamily="34" charset="0"/>
                <a:cs typeface="Arial" pitchFamily="34" charset="0"/>
              </a:rPr>
              <a:t> </a:t>
            </a:r>
            <a:r>
              <a:rPr lang="en-US" sz="2400" b="1" dirty="0" err="1">
                <a:latin typeface="Arial" pitchFamily="34" charset="0"/>
                <a:cs typeface="Arial" pitchFamily="34" charset="0"/>
              </a:rPr>
              <a:t>tế</a:t>
            </a:r>
            <a:endParaRPr lang="en-US" sz="2400" b="1" dirty="0">
              <a:latin typeface="Arial" pitchFamily="34" charset="0"/>
              <a:cs typeface="Arial" pitchFamily="34" charset="0"/>
            </a:endParaRPr>
          </a:p>
        </p:txBody>
      </p:sp>
      <p:cxnSp>
        <p:nvCxnSpPr>
          <p:cNvPr id="12" name="Straight Arrow Connector 11"/>
          <p:cNvCxnSpPr/>
          <p:nvPr/>
        </p:nvCxnSpPr>
        <p:spPr>
          <a:xfrm>
            <a:off x="5738609" y="2984501"/>
            <a:ext cx="0" cy="154964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4648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193965" y="4423015"/>
            <a:ext cx="3451912" cy="1461970"/>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Khởi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endParaRPr lang="en-US" sz="2400" b="1" dirty="0">
              <a:latin typeface="Times New Roman" pitchFamily="18" charset="0"/>
              <a:cs typeface="Times New Roman" pitchFamily="18" charset="0"/>
            </a:endParaRPr>
          </a:p>
        </p:txBody>
      </p:sp>
      <p:sp>
        <p:nvSpPr>
          <p:cNvPr id="35876" name="AutoShape 36"/>
          <p:cNvSpPr>
            <a:spLocks noChangeArrowheads="1"/>
          </p:cNvSpPr>
          <p:nvPr/>
        </p:nvSpPr>
        <p:spPr bwMode="gray">
          <a:xfrm>
            <a:off x="3407702" y="521602"/>
            <a:ext cx="5349609" cy="817543"/>
          </a:xfrm>
          <a:prstGeom prst="roundRect">
            <a:avLst>
              <a:gd name="adj" fmla="val 16667"/>
            </a:avLst>
          </a:prstGeom>
          <a:solidFill>
            <a:schemeClr val="accent4"/>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sp>
        <p:nvSpPr>
          <p:cNvPr id="41" name="Text Box 34"/>
          <p:cNvSpPr txBox="1">
            <a:spLocks noChangeArrowheads="1"/>
          </p:cNvSpPr>
          <p:nvPr/>
        </p:nvSpPr>
        <p:spPr bwMode="black">
          <a:xfrm>
            <a:off x="3759200" y="676275"/>
            <a:ext cx="4853517" cy="554038"/>
          </a:xfrm>
          <a:prstGeom prst="rect">
            <a:avLst/>
          </a:prstGeom>
          <a:solidFill>
            <a:schemeClr val="accent4"/>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3000" b="1" dirty="0" err="1">
                <a:solidFill>
                  <a:schemeClr val="accent1">
                    <a:lumMod val="50000"/>
                  </a:schemeClr>
                </a:solidFill>
                <a:latin typeface="Times New Roman" pitchFamily="18" charset="0"/>
                <a:cs typeface="Times New Roman" pitchFamily="18" charset="0"/>
              </a:rPr>
              <a:t>Giải</a:t>
            </a:r>
            <a:r>
              <a:rPr lang="en-US" altLang="en-US" sz="3000" b="1" dirty="0">
                <a:solidFill>
                  <a:schemeClr val="accent1">
                    <a:lumMod val="50000"/>
                  </a:schemeClr>
                </a:solidFill>
                <a:latin typeface="Times New Roman" pitchFamily="18" charset="0"/>
                <a:cs typeface="Times New Roman" pitchFamily="18" charset="0"/>
              </a:rPr>
              <a:t> </a:t>
            </a:r>
            <a:r>
              <a:rPr lang="en-US" altLang="en-US" sz="3000" b="1" dirty="0" err="1">
                <a:solidFill>
                  <a:schemeClr val="accent1">
                    <a:lumMod val="50000"/>
                  </a:schemeClr>
                </a:solidFill>
                <a:latin typeface="Times New Roman" pitchFamily="18" charset="0"/>
                <a:cs typeface="Times New Roman" pitchFamily="18" charset="0"/>
              </a:rPr>
              <a:t>pháp</a:t>
            </a:r>
            <a:r>
              <a:rPr lang="en-US" altLang="en-US" sz="3000" b="1" dirty="0">
                <a:solidFill>
                  <a:schemeClr val="accent1">
                    <a:lumMod val="50000"/>
                  </a:schemeClr>
                </a:solidFill>
                <a:latin typeface="Times New Roman" pitchFamily="18" charset="0"/>
                <a:cs typeface="Times New Roman" pitchFamily="18" charset="0"/>
              </a:rPr>
              <a:t> 1</a:t>
            </a:r>
          </a:p>
        </p:txBody>
      </p:sp>
      <p:sp>
        <p:nvSpPr>
          <p:cNvPr id="51" name="AutoShape 10"/>
          <p:cNvSpPr>
            <a:spLocks noChangeArrowheads="1"/>
          </p:cNvSpPr>
          <p:nvPr/>
        </p:nvSpPr>
        <p:spPr bwMode="ltGray">
          <a:xfrm>
            <a:off x="8180669" y="4479481"/>
            <a:ext cx="3378285" cy="1276549"/>
          </a:xfrm>
          <a:prstGeom prst="roundRect">
            <a:avLst>
              <a:gd name="adj" fmla="val 16667"/>
            </a:avLst>
          </a:prstGeom>
          <a:solidFill>
            <a:schemeClr val="accent1"/>
          </a:solidFill>
          <a:ln w="12700" algn="ctr">
            <a:solidFill>
              <a:srgbClr val="808080"/>
            </a:solidFill>
            <a:round/>
            <a:headEnd/>
            <a:tailEnd/>
          </a:ln>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Sử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dùng</a:t>
            </a:r>
            <a:r>
              <a:rPr lang="en-US" sz="2400" b="1" dirty="0">
                <a:latin typeface="Times New Roman" pitchFamily="18" charset="0"/>
                <a:cs typeface="Times New Roman" pitchFamily="18" charset="0"/>
              </a:rPr>
              <a:t>, </a:t>
            </a:r>
          </a:p>
          <a:p>
            <a:pPr algn="ctr">
              <a:defRPr/>
            </a:pPr>
            <a:r>
              <a:rPr lang="en-US" sz="2400" b="1" dirty="0" err="1">
                <a:latin typeface="Times New Roman" pitchFamily="18" charset="0"/>
                <a:cs typeface="Times New Roman" pitchFamily="18" charset="0"/>
              </a:rPr>
              <a:t>phương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a:t>
            </a:r>
          </a:p>
        </p:txBody>
      </p:sp>
      <p:cxnSp>
        <p:nvCxnSpPr>
          <p:cNvPr id="24" name="Straight Arrow Connector 23"/>
          <p:cNvCxnSpPr/>
          <p:nvPr/>
        </p:nvCxnSpPr>
        <p:spPr>
          <a:xfrm>
            <a:off x="6544527" y="2984501"/>
            <a:ext cx="3325284" cy="143851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1784351" y="2984501"/>
            <a:ext cx="3397249" cy="13938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6"/>
          <p:cNvSpPr>
            <a:spLocks noChangeArrowheads="1"/>
          </p:cNvSpPr>
          <p:nvPr/>
        </p:nvSpPr>
        <p:spPr bwMode="gray">
          <a:xfrm>
            <a:off x="1324708" y="2166670"/>
            <a:ext cx="9800492" cy="817543"/>
          </a:xfrm>
          <a:prstGeom prst="roundRect">
            <a:avLst>
              <a:gd name="adj" fmla="val 16667"/>
            </a:avLst>
          </a:prstGeom>
          <a:solidFill>
            <a:srgbClr val="00B0F0"/>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cxnSp>
        <p:nvCxnSpPr>
          <p:cNvPr id="23" name="Straight Arrow Connector 22"/>
          <p:cNvCxnSpPr/>
          <p:nvPr/>
        </p:nvCxnSpPr>
        <p:spPr>
          <a:xfrm>
            <a:off x="5844117" y="1384300"/>
            <a:ext cx="0" cy="7826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a:spLocks noChangeArrowheads="1"/>
          </p:cNvSpPr>
          <p:nvPr/>
        </p:nvSpPr>
        <p:spPr bwMode="auto">
          <a:xfrm>
            <a:off x="1324708" y="2252664"/>
            <a:ext cx="98004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thú</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dirty="0">
              <a:latin typeface="Times New Roman" pitchFamily="18" charset="0"/>
              <a:cs typeface="Times New Roman" pitchFamily="18" charset="0"/>
            </a:endParaRPr>
          </a:p>
        </p:txBody>
      </p:sp>
      <p:sp>
        <p:nvSpPr>
          <p:cNvPr id="11" name="AutoShape 10"/>
          <p:cNvSpPr>
            <a:spLocks noChangeArrowheads="1"/>
          </p:cNvSpPr>
          <p:nvPr/>
        </p:nvSpPr>
        <p:spPr bwMode="ltGray">
          <a:xfrm>
            <a:off x="4337525" y="4479481"/>
            <a:ext cx="3376259" cy="1405504"/>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Vận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p>
          <a:p>
            <a:pPr algn="ctr">
              <a:defRPr/>
            </a:pPr>
            <a:r>
              <a:rPr lang="en-US" sz="2400" b="1" dirty="0" err="1">
                <a:latin typeface="Times New Roman" pitchFamily="18" charset="0"/>
                <a:cs typeface="Times New Roman" pitchFamily="18" charset="0"/>
              </a:rPr>
              <a:t>trải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tế</a:t>
            </a:r>
            <a:endParaRPr lang="en-US" sz="2400" b="1" dirty="0">
              <a:latin typeface="Times New Roman" pitchFamily="18" charset="0"/>
              <a:cs typeface="Times New Roman" pitchFamily="18" charset="0"/>
            </a:endParaRPr>
          </a:p>
        </p:txBody>
      </p:sp>
      <p:cxnSp>
        <p:nvCxnSpPr>
          <p:cNvPr id="12" name="Straight Arrow Connector 11"/>
          <p:cNvCxnSpPr/>
          <p:nvPr/>
        </p:nvCxnSpPr>
        <p:spPr>
          <a:xfrm>
            <a:off x="5791526" y="2984501"/>
            <a:ext cx="0" cy="158480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811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mtrang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1662" y="222738"/>
            <a:ext cx="10585938" cy="6307016"/>
          </a:xfrm>
          <a:prstGeom prst="rect">
            <a:avLst/>
          </a:prstGeom>
        </p:spPr>
      </p:pic>
    </p:spTree>
    <p:extLst>
      <p:ext uri="{BB962C8B-B14F-4D97-AF65-F5344CB8AC3E}">
        <p14:creationId xmlns:p14="http://schemas.microsoft.com/office/powerpoint/2010/main" val="3703953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óng biển xanh ngát cực đẹp - song bien vo bo de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263" y="375138"/>
            <a:ext cx="10879014" cy="6260124"/>
          </a:xfrm>
          <a:prstGeom prst="rect">
            <a:avLst/>
          </a:prstGeom>
        </p:spPr>
      </p:pic>
    </p:spTree>
    <p:extLst>
      <p:ext uri="{BB962C8B-B14F-4D97-AF65-F5344CB8AC3E}">
        <p14:creationId xmlns:p14="http://schemas.microsoft.com/office/powerpoint/2010/main" val="1846057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193965" y="4423015"/>
            <a:ext cx="3451912" cy="1461970"/>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Khởi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endParaRPr lang="en-US" sz="2400" b="1" dirty="0">
              <a:latin typeface="Times New Roman" pitchFamily="18" charset="0"/>
              <a:cs typeface="Times New Roman" pitchFamily="18" charset="0"/>
            </a:endParaRPr>
          </a:p>
        </p:txBody>
      </p:sp>
      <p:sp>
        <p:nvSpPr>
          <p:cNvPr id="35876" name="AutoShape 36"/>
          <p:cNvSpPr>
            <a:spLocks noChangeArrowheads="1"/>
          </p:cNvSpPr>
          <p:nvPr/>
        </p:nvSpPr>
        <p:spPr bwMode="gray">
          <a:xfrm>
            <a:off x="3407702" y="521602"/>
            <a:ext cx="5349609" cy="817543"/>
          </a:xfrm>
          <a:prstGeom prst="roundRect">
            <a:avLst>
              <a:gd name="adj" fmla="val 16667"/>
            </a:avLst>
          </a:prstGeom>
          <a:solidFill>
            <a:schemeClr val="accent4"/>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sp>
        <p:nvSpPr>
          <p:cNvPr id="41" name="Text Box 34"/>
          <p:cNvSpPr txBox="1">
            <a:spLocks noChangeArrowheads="1"/>
          </p:cNvSpPr>
          <p:nvPr/>
        </p:nvSpPr>
        <p:spPr bwMode="black">
          <a:xfrm>
            <a:off x="3759200" y="676275"/>
            <a:ext cx="4853517" cy="554038"/>
          </a:xfrm>
          <a:prstGeom prst="rect">
            <a:avLst/>
          </a:prstGeom>
          <a:solidFill>
            <a:schemeClr val="accent4"/>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3000" b="1" dirty="0" err="1">
                <a:solidFill>
                  <a:schemeClr val="accent1">
                    <a:lumMod val="50000"/>
                  </a:schemeClr>
                </a:solidFill>
                <a:latin typeface="Times New Roman" pitchFamily="18" charset="0"/>
                <a:cs typeface="Times New Roman" pitchFamily="18" charset="0"/>
              </a:rPr>
              <a:t>Giải</a:t>
            </a:r>
            <a:r>
              <a:rPr lang="en-US" altLang="en-US" sz="3000" b="1" dirty="0">
                <a:solidFill>
                  <a:schemeClr val="accent1">
                    <a:lumMod val="50000"/>
                  </a:schemeClr>
                </a:solidFill>
                <a:latin typeface="Times New Roman" pitchFamily="18" charset="0"/>
                <a:cs typeface="Times New Roman" pitchFamily="18" charset="0"/>
              </a:rPr>
              <a:t> </a:t>
            </a:r>
            <a:r>
              <a:rPr lang="en-US" altLang="en-US" sz="3000" b="1" dirty="0" err="1">
                <a:solidFill>
                  <a:schemeClr val="accent1">
                    <a:lumMod val="50000"/>
                  </a:schemeClr>
                </a:solidFill>
                <a:latin typeface="Times New Roman" pitchFamily="18" charset="0"/>
                <a:cs typeface="Times New Roman" pitchFamily="18" charset="0"/>
              </a:rPr>
              <a:t>pháp</a:t>
            </a:r>
            <a:r>
              <a:rPr lang="en-US" altLang="en-US" sz="3000" b="1" dirty="0">
                <a:solidFill>
                  <a:schemeClr val="accent1">
                    <a:lumMod val="50000"/>
                  </a:schemeClr>
                </a:solidFill>
                <a:latin typeface="Times New Roman" pitchFamily="18" charset="0"/>
                <a:cs typeface="Times New Roman" pitchFamily="18" charset="0"/>
              </a:rPr>
              <a:t> 1</a:t>
            </a:r>
          </a:p>
        </p:txBody>
      </p:sp>
      <p:sp>
        <p:nvSpPr>
          <p:cNvPr id="51" name="AutoShape 10"/>
          <p:cNvSpPr>
            <a:spLocks noChangeArrowheads="1"/>
          </p:cNvSpPr>
          <p:nvPr/>
        </p:nvSpPr>
        <p:spPr bwMode="ltGray">
          <a:xfrm>
            <a:off x="8180669" y="4479481"/>
            <a:ext cx="3378285" cy="1276549"/>
          </a:xfrm>
          <a:prstGeom prst="roundRect">
            <a:avLst>
              <a:gd name="adj" fmla="val 16667"/>
            </a:avLst>
          </a:prstGeom>
          <a:solidFill>
            <a:schemeClr val="accent1"/>
          </a:solidFill>
          <a:ln w="12700" algn="ctr">
            <a:solidFill>
              <a:srgbClr val="808080"/>
            </a:solidFill>
            <a:round/>
            <a:headEnd/>
            <a:tailEnd/>
          </a:ln>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Sử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dùng</a:t>
            </a:r>
            <a:r>
              <a:rPr lang="en-US" sz="2400" b="1" dirty="0">
                <a:latin typeface="Times New Roman" pitchFamily="18" charset="0"/>
                <a:cs typeface="Times New Roman" pitchFamily="18" charset="0"/>
              </a:rPr>
              <a:t>, </a:t>
            </a:r>
          </a:p>
          <a:p>
            <a:pPr algn="ctr">
              <a:defRPr/>
            </a:pPr>
            <a:r>
              <a:rPr lang="en-US" sz="2400" b="1" dirty="0" err="1">
                <a:latin typeface="Times New Roman" pitchFamily="18" charset="0"/>
                <a:cs typeface="Times New Roman" pitchFamily="18" charset="0"/>
              </a:rPr>
              <a:t>phương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a:t>
            </a:r>
          </a:p>
        </p:txBody>
      </p:sp>
      <p:cxnSp>
        <p:nvCxnSpPr>
          <p:cNvPr id="24" name="Straight Arrow Connector 23"/>
          <p:cNvCxnSpPr/>
          <p:nvPr/>
        </p:nvCxnSpPr>
        <p:spPr>
          <a:xfrm>
            <a:off x="6544527" y="2984501"/>
            <a:ext cx="3325284" cy="143851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1784351" y="2984501"/>
            <a:ext cx="3397249" cy="13938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6"/>
          <p:cNvSpPr>
            <a:spLocks noChangeArrowheads="1"/>
          </p:cNvSpPr>
          <p:nvPr/>
        </p:nvSpPr>
        <p:spPr bwMode="gray">
          <a:xfrm>
            <a:off x="1324708" y="2166670"/>
            <a:ext cx="9800492" cy="817543"/>
          </a:xfrm>
          <a:prstGeom prst="roundRect">
            <a:avLst>
              <a:gd name="adj" fmla="val 16667"/>
            </a:avLst>
          </a:prstGeom>
          <a:solidFill>
            <a:srgbClr val="00B0F0"/>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cxnSp>
        <p:nvCxnSpPr>
          <p:cNvPr id="23" name="Straight Arrow Connector 22"/>
          <p:cNvCxnSpPr/>
          <p:nvPr/>
        </p:nvCxnSpPr>
        <p:spPr>
          <a:xfrm>
            <a:off x="5844117" y="1384300"/>
            <a:ext cx="0" cy="7826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a:spLocks noChangeArrowheads="1"/>
          </p:cNvSpPr>
          <p:nvPr/>
        </p:nvSpPr>
        <p:spPr bwMode="auto">
          <a:xfrm>
            <a:off x="1324708" y="2252664"/>
            <a:ext cx="98004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thú</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dirty="0">
              <a:latin typeface="Times New Roman" pitchFamily="18" charset="0"/>
              <a:cs typeface="Times New Roman" pitchFamily="18" charset="0"/>
            </a:endParaRPr>
          </a:p>
        </p:txBody>
      </p:sp>
      <p:sp>
        <p:nvSpPr>
          <p:cNvPr id="11" name="AutoShape 10"/>
          <p:cNvSpPr>
            <a:spLocks noChangeArrowheads="1"/>
          </p:cNvSpPr>
          <p:nvPr/>
        </p:nvSpPr>
        <p:spPr bwMode="ltGray">
          <a:xfrm>
            <a:off x="4337525" y="4479481"/>
            <a:ext cx="3376259" cy="1405504"/>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Vận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p>
          <a:p>
            <a:pPr algn="ctr">
              <a:defRPr/>
            </a:pPr>
            <a:r>
              <a:rPr lang="en-US" sz="2400" b="1" dirty="0" err="1">
                <a:latin typeface="Times New Roman" pitchFamily="18" charset="0"/>
                <a:cs typeface="Times New Roman" pitchFamily="18" charset="0"/>
              </a:rPr>
              <a:t>trải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tế</a:t>
            </a:r>
            <a:endParaRPr lang="en-US" sz="2400" b="1" dirty="0">
              <a:latin typeface="Times New Roman" pitchFamily="18" charset="0"/>
              <a:cs typeface="Times New Roman" pitchFamily="18" charset="0"/>
            </a:endParaRPr>
          </a:p>
        </p:txBody>
      </p:sp>
      <p:cxnSp>
        <p:nvCxnSpPr>
          <p:cNvPr id="12" name="Straight Arrow Connector 11"/>
          <p:cNvCxnSpPr/>
          <p:nvPr/>
        </p:nvCxnSpPr>
        <p:spPr>
          <a:xfrm>
            <a:off x="5791526" y="2984501"/>
            <a:ext cx="0" cy="158480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8865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76" name="AutoShape 36"/>
          <p:cNvSpPr>
            <a:spLocks noChangeArrowheads="1"/>
          </p:cNvSpPr>
          <p:nvPr/>
        </p:nvSpPr>
        <p:spPr bwMode="gray">
          <a:xfrm>
            <a:off x="3407702" y="521602"/>
            <a:ext cx="5349609" cy="817543"/>
          </a:xfrm>
          <a:prstGeom prst="roundRect">
            <a:avLst>
              <a:gd name="adj" fmla="val 16667"/>
            </a:avLst>
          </a:prstGeom>
          <a:solidFill>
            <a:schemeClr val="accent4"/>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sp>
        <p:nvSpPr>
          <p:cNvPr id="41" name="Text Box 34"/>
          <p:cNvSpPr txBox="1">
            <a:spLocks noChangeArrowheads="1"/>
          </p:cNvSpPr>
          <p:nvPr/>
        </p:nvSpPr>
        <p:spPr bwMode="black">
          <a:xfrm>
            <a:off x="3759200" y="676275"/>
            <a:ext cx="4853517" cy="554038"/>
          </a:xfrm>
          <a:prstGeom prst="rect">
            <a:avLst/>
          </a:prstGeom>
          <a:solidFill>
            <a:schemeClr val="accent4"/>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3000" b="1" dirty="0" err="1">
                <a:solidFill>
                  <a:schemeClr val="accent1">
                    <a:lumMod val="50000"/>
                  </a:schemeClr>
                </a:solidFill>
                <a:latin typeface="Times New Roman" pitchFamily="18" charset="0"/>
                <a:cs typeface="Times New Roman" pitchFamily="18" charset="0"/>
              </a:rPr>
              <a:t>Giải</a:t>
            </a:r>
            <a:r>
              <a:rPr lang="en-US" altLang="en-US" sz="3000" b="1" dirty="0">
                <a:solidFill>
                  <a:schemeClr val="accent1">
                    <a:lumMod val="50000"/>
                  </a:schemeClr>
                </a:solidFill>
                <a:latin typeface="Times New Roman" pitchFamily="18" charset="0"/>
                <a:cs typeface="Times New Roman" pitchFamily="18" charset="0"/>
              </a:rPr>
              <a:t> </a:t>
            </a:r>
            <a:r>
              <a:rPr lang="en-US" altLang="en-US" sz="3000" b="1" dirty="0" err="1">
                <a:solidFill>
                  <a:schemeClr val="accent1">
                    <a:lumMod val="50000"/>
                  </a:schemeClr>
                </a:solidFill>
                <a:latin typeface="Times New Roman" pitchFamily="18" charset="0"/>
                <a:cs typeface="Times New Roman" pitchFamily="18" charset="0"/>
              </a:rPr>
              <a:t>pháp</a:t>
            </a:r>
            <a:r>
              <a:rPr lang="en-US" altLang="en-US" sz="3000" b="1" dirty="0">
                <a:solidFill>
                  <a:schemeClr val="accent1">
                    <a:lumMod val="50000"/>
                  </a:schemeClr>
                </a:solidFill>
                <a:latin typeface="Times New Roman" pitchFamily="18" charset="0"/>
                <a:cs typeface="Times New Roman" pitchFamily="18" charset="0"/>
              </a:rPr>
              <a:t> 2</a:t>
            </a:r>
          </a:p>
        </p:txBody>
      </p:sp>
      <p:sp>
        <p:nvSpPr>
          <p:cNvPr id="19" name="AutoShape 36"/>
          <p:cNvSpPr>
            <a:spLocks noChangeArrowheads="1"/>
          </p:cNvSpPr>
          <p:nvPr/>
        </p:nvSpPr>
        <p:spPr bwMode="gray">
          <a:xfrm>
            <a:off x="984741" y="2166670"/>
            <a:ext cx="9800492" cy="1040101"/>
          </a:xfrm>
          <a:prstGeom prst="roundRect">
            <a:avLst>
              <a:gd name="adj" fmla="val 16667"/>
            </a:avLst>
          </a:prstGeom>
          <a:solidFill>
            <a:srgbClr val="00B0F0"/>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cxnSp>
        <p:nvCxnSpPr>
          <p:cNvPr id="23" name="Straight Arrow Connector 22"/>
          <p:cNvCxnSpPr/>
          <p:nvPr/>
        </p:nvCxnSpPr>
        <p:spPr>
          <a:xfrm>
            <a:off x="5844117" y="1384300"/>
            <a:ext cx="0" cy="7826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a:spLocks noChangeArrowheads="1"/>
          </p:cNvSpPr>
          <p:nvPr/>
        </p:nvSpPr>
        <p:spPr bwMode="auto">
          <a:xfrm>
            <a:off x="1092694" y="2252664"/>
            <a:ext cx="95518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thông</a:t>
            </a:r>
            <a:r>
              <a:rPr lang="en-US" sz="2800" b="1" dirty="0">
                <a:latin typeface="Times New Roman" pitchFamily="18" charset="0"/>
                <a:cs typeface="Times New Roman" pitchFamily="18" charset="0"/>
              </a:rPr>
              <a:t> qua </a:t>
            </a:r>
            <a:r>
              <a:rPr lang="en-US" sz="2800" b="1" dirty="0" err="1">
                <a:latin typeface="Times New Roman" pitchFamily="18" charset="0"/>
                <a:cs typeface="Times New Roman" pitchFamily="18" charset="0"/>
              </a:rPr>
              <a:t>việc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dạy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môn</a:t>
            </a:r>
            <a:endParaRPr lang="en-US" sz="2800" dirty="0">
              <a:latin typeface="Times New Roman" pitchFamily="18" charset="0"/>
              <a:cs typeface="Times New Roman" pitchFamily="18" charset="0"/>
            </a:endParaRPr>
          </a:p>
        </p:txBody>
      </p:sp>
      <p:sp>
        <p:nvSpPr>
          <p:cNvPr id="2" name="Rounded Rectangle 1"/>
          <p:cNvSpPr/>
          <p:nvPr/>
        </p:nvSpPr>
        <p:spPr>
          <a:xfrm>
            <a:off x="1606062" y="4349262"/>
            <a:ext cx="2153138" cy="23211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93631" y="4935414"/>
            <a:ext cx="1758461" cy="830997"/>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endParaRPr lang="en-US" sz="2400" b="1" dirty="0">
              <a:latin typeface="Times New Roman" pitchFamily="18" charset="0"/>
              <a:cs typeface="Times New Roman" pitchFamily="18" charset="0"/>
            </a:endParaRPr>
          </a:p>
        </p:txBody>
      </p:sp>
      <p:cxnSp>
        <p:nvCxnSpPr>
          <p:cNvPr id="6" name="Straight Arrow Connector 5"/>
          <p:cNvCxnSpPr>
            <a:stCxn id="4" idx="2"/>
            <a:endCxn id="2" idx="0"/>
          </p:cNvCxnSpPr>
          <p:nvPr/>
        </p:nvCxnSpPr>
        <p:spPr>
          <a:xfrm flipH="1">
            <a:off x="2682631" y="3206771"/>
            <a:ext cx="3185995" cy="114249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108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7762" y="0"/>
            <a:ext cx="7225804" cy="6858000"/>
          </a:xfrm>
          <a:prstGeom prst="rect">
            <a:avLst/>
          </a:prstGeom>
        </p:spPr>
      </p:pic>
      <p:cxnSp>
        <p:nvCxnSpPr>
          <p:cNvPr id="7" name="Straight Connector 6"/>
          <p:cNvCxnSpPr/>
          <p:nvPr/>
        </p:nvCxnSpPr>
        <p:spPr>
          <a:xfrm>
            <a:off x="5040918" y="1652954"/>
            <a:ext cx="77372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30615" y="3774944"/>
            <a:ext cx="159433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40918" y="4536831"/>
            <a:ext cx="559773" cy="1172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95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3425" y="628650"/>
            <a:ext cx="10953750" cy="1924050"/>
          </a:xfrm>
          <a:solidFill>
            <a:schemeClr val="accent4">
              <a:lumMod val="20000"/>
              <a:lumOff val="80000"/>
            </a:schemeClr>
          </a:solidFill>
          <a:ln>
            <a:solidFill>
              <a:schemeClr val="tx2"/>
            </a:solidFill>
          </a:ln>
        </p:spPr>
        <p:txBody>
          <a:bodyPr>
            <a:noAutofit/>
          </a:bodyPr>
          <a:lstStyle/>
          <a:p>
            <a:pPr marL="0" indent="0" algn="ctr">
              <a:lnSpc>
                <a:spcPct val="100000"/>
              </a:lnSpc>
              <a:spcBef>
                <a:spcPts val="0"/>
              </a:spcBef>
              <a:buNone/>
            </a:pPr>
            <a:r>
              <a:rPr lang="en-US" sz="3600" b="1" dirty="0">
                <a:solidFill>
                  <a:srgbClr val="FF0000"/>
                </a:solidFill>
                <a:latin typeface="Times New Roman" panose="02020603050405020304" pitchFamily="18" charset="0"/>
                <a:cs typeface="Times New Roman" panose="02020603050405020304" pitchFamily="18" charset="0"/>
              </a:rPr>
              <a:t>MỘT SỐ BIỆN PHÁP</a:t>
            </a:r>
            <a:r>
              <a:rPr lang="en-US" sz="3600" dirty="0"/>
              <a:t> </a:t>
            </a:r>
            <a:r>
              <a:rPr lang="en-US" sz="3600" b="1" dirty="0">
                <a:solidFill>
                  <a:srgbClr val="FF0000"/>
                </a:solidFill>
                <a:latin typeface="Times New Roman" pitchFamily="18" charset="0"/>
                <a:cs typeface="Times New Roman" pitchFamily="18" charset="0"/>
              </a:rPr>
              <a:t>GÓP PHẦN PHÁT TRIỂN NĂNG LỰC VIẾT VĂN TẢ CẢNH CHO HỌC SINH LỚP 5</a:t>
            </a:r>
            <a:endParaRPr lang="id-ID" sz="36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50557" y="3917950"/>
            <a:ext cx="2657475" cy="13716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id-ID" sz="4800" b="1" dirty="0">
                <a:solidFill>
                  <a:schemeClr val="tx1"/>
                </a:solidFill>
                <a:latin typeface="Times New Roman" panose="02020603050405020304" pitchFamily="18" charset="0"/>
                <a:cs typeface="Times New Roman" panose="02020603050405020304" pitchFamily="18" charset="0"/>
              </a:rPr>
              <a:t>Phần mở đầu</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56778" y="3917950"/>
            <a:ext cx="3276600" cy="1371600"/>
          </a:xfrm>
          <a:prstGeom prst="rect">
            <a:avLst/>
          </a:prstGeom>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id-ID" sz="4800" b="1" dirty="0">
                <a:solidFill>
                  <a:schemeClr val="tx1"/>
                </a:solidFill>
                <a:latin typeface="Times New Roman" panose="02020603050405020304" pitchFamily="18" charset="0"/>
                <a:cs typeface="Times New Roman" panose="02020603050405020304" pitchFamily="18" charset="0"/>
              </a:rPr>
              <a:t>Nội dung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pháp</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9522816" y="3917948"/>
            <a:ext cx="2590782" cy="1371600"/>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id-ID" sz="4800" b="1" dirty="0">
                <a:solidFill>
                  <a:schemeClr val="tx1"/>
                </a:solidFill>
                <a:latin typeface="Times New Roman" panose="02020603050405020304" pitchFamily="18" charset="0"/>
                <a:cs typeface="Times New Roman" panose="02020603050405020304" pitchFamily="18" charset="0"/>
              </a:rPr>
              <a:t>Kết luận</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Down Arrow 7"/>
          <p:cNvSpPr/>
          <p:nvPr/>
        </p:nvSpPr>
        <p:spPr>
          <a:xfrm>
            <a:off x="6017235" y="2572504"/>
            <a:ext cx="200025" cy="55245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31692" y="3196464"/>
            <a:ext cx="94334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484800" y="3258304"/>
            <a:ext cx="200025" cy="64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295053" y="3266146"/>
            <a:ext cx="200025" cy="64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10818207" y="3242186"/>
            <a:ext cx="200025" cy="64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6216" y="3929672"/>
            <a:ext cx="3085353" cy="1371600"/>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Thực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nghiệm</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Down Arrow 13"/>
          <p:cNvSpPr/>
          <p:nvPr/>
        </p:nvSpPr>
        <p:spPr>
          <a:xfrm>
            <a:off x="7600940" y="3266147"/>
            <a:ext cx="200025" cy="64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04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20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2522" y="0"/>
            <a:ext cx="6065227" cy="6858000"/>
          </a:xfrm>
          <a:prstGeom prst="rect">
            <a:avLst/>
          </a:prstGeom>
        </p:spPr>
      </p:pic>
      <p:cxnSp>
        <p:nvCxnSpPr>
          <p:cNvPr id="3" name="Straight Connector 2"/>
          <p:cNvCxnSpPr/>
          <p:nvPr/>
        </p:nvCxnSpPr>
        <p:spPr>
          <a:xfrm flipV="1">
            <a:off x="4419600" y="3974123"/>
            <a:ext cx="1746738"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419600" y="5474677"/>
            <a:ext cx="1746738"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84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76" name="AutoShape 36"/>
          <p:cNvSpPr>
            <a:spLocks noChangeArrowheads="1"/>
          </p:cNvSpPr>
          <p:nvPr/>
        </p:nvSpPr>
        <p:spPr bwMode="gray">
          <a:xfrm>
            <a:off x="3407702" y="521602"/>
            <a:ext cx="5349609" cy="817543"/>
          </a:xfrm>
          <a:prstGeom prst="roundRect">
            <a:avLst>
              <a:gd name="adj" fmla="val 16667"/>
            </a:avLst>
          </a:prstGeom>
          <a:solidFill>
            <a:schemeClr val="accent4"/>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sp>
        <p:nvSpPr>
          <p:cNvPr id="41" name="Text Box 34"/>
          <p:cNvSpPr txBox="1">
            <a:spLocks noChangeArrowheads="1"/>
          </p:cNvSpPr>
          <p:nvPr/>
        </p:nvSpPr>
        <p:spPr bwMode="black">
          <a:xfrm>
            <a:off x="3759200" y="676275"/>
            <a:ext cx="4853517" cy="554038"/>
          </a:xfrm>
          <a:prstGeom prst="rect">
            <a:avLst/>
          </a:prstGeom>
          <a:solidFill>
            <a:schemeClr val="accent4"/>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3000" b="1" dirty="0" err="1">
                <a:solidFill>
                  <a:schemeClr val="accent1">
                    <a:lumMod val="50000"/>
                  </a:schemeClr>
                </a:solidFill>
                <a:latin typeface="Times New Roman" pitchFamily="18" charset="0"/>
                <a:cs typeface="Times New Roman" pitchFamily="18" charset="0"/>
              </a:rPr>
              <a:t>Giải</a:t>
            </a:r>
            <a:r>
              <a:rPr lang="en-US" altLang="en-US" sz="3000" b="1" dirty="0">
                <a:solidFill>
                  <a:schemeClr val="accent1">
                    <a:lumMod val="50000"/>
                  </a:schemeClr>
                </a:solidFill>
                <a:latin typeface="Times New Roman" pitchFamily="18" charset="0"/>
                <a:cs typeface="Times New Roman" pitchFamily="18" charset="0"/>
              </a:rPr>
              <a:t> </a:t>
            </a:r>
            <a:r>
              <a:rPr lang="en-US" altLang="en-US" sz="3000" b="1" dirty="0" err="1">
                <a:solidFill>
                  <a:schemeClr val="accent1">
                    <a:lumMod val="50000"/>
                  </a:schemeClr>
                </a:solidFill>
                <a:latin typeface="Times New Roman" pitchFamily="18" charset="0"/>
                <a:cs typeface="Times New Roman" pitchFamily="18" charset="0"/>
              </a:rPr>
              <a:t>pháp</a:t>
            </a:r>
            <a:r>
              <a:rPr lang="en-US" altLang="en-US" sz="3000" b="1" dirty="0">
                <a:solidFill>
                  <a:schemeClr val="accent1">
                    <a:lumMod val="50000"/>
                  </a:schemeClr>
                </a:solidFill>
                <a:latin typeface="Times New Roman" pitchFamily="18" charset="0"/>
                <a:cs typeface="Times New Roman" pitchFamily="18" charset="0"/>
              </a:rPr>
              <a:t> 2</a:t>
            </a:r>
          </a:p>
        </p:txBody>
      </p:sp>
      <p:sp>
        <p:nvSpPr>
          <p:cNvPr id="19" name="AutoShape 36"/>
          <p:cNvSpPr>
            <a:spLocks noChangeArrowheads="1"/>
          </p:cNvSpPr>
          <p:nvPr/>
        </p:nvSpPr>
        <p:spPr bwMode="gray">
          <a:xfrm>
            <a:off x="984741" y="2166670"/>
            <a:ext cx="9800492" cy="1040101"/>
          </a:xfrm>
          <a:prstGeom prst="roundRect">
            <a:avLst>
              <a:gd name="adj" fmla="val 16667"/>
            </a:avLst>
          </a:prstGeom>
          <a:solidFill>
            <a:srgbClr val="00B0F0"/>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cxnSp>
        <p:nvCxnSpPr>
          <p:cNvPr id="23" name="Straight Arrow Connector 22"/>
          <p:cNvCxnSpPr/>
          <p:nvPr/>
        </p:nvCxnSpPr>
        <p:spPr>
          <a:xfrm>
            <a:off x="5844117" y="1384300"/>
            <a:ext cx="0" cy="7826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a:spLocks noChangeArrowheads="1"/>
          </p:cNvSpPr>
          <p:nvPr/>
        </p:nvSpPr>
        <p:spPr bwMode="auto">
          <a:xfrm>
            <a:off x="1092694" y="2252664"/>
            <a:ext cx="95518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thông</a:t>
            </a:r>
            <a:r>
              <a:rPr lang="en-US" sz="2800" b="1" dirty="0">
                <a:latin typeface="Times New Roman" pitchFamily="18" charset="0"/>
                <a:cs typeface="Times New Roman" pitchFamily="18" charset="0"/>
              </a:rPr>
              <a:t> qua </a:t>
            </a:r>
            <a:r>
              <a:rPr lang="en-US" sz="2800" b="1" dirty="0" err="1">
                <a:latin typeface="Times New Roman" pitchFamily="18" charset="0"/>
                <a:cs typeface="Times New Roman" pitchFamily="18" charset="0"/>
              </a:rPr>
              <a:t>việc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dạy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môn</a:t>
            </a:r>
            <a:endParaRPr lang="en-US" sz="2800" dirty="0">
              <a:latin typeface="Times New Roman" pitchFamily="18" charset="0"/>
              <a:cs typeface="Times New Roman" pitchFamily="18" charset="0"/>
            </a:endParaRPr>
          </a:p>
        </p:txBody>
      </p:sp>
      <p:sp>
        <p:nvSpPr>
          <p:cNvPr id="2" name="Rounded Rectangle 1"/>
          <p:cNvSpPr/>
          <p:nvPr/>
        </p:nvSpPr>
        <p:spPr>
          <a:xfrm>
            <a:off x="1606062" y="4349262"/>
            <a:ext cx="2153138" cy="23211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93631" y="4935414"/>
            <a:ext cx="1758461" cy="830997"/>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endParaRPr lang="en-US" sz="2400" b="1" dirty="0">
              <a:latin typeface="Times New Roman" pitchFamily="18" charset="0"/>
              <a:cs typeface="Times New Roman" pitchFamily="18" charset="0"/>
            </a:endParaRPr>
          </a:p>
        </p:txBody>
      </p:sp>
      <p:cxnSp>
        <p:nvCxnSpPr>
          <p:cNvPr id="6" name="Straight Arrow Connector 5"/>
          <p:cNvCxnSpPr>
            <a:stCxn id="4" idx="2"/>
            <a:endCxn id="2" idx="0"/>
          </p:cNvCxnSpPr>
          <p:nvPr/>
        </p:nvCxnSpPr>
        <p:spPr>
          <a:xfrm flipH="1">
            <a:off x="2682631" y="3206771"/>
            <a:ext cx="3185995" cy="114249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702062" y="4349262"/>
            <a:ext cx="2157046" cy="23211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924800" y="4572002"/>
            <a:ext cx="1711569" cy="1200329"/>
          </a:xfrm>
          <a:prstGeom prst="rect">
            <a:avLst/>
          </a:prstGeom>
          <a:noFill/>
        </p:spPr>
        <p:txBody>
          <a:bodyPr wrap="square" rtlCol="0">
            <a:spAutoFit/>
          </a:bodyPr>
          <a:lstStyle/>
          <a:p>
            <a:pPr algn="ctr"/>
            <a:endParaRPr lang="en-US" sz="2400" b="1" dirty="0">
              <a:latin typeface="Times New Roman" pitchFamily="18" charset="0"/>
              <a:cs typeface="Times New Roman" pitchFamily="18" charset="0"/>
            </a:endParaRPr>
          </a:p>
          <a:p>
            <a:pPr algn="ct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endParaRPr lang="en-US" sz="2400" b="1" dirty="0">
              <a:latin typeface="Times New Roman" pitchFamily="18" charset="0"/>
              <a:cs typeface="Times New Roman" pitchFamily="18" charset="0"/>
            </a:endParaRPr>
          </a:p>
        </p:txBody>
      </p:sp>
      <p:cxnSp>
        <p:nvCxnSpPr>
          <p:cNvPr id="10" name="Straight Arrow Connector 9"/>
          <p:cNvCxnSpPr>
            <a:stCxn id="4" idx="2"/>
            <a:endCxn id="7" idx="0"/>
          </p:cNvCxnSpPr>
          <p:nvPr/>
        </p:nvCxnSpPr>
        <p:spPr>
          <a:xfrm>
            <a:off x="5868626" y="3206771"/>
            <a:ext cx="2911959" cy="114249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441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0" y="3535402"/>
            <a:ext cx="3962400" cy="2686709"/>
          </a:xfrm>
          <a:prstGeom prst="roundRect">
            <a:avLst>
              <a:gd name="adj" fmla="val 16667"/>
            </a:avLst>
          </a:prstGeom>
          <a:solidFill>
            <a:srgbClr val="92D050"/>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3600" b="1" dirty="0" err="1">
                <a:latin typeface="Times New Roman" panose="02020603050405020304" pitchFamily="18" charset="0"/>
                <a:cs typeface="Times New Roman" panose="02020603050405020304" pitchFamily="18" charset="0"/>
              </a:rPr>
              <a:t>Giáo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endParaRPr lang="en-US" sz="3600" b="1" dirty="0">
              <a:latin typeface="Times New Roman" panose="02020603050405020304" pitchFamily="18" charset="0"/>
              <a:cs typeface="Times New Roman" panose="02020603050405020304" pitchFamily="18" charset="0"/>
            </a:endParaRPr>
          </a:p>
          <a:p>
            <a:pPr algn="ctr">
              <a:defRPr/>
            </a:pP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a:t>
            </a: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a:t>
            </a: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p>
          <a:p>
            <a:pPr>
              <a:defRPr/>
            </a:pPr>
            <a:r>
              <a:rPr lang="en-US" sz="3600" b="1" dirty="0" err="1">
                <a:latin typeface="Times New Roman" panose="02020603050405020304" pitchFamily="18" charset="0"/>
                <a:cs typeface="Times New Roman" panose="02020603050405020304" pitchFamily="18" charset="0"/>
              </a:rPr>
              <a:t>xét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vở</a:t>
            </a:r>
            <a:r>
              <a:rPr lang="en-US" sz="3600" b="1" dirty="0">
                <a:latin typeface="Times New Roman" panose="02020603050405020304" pitchFamily="18" charset="0"/>
                <a:cs typeface="Times New Roman" panose="02020603050405020304" pitchFamily="18" charset="0"/>
              </a:rPr>
              <a:t>.</a:t>
            </a:r>
          </a:p>
        </p:txBody>
      </p:sp>
      <p:cxnSp>
        <p:nvCxnSpPr>
          <p:cNvPr id="82" name="Straight Arrow Connector 81"/>
          <p:cNvCxnSpPr/>
          <p:nvPr/>
        </p:nvCxnSpPr>
        <p:spPr>
          <a:xfrm flipH="1">
            <a:off x="2032000" y="2667001"/>
            <a:ext cx="3761317" cy="79216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6"/>
          <p:cNvSpPr>
            <a:spLocks noChangeArrowheads="1"/>
          </p:cNvSpPr>
          <p:nvPr/>
        </p:nvSpPr>
        <p:spPr bwMode="gray">
          <a:xfrm>
            <a:off x="1008185" y="1752600"/>
            <a:ext cx="10421815" cy="914400"/>
          </a:xfrm>
          <a:prstGeom prst="roundRect">
            <a:avLst>
              <a:gd name="adj" fmla="val 16667"/>
            </a:avLst>
          </a:prstGeom>
          <a:solidFill>
            <a:schemeClr val="accent3">
              <a:lumMod val="20000"/>
              <a:lumOff val="80000"/>
            </a:schemeClr>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a:off x="5907618" y="1066800"/>
            <a:ext cx="16933" cy="7064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66092" y="1828801"/>
            <a:ext cx="10011508" cy="646331"/>
          </a:xfrm>
          <a:prstGeom prst="rect">
            <a:avLst/>
          </a:prstGeom>
          <a:solidFill>
            <a:schemeClr val="accent3">
              <a:lumMod val="20000"/>
              <a:lumOff val="80000"/>
            </a:schemeClr>
          </a:solidFill>
        </p:spPr>
        <p:txBody>
          <a:bodyPr wrap="square">
            <a:spAutoFit/>
          </a:bodyPr>
          <a:lstStyle/>
          <a:p>
            <a:pPr algn="ctr">
              <a:defRPr/>
            </a:pPr>
            <a:r>
              <a:rPr lang="en-US" sz="3600" b="1" dirty="0" err="1">
                <a:latin typeface="Times New Roman" panose="02020603050405020304" pitchFamily="18" charset="0"/>
                <a:cs typeface="Times New Roman" panose="02020603050405020304" pitchFamily="18" charset="0"/>
              </a:rPr>
              <a:t>Phát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
        <p:nvSpPr>
          <p:cNvPr id="13" name="AutoShape 36"/>
          <p:cNvSpPr>
            <a:spLocks noChangeArrowheads="1"/>
          </p:cNvSpPr>
          <p:nvPr/>
        </p:nvSpPr>
        <p:spPr bwMode="gray">
          <a:xfrm>
            <a:off x="2946401" y="235804"/>
            <a:ext cx="5892799" cy="907197"/>
          </a:xfrm>
          <a:prstGeom prst="roundRect">
            <a:avLst>
              <a:gd name="adj" fmla="val 16667"/>
            </a:avLst>
          </a:prstGeom>
          <a:solidFill>
            <a:schemeClr val="accent6">
              <a:lumMod val="20000"/>
              <a:lumOff val="80000"/>
            </a:schemeClr>
          </a:solidFill>
          <a:ln w="12700" algn="ctr">
            <a:solidFill>
              <a:schemeClr val="tx2"/>
            </a:solidFill>
            <a:round/>
            <a:headEnd/>
            <a:tailEnd/>
          </a:ln>
          <a:effectLst/>
          <a:scene3d>
            <a:camera prst="orthographicFront"/>
            <a:lightRig rig="threePt" dir="t"/>
          </a:scene3d>
          <a:sp3d>
            <a:bevelT/>
          </a:sp3d>
        </p:spPr>
        <p:txBody>
          <a:bodyPr wrap="none" anchor="ctr"/>
          <a:lstStyle/>
          <a:p>
            <a:pPr algn="ctr">
              <a:defRPr/>
            </a:pPr>
            <a:endParaRPr lang="en-US" dirty="0">
              <a:latin typeface="Arial" pitchFamily="34" charset="0"/>
              <a:cs typeface="Arial" pitchFamily="34" charset="0"/>
            </a:endParaRPr>
          </a:p>
        </p:txBody>
      </p:sp>
      <p:sp>
        <p:nvSpPr>
          <p:cNvPr id="14" name="Text Box 34"/>
          <p:cNvSpPr txBox="1">
            <a:spLocks noChangeArrowheads="1"/>
          </p:cNvSpPr>
          <p:nvPr/>
        </p:nvSpPr>
        <p:spPr bwMode="black">
          <a:xfrm>
            <a:off x="3149600" y="236538"/>
            <a:ext cx="5590117" cy="830262"/>
          </a:xfrm>
          <a:prstGeom prst="rect">
            <a:avLst/>
          </a:prstGeom>
          <a:solidFill>
            <a:schemeClr val="accent6">
              <a:lumMod val="20000"/>
              <a:lumOff val="80000"/>
            </a:schemeClr>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4800" b="1" dirty="0" err="1">
                <a:solidFill>
                  <a:srgbClr val="FF0000"/>
                </a:solidFill>
                <a:latin typeface="Times New Roman" panose="02020603050405020304" pitchFamily="18" charset="0"/>
                <a:cs typeface="Times New Roman" panose="02020603050405020304" pitchFamily="18" charset="0"/>
              </a:rPr>
              <a:t>Giải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pháp</a:t>
            </a:r>
            <a:r>
              <a:rPr lang="en-US" altLang="en-US" sz="48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128807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82"/>
                                        </p:tgtEl>
                                        <p:attrNameLst>
                                          <p:attrName>style.visibility</p:attrName>
                                        </p:attrNameLst>
                                      </p:cBhvr>
                                      <p:to>
                                        <p:strVal val="visible"/>
                                      </p:to>
                                    </p:set>
                                    <p:anim calcmode="lin" valueType="num">
                                      <p:cBhvr additive="base">
                                        <p:cTn id="24" dur="500" fill="hold"/>
                                        <p:tgtEl>
                                          <p:spTgt spid="82"/>
                                        </p:tgtEl>
                                        <p:attrNameLst>
                                          <p:attrName>ppt_x</p:attrName>
                                        </p:attrNameLst>
                                      </p:cBhvr>
                                      <p:tavLst>
                                        <p:tav tm="0">
                                          <p:val>
                                            <p:strVal val="#ppt_x"/>
                                          </p:val>
                                        </p:tav>
                                        <p:tav tm="100000">
                                          <p:val>
                                            <p:strVal val="#ppt_x"/>
                                          </p:val>
                                        </p:tav>
                                      </p:tavLst>
                                    </p:anim>
                                    <p:anim calcmode="lin" valueType="num">
                                      <p:cBhvr additive="base">
                                        <p:cTn id="25" dur="500" fill="hold"/>
                                        <p:tgtEl>
                                          <p:spTgt spid="8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5850"/>
                                        </p:tgtEl>
                                        <p:attrNameLst>
                                          <p:attrName>style.visibility</p:attrName>
                                        </p:attrNameLst>
                                      </p:cBhvr>
                                      <p:to>
                                        <p:strVal val="visible"/>
                                      </p:to>
                                    </p:set>
                                    <p:anim calcmode="lin" valueType="num">
                                      <p:cBhvr additive="base">
                                        <p:cTn id="28" dur="500" fill="hold"/>
                                        <p:tgtEl>
                                          <p:spTgt spid="35850"/>
                                        </p:tgtEl>
                                        <p:attrNameLst>
                                          <p:attrName>ppt_x</p:attrName>
                                        </p:attrNameLst>
                                      </p:cBhvr>
                                      <p:tavLst>
                                        <p:tav tm="0">
                                          <p:val>
                                            <p:strVal val="#ppt_x"/>
                                          </p:val>
                                        </p:tav>
                                        <p:tav tm="100000">
                                          <p:val>
                                            <p:strVal val="#ppt_x"/>
                                          </p:val>
                                        </p:tav>
                                      </p:tavLst>
                                    </p:anim>
                                    <p:anim calcmode="lin" valueType="num">
                                      <p:cBhvr additive="base">
                                        <p:cTn id="29" dur="500" fill="hold"/>
                                        <p:tgtEl>
                                          <p:spTgt spid="358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16" y="0"/>
            <a:ext cx="1145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7518400" y="6248400"/>
            <a:ext cx="2336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24" y="164123"/>
            <a:ext cx="5385288" cy="63890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381" y="164123"/>
            <a:ext cx="5833696" cy="6389078"/>
          </a:xfrm>
          <a:prstGeom prst="rect">
            <a:avLst/>
          </a:prstGeom>
        </p:spPr>
      </p:pic>
    </p:spTree>
    <p:extLst>
      <p:ext uri="{BB962C8B-B14F-4D97-AF65-F5344CB8AC3E}">
        <p14:creationId xmlns:p14="http://schemas.microsoft.com/office/powerpoint/2010/main" val="3519857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0" y="3535402"/>
            <a:ext cx="3962400" cy="2686709"/>
          </a:xfrm>
          <a:prstGeom prst="roundRect">
            <a:avLst>
              <a:gd name="adj" fmla="val 16667"/>
            </a:avLst>
          </a:prstGeom>
          <a:solidFill>
            <a:srgbClr val="92D050"/>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3600" b="1" dirty="0" err="1">
                <a:latin typeface="Times New Roman" panose="02020603050405020304" pitchFamily="18" charset="0"/>
                <a:cs typeface="Times New Roman" panose="02020603050405020304" pitchFamily="18" charset="0"/>
              </a:rPr>
              <a:t>Giáo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endParaRPr lang="en-US" sz="3600" b="1" dirty="0">
              <a:latin typeface="Times New Roman" panose="02020603050405020304" pitchFamily="18" charset="0"/>
              <a:cs typeface="Times New Roman" panose="02020603050405020304" pitchFamily="18" charset="0"/>
            </a:endParaRPr>
          </a:p>
          <a:p>
            <a:pPr algn="ctr">
              <a:defRPr/>
            </a:pP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a:t>
            </a: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a:t>
            </a: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p>
          <a:p>
            <a:pPr>
              <a:defRPr/>
            </a:pPr>
            <a:r>
              <a:rPr lang="en-US" sz="3600" b="1" dirty="0" err="1">
                <a:latin typeface="Times New Roman" panose="02020603050405020304" pitchFamily="18" charset="0"/>
                <a:cs typeface="Times New Roman" panose="02020603050405020304" pitchFamily="18" charset="0"/>
              </a:rPr>
              <a:t>xét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vở</a:t>
            </a:r>
            <a:r>
              <a:rPr lang="en-US" sz="3600" b="1" dirty="0">
                <a:latin typeface="Times New Roman" panose="02020603050405020304" pitchFamily="18" charset="0"/>
                <a:cs typeface="Times New Roman" panose="02020603050405020304" pitchFamily="18" charset="0"/>
              </a:rPr>
              <a:t>.</a:t>
            </a:r>
          </a:p>
        </p:txBody>
      </p:sp>
      <p:sp>
        <p:nvSpPr>
          <p:cNvPr id="51" name="AutoShape 10"/>
          <p:cNvSpPr>
            <a:spLocks noChangeArrowheads="1"/>
          </p:cNvSpPr>
          <p:nvPr/>
        </p:nvSpPr>
        <p:spPr bwMode="ltGray">
          <a:xfrm>
            <a:off x="4165600" y="3562358"/>
            <a:ext cx="4267200" cy="2677423"/>
          </a:xfrm>
          <a:prstGeom prst="roundRect">
            <a:avLst>
              <a:gd name="adj" fmla="val 16667"/>
            </a:avLst>
          </a:prstGeom>
          <a:solidFill>
            <a:srgbClr val="92D050"/>
          </a:solidFill>
          <a:ln w="12700" algn="ctr">
            <a:solidFill>
              <a:srgbClr val="808080"/>
            </a:solidFill>
            <a:round/>
            <a:headEnd/>
            <a:tailEnd/>
          </a:ln>
          <a:effectLst/>
          <a:scene3d>
            <a:camera prst="orthographicFront"/>
            <a:lightRig rig="threePt" dir="t"/>
          </a:scene3d>
          <a:sp3d>
            <a:bevelT w="139700" h="139700" prst="divot"/>
          </a:sp3d>
        </p:spPr>
        <p:txBody>
          <a:bodyPr wrap="none" anchor="ctr"/>
          <a:lstStyle/>
          <a:p>
            <a:pPr algn="ctr">
              <a:defRPr/>
            </a:pP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endParaRPr lang="en-US" sz="3600" b="1" dirty="0">
              <a:latin typeface="Times New Roman" panose="02020603050405020304" pitchFamily="18" charset="0"/>
              <a:cs typeface="Times New Roman" panose="02020603050405020304" pitchFamily="18" charset="0"/>
            </a:endParaRPr>
          </a:p>
          <a:p>
            <a:pPr algn="ct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endParaRPr lang="en-US" sz="3600" b="1" dirty="0">
              <a:latin typeface="Times New Roman" panose="02020603050405020304" pitchFamily="18" charset="0"/>
              <a:cs typeface="Times New Roman" panose="02020603050405020304" pitchFamily="18" charset="0"/>
            </a:endParaRP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endParaRPr lang="en-US" sz="3600" b="1" dirty="0">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rot="5400000">
            <a:off x="5372101" y="3083984"/>
            <a:ext cx="838200" cy="423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2032000" y="2667001"/>
            <a:ext cx="3761317" cy="79216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6"/>
          <p:cNvSpPr>
            <a:spLocks noChangeArrowheads="1"/>
          </p:cNvSpPr>
          <p:nvPr/>
        </p:nvSpPr>
        <p:spPr bwMode="gray">
          <a:xfrm>
            <a:off x="1008185" y="1752600"/>
            <a:ext cx="10421815" cy="914400"/>
          </a:xfrm>
          <a:prstGeom prst="roundRect">
            <a:avLst>
              <a:gd name="adj" fmla="val 16667"/>
            </a:avLst>
          </a:prstGeom>
          <a:solidFill>
            <a:schemeClr val="accent3">
              <a:lumMod val="20000"/>
              <a:lumOff val="80000"/>
            </a:schemeClr>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a:off x="5907618" y="1066800"/>
            <a:ext cx="16933" cy="7064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66092" y="1828801"/>
            <a:ext cx="10011508" cy="646331"/>
          </a:xfrm>
          <a:prstGeom prst="rect">
            <a:avLst/>
          </a:prstGeom>
          <a:solidFill>
            <a:schemeClr val="accent3">
              <a:lumMod val="20000"/>
              <a:lumOff val="80000"/>
            </a:schemeClr>
          </a:solidFill>
        </p:spPr>
        <p:txBody>
          <a:bodyPr wrap="square">
            <a:spAutoFit/>
          </a:bodyPr>
          <a:lstStyle/>
          <a:p>
            <a:pPr algn="ctr">
              <a:defRPr/>
            </a:pPr>
            <a:r>
              <a:rPr lang="en-US" sz="3600" b="1" dirty="0" err="1">
                <a:latin typeface="Times New Roman" panose="02020603050405020304" pitchFamily="18" charset="0"/>
                <a:cs typeface="Times New Roman" panose="02020603050405020304" pitchFamily="18" charset="0"/>
              </a:rPr>
              <a:t>Phát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
        <p:nvSpPr>
          <p:cNvPr id="13" name="AutoShape 36"/>
          <p:cNvSpPr>
            <a:spLocks noChangeArrowheads="1"/>
          </p:cNvSpPr>
          <p:nvPr/>
        </p:nvSpPr>
        <p:spPr bwMode="gray">
          <a:xfrm>
            <a:off x="2946401" y="235804"/>
            <a:ext cx="5892799" cy="907197"/>
          </a:xfrm>
          <a:prstGeom prst="roundRect">
            <a:avLst>
              <a:gd name="adj" fmla="val 16667"/>
            </a:avLst>
          </a:prstGeom>
          <a:solidFill>
            <a:schemeClr val="accent6">
              <a:lumMod val="20000"/>
              <a:lumOff val="80000"/>
            </a:schemeClr>
          </a:solidFill>
          <a:ln w="12700" algn="ctr">
            <a:solidFill>
              <a:schemeClr val="tx2"/>
            </a:solidFill>
            <a:round/>
            <a:headEnd/>
            <a:tailEnd/>
          </a:ln>
          <a:effectLst/>
          <a:scene3d>
            <a:camera prst="orthographicFront"/>
            <a:lightRig rig="threePt" dir="t"/>
          </a:scene3d>
          <a:sp3d>
            <a:bevelT/>
          </a:sp3d>
        </p:spPr>
        <p:txBody>
          <a:bodyPr wrap="none" anchor="ctr"/>
          <a:lstStyle/>
          <a:p>
            <a:pPr algn="ctr">
              <a:defRPr/>
            </a:pPr>
            <a:endParaRPr lang="en-US" dirty="0">
              <a:latin typeface="Arial" pitchFamily="34" charset="0"/>
              <a:cs typeface="Arial" pitchFamily="34" charset="0"/>
            </a:endParaRPr>
          </a:p>
        </p:txBody>
      </p:sp>
      <p:sp>
        <p:nvSpPr>
          <p:cNvPr id="14" name="Text Box 34"/>
          <p:cNvSpPr txBox="1">
            <a:spLocks noChangeArrowheads="1"/>
          </p:cNvSpPr>
          <p:nvPr/>
        </p:nvSpPr>
        <p:spPr bwMode="black">
          <a:xfrm>
            <a:off x="3149600" y="236538"/>
            <a:ext cx="5590117" cy="830262"/>
          </a:xfrm>
          <a:prstGeom prst="rect">
            <a:avLst/>
          </a:prstGeom>
          <a:solidFill>
            <a:schemeClr val="accent6">
              <a:lumMod val="20000"/>
              <a:lumOff val="80000"/>
            </a:schemeClr>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4800" b="1" dirty="0" err="1">
                <a:solidFill>
                  <a:srgbClr val="FF0000"/>
                </a:solidFill>
                <a:latin typeface="Times New Roman" panose="02020603050405020304" pitchFamily="18" charset="0"/>
                <a:cs typeface="Times New Roman" panose="02020603050405020304" pitchFamily="18" charset="0"/>
              </a:rPr>
              <a:t>Giải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pháp</a:t>
            </a:r>
            <a:r>
              <a:rPr lang="en-US" altLang="en-US" sz="48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919923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circle(in)">
                                      <p:cBhvr>
                                        <p:cTn id="10"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356" y="0"/>
            <a:ext cx="7244860" cy="6858000"/>
          </a:xfrm>
          <a:prstGeom prst="rect">
            <a:avLst/>
          </a:prstGeom>
        </p:spPr>
      </p:pic>
    </p:spTree>
    <p:extLst>
      <p:ext uri="{BB962C8B-B14F-4D97-AF65-F5344CB8AC3E}">
        <p14:creationId xmlns:p14="http://schemas.microsoft.com/office/powerpoint/2010/main" val="2473643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3" y="0"/>
            <a:ext cx="6635262" cy="6858000"/>
          </a:xfrm>
          <a:prstGeom prst="rect">
            <a:avLst/>
          </a:prstGeom>
        </p:spPr>
      </p:pic>
    </p:spTree>
    <p:extLst>
      <p:ext uri="{BB962C8B-B14F-4D97-AF65-F5344CB8AC3E}">
        <p14:creationId xmlns:p14="http://schemas.microsoft.com/office/powerpoint/2010/main" val="9840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0" y="3535402"/>
            <a:ext cx="3962400" cy="2686709"/>
          </a:xfrm>
          <a:prstGeom prst="roundRect">
            <a:avLst>
              <a:gd name="adj" fmla="val 16667"/>
            </a:avLst>
          </a:prstGeom>
          <a:solidFill>
            <a:srgbClr val="92D050"/>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3600" b="1" dirty="0" err="1">
                <a:latin typeface="Times New Roman" panose="02020603050405020304" pitchFamily="18" charset="0"/>
                <a:cs typeface="Times New Roman" panose="02020603050405020304" pitchFamily="18" charset="0"/>
              </a:rPr>
              <a:t>Giáo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endParaRPr lang="en-US" sz="3600" b="1" dirty="0">
              <a:latin typeface="Times New Roman" panose="02020603050405020304" pitchFamily="18" charset="0"/>
              <a:cs typeface="Times New Roman" panose="02020603050405020304" pitchFamily="18" charset="0"/>
            </a:endParaRPr>
          </a:p>
          <a:p>
            <a:pPr algn="ctr">
              <a:defRPr/>
            </a:pP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a:t>
            </a: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a:t>
            </a: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p>
          <a:p>
            <a:pPr>
              <a:defRPr/>
            </a:pPr>
            <a:r>
              <a:rPr lang="en-US" sz="3600" b="1" dirty="0" err="1">
                <a:latin typeface="Times New Roman" panose="02020603050405020304" pitchFamily="18" charset="0"/>
                <a:cs typeface="Times New Roman" panose="02020603050405020304" pitchFamily="18" charset="0"/>
              </a:rPr>
              <a:t>xét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vở</a:t>
            </a:r>
            <a:endParaRPr lang="en-US" sz="3600" b="1" dirty="0">
              <a:latin typeface="Times New Roman" panose="02020603050405020304" pitchFamily="18" charset="0"/>
              <a:cs typeface="Times New Roman" panose="02020603050405020304" pitchFamily="18" charset="0"/>
            </a:endParaRPr>
          </a:p>
        </p:txBody>
      </p:sp>
      <p:sp>
        <p:nvSpPr>
          <p:cNvPr id="51" name="AutoShape 10"/>
          <p:cNvSpPr>
            <a:spLocks noChangeArrowheads="1"/>
          </p:cNvSpPr>
          <p:nvPr/>
        </p:nvSpPr>
        <p:spPr bwMode="ltGray">
          <a:xfrm>
            <a:off x="4165600" y="3562358"/>
            <a:ext cx="4267200" cy="2677423"/>
          </a:xfrm>
          <a:prstGeom prst="roundRect">
            <a:avLst>
              <a:gd name="adj" fmla="val 16667"/>
            </a:avLst>
          </a:prstGeom>
          <a:solidFill>
            <a:srgbClr val="92D050"/>
          </a:solidFill>
          <a:ln w="12700" algn="ctr">
            <a:solidFill>
              <a:srgbClr val="808080"/>
            </a:solidFill>
            <a:round/>
            <a:headEnd/>
            <a:tailEnd/>
          </a:ln>
          <a:effectLst/>
          <a:scene3d>
            <a:camera prst="orthographicFront"/>
            <a:lightRig rig="threePt" dir="t"/>
          </a:scene3d>
          <a:sp3d>
            <a:bevelT w="139700" h="139700" prst="divot"/>
          </a:sp3d>
        </p:spPr>
        <p:txBody>
          <a:bodyPr wrap="none" anchor="ctr"/>
          <a:lstStyle/>
          <a:p>
            <a:pPr algn="ctr">
              <a:defRPr/>
            </a:pP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endParaRPr lang="en-US" sz="3600" b="1" dirty="0">
              <a:latin typeface="Times New Roman" panose="02020603050405020304" pitchFamily="18" charset="0"/>
              <a:cs typeface="Times New Roman" panose="02020603050405020304" pitchFamily="18" charset="0"/>
            </a:endParaRPr>
          </a:p>
          <a:p>
            <a:pPr algn="ct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endParaRPr lang="en-US" sz="3600" b="1" dirty="0">
              <a:latin typeface="Times New Roman" panose="02020603050405020304" pitchFamily="18" charset="0"/>
              <a:cs typeface="Times New Roman" panose="02020603050405020304" pitchFamily="18" charset="0"/>
            </a:endParaRPr>
          </a:p>
          <a:p>
            <a:pPr>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endParaRPr lang="en-US" sz="3600" b="1" dirty="0">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flipH="1">
            <a:off x="5870334" y="2667002"/>
            <a:ext cx="22466" cy="8674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2032000" y="2667001"/>
            <a:ext cx="3761317" cy="79216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6"/>
          <p:cNvSpPr>
            <a:spLocks noChangeArrowheads="1"/>
          </p:cNvSpPr>
          <p:nvPr/>
        </p:nvSpPr>
        <p:spPr bwMode="gray">
          <a:xfrm>
            <a:off x="1088292" y="1752600"/>
            <a:ext cx="10421815" cy="914400"/>
          </a:xfrm>
          <a:prstGeom prst="roundRect">
            <a:avLst>
              <a:gd name="adj" fmla="val 16667"/>
            </a:avLst>
          </a:prstGeom>
          <a:solidFill>
            <a:schemeClr val="accent3">
              <a:lumMod val="20000"/>
              <a:lumOff val="80000"/>
            </a:schemeClr>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a:off x="5907618" y="1066800"/>
            <a:ext cx="16933" cy="7064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66092" y="1828801"/>
            <a:ext cx="10011508" cy="646331"/>
          </a:xfrm>
          <a:prstGeom prst="rect">
            <a:avLst/>
          </a:prstGeom>
          <a:solidFill>
            <a:schemeClr val="accent3">
              <a:lumMod val="20000"/>
              <a:lumOff val="80000"/>
            </a:schemeClr>
          </a:solidFill>
        </p:spPr>
        <p:txBody>
          <a:bodyPr wrap="square">
            <a:spAutoFit/>
          </a:bodyPr>
          <a:lstStyle/>
          <a:p>
            <a:pPr algn="ctr">
              <a:defRPr/>
            </a:pPr>
            <a:r>
              <a:rPr lang="en-US" sz="3600" b="1" dirty="0" err="1">
                <a:latin typeface="Times New Roman" panose="02020603050405020304" pitchFamily="18" charset="0"/>
                <a:cs typeface="Times New Roman" panose="02020603050405020304" pitchFamily="18" charset="0"/>
              </a:rPr>
              <a:t>Phát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
        <p:nvSpPr>
          <p:cNvPr id="22" name="AutoShape 10"/>
          <p:cNvSpPr>
            <a:spLocks noChangeArrowheads="1"/>
          </p:cNvSpPr>
          <p:nvPr/>
        </p:nvSpPr>
        <p:spPr bwMode="ltGray">
          <a:xfrm>
            <a:off x="8636000" y="3564816"/>
            <a:ext cx="3556000" cy="2677423"/>
          </a:xfrm>
          <a:prstGeom prst="roundRect">
            <a:avLst>
              <a:gd name="adj" fmla="val 16667"/>
            </a:avLst>
          </a:prstGeom>
          <a:solidFill>
            <a:srgbClr val="92D050"/>
          </a:solidFill>
          <a:ln w="12700" algn="ctr">
            <a:solidFill>
              <a:srgbClr val="808080"/>
            </a:solidFill>
            <a:round/>
            <a:headEnd/>
            <a:tailEnd/>
          </a:ln>
          <a:effectLst/>
          <a:scene3d>
            <a:camera prst="orthographicFront"/>
            <a:lightRig rig="threePt" dir="t"/>
          </a:scene3d>
          <a:sp3d>
            <a:bevelT w="139700" h="139700" prst="divot"/>
          </a:sp3d>
        </p:spPr>
        <p:txBody>
          <a:bodyPr wrap="none" anchor="ctr"/>
          <a:lstStyle/>
          <a:p>
            <a:pPr algn="ctr">
              <a:defRPr/>
            </a:pPr>
            <a:r>
              <a:rPr lang="en-US" sz="3600" b="1" dirty="0" err="1">
                <a:latin typeface="Times New Roman" panose="02020603050405020304" pitchFamily="18" charset="0"/>
                <a:cs typeface="Times New Roman" panose="02020603050405020304" pitchFamily="18" charset="0"/>
              </a:rPr>
              <a:t>Phụ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huynh</a:t>
            </a:r>
            <a:endParaRPr lang="en-US" sz="3600" b="1" dirty="0">
              <a:latin typeface="Times New Roman" panose="02020603050405020304" pitchFamily="18" charset="0"/>
              <a:cs typeface="Times New Roman" panose="02020603050405020304" pitchFamily="18" charset="0"/>
            </a:endParaRPr>
          </a:p>
          <a:p>
            <a:pPr algn="ctr">
              <a:defRPr/>
            </a:pPr>
            <a:r>
              <a:rPr lang="en-US" sz="3600" b="1" dirty="0" err="1">
                <a:latin typeface="Times New Roman" panose="02020603050405020304" pitchFamily="18" charset="0"/>
                <a:cs typeface="Times New Roman" panose="02020603050405020304" pitchFamily="18" charset="0"/>
              </a:rPr>
              <a:t>tham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gia</a:t>
            </a:r>
            <a:endParaRPr lang="en-US" sz="3600" b="1" dirty="0">
              <a:latin typeface="Times New Roman" panose="02020603050405020304" pitchFamily="18" charset="0"/>
              <a:cs typeface="Times New Roman" panose="02020603050405020304" pitchFamily="18" charset="0"/>
            </a:endParaRPr>
          </a:p>
          <a:p>
            <a:pPr algn="ctr">
              <a:defRPr/>
            </a:pP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endParaRPr lang="en-US" sz="3600" b="1" dirty="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a:off x="5944658" y="2667002"/>
            <a:ext cx="3929593" cy="8674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AutoShape 36"/>
          <p:cNvSpPr>
            <a:spLocks noChangeArrowheads="1"/>
          </p:cNvSpPr>
          <p:nvPr/>
        </p:nvSpPr>
        <p:spPr bwMode="gray">
          <a:xfrm>
            <a:off x="2946401" y="235804"/>
            <a:ext cx="5892799" cy="907197"/>
          </a:xfrm>
          <a:prstGeom prst="roundRect">
            <a:avLst>
              <a:gd name="adj" fmla="val 16667"/>
            </a:avLst>
          </a:prstGeom>
          <a:solidFill>
            <a:schemeClr val="accent6">
              <a:lumMod val="20000"/>
              <a:lumOff val="80000"/>
            </a:schemeClr>
          </a:solidFill>
          <a:ln w="12700" algn="ctr">
            <a:solidFill>
              <a:schemeClr val="tx2"/>
            </a:solidFill>
            <a:round/>
            <a:headEnd/>
            <a:tailEnd/>
          </a:ln>
          <a:effectLst/>
          <a:scene3d>
            <a:camera prst="orthographicFront"/>
            <a:lightRig rig="threePt" dir="t"/>
          </a:scene3d>
          <a:sp3d>
            <a:bevelT/>
          </a:sp3d>
        </p:spPr>
        <p:txBody>
          <a:bodyPr wrap="none" anchor="ctr"/>
          <a:lstStyle/>
          <a:p>
            <a:pPr algn="ctr">
              <a:defRPr/>
            </a:pPr>
            <a:endParaRPr lang="en-US" dirty="0">
              <a:latin typeface="Arial" pitchFamily="34" charset="0"/>
              <a:cs typeface="Arial" pitchFamily="34" charset="0"/>
            </a:endParaRPr>
          </a:p>
        </p:txBody>
      </p:sp>
      <p:sp>
        <p:nvSpPr>
          <p:cNvPr id="14" name="Text Box 34"/>
          <p:cNvSpPr txBox="1">
            <a:spLocks noChangeArrowheads="1"/>
          </p:cNvSpPr>
          <p:nvPr/>
        </p:nvSpPr>
        <p:spPr bwMode="black">
          <a:xfrm>
            <a:off x="3149600" y="236538"/>
            <a:ext cx="5590117" cy="830262"/>
          </a:xfrm>
          <a:prstGeom prst="rect">
            <a:avLst/>
          </a:prstGeom>
          <a:solidFill>
            <a:schemeClr val="accent6">
              <a:lumMod val="20000"/>
              <a:lumOff val="80000"/>
            </a:schemeClr>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4800" b="1" dirty="0" err="1">
                <a:solidFill>
                  <a:srgbClr val="FF0000"/>
                </a:solidFill>
                <a:latin typeface="Times New Roman" panose="02020603050405020304" pitchFamily="18" charset="0"/>
                <a:cs typeface="Times New Roman" panose="02020603050405020304" pitchFamily="18" charset="0"/>
              </a:rPr>
              <a:t>Giải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pháp</a:t>
            </a:r>
            <a:r>
              <a:rPr lang="en-US" altLang="en-US" sz="48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1530354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9413" y="388275"/>
            <a:ext cx="8573181"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NỘI DUNG BIỆN PHÁP</a:t>
            </a:r>
            <a:endParaRPr lang="en-US" sz="6000" b="1" cap="none"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ounded Rectangle 7"/>
          <p:cNvSpPr/>
          <p:nvPr/>
        </p:nvSpPr>
        <p:spPr>
          <a:xfrm>
            <a:off x="4724398" y="2039815"/>
            <a:ext cx="2461846" cy="39623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464062" y="2039816"/>
            <a:ext cx="2426676" cy="39623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26124" y="2039815"/>
            <a:ext cx="2567353" cy="3962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54370" y="2215662"/>
            <a:ext cx="1946031" cy="738553"/>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54371" y="2297724"/>
            <a:ext cx="1946030" cy="523220"/>
          </a:xfrm>
          <a:prstGeom prst="rect">
            <a:avLst/>
          </a:prstGeom>
          <a:noFill/>
        </p:spPr>
        <p:txBody>
          <a:bodyPr wrap="square" rtlCol="0">
            <a:spAutoFit/>
          </a:bodyPr>
          <a:lstStyle/>
          <a:p>
            <a:r>
              <a:rPr lang="en-US" sz="2800" b="1" dirty="0" err="1">
                <a:solidFill>
                  <a:srgbClr val="C00000"/>
                </a:solidFill>
              </a:rPr>
              <a:t>Gi</a:t>
            </a:r>
            <a:r>
              <a:rPr lang="en-US" sz="2800" b="1" dirty="0" err="1">
                <a:solidFill>
                  <a:srgbClr val="C00000"/>
                </a:solidFill>
                <a:latin typeface="Times New Roman" pitchFamily="18" charset="0"/>
                <a:cs typeface="Times New Roman" pitchFamily="18" charset="0"/>
              </a:rPr>
              <a:t>ải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 1</a:t>
            </a:r>
            <a:endParaRPr lang="en-US" sz="2800" b="1" dirty="0">
              <a:solidFill>
                <a:srgbClr val="C00000"/>
              </a:solidFill>
            </a:endParaRPr>
          </a:p>
        </p:txBody>
      </p:sp>
      <p:sp>
        <p:nvSpPr>
          <p:cNvPr id="13" name="Oval 12"/>
          <p:cNvSpPr/>
          <p:nvPr/>
        </p:nvSpPr>
        <p:spPr>
          <a:xfrm>
            <a:off x="4958861" y="2215661"/>
            <a:ext cx="2063263" cy="665443"/>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29199" y="2260397"/>
            <a:ext cx="2063263" cy="523220"/>
          </a:xfrm>
          <a:prstGeom prst="rect">
            <a:avLst/>
          </a:prstGeom>
          <a:noFill/>
        </p:spPr>
        <p:txBody>
          <a:bodyPr wrap="square" rtlCol="0">
            <a:spAutoFit/>
          </a:bodyPr>
          <a:lstStyle/>
          <a:p>
            <a:r>
              <a:rPr lang="en-US" sz="2800" b="1" dirty="0" err="1">
                <a:solidFill>
                  <a:srgbClr val="C00000"/>
                </a:solidFill>
              </a:rPr>
              <a:t>G</a:t>
            </a:r>
            <a:r>
              <a:rPr lang="en-US" sz="2800" b="1" dirty="0" err="1">
                <a:solidFill>
                  <a:srgbClr val="C00000"/>
                </a:solidFill>
                <a:latin typeface="Times New Roman" pitchFamily="18" charset="0"/>
                <a:cs typeface="Times New Roman" pitchFamily="18" charset="0"/>
              </a:rPr>
              <a:t>iải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 2</a:t>
            </a:r>
            <a:endParaRPr lang="en-US" sz="2800" b="1" dirty="0">
              <a:solidFill>
                <a:srgbClr val="C00000"/>
              </a:solidFill>
            </a:endParaRPr>
          </a:p>
        </p:txBody>
      </p:sp>
      <p:sp>
        <p:nvSpPr>
          <p:cNvPr id="15" name="Oval 14"/>
          <p:cNvSpPr/>
          <p:nvPr/>
        </p:nvSpPr>
        <p:spPr>
          <a:xfrm>
            <a:off x="8745416" y="2297724"/>
            <a:ext cx="1957754" cy="656491"/>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45416" y="2357885"/>
            <a:ext cx="2145322" cy="523220"/>
          </a:xfrm>
          <a:prstGeom prst="rect">
            <a:avLst/>
          </a:prstGeom>
          <a:noFill/>
        </p:spPr>
        <p:txBody>
          <a:bodyPr wrap="square" rtlCol="0">
            <a:spAutoFit/>
          </a:bodyPr>
          <a:lstStyle/>
          <a:p>
            <a:r>
              <a:rPr lang="en-US" sz="2800" b="1" dirty="0" err="1">
                <a:solidFill>
                  <a:srgbClr val="C00000"/>
                </a:solidFill>
                <a:latin typeface="Times New Roman" pitchFamily="18" charset="0"/>
                <a:cs typeface="Times New Roman" pitchFamily="18" charset="0"/>
              </a:rPr>
              <a:t>Giải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 3</a:t>
            </a:r>
          </a:p>
        </p:txBody>
      </p:sp>
      <p:sp>
        <p:nvSpPr>
          <p:cNvPr id="17" name="TextBox 16"/>
          <p:cNvSpPr txBox="1"/>
          <p:nvPr/>
        </p:nvSpPr>
        <p:spPr>
          <a:xfrm>
            <a:off x="1055077" y="3212123"/>
            <a:ext cx="2309446" cy="1938992"/>
          </a:xfrm>
          <a:prstGeom prst="rect">
            <a:avLst/>
          </a:prstGeom>
          <a:noFill/>
        </p:spPr>
        <p:txBody>
          <a:bodyPr wrap="square" rtlCol="0">
            <a:spAutoFit/>
          </a:bodyPr>
          <a:lstStyle/>
          <a:p>
            <a:pPr algn="just"/>
            <a:r>
              <a:rPr lang="en-US" sz="2400" b="1" dirty="0" err="1">
                <a:solidFill>
                  <a:schemeClr val="tx1">
                    <a:lumMod val="95000"/>
                    <a:lumOff val="5000"/>
                  </a:schemeClr>
                </a:solidFill>
                <a:latin typeface="Times New Roman" pitchFamily="18" charset="0"/>
                <a:cs typeface="Times New Roman" pitchFamily="18" charset="0"/>
              </a:rPr>
              <a:t>Tạo</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hứng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thú</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và</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cung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cấp</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vốn</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hiểu</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biết</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về</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thực</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tế</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cho</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học</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sinh</a:t>
            </a:r>
            <a:endParaRPr lang="en-US" sz="2400" b="1" dirty="0">
              <a:solidFill>
                <a:schemeClr val="tx1">
                  <a:lumMod val="95000"/>
                  <a:lumOff val="5000"/>
                </a:schemeClr>
              </a:solidFill>
              <a:latin typeface="Times New Roman" pitchFamily="18" charset="0"/>
              <a:cs typeface="Times New Roman" pitchFamily="18" charset="0"/>
            </a:endParaRPr>
          </a:p>
        </p:txBody>
      </p:sp>
      <p:sp>
        <p:nvSpPr>
          <p:cNvPr id="18" name="TextBox 17"/>
          <p:cNvSpPr txBox="1"/>
          <p:nvPr/>
        </p:nvSpPr>
        <p:spPr>
          <a:xfrm>
            <a:off x="4958861" y="3259017"/>
            <a:ext cx="2063263" cy="2677656"/>
          </a:xfrm>
          <a:prstGeom prst="rect">
            <a:avLst/>
          </a:prstGeom>
          <a:noFill/>
        </p:spPr>
        <p:txBody>
          <a:bodyPr wrap="square" rtlCol="0">
            <a:spAutoFit/>
          </a:bodyPr>
          <a:lstStyle/>
          <a:p>
            <a:pPr algn="just"/>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qua </a:t>
            </a:r>
            <a:r>
              <a:rPr lang="en-US" sz="2400" b="1" dirty="0" err="1">
                <a:latin typeface="Times New Roman" pitchFamily="18" charset="0"/>
                <a:cs typeface="Times New Roman" pitchFamily="18" charset="0"/>
              </a:rPr>
              <a:t>việc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endParaRPr lang="en-US" sz="2400" b="1" dirty="0">
              <a:latin typeface="Times New Roman" pitchFamily="18" charset="0"/>
              <a:cs typeface="Times New Roman" pitchFamily="18" charset="0"/>
            </a:endParaRPr>
          </a:p>
        </p:txBody>
      </p:sp>
      <p:sp>
        <p:nvSpPr>
          <p:cNvPr id="19" name="TextBox 18"/>
          <p:cNvSpPr txBox="1"/>
          <p:nvPr/>
        </p:nvSpPr>
        <p:spPr>
          <a:xfrm>
            <a:off x="8675078" y="3446585"/>
            <a:ext cx="2063261" cy="1569660"/>
          </a:xfrm>
          <a:prstGeom prst="rect">
            <a:avLst/>
          </a:prstGeom>
          <a:noFill/>
        </p:spPr>
        <p:txBody>
          <a:bodyPr wrap="square" rtlCol="0">
            <a:spAutoFit/>
          </a:bodyPr>
          <a:lstStyle/>
          <a:p>
            <a:pPr algn="just"/>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99748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7"/>
          <p:cNvGrpSpPr>
            <a:grpSpLocks/>
          </p:cNvGrpSpPr>
          <p:nvPr/>
        </p:nvGrpSpPr>
        <p:grpSpPr bwMode="auto">
          <a:xfrm>
            <a:off x="1019468" y="-68263"/>
            <a:ext cx="10258132" cy="1102255"/>
            <a:chOff x="1803761" y="1313182"/>
            <a:chExt cx="5831303" cy="1534941"/>
          </a:xfrm>
        </p:grpSpPr>
        <p:grpSp>
          <p:nvGrpSpPr>
            <p:cNvPr id="27709" name="Group 18"/>
            <p:cNvGrpSpPr>
              <a:grpSpLocks/>
            </p:cNvGrpSpPr>
            <p:nvPr/>
          </p:nvGrpSpPr>
          <p:grpSpPr bwMode="auto">
            <a:xfrm>
              <a:off x="1803761" y="1487637"/>
              <a:ext cx="5831303" cy="1360486"/>
              <a:chOff x="1803761" y="1487637"/>
              <a:chExt cx="5831303" cy="1360486"/>
            </a:xfrm>
          </p:grpSpPr>
          <p:pic>
            <p:nvPicPr>
              <p:cNvPr id="27714" name="Picture 345" descr="shadow_1_m"/>
              <p:cNvPicPr>
                <a:picLocks noChangeAspect="1" noChangeArrowheads="1"/>
              </p:cNvPicPr>
              <p:nvPr/>
            </p:nvPicPr>
            <p:blipFill>
              <a:blip r:embed="rId2">
                <a:extLst>
                  <a:ext uri="{28A0092B-C50C-407E-A947-70E740481C1C}">
                    <a14:useLocalDpi xmlns:a14="http://schemas.microsoft.com/office/drawing/2010/main" val="0"/>
                  </a:ext>
                </a:extLst>
              </a:blip>
              <a:srcRect t="1518" b="2"/>
              <a:stretch>
                <a:fillRect/>
              </a:stretch>
            </p:blipFill>
            <p:spPr bwMode="gray">
              <a:xfrm>
                <a:off x="1803761" y="2535709"/>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2286693" y="1487925"/>
                <a:ext cx="5348371" cy="1249000"/>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grpSp>
        <p:sp>
          <p:nvSpPr>
            <p:cNvPr id="19" name="Right Triangle 18"/>
            <p:cNvSpPr/>
            <p:nvPr/>
          </p:nvSpPr>
          <p:spPr bwMode="auto">
            <a:xfrm flipH="1">
              <a:off x="3245669" y="1313182"/>
              <a:ext cx="172063" cy="150914"/>
            </a:xfrm>
            <a:prstGeom prst="rtTriangle">
              <a:avLst/>
            </a:prstGeom>
            <a:solidFill>
              <a:srgbClr val="E2FF3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grpSp>
      <p:sp>
        <p:nvSpPr>
          <p:cNvPr id="14" name="Title 1"/>
          <p:cNvSpPr>
            <a:spLocks noGrp="1"/>
          </p:cNvSpPr>
          <p:nvPr>
            <p:ph type="title"/>
          </p:nvPr>
        </p:nvSpPr>
        <p:spPr>
          <a:xfrm>
            <a:off x="1854356" y="550863"/>
            <a:ext cx="11123083" cy="661987"/>
          </a:xfrm>
        </p:spPr>
        <p:txBody>
          <a:bodyPr>
            <a:normAutofit fontScale="90000"/>
          </a:bodyPr>
          <a:lstStyle/>
          <a:p>
            <a:pPr>
              <a:defRPr/>
            </a:pPr>
            <a:r>
              <a:rPr lang="pt-BR" sz="2900" b="1" dirty="0">
                <a:latin typeface="Times New Roman" pitchFamily="18" charset="0"/>
                <a:cs typeface="Times New Roman" pitchFamily="18" charset="0"/>
              </a:rPr>
              <a:t>III. THỰC NGHIỆM BIỆN PHÁP TẠI ĐƠN VỊ</a:t>
            </a:r>
            <a:br>
              <a:rPr lang="en-US" dirty="0"/>
            </a:br>
            <a:endParaRPr lang="en-US" dirty="0"/>
          </a:p>
        </p:txBody>
      </p:sp>
      <p:sp>
        <p:nvSpPr>
          <p:cNvPr id="27654" name="Rectangle 2"/>
          <p:cNvSpPr>
            <a:spLocks noChangeArrowheads="1"/>
          </p:cNvSpPr>
          <p:nvPr/>
        </p:nvSpPr>
        <p:spPr bwMode="auto">
          <a:xfrm>
            <a:off x="588433" y="1025283"/>
            <a:ext cx="1001606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solidFill>
                  <a:srgbClr val="7030A0"/>
                </a:solidFill>
                <a:latin typeface="Tahoma" pitchFamily="34" charset="0"/>
                <a:cs typeface="Tahoma" pitchFamily="34" charset="0"/>
              </a:rPr>
              <a:t>    </a:t>
            </a:r>
            <a:r>
              <a:rPr lang="en-US" sz="2400" b="1" dirty="0">
                <a:solidFill>
                  <a:srgbClr val="C00000"/>
                </a:solidFill>
                <a:latin typeface="Times New Roman" pitchFamily="18" charset="0"/>
                <a:cs typeface="Times New Roman" pitchFamily="18" charset="0"/>
              </a:rPr>
              <a:t>1. </a:t>
            </a:r>
            <a:r>
              <a:rPr lang="en-US" sz="2400" b="1" dirty="0" err="1">
                <a:solidFill>
                  <a:srgbClr val="C00000"/>
                </a:solidFill>
                <a:latin typeface="Times New Roman" pitchFamily="18" charset="0"/>
                <a:cs typeface="Times New Roman" pitchFamily="18" charset="0"/>
              </a:rPr>
              <a:t>Đối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tượng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nội</a:t>
            </a:r>
            <a:r>
              <a:rPr lang="en-US" sz="2400" b="1" dirty="0">
                <a:solidFill>
                  <a:srgbClr val="C00000"/>
                </a:solidFill>
                <a:latin typeface="Times New Roman" pitchFamily="18" charset="0"/>
                <a:cs typeface="Times New Roman" pitchFamily="18" charset="0"/>
              </a:rPr>
              <a:t> dung </a:t>
            </a:r>
            <a:r>
              <a:rPr lang="en-US" sz="2400" b="1" dirty="0" err="1">
                <a:solidFill>
                  <a:srgbClr val="C00000"/>
                </a:solidFill>
                <a:latin typeface="Times New Roman" pitchFamily="18" charset="0"/>
                <a:cs typeface="Times New Roman" pitchFamily="18" charset="0"/>
              </a:rPr>
              <a:t>và</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phương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pháp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thực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nghiệm</a:t>
            </a:r>
            <a:r>
              <a:rPr lang="en-US" sz="2400" b="1" dirty="0">
                <a:solidFill>
                  <a:srgbClr val="C00000"/>
                </a:solidFill>
                <a:latin typeface="Tahoma" pitchFamily="34" charset="0"/>
                <a:cs typeface="Tahoma" pitchFamily="34" charset="0"/>
              </a:rPr>
              <a:t> </a:t>
            </a:r>
          </a:p>
        </p:txBody>
      </p:sp>
      <p:sp>
        <p:nvSpPr>
          <p:cNvPr id="7" name="TextBox 6"/>
          <p:cNvSpPr txBox="1"/>
          <p:nvPr/>
        </p:nvSpPr>
        <p:spPr>
          <a:xfrm>
            <a:off x="1718734" y="4572000"/>
            <a:ext cx="8511117" cy="369888"/>
          </a:xfrm>
          <a:prstGeom prst="rect">
            <a:avLst/>
          </a:prstGeom>
          <a:noFill/>
        </p:spPr>
        <p:txBody>
          <a:bodyPr>
            <a:spAutoFit/>
          </a:bodyPr>
          <a:lstStyle/>
          <a:p>
            <a:pPr fontAlgn="auto">
              <a:spcBef>
                <a:spcPts val="0"/>
              </a:spcBef>
              <a:spcAft>
                <a:spcPts val="0"/>
              </a:spcAft>
              <a:defRPr/>
            </a:pPr>
            <a:endParaRPr lang="en-US" dirty="0">
              <a:solidFill>
                <a:prstClr val="black"/>
              </a:solidFill>
              <a:latin typeface="Calibri"/>
              <a:cs typeface="+mn-cs"/>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11" y="1410810"/>
            <a:ext cx="72120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952419" y="1887429"/>
            <a:ext cx="5275384" cy="461665"/>
          </a:xfrm>
          <a:prstGeom prst="rect">
            <a:avLst/>
          </a:prstGeom>
          <a:noFill/>
        </p:spPr>
        <p:txBody>
          <a:bodyPr wrap="square" rtlCol="0">
            <a:spAutoFit/>
          </a:bodyPr>
          <a:lstStyle/>
          <a:p>
            <a:r>
              <a:rPr lang="en-US" sz="2400" b="1" dirty="0">
                <a:solidFill>
                  <a:srgbClr val="C00000"/>
                </a:solidFill>
                <a:latin typeface="Times New Roman" pitchFamily="18" charset="0"/>
                <a:cs typeface="Times New Roman" pitchFamily="18" charset="0"/>
              </a:rPr>
              <a:t>3. </a:t>
            </a:r>
            <a:r>
              <a:rPr lang="en-US" sz="2400" b="1" dirty="0" err="1">
                <a:solidFill>
                  <a:srgbClr val="C00000"/>
                </a:solidFill>
                <a:latin typeface="Times New Roman" pitchFamily="18" charset="0"/>
                <a:cs typeface="Times New Roman" pitchFamily="18" charset="0"/>
              </a:rPr>
              <a:t>Đánh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giá</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kết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quả</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thực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nghiệm</a:t>
            </a:r>
            <a:endParaRPr lang="en-US"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788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circle(in)">
                                      <p:cBhvr>
                                        <p:cTn id="7" dur="2000"/>
                                        <p:tgtEl>
                                          <p:spTgt spid="276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0425" y="525345"/>
            <a:ext cx="5276850" cy="1133475"/>
          </a:xfrm>
          <a:solidFill>
            <a:schemeClr val="accent4">
              <a:lumMod val="20000"/>
              <a:lumOff val="80000"/>
            </a:schemeClr>
          </a:solidFill>
          <a:ln>
            <a:solidFill>
              <a:schemeClr val="tx2"/>
            </a:solidFill>
          </a:ln>
        </p:spPr>
        <p:txBody>
          <a:bodyPr>
            <a:noAutofit/>
          </a:bodyPr>
          <a:lstStyle/>
          <a:p>
            <a:pPr marL="0" indent="0" algn="ctr">
              <a:lnSpc>
                <a:spcPct val="100000"/>
              </a:lnSpc>
              <a:spcBef>
                <a:spcPts val="0"/>
              </a:spcBef>
              <a:buNone/>
            </a:pPr>
            <a:r>
              <a:rPr lang="en-US" sz="3600" b="1" dirty="0">
                <a:latin typeface="Times New Roman" panose="02020603050405020304" pitchFamily="18" charset="0"/>
                <a:cs typeface="Times New Roman" panose="02020603050405020304" pitchFamily="18" charset="0"/>
              </a:rPr>
              <a:t>I. </a:t>
            </a:r>
            <a:r>
              <a:rPr lang="id-ID" sz="3600" b="1" dirty="0">
                <a:latin typeface="Times New Roman" panose="02020603050405020304" pitchFamily="18" charset="0"/>
                <a:cs typeface="Times New Roman" panose="02020603050405020304" pitchFamily="18" charset="0"/>
              </a:rPr>
              <a:t>PHẦN MỞ ĐẦU</a:t>
            </a:r>
            <a:endParaRPr lang="en-US" sz="3600" dirty="0"/>
          </a:p>
        </p:txBody>
      </p:sp>
      <p:sp>
        <p:nvSpPr>
          <p:cNvPr id="4" name="Content Placeholder 3"/>
          <p:cNvSpPr txBox="1">
            <a:spLocks/>
          </p:cNvSpPr>
          <p:nvPr/>
        </p:nvSpPr>
        <p:spPr>
          <a:xfrm>
            <a:off x="1738673" y="3004844"/>
            <a:ext cx="3962400" cy="13716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4800" b="1" dirty="0" err="1">
                <a:solidFill>
                  <a:schemeClr val="tx1"/>
                </a:solidFill>
                <a:latin typeface="Times New Roman" panose="02020603050405020304" pitchFamily="18" charset="0"/>
                <a:cs typeface="Times New Roman" panose="02020603050405020304" pitchFamily="18" charset="0"/>
              </a:rPr>
              <a:t>Lí</a:t>
            </a:r>
            <a:r>
              <a:rPr lang="en-US" sz="4800" b="1" dirty="0">
                <a:solidFill>
                  <a:schemeClr val="tx1"/>
                </a:solidFill>
                <a:latin typeface="Times New Roman" panose="02020603050405020304" pitchFamily="18" charset="0"/>
                <a:cs typeface="Times New Roman" panose="02020603050405020304" pitchFamily="18" charset="0"/>
              </a:rPr>
              <a:t> do </a:t>
            </a:r>
            <a:r>
              <a:rPr lang="en-US" sz="4800" b="1" dirty="0" err="1">
                <a:solidFill>
                  <a:schemeClr val="tx1"/>
                </a:solidFill>
                <a:latin typeface="Times New Roman" panose="02020603050405020304" pitchFamily="18" charset="0"/>
                <a:cs typeface="Times New Roman" panose="02020603050405020304" pitchFamily="18" charset="0"/>
              </a:rPr>
              <a:t>chọn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pháp</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672627" y="3010410"/>
            <a:ext cx="3276600" cy="1371600"/>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Đối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tượng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dụng</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Down Arrow 7"/>
          <p:cNvSpPr/>
          <p:nvPr/>
        </p:nvSpPr>
        <p:spPr>
          <a:xfrm>
            <a:off x="5857876" y="1690321"/>
            <a:ext cx="238124" cy="630444"/>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84703" y="2309629"/>
            <a:ext cx="464967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598857" y="2364764"/>
            <a:ext cx="242031" cy="64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169519" y="2370330"/>
            <a:ext cx="200025" cy="64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4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6" grpId="0" animBg="1"/>
      <p:bldP spid="8" grpId="0" animBg="1"/>
      <p:bldP spid="9" grpId="0" animBg="1"/>
      <p:bldP spid="10"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18734" y="4572000"/>
            <a:ext cx="8511117" cy="369888"/>
          </a:xfrm>
          <a:prstGeom prst="rect">
            <a:avLst/>
          </a:prstGeom>
          <a:noFill/>
        </p:spPr>
        <p:txBody>
          <a:bodyPr>
            <a:spAutoFit/>
          </a:bodyPr>
          <a:lstStyle/>
          <a:p>
            <a:pPr fontAlgn="auto">
              <a:spcBef>
                <a:spcPts val="0"/>
              </a:spcBef>
              <a:spcAft>
                <a:spcPts val="0"/>
              </a:spcAft>
              <a:defRPr/>
            </a:pPr>
            <a:endParaRPr lang="en-US" dirty="0">
              <a:solidFill>
                <a:prstClr val="black"/>
              </a:solidFill>
              <a:latin typeface="Calibri"/>
              <a:cs typeface="+mn-cs"/>
            </a:endParaRPr>
          </a:p>
        </p:txBody>
      </p:sp>
      <p:sp>
        <p:nvSpPr>
          <p:cNvPr id="3" name="Oval 2"/>
          <p:cNvSpPr/>
          <p:nvPr/>
        </p:nvSpPr>
        <p:spPr>
          <a:xfrm>
            <a:off x="2766646" y="11725"/>
            <a:ext cx="6529754" cy="926123"/>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92062" y="222741"/>
            <a:ext cx="5591907" cy="523220"/>
          </a:xfrm>
          <a:prstGeom prst="rect">
            <a:avLst/>
          </a:prstGeom>
          <a:noFill/>
        </p:spPr>
        <p:txBody>
          <a:bodyPr wrap="square" rtlCol="0">
            <a:spAutoFit/>
          </a:bodyPr>
          <a:lstStyle/>
          <a:p>
            <a:r>
              <a:rPr lang="en-US" sz="2800" b="1" dirty="0">
                <a:solidFill>
                  <a:srgbClr val="FFFF00"/>
                </a:solidFill>
                <a:latin typeface="Times New Roman" pitchFamily="18" charset="0"/>
                <a:cs typeface="Times New Roman" pitchFamily="18" charset="0"/>
              </a:rPr>
              <a:t>KẾT QUẢ THỰC NGHIỆM</a:t>
            </a:r>
          </a:p>
        </p:txBody>
      </p:sp>
      <p:graphicFrame>
        <p:nvGraphicFramePr>
          <p:cNvPr id="6" name="Table 5"/>
          <p:cNvGraphicFramePr>
            <a:graphicFrameLocks noGrp="1"/>
          </p:cNvGraphicFramePr>
          <p:nvPr>
            <p:extLst>
              <p:ext uri="{D42A27DB-BD31-4B8C-83A1-F6EECF244321}">
                <p14:modId xmlns:p14="http://schemas.microsoft.com/office/powerpoint/2010/main" val="1243100907"/>
              </p:ext>
            </p:extLst>
          </p:nvPr>
        </p:nvGraphicFramePr>
        <p:xfrm>
          <a:off x="633045" y="2048805"/>
          <a:ext cx="10574214" cy="1468120"/>
        </p:xfrm>
        <a:graphic>
          <a:graphicData uri="http://schemas.openxmlformats.org/drawingml/2006/table">
            <a:tbl>
              <a:tblPr firstRow="1" bandRow="1">
                <a:tableStyleId>{5C22544A-7EE6-4342-B048-85BDC9FD1C3A}</a:tableStyleId>
              </a:tblPr>
              <a:tblGrid>
                <a:gridCol w="1762369">
                  <a:extLst>
                    <a:ext uri="{9D8B030D-6E8A-4147-A177-3AD203B41FA5}">
                      <a16:colId xmlns:a16="http://schemas.microsoft.com/office/drawing/2014/main" val="20000"/>
                    </a:ext>
                  </a:extLst>
                </a:gridCol>
                <a:gridCol w="1062894">
                  <a:extLst>
                    <a:ext uri="{9D8B030D-6E8A-4147-A177-3AD203B41FA5}">
                      <a16:colId xmlns:a16="http://schemas.microsoft.com/office/drawing/2014/main" val="20001"/>
                    </a:ext>
                  </a:extLst>
                </a:gridCol>
                <a:gridCol w="1019907">
                  <a:extLst>
                    <a:ext uri="{9D8B030D-6E8A-4147-A177-3AD203B41FA5}">
                      <a16:colId xmlns:a16="http://schemas.microsoft.com/office/drawing/2014/main" val="20002"/>
                    </a:ext>
                  </a:extLst>
                </a:gridCol>
                <a:gridCol w="1805354">
                  <a:extLst>
                    <a:ext uri="{9D8B030D-6E8A-4147-A177-3AD203B41FA5}">
                      <a16:colId xmlns:a16="http://schemas.microsoft.com/office/drawing/2014/main" val="20003"/>
                    </a:ext>
                  </a:extLst>
                </a:gridCol>
                <a:gridCol w="3161321">
                  <a:extLst>
                    <a:ext uri="{9D8B030D-6E8A-4147-A177-3AD203B41FA5}">
                      <a16:colId xmlns:a16="http://schemas.microsoft.com/office/drawing/2014/main" val="20004"/>
                    </a:ext>
                  </a:extLst>
                </a:gridCol>
                <a:gridCol w="1762369">
                  <a:extLst>
                    <a:ext uri="{9D8B030D-6E8A-4147-A177-3AD203B41FA5}">
                      <a16:colId xmlns:a16="http://schemas.microsoft.com/office/drawing/2014/main" val="20005"/>
                    </a:ext>
                  </a:extLst>
                </a:gridCol>
              </a:tblGrid>
              <a:tr h="370840">
                <a:tc>
                  <a:txBody>
                    <a:bodyPr/>
                    <a:lstStyle/>
                    <a:p>
                      <a:pPr algn="ctr"/>
                      <a:r>
                        <a:rPr lang="en-US" sz="2000" dirty="0" err="1">
                          <a:solidFill>
                            <a:schemeClr val="tx1"/>
                          </a:solidFill>
                          <a:latin typeface="Times New Roman" pitchFamily="18" charset="0"/>
                          <a:cs typeface="Times New Roman" pitchFamily="18" charset="0"/>
                        </a:rPr>
                        <a:t>Thời</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điểm</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Lớp</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Sĩ</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số</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Lập</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dàn</a:t>
                      </a:r>
                      <a:r>
                        <a:rPr lang="en-US" sz="2000" baseline="0" dirty="0">
                          <a:solidFill>
                            <a:schemeClr val="tx1"/>
                          </a:solidFill>
                          <a:latin typeface="Times New Roman" pitchFamily="18" charset="0"/>
                          <a:cs typeface="Times New Roman" pitchFamily="18" charset="0"/>
                        </a:rPr>
                        <a:t> ý</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Viết</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câu</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sử</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dụng</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từ</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ngữ</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biện</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pháp</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nghệ</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thuật</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Bộc</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lộ</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cảm</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xúc</a:t>
                      </a:r>
                      <a:endParaRPr lang="en-US" sz="2000" dirty="0">
                        <a:solidFill>
                          <a:schemeClr val="tx1"/>
                        </a:solidFill>
                        <a:latin typeface="Times New Roman" pitchFamily="18" charset="0"/>
                        <a:cs typeface="Times New Roman" pitchFamily="18" charset="0"/>
                      </a:endParaRPr>
                    </a:p>
                  </a:txBody>
                  <a:tcPr>
                    <a:solidFill>
                      <a:schemeClr val="accent5"/>
                    </a:solidFill>
                  </a:tcPr>
                </a:tc>
                <a:extLst>
                  <a:ext uri="{0D108BD9-81ED-4DB2-BD59-A6C34878D82A}">
                    <a16:rowId xmlns:a16="http://schemas.microsoft.com/office/drawing/2014/main" val="10000"/>
                  </a:ext>
                </a:extLst>
              </a:tr>
              <a:tr h="370840">
                <a:tc>
                  <a:txBody>
                    <a:bodyPr/>
                    <a:lstStyle/>
                    <a:p>
                      <a:pPr algn="ctr"/>
                      <a:r>
                        <a:rPr lang="en-US" sz="2000" dirty="0" err="1">
                          <a:solidFill>
                            <a:schemeClr val="tx1"/>
                          </a:solidFill>
                          <a:latin typeface="Times New Roman" pitchFamily="18" charset="0"/>
                          <a:cs typeface="Times New Roman" pitchFamily="18" charset="0"/>
                        </a:rPr>
                        <a:t>Đầu</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năm</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học</a:t>
                      </a:r>
                      <a:endParaRPr lang="en-US" sz="2000" dirty="0">
                        <a:solidFill>
                          <a:schemeClr val="tx1"/>
                        </a:solidFill>
                        <a:latin typeface="Times New Roman" pitchFamily="18" charset="0"/>
                        <a:cs typeface="Times New Roman" pitchFamily="18" charset="0"/>
                      </a:endParaRPr>
                    </a:p>
                  </a:txBody>
                  <a:tcPr>
                    <a:solidFill>
                      <a:schemeClr val="accent1">
                        <a:lumMod val="75000"/>
                      </a:schemeClr>
                    </a:solidFill>
                  </a:tcPr>
                </a:tc>
                <a:tc>
                  <a:txBody>
                    <a:bodyPr/>
                    <a:lstStyle/>
                    <a:p>
                      <a:pPr algn="ctr"/>
                      <a:r>
                        <a:rPr lang="en-US" sz="2000" dirty="0">
                          <a:solidFill>
                            <a:schemeClr val="tx1"/>
                          </a:solidFill>
                          <a:latin typeface="Times New Roman" pitchFamily="18" charset="0"/>
                          <a:cs typeface="Times New Roman" pitchFamily="18" charset="0"/>
                        </a:rPr>
                        <a:t>5A6</a:t>
                      </a:r>
                    </a:p>
                  </a:txBody>
                  <a:tcPr>
                    <a:solidFill>
                      <a:schemeClr val="accent1">
                        <a:lumMod val="75000"/>
                      </a:schemeClr>
                    </a:solidFill>
                  </a:tcPr>
                </a:tc>
                <a:tc>
                  <a:txBody>
                    <a:bodyPr/>
                    <a:lstStyle/>
                    <a:p>
                      <a:pPr algn="ctr"/>
                      <a:r>
                        <a:rPr lang="en-US" sz="2000" dirty="0">
                          <a:solidFill>
                            <a:schemeClr val="tx1"/>
                          </a:solidFill>
                          <a:latin typeface="Times New Roman" pitchFamily="18" charset="0"/>
                          <a:cs typeface="Times New Roman" pitchFamily="18" charset="0"/>
                        </a:rPr>
                        <a:t>36</a:t>
                      </a:r>
                    </a:p>
                  </a:txBody>
                  <a:tcPr>
                    <a:solidFill>
                      <a:schemeClr val="accent1">
                        <a:lumMod val="75000"/>
                      </a:schemeClr>
                    </a:solidFill>
                  </a:tcPr>
                </a:tc>
                <a:tc>
                  <a:txBody>
                    <a:bodyPr/>
                    <a:lstStyle/>
                    <a:p>
                      <a:pPr algn="ctr"/>
                      <a:r>
                        <a:rPr lang="en-US" sz="2000" dirty="0">
                          <a:solidFill>
                            <a:schemeClr val="tx1"/>
                          </a:solidFill>
                          <a:latin typeface="Times New Roman" pitchFamily="18" charset="0"/>
                          <a:cs typeface="Times New Roman" pitchFamily="18" charset="0"/>
                        </a:rPr>
                        <a:t>18 = 50%</a:t>
                      </a:r>
                    </a:p>
                  </a:txBody>
                  <a:tcPr>
                    <a:solidFill>
                      <a:schemeClr val="accent1">
                        <a:lumMod val="75000"/>
                      </a:schemeClr>
                    </a:solidFill>
                  </a:tcPr>
                </a:tc>
                <a:tc>
                  <a:txBody>
                    <a:bodyPr/>
                    <a:lstStyle/>
                    <a:p>
                      <a:pPr algn="ctr"/>
                      <a:r>
                        <a:rPr lang="en-US" sz="2000" dirty="0">
                          <a:solidFill>
                            <a:schemeClr val="tx1"/>
                          </a:solidFill>
                          <a:latin typeface="Times New Roman" pitchFamily="18" charset="0"/>
                          <a:cs typeface="Times New Roman" pitchFamily="18" charset="0"/>
                        </a:rPr>
                        <a:t>12 = 33,3%</a:t>
                      </a:r>
                    </a:p>
                  </a:txBody>
                  <a:tcPr>
                    <a:solidFill>
                      <a:schemeClr val="accent1">
                        <a:lumMod val="75000"/>
                      </a:schemeClr>
                    </a:solidFill>
                  </a:tcPr>
                </a:tc>
                <a:tc>
                  <a:txBody>
                    <a:bodyPr/>
                    <a:lstStyle/>
                    <a:p>
                      <a:pPr algn="ctr"/>
                      <a:r>
                        <a:rPr lang="en-US" sz="2000" dirty="0">
                          <a:solidFill>
                            <a:schemeClr val="tx1"/>
                          </a:solidFill>
                          <a:latin typeface="Times New Roman" pitchFamily="18" charset="0"/>
                          <a:cs typeface="Times New Roman" pitchFamily="18" charset="0"/>
                        </a:rPr>
                        <a:t>5 = 14%</a:t>
                      </a:r>
                    </a:p>
                  </a:txBody>
                  <a:tcPr>
                    <a:solidFill>
                      <a:schemeClr val="accent1">
                        <a:lumMod val="75000"/>
                      </a:schemeClr>
                    </a:solidFill>
                  </a:tcPr>
                </a:tc>
                <a:extLst>
                  <a:ext uri="{0D108BD9-81ED-4DB2-BD59-A6C34878D82A}">
                    <a16:rowId xmlns:a16="http://schemas.microsoft.com/office/drawing/2014/main" val="10001"/>
                  </a:ext>
                </a:extLst>
              </a:tr>
              <a:tr h="370840">
                <a:tc>
                  <a:txBody>
                    <a:bodyPr/>
                    <a:lstStyle/>
                    <a:p>
                      <a:pPr algn="ctr"/>
                      <a:r>
                        <a:rPr lang="en-US" dirty="0" err="1">
                          <a:latin typeface="Times New Roman" pitchFamily="18" charset="0"/>
                          <a:cs typeface="Times New Roman" pitchFamily="18" charset="0"/>
                        </a:rPr>
                        <a:t>Cuối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học</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kì</a:t>
                      </a:r>
                      <a:r>
                        <a:rPr lang="en-US" baseline="0" dirty="0">
                          <a:latin typeface="Times New Roman" pitchFamily="18" charset="0"/>
                          <a:cs typeface="Times New Roman" pitchFamily="18" charset="0"/>
                        </a:rPr>
                        <a:t> I</a:t>
                      </a:r>
                      <a:endParaRPr lang="en-US" dirty="0">
                        <a:latin typeface="Times New Roman" pitchFamily="18" charset="0"/>
                        <a:cs typeface="Times New Roman" pitchFamily="18" charset="0"/>
                      </a:endParaRPr>
                    </a:p>
                  </a:txBody>
                  <a:tcPr>
                    <a:solidFill>
                      <a:schemeClr val="accent1">
                        <a:lumMod val="75000"/>
                      </a:schemeClr>
                    </a:solidFill>
                  </a:tcPr>
                </a:tc>
                <a:tc>
                  <a:txBody>
                    <a:bodyPr/>
                    <a:lstStyle/>
                    <a:p>
                      <a:pPr algn="ctr"/>
                      <a:r>
                        <a:rPr lang="en-US" dirty="0">
                          <a:latin typeface="Times New Roman" pitchFamily="18" charset="0"/>
                          <a:cs typeface="Times New Roman" pitchFamily="18" charset="0"/>
                        </a:rPr>
                        <a:t>5A6</a:t>
                      </a:r>
                    </a:p>
                  </a:txBody>
                  <a:tcPr>
                    <a:solidFill>
                      <a:schemeClr val="accent1">
                        <a:lumMod val="75000"/>
                      </a:schemeClr>
                    </a:solidFill>
                  </a:tcPr>
                </a:tc>
                <a:tc>
                  <a:txBody>
                    <a:bodyPr/>
                    <a:lstStyle/>
                    <a:p>
                      <a:pPr algn="ctr"/>
                      <a:r>
                        <a:rPr lang="en-US" dirty="0">
                          <a:latin typeface="Times New Roman" pitchFamily="18" charset="0"/>
                          <a:cs typeface="Times New Roman" pitchFamily="18" charset="0"/>
                        </a:rPr>
                        <a:t>36</a:t>
                      </a:r>
                    </a:p>
                  </a:txBody>
                  <a:tcPr>
                    <a:solidFill>
                      <a:schemeClr val="accent1">
                        <a:lumMod val="75000"/>
                      </a:schemeClr>
                    </a:solidFill>
                  </a:tcPr>
                </a:tc>
                <a:tc>
                  <a:txBody>
                    <a:bodyPr/>
                    <a:lstStyle/>
                    <a:p>
                      <a:pPr algn="ctr"/>
                      <a:r>
                        <a:rPr lang="en-US" dirty="0">
                          <a:latin typeface="Times New Roman" pitchFamily="18" charset="0"/>
                          <a:cs typeface="Times New Roman" pitchFamily="18" charset="0"/>
                        </a:rPr>
                        <a:t>34 = 94,4%</a:t>
                      </a:r>
                    </a:p>
                  </a:txBody>
                  <a:tcPr>
                    <a:solidFill>
                      <a:schemeClr val="accent1">
                        <a:lumMod val="75000"/>
                      </a:schemeClr>
                    </a:solidFill>
                  </a:tcPr>
                </a:tc>
                <a:tc>
                  <a:txBody>
                    <a:bodyPr/>
                    <a:lstStyle/>
                    <a:p>
                      <a:pPr algn="ctr"/>
                      <a:r>
                        <a:rPr lang="en-US" dirty="0">
                          <a:latin typeface="Times New Roman" pitchFamily="18" charset="0"/>
                          <a:cs typeface="Times New Roman" pitchFamily="18" charset="0"/>
                        </a:rPr>
                        <a:t>24 = 66,6%</a:t>
                      </a:r>
                    </a:p>
                  </a:txBody>
                  <a:tcPr>
                    <a:solidFill>
                      <a:schemeClr val="accent1">
                        <a:lumMod val="75000"/>
                      </a:schemeClr>
                    </a:solidFill>
                  </a:tcPr>
                </a:tc>
                <a:tc>
                  <a:txBody>
                    <a:bodyPr/>
                    <a:lstStyle/>
                    <a:p>
                      <a:pPr algn="ctr"/>
                      <a:r>
                        <a:rPr lang="en-US" dirty="0">
                          <a:latin typeface="Times New Roman" pitchFamily="18" charset="0"/>
                          <a:cs typeface="Times New Roman" pitchFamily="18" charset="0"/>
                        </a:rPr>
                        <a:t>14 = 38,8%</a:t>
                      </a:r>
                    </a:p>
                  </a:txBody>
                  <a:tcPr>
                    <a:solidFill>
                      <a:schemeClr val="accent1">
                        <a:lumMod val="75000"/>
                      </a:schemeClr>
                    </a:solidFill>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910267469"/>
              </p:ext>
            </p:extLst>
          </p:nvPr>
        </p:nvGraphicFramePr>
        <p:xfrm>
          <a:off x="586152" y="4407878"/>
          <a:ext cx="10691448" cy="1493520"/>
        </p:xfrm>
        <a:graphic>
          <a:graphicData uri="http://schemas.openxmlformats.org/drawingml/2006/table">
            <a:tbl>
              <a:tblPr firstRow="1" bandRow="1">
                <a:tableStyleId>{5C22544A-7EE6-4342-B048-85BDC9FD1C3A}</a:tableStyleId>
              </a:tblPr>
              <a:tblGrid>
                <a:gridCol w="1781908">
                  <a:extLst>
                    <a:ext uri="{9D8B030D-6E8A-4147-A177-3AD203B41FA5}">
                      <a16:colId xmlns:a16="http://schemas.microsoft.com/office/drawing/2014/main" val="20000"/>
                    </a:ext>
                  </a:extLst>
                </a:gridCol>
                <a:gridCol w="1107996">
                  <a:extLst>
                    <a:ext uri="{9D8B030D-6E8A-4147-A177-3AD203B41FA5}">
                      <a16:colId xmlns:a16="http://schemas.microsoft.com/office/drawing/2014/main" val="20001"/>
                    </a:ext>
                  </a:extLst>
                </a:gridCol>
                <a:gridCol w="1094119">
                  <a:extLst>
                    <a:ext uri="{9D8B030D-6E8A-4147-A177-3AD203B41FA5}">
                      <a16:colId xmlns:a16="http://schemas.microsoft.com/office/drawing/2014/main" val="20002"/>
                    </a:ext>
                  </a:extLst>
                </a:gridCol>
                <a:gridCol w="1807674">
                  <a:extLst>
                    <a:ext uri="{9D8B030D-6E8A-4147-A177-3AD203B41FA5}">
                      <a16:colId xmlns:a16="http://schemas.microsoft.com/office/drawing/2014/main" val="20003"/>
                    </a:ext>
                  </a:extLst>
                </a:gridCol>
                <a:gridCol w="3117843">
                  <a:extLst>
                    <a:ext uri="{9D8B030D-6E8A-4147-A177-3AD203B41FA5}">
                      <a16:colId xmlns:a16="http://schemas.microsoft.com/office/drawing/2014/main" val="20004"/>
                    </a:ext>
                  </a:extLst>
                </a:gridCol>
                <a:gridCol w="1781908">
                  <a:extLst>
                    <a:ext uri="{9D8B030D-6E8A-4147-A177-3AD203B41FA5}">
                      <a16:colId xmlns:a16="http://schemas.microsoft.com/office/drawing/2014/main" val="20005"/>
                    </a:ext>
                  </a:extLst>
                </a:gridCol>
              </a:tblGrid>
              <a:tr h="370840">
                <a:tc>
                  <a:txBody>
                    <a:bodyPr/>
                    <a:lstStyle/>
                    <a:p>
                      <a:pPr algn="ctr"/>
                      <a:r>
                        <a:rPr lang="en-US" sz="2000" dirty="0" err="1">
                          <a:solidFill>
                            <a:schemeClr val="tx1"/>
                          </a:solidFill>
                          <a:latin typeface="Times New Roman" pitchFamily="18" charset="0"/>
                          <a:cs typeface="Times New Roman" pitchFamily="18" charset="0"/>
                        </a:rPr>
                        <a:t>Năm</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học</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Lớp</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Sĩ</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số</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Lập</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dàn</a:t>
                      </a:r>
                      <a:r>
                        <a:rPr lang="en-US" sz="2000" baseline="0" dirty="0">
                          <a:solidFill>
                            <a:schemeClr val="tx1"/>
                          </a:solidFill>
                          <a:latin typeface="Times New Roman" pitchFamily="18" charset="0"/>
                          <a:cs typeface="Times New Roman" pitchFamily="18" charset="0"/>
                        </a:rPr>
                        <a:t> ý</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Viết</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câu</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sử</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dụng</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từ</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ngữ</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biện</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pháp</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nghệ</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thuật</a:t>
                      </a:r>
                      <a:endParaRPr lang="en-US" sz="2000" dirty="0">
                        <a:solidFill>
                          <a:schemeClr val="tx1"/>
                        </a:solidFill>
                        <a:latin typeface="Times New Roman" pitchFamily="18" charset="0"/>
                        <a:cs typeface="Times New Roman" pitchFamily="18" charset="0"/>
                      </a:endParaRPr>
                    </a:p>
                  </a:txBody>
                  <a:tcPr>
                    <a:solidFill>
                      <a:schemeClr val="accent5"/>
                    </a:solidFill>
                  </a:tcPr>
                </a:tc>
                <a:tc>
                  <a:txBody>
                    <a:bodyPr/>
                    <a:lstStyle/>
                    <a:p>
                      <a:pPr algn="ctr"/>
                      <a:r>
                        <a:rPr lang="en-US" sz="2000" dirty="0" err="1">
                          <a:solidFill>
                            <a:schemeClr val="tx1"/>
                          </a:solidFill>
                          <a:latin typeface="Times New Roman" pitchFamily="18" charset="0"/>
                          <a:cs typeface="Times New Roman" pitchFamily="18" charset="0"/>
                        </a:rPr>
                        <a:t>Bộc</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lộ</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cảm</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xúc</a:t>
                      </a:r>
                      <a:endParaRPr lang="en-US" sz="2000" dirty="0">
                        <a:solidFill>
                          <a:schemeClr val="tx1"/>
                        </a:solidFill>
                        <a:latin typeface="Times New Roman" pitchFamily="18" charset="0"/>
                        <a:cs typeface="Times New Roman" pitchFamily="18" charset="0"/>
                      </a:endParaRPr>
                    </a:p>
                  </a:txBody>
                  <a:tcPr>
                    <a:solidFill>
                      <a:schemeClr val="accent5"/>
                    </a:solidFill>
                  </a:tcPr>
                </a:tc>
                <a:extLst>
                  <a:ext uri="{0D108BD9-81ED-4DB2-BD59-A6C34878D82A}">
                    <a16:rowId xmlns:a16="http://schemas.microsoft.com/office/drawing/2014/main" val="10000"/>
                  </a:ext>
                </a:extLst>
              </a:tr>
              <a:tr h="370840">
                <a:tc>
                  <a:txBody>
                    <a:bodyPr/>
                    <a:lstStyle/>
                    <a:p>
                      <a:pPr algn="ctr"/>
                      <a:r>
                        <a:rPr lang="en-US" sz="2000" dirty="0">
                          <a:latin typeface="Times New Roman" pitchFamily="18" charset="0"/>
                          <a:cs typeface="Times New Roman" pitchFamily="18" charset="0"/>
                        </a:rPr>
                        <a:t>2020 - 2021</a:t>
                      </a:r>
                    </a:p>
                  </a:txBody>
                  <a:tcPr>
                    <a:solidFill>
                      <a:schemeClr val="accent5"/>
                    </a:solidFill>
                  </a:tcPr>
                </a:tc>
                <a:tc>
                  <a:txBody>
                    <a:bodyPr/>
                    <a:lstStyle/>
                    <a:p>
                      <a:pPr algn="ctr"/>
                      <a:r>
                        <a:rPr lang="en-US" sz="2000" dirty="0">
                          <a:latin typeface="Times New Roman" pitchFamily="18" charset="0"/>
                          <a:cs typeface="Times New Roman" pitchFamily="18" charset="0"/>
                        </a:rPr>
                        <a:t>5A5</a:t>
                      </a:r>
                    </a:p>
                  </a:txBody>
                  <a:tcPr>
                    <a:solidFill>
                      <a:schemeClr val="accent5"/>
                    </a:solidFill>
                  </a:tcPr>
                </a:tc>
                <a:tc>
                  <a:txBody>
                    <a:bodyPr/>
                    <a:lstStyle/>
                    <a:p>
                      <a:pPr algn="ctr"/>
                      <a:r>
                        <a:rPr lang="en-US" sz="2000" dirty="0">
                          <a:latin typeface="Times New Roman" pitchFamily="18" charset="0"/>
                          <a:cs typeface="Times New Roman" pitchFamily="18" charset="0"/>
                        </a:rPr>
                        <a:t>34</a:t>
                      </a:r>
                    </a:p>
                  </a:txBody>
                  <a:tcPr>
                    <a:solidFill>
                      <a:schemeClr val="accent5"/>
                    </a:solidFill>
                  </a:tcPr>
                </a:tc>
                <a:tc>
                  <a:txBody>
                    <a:bodyPr/>
                    <a:lstStyle/>
                    <a:p>
                      <a:pPr algn="ctr"/>
                      <a:r>
                        <a:rPr lang="en-US" sz="2000" dirty="0">
                          <a:latin typeface="Times New Roman" pitchFamily="18" charset="0"/>
                          <a:cs typeface="Times New Roman" pitchFamily="18" charset="0"/>
                        </a:rPr>
                        <a:t>27 = 79,4%</a:t>
                      </a:r>
                    </a:p>
                  </a:txBody>
                  <a:tcPr>
                    <a:solidFill>
                      <a:schemeClr val="accent5"/>
                    </a:solidFill>
                  </a:tcPr>
                </a:tc>
                <a:tc>
                  <a:txBody>
                    <a:bodyPr/>
                    <a:lstStyle/>
                    <a:p>
                      <a:pPr algn="ctr"/>
                      <a:r>
                        <a:rPr lang="en-US" sz="2000" dirty="0">
                          <a:latin typeface="Times New Roman" pitchFamily="18" charset="0"/>
                          <a:cs typeface="Times New Roman" pitchFamily="18" charset="0"/>
                        </a:rPr>
                        <a:t>18 = 53%</a:t>
                      </a:r>
                    </a:p>
                  </a:txBody>
                  <a:tcPr>
                    <a:solidFill>
                      <a:schemeClr val="accent5"/>
                    </a:solidFill>
                  </a:tcPr>
                </a:tc>
                <a:tc>
                  <a:txBody>
                    <a:bodyPr/>
                    <a:lstStyle/>
                    <a:p>
                      <a:pPr algn="ctr"/>
                      <a:r>
                        <a:rPr lang="en-US" sz="2000" dirty="0">
                          <a:latin typeface="Times New Roman" pitchFamily="18" charset="0"/>
                          <a:cs typeface="Times New Roman" pitchFamily="18" charset="0"/>
                        </a:rPr>
                        <a:t>8 = 23,5%</a:t>
                      </a:r>
                    </a:p>
                  </a:txBody>
                  <a:tcPr>
                    <a:solidFill>
                      <a:schemeClr val="accent5"/>
                    </a:solidFill>
                  </a:tcPr>
                </a:tc>
                <a:extLst>
                  <a:ext uri="{0D108BD9-81ED-4DB2-BD59-A6C34878D82A}">
                    <a16:rowId xmlns:a16="http://schemas.microsoft.com/office/drawing/2014/main" val="10001"/>
                  </a:ext>
                </a:extLst>
              </a:tr>
              <a:tr h="370840">
                <a:tc>
                  <a:txBody>
                    <a:bodyPr/>
                    <a:lstStyle/>
                    <a:p>
                      <a:pPr algn="ctr"/>
                      <a:r>
                        <a:rPr lang="en-US" sz="2000" dirty="0">
                          <a:latin typeface="Times New Roman" pitchFamily="18" charset="0"/>
                          <a:cs typeface="Times New Roman" pitchFamily="18" charset="0"/>
                        </a:rPr>
                        <a:t>2021</a:t>
                      </a:r>
                      <a:r>
                        <a:rPr lang="en-US" sz="2000" baseline="0" dirty="0">
                          <a:latin typeface="Times New Roman" pitchFamily="18" charset="0"/>
                          <a:cs typeface="Times New Roman" pitchFamily="18" charset="0"/>
                        </a:rPr>
                        <a:t> - 2022</a:t>
                      </a:r>
                      <a:endParaRPr lang="en-US" sz="2000" dirty="0">
                        <a:latin typeface="Times New Roman" pitchFamily="18" charset="0"/>
                        <a:cs typeface="Times New Roman" pitchFamily="18" charset="0"/>
                      </a:endParaRPr>
                    </a:p>
                  </a:txBody>
                  <a:tcPr>
                    <a:solidFill>
                      <a:schemeClr val="accent5"/>
                    </a:solidFill>
                  </a:tcPr>
                </a:tc>
                <a:tc>
                  <a:txBody>
                    <a:bodyPr/>
                    <a:lstStyle/>
                    <a:p>
                      <a:pPr algn="ctr"/>
                      <a:r>
                        <a:rPr lang="en-US" sz="2000" dirty="0">
                          <a:latin typeface="Times New Roman" pitchFamily="18" charset="0"/>
                          <a:cs typeface="Times New Roman" pitchFamily="18" charset="0"/>
                        </a:rPr>
                        <a:t>5A6</a:t>
                      </a:r>
                    </a:p>
                  </a:txBody>
                  <a:tcPr>
                    <a:solidFill>
                      <a:schemeClr val="accent5"/>
                    </a:solidFill>
                  </a:tcPr>
                </a:tc>
                <a:tc>
                  <a:txBody>
                    <a:bodyPr/>
                    <a:lstStyle/>
                    <a:p>
                      <a:pPr algn="ctr"/>
                      <a:r>
                        <a:rPr lang="en-US" sz="2000" dirty="0">
                          <a:latin typeface="Times New Roman" pitchFamily="18" charset="0"/>
                          <a:cs typeface="Times New Roman" pitchFamily="18" charset="0"/>
                        </a:rPr>
                        <a:t>36</a:t>
                      </a:r>
                    </a:p>
                  </a:txBody>
                  <a:tcPr>
                    <a:solidFill>
                      <a:schemeClr val="accent5"/>
                    </a:solidFill>
                  </a:tcPr>
                </a:tc>
                <a:tc>
                  <a:txBody>
                    <a:bodyPr/>
                    <a:lstStyle/>
                    <a:p>
                      <a:pPr algn="ctr"/>
                      <a:r>
                        <a:rPr lang="en-US" sz="2000" dirty="0">
                          <a:latin typeface="Times New Roman" pitchFamily="18" charset="0"/>
                          <a:cs typeface="Times New Roman" pitchFamily="18" charset="0"/>
                        </a:rPr>
                        <a:t>34 = 94,4%</a:t>
                      </a:r>
                    </a:p>
                  </a:txBody>
                  <a:tcPr>
                    <a:solidFill>
                      <a:schemeClr val="accent5"/>
                    </a:solidFill>
                  </a:tcPr>
                </a:tc>
                <a:tc>
                  <a:txBody>
                    <a:bodyPr/>
                    <a:lstStyle/>
                    <a:p>
                      <a:pPr algn="ctr"/>
                      <a:r>
                        <a:rPr lang="en-US" sz="2000" dirty="0">
                          <a:latin typeface="Times New Roman" pitchFamily="18" charset="0"/>
                          <a:cs typeface="Times New Roman" pitchFamily="18" charset="0"/>
                        </a:rPr>
                        <a:t>24 = 66,6%</a:t>
                      </a:r>
                    </a:p>
                  </a:txBody>
                  <a:tcPr>
                    <a:solidFill>
                      <a:schemeClr val="accent5"/>
                    </a:solidFill>
                  </a:tcPr>
                </a:tc>
                <a:tc>
                  <a:txBody>
                    <a:bodyPr/>
                    <a:lstStyle/>
                    <a:p>
                      <a:pPr algn="ctr"/>
                      <a:r>
                        <a:rPr lang="en-US" sz="2000" dirty="0">
                          <a:latin typeface="Times New Roman" pitchFamily="18" charset="0"/>
                          <a:cs typeface="Times New Roman" pitchFamily="18" charset="0"/>
                        </a:rPr>
                        <a:t>14 = 38,8%</a:t>
                      </a:r>
                    </a:p>
                  </a:txBody>
                  <a:tcPr>
                    <a:solidFill>
                      <a:schemeClr val="accent5"/>
                    </a:solid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2590801" y="1336432"/>
            <a:ext cx="5779476" cy="400110"/>
          </a:xfrm>
          <a:prstGeom prst="rect">
            <a:avLst/>
          </a:prstGeom>
          <a:solidFill>
            <a:schemeClr val="accent2">
              <a:lumMod val="40000"/>
              <a:lumOff val="60000"/>
            </a:schemeClr>
          </a:solidFill>
        </p:spPr>
        <p:txBody>
          <a:bodyPr wrap="square" rtlCol="0">
            <a:spAutoFit/>
          </a:bodyPr>
          <a:lstStyle/>
          <a:p>
            <a:pPr algn="ctr"/>
            <a:r>
              <a:rPr lang="en-US" sz="2000" b="1" dirty="0">
                <a:solidFill>
                  <a:srgbClr val="FF0000"/>
                </a:solidFill>
                <a:latin typeface="Times New Roman" pitchFamily="18" charset="0"/>
                <a:cs typeface="Times New Roman" pitchFamily="18" charset="0"/>
              </a:rPr>
              <a:t>BẢNG 1: CÙNG ĐỐI TƯỢNG, HAI THỜI ĐIỂM</a:t>
            </a:r>
          </a:p>
        </p:txBody>
      </p:sp>
      <p:sp>
        <p:nvSpPr>
          <p:cNvPr id="12" name="TextBox 11"/>
          <p:cNvSpPr txBox="1"/>
          <p:nvPr/>
        </p:nvSpPr>
        <p:spPr>
          <a:xfrm>
            <a:off x="2074988" y="3681046"/>
            <a:ext cx="7537938" cy="400110"/>
          </a:xfrm>
          <a:prstGeom prst="rect">
            <a:avLst/>
          </a:prstGeom>
          <a:solidFill>
            <a:schemeClr val="accent2">
              <a:lumMod val="40000"/>
              <a:lumOff val="60000"/>
            </a:schemeClr>
          </a:solidFill>
        </p:spPr>
        <p:txBody>
          <a:bodyPr wrap="square" rtlCol="0">
            <a:spAutoFit/>
          </a:bodyPr>
          <a:lstStyle/>
          <a:p>
            <a:pPr algn="ctr"/>
            <a:r>
              <a:rPr lang="en-US" sz="2000" b="1" dirty="0">
                <a:solidFill>
                  <a:srgbClr val="C00000"/>
                </a:solidFill>
                <a:latin typeface="Times New Roman" pitchFamily="18" charset="0"/>
                <a:cs typeface="Times New Roman" pitchFamily="18" charset="0"/>
              </a:rPr>
              <a:t>BẢNG 2: HAI ĐỐI TƯỢNG, CÙNG THỜI ĐIỂM CUỐI HỌC KÌ I</a:t>
            </a:r>
          </a:p>
        </p:txBody>
      </p:sp>
    </p:spTree>
    <p:extLst>
      <p:ext uri="{BB962C8B-B14F-4D97-AF65-F5344CB8AC3E}">
        <p14:creationId xmlns:p14="http://schemas.microsoft.com/office/powerpoint/2010/main" val="3889921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17"/>
          <p:cNvGrpSpPr>
            <a:grpSpLocks/>
          </p:cNvGrpSpPr>
          <p:nvPr/>
        </p:nvGrpSpPr>
        <p:grpSpPr bwMode="auto">
          <a:xfrm>
            <a:off x="-224367" y="-76200"/>
            <a:ext cx="10515600" cy="1227138"/>
            <a:chOff x="1656199" y="1313182"/>
            <a:chExt cx="5978865" cy="1534941"/>
          </a:xfrm>
        </p:grpSpPr>
        <p:grpSp>
          <p:nvGrpSpPr>
            <p:cNvPr id="28678" name="Group 18"/>
            <p:cNvGrpSpPr>
              <a:grpSpLocks/>
            </p:cNvGrpSpPr>
            <p:nvPr/>
          </p:nvGrpSpPr>
          <p:grpSpPr bwMode="auto">
            <a:xfrm>
              <a:off x="1803761" y="1487637"/>
              <a:ext cx="5831303" cy="1360486"/>
              <a:chOff x="1803761" y="1487637"/>
              <a:chExt cx="5831303" cy="1360486"/>
            </a:xfrm>
          </p:grpSpPr>
          <p:pic>
            <p:nvPicPr>
              <p:cNvPr id="28683" name="Picture 345" descr="shadow_1_m"/>
              <p:cNvPicPr>
                <a:picLocks noChangeAspect="1" noChangeArrowheads="1"/>
              </p:cNvPicPr>
              <p:nvPr/>
            </p:nvPicPr>
            <p:blipFill>
              <a:blip r:embed="rId2">
                <a:extLst>
                  <a:ext uri="{28A0092B-C50C-407E-A947-70E740481C1C}">
                    <a14:useLocalDpi xmlns:a14="http://schemas.microsoft.com/office/drawing/2010/main" val="0"/>
                  </a:ext>
                </a:extLst>
              </a:blip>
              <a:srcRect t="1518" b="2"/>
              <a:stretch>
                <a:fillRect/>
              </a:stretch>
            </p:blipFill>
            <p:spPr bwMode="gray">
              <a:xfrm>
                <a:off x="1803761" y="2535709"/>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86820" y="1487923"/>
                <a:ext cx="5348244" cy="124900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8679" name="Group 19"/>
            <p:cNvGrpSpPr>
              <a:grpSpLocks/>
            </p:cNvGrpSpPr>
            <p:nvPr/>
          </p:nvGrpSpPr>
          <p:grpSpPr bwMode="auto">
            <a:xfrm>
              <a:off x="1656199" y="1313182"/>
              <a:ext cx="2001014" cy="1311660"/>
              <a:chOff x="1656199" y="1313182"/>
              <a:chExt cx="2001014" cy="1311660"/>
            </a:xfrm>
          </p:grpSpPr>
          <p:sp>
            <p:nvSpPr>
              <p:cNvPr id="7" name="Right Triangle 6"/>
              <p:cNvSpPr/>
              <p:nvPr/>
            </p:nvSpPr>
            <p:spPr>
              <a:xfrm flipH="1">
                <a:off x="2114723" y="2474812"/>
                <a:ext cx="172097" cy="150913"/>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ight Triangle 7"/>
              <p:cNvSpPr/>
              <p:nvPr/>
            </p:nvSpPr>
            <p:spPr>
              <a:xfrm flipH="1">
                <a:off x="3245990" y="1313182"/>
                <a:ext cx="172097" cy="150913"/>
              </a:xfrm>
              <a:prstGeom prst="rtTriangle">
                <a:avLst/>
              </a:prstGeom>
              <a:solidFill>
                <a:srgbClr val="E2FF3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rapezoid 2"/>
              <p:cNvSpPr/>
              <p:nvPr/>
            </p:nvSpPr>
            <p:spPr>
              <a:xfrm rot="19276450">
                <a:off x="1656199" y="1783792"/>
                <a:ext cx="2001379" cy="321682"/>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solidFill>
                <a:srgbClr val="E2FF37"/>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28676" name="Rectangle 11"/>
          <p:cNvSpPr>
            <a:spLocks noChangeArrowheads="1"/>
          </p:cNvSpPr>
          <p:nvPr/>
        </p:nvSpPr>
        <p:spPr bwMode="auto">
          <a:xfrm>
            <a:off x="2722034" y="174626"/>
            <a:ext cx="794596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2600" b="1" dirty="0">
                <a:latin typeface="Times New Roman" pitchFamily="18" charset="0"/>
                <a:cs typeface="Times New Roman" pitchFamily="18" charset="0"/>
              </a:rPr>
              <a:t>IV. KẾT LUẬN, ĐỀ XUẤT</a:t>
            </a:r>
            <a:br>
              <a:rPr lang="en-US" sz="2600" dirty="0"/>
            </a:br>
            <a:endParaRPr lang="en-US" sz="2600" dirty="0"/>
          </a:p>
        </p:txBody>
      </p:sp>
      <p:sp>
        <p:nvSpPr>
          <p:cNvPr id="28677" name="TextBox 12"/>
          <p:cNvSpPr txBox="1">
            <a:spLocks noChangeArrowheads="1"/>
          </p:cNvSpPr>
          <p:nvPr/>
        </p:nvSpPr>
        <p:spPr bwMode="auto">
          <a:xfrm>
            <a:off x="406400" y="1393702"/>
            <a:ext cx="11480800"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de-DE" sz="2400" b="1" dirty="0">
              <a:latin typeface="Times New Roman" pitchFamily="18" charset="0"/>
              <a:cs typeface="Times New Roman" pitchFamily="18" charset="0"/>
            </a:endParaRPr>
          </a:p>
          <a:p>
            <a:pPr eaLnBrk="1" hangingPunct="1"/>
            <a:r>
              <a:rPr lang="de-DE" sz="2400" dirty="0">
                <a:latin typeface="Times New Roman" pitchFamily="18" charset="0"/>
                <a:cs typeface="Times New Roman" pitchFamily="18" charset="0"/>
              </a:rPr>
              <a:t>- Tập làm văn là phân môn có tính tổng hợp, sáng tạo, thực hành và thể hiện đậm nét dấu ấn cá nhân. Dạy Tập làm văn lớp 5 đặc biệt là kiểu bài tả cảnh nhằm trang bị kiến thức, góp phần cùng các môn học khác mở rộng vốn sống, rèn luyện tư duy lô gic, tư duy hình ảnh, bồi dưỡng tâm hồn, cảm xúc thẩm mĩ, hình thành nhân cách cho học sinh.</a:t>
            </a:r>
          </a:p>
          <a:p>
            <a:pPr algn="just" eaLnBrk="1" hangingPunct="1"/>
            <a:r>
              <a:rPr lang="de-DE"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2" name="TextBox 1"/>
          <p:cNvSpPr txBox="1"/>
          <p:nvPr/>
        </p:nvSpPr>
        <p:spPr>
          <a:xfrm>
            <a:off x="674809" y="1348155"/>
            <a:ext cx="2865561"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luận</a:t>
            </a:r>
            <a:endParaRPr lang="en-US" sz="2400" b="1" dirty="0">
              <a:latin typeface="Times New Roman" pitchFamily="18" charset="0"/>
              <a:cs typeface="Times New Roman" pitchFamily="18" charset="0"/>
            </a:endParaRPr>
          </a:p>
        </p:txBody>
      </p:sp>
      <p:sp>
        <p:nvSpPr>
          <p:cNvPr id="3" name="TextBox 2"/>
          <p:cNvSpPr txBox="1"/>
          <p:nvPr/>
        </p:nvSpPr>
        <p:spPr>
          <a:xfrm>
            <a:off x="755813" y="1840537"/>
            <a:ext cx="285489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xuất</a:t>
            </a:r>
            <a:endParaRPr lang="en-US" sz="2400" b="1" dirty="0">
              <a:latin typeface="Times New Roman" pitchFamily="18" charset="0"/>
              <a:cs typeface="Times New Roman" pitchFamily="18" charset="0"/>
            </a:endParaRPr>
          </a:p>
        </p:txBody>
      </p:sp>
      <p:sp>
        <p:nvSpPr>
          <p:cNvPr id="17" name="TextBox 16"/>
          <p:cNvSpPr txBox="1"/>
          <p:nvPr/>
        </p:nvSpPr>
        <p:spPr>
          <a:xfrm>
            <a:off x="978550" y="2270660"/>
            <a:ext cx="7133818" cy="461665"/>
          </a:xfrm>
          <a:prstGeom prst="rect">
            <a:avLst/>
          </a:prstGeom>
          <a:noFill/>
        </p:spPr>
        <p:txBody>
          <a:bodyPr wrap="square" rtlCol="0">
            <a:spAutoFit/>
          </a:bodyPr>
          <a:lstStyle/>
          <a:p>
            <a:r>
              <a:rPr lang="en-US" sz="2400" b="1" i="1" dirty="0">
                <a:latin typeface="Times New Roman" pitchFamily="18" charset="0"/>
                <a:cs typeface="Times New Roman" pitchFamily="18" charset="0"/>
              </a:rPr>
              <a:t>2.1. </a:t>
            </a:r>
            <a:r>
              <a:rPr lang="en-US" sz="2400" b="1" i="1" dirty="0" err="1">
                <a:latin typeface="Times New Roman" pitchFamily="18" charset="0"/>
                <a:cs typeface="Times New Roman" pitchFamily="18" charset="0"/>
              </a:rPr>
              <a:t>Đối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trường</a:t>
            </a:r>
            <a:endParaRPr lang="en-US" sz="2400" b="1" i="1" dirty="0">
              <a:latin typeface="Times New Roman" pitchFamily="18" charset="0"/>
              <a:cs typeface="Times New Roman" pitchFamily="18" charset="0"/>
            </a:endParaRPr>
          </a:p>
        </p:txBody>
      </p:sp>
      <p:sp>
        <p:nvSpPr>
          <p:cNvPr id="18" name="TextBox 17"/>
          <p:cNvSpPr txBox="1"/>
          <p:nvPr/>
        </p:nvSpPr>
        <p:spPr>
          <a:xfrm>
            <a:off x="943381" y="2809921"/>
            <a:ext cx="4554742" cy="461665"/>
          </a:xfrm>
          <a:prstGeom prst="rect">
            <a:avLst/>
          </a:prstGeom>
          <a:noFill/>
        </p:spPr>
        <p:txBody>
          <a:bodyPr wrap="square" rtlCol="0">
            <a:spAutoFit/>
          </a:bodyPr>
          <a:lstStyle/>
          <a:p>
            <a:r>
              <a:rPr lang="en-US" sz="2400" b="1" i="1" dirty="0">
                <a:latin typeface="Times New Roman" pitchFamily="18" charset="0"/>
                <a:cs typeface="Times New Roman" pitchFamily="18" charset="0"/>
              </a:rPr>
              <a:t>2.2. </a:t>
            </a:r>
            <a:r>
              <a:rPr lang="en-US" sz="2400" b="1" i="1" dirty="0" err="1">
                <a:latin typeface="Times New Roman" pitchFamily="18" charset="0"/>
                <a:cs typeface="Times New Roman" pitchFamily="18" charset="0"/>
              </a:rPr>
              <a:t>Đối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viên</a:t>
            </a:r>
            <a:endParaRPr lang="en-US" sz="2400" b="1" i="1" dirty="0">
              <a:latin typeface="Times New Roman" pitchFamily="18" charset="0"/>
              <a:cs typeface="Times New Roman" pitchFamily="18" charset="0"/>
            </a:endParaRPr>
          </a:p>
        </p:txBody>
      </p:sp>
      <p:sp>
        <p:nvSpPr>
          <p:cNvPr id="19" name="TextBox 18"/>
          <p:cNvSpPr txBox="1"/>
          <p:nvPr/>
        </p:nvSpPr>
        <p:spPr>
          <a:xfrm>
            <a:off x="943381" y="3384353"/>
            <a:ext cx="4554742" cy="461665"/>
          </a:xfrm>
          <a:prstGeom prst="rect">
            <a:avLst/>
          </a:prstGeom>
          <a:noFill/>
        </p:spPr>
        <p:txBody>
          <a:bodyPr wrap="square" rtlCol="0">
            <a:spAutoFit/>
          </a:bodyPr>
          <a:lstStyle/>
          <a:p>
            <a:r>
              <a:rPr lang="en-US" sz="2400" b="1" i="1" dirty="0">
                <a:latin typeface="Times New Roman" pitchFamily="18" charset="0"/>
                <a:cs typeface="Times New Roman" pitchFamily="18" charset="0"/>
              </a:rPr>
              <a:t>2.3. </a:t>
            </a:r>
            <a:r>
              <a:rPr lang="en-US" sz="2400" b="1" i="1" dirty="0" err="1">
                <a:latin typeface="Times New Roman" pitchFamily="18" charset="0"/>
                <a:cs typeface="Times New Roman" pitchFamily="18" charset="0"/>
              </a:rPr>
              <a:t>Đối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phụ</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huynh</a:t>
            </a: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8973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arn(inVertical)">
                                      <p:cBhvr>
                                        <p:cTn id="12" dur="500"/>
                                        <p:tgtEl>
                                          <p:spTgt spid="2867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8677"/>
                                        </p:tgtEl>
                                      </p:cBhvr>
                                    </p:animEffect>
                                    <p:set>
                                      <p:cBhvr>
                                        <p:cTn id="17" dur="1" fill="hold">
                                          <p:stCondLst>
                                            <p:cond delay="499"/>
                                          </p:stCondLst>
                                        </p:cTn>
                                        <p:tgtEl>
                                          <p:spTgt spid="2867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7" grpId="1" animBg="1"/>
      <p:bldP spid="2" grpId="0"/>
      <p:bldP spid="3" grpId="0"/>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p:txBody>
          <a:bodyPr/>
          <a:lstStyle/>
          <a:p>
            <a:pPr eaLnBrk="1" hangingPunct="1"/>
            <a:br>
              <a:rPr lang="en-US"/>
            </a:br>
            <a:endParaRPr lang="en-US"/>
          </a:p>
        </p:txBody>
      </p:sp>
      <p:grpSp>
        <p:nvGrpSpPr>
          <p:cNvPr id="29699" name="Group 3"/>
          <p:cNvGrpSpPr>
            <a:grpSpLocks/>
          </p:cNvGrpSpPr>
          <p:nvPr/>
        </p:nvGrpSpPr>
        <p:grpSpPr bwMode="auto">
          <a:xfrm>
            <a:off x="0" y="0"/>
            <a:ext cx="12192000" cy="6948488"/>
            <a:chOff x="0" y="0"/>
            <a:chExt cx="5760" cy="4377"/>
          </a:xfrm>
        </p:grpSpPr>
        <p:pic>
          <p:nvPicPr>
            <p:cNvPr id="29702" name="Picture 4"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6"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7"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8"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9"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0"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11"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0" name="Text Box 15"/>
          <p:cNvSpPr txBox="1">
            <a:spLocks noChangeArrowheads="1"/>
          </p:cNvSpPr>
          <p:nvPr/>
        </p:nvSpPr>
        <p:spPr bwMode="auto">
          <a:xfrm>
            <a:off x="1727200" y="1147763"/>
            <a:ext cx="9186985"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800" b="1" dirty="0">
                <a:solidFill>
                  <a:srgbClr val="CC0000"/>
                </a:solidFill>
              </a:rPr>
              <a:t>   </a:t>
            </a:r>
          </a:p>
          <a:p>
            <a:pPr eaLnBrk="1" hangingPunct="1">
              <a:spcBef>
                <a:spcPct val="50000"/>
              </a:spcBef>
            </a:pPr>
            <a:r>
              <a:rPr lang="en-US" sz="4800" b="1" dirty="0">
                <a:solidFill>
                  <a:srgbClr val="CC0000"/>
                </a:solidFill>
              </a:rPr>
              <a:t>     </a:t>
            </a:r>
            <a:r>
              <a:rPr lang="en-US" sz="4000" b="1" dirty="0" err="1">
                <a:solidFill>
                  <a:srgbClr val="CC0000"/>
                </a:solidFill>
              </a:rPr>
              <a:t>Xin</a:t>
            </a:r>
            <a:r>
              <a:rPr lang="en-US" sz="4000" b="1" dirty="0">
                <a:solidFill>
                  <a:srgbClr val="CC0000"/>
                </a:solidFill>
              </a:rPr>
              <a:t> </a:t>
            </a:r>
            <a:r>
              <a:rPr lang="en-US" sz="4000" b="1" dirty="0" err="1">
                <a:solidFill>
                  <a:srgbClr val="CC0000"/>
                </a:solidFill>
              </a:rPr>
              <a:t>chân</a:t>
            </a:r>
            <a:r>
              <a:rPr lang="en-US" sz="4000" b="1" dirty="0">
                <a:solidFill>
                  <a:srgbClr val="CC0000"/>
                </a:solidFill>
              </a:rPr>
              <a:t> </a:t>
            </a:r>
            <a:r>
              <a:rPr lang="en-US" sz="4000" b="1" dirty="0" err="1">
                <a:solidFill>
                  <a:srgbClr val="CC0000"/>
                </a:solidFill>
              </a:rPr>
              <a:t>thành</a:t>
            </a:r>
            <a:r>
              <a:rPr lang="en-US" sz="4000" b="1" dirty="0">
                <a:solidFill>
                  <a:srgbClr val="CC0000"/>
                </a:solidFill>
              </a:rPr>
              <a:t> </a:t>
            </a:r>
            <a:r>
              <a:rPr lang="en-US" sz="4000" b="1" dirty="0" err="1">
                <a:solidFill>
                  <a:srgbClr val="CC0000"/>
                </a:solidFill>
              </a:rPr>
              <a:t>cảm</a:t>
            </a:r>
            <a:r>
              <a:rPr lang="en-US" sz="4000" b="1" dirty="0">
                <a:solidFill>
                  <a:srgbClr val="CC0000"/>
                </a:solidFill>
              </a:rPr>
              <a:t> </a:t>
            </a:r>
            <a:r>
              <a:rPr lang="en-US" sz="4000" b="1" dirty="0" err="1">
                <a:solidFill>
                  <a:srgbClr val="CC0000"/>
                </a:solidFill>
              </a:rPr>
              <a:t>ơn</a:t>
            </a:r>
            <a:r>
              <a:rPr lang="en-US" sz="4000" b="1" dirty="0">
                <a:solidFill>
                  <a:srgbClr val="CC0000"/>
                </a:solidFill>
              </a:rPr>
              <a:t> </a:t>
            </a:r>
          </a:p>
          <a:p>
            <a:pPr eaLnBrk="1" hangingPunct="1">
              <a:spcBef>
                <a:spcPct val="50000"/>
              </a:spcBef>
            </a:pPr>
            <a:r>
              <a:rPr lang="en-US" sz="4000" b="1" dirty="0">
                <a:solidFill>
                  <a:srgbClr val="CC0000"/>
                </a:solidFill>
              </a:rPr>
              <a:t> Ban </a:t>
            </a:r>
            <a:r>
              <a:rPr lang="en-US" sz="4000" b="1" dirty="0" err="1">
                <a:solidFill>
                  <a:srgbClr val="CC0000"/>
                </a:solidFill>
              </a:rPr>
              <a:t>giám</a:t>
            </a:r>
            <a:r>
              <a:rPr lang="en-US" sz="4000" b="1" dirty="0">
                <a:solidFill>
                  <a:srgbClr val="CC0000"/>
                </a:solidFill>
              </a:rPr>
              <a:t> </a:t>
            </a:r>
            <a:r>
              <a:rPr lang="en-US" sz="4000" b="1" dirty="0" err="1">
                <a:solidFill>
                  <a:srgbClr val="CC0000"/>
                </a:solidFill>
              </a:rPr>
              <a:t>khảo</a:t>
            </a:r>
            <a:r>
              <a:rPr lang="en-US" sz="4000" b="1" dirty="0">
                <a:solidFill>
                  <a:srgbClr val="CC0000"/>
                </a:solidFill>
              </a:rPr>
              <a:t> </a:t>
            </a:r>
            <a:r>
              <a:rPr lang="en-US" sz="4000" b="1" dirty="0" err="1">
                <a:solidFill>
                  <a:srgbClr val="CC0000"/>
                </a:solidFill>
              </a:rPr>
              <a:t>đã</a:t>
            </a:r>
            <a:r>
              <a:rPr lang="en-US" sz="4000" b="1" dirty="0">
                <a:solidFill>
                  <a:srgbClr val="CC0000"/>
                </a:solidFill>
              </a:rPr>
              <a:t> </a:t>
            </a:r>
            <a:r>
              <a:rPr lang="en-US" sz="4000" b="1" dirty="0" err="1">
                <a:solidFill>
                  <a:srgbClr val="CC0000"/>
                </a:solidFill>
              </a:rPr>
              <a:t>lắng</a:t>
            </a:r>
            <a:r>
              <a:rPr lang="en-US" sz="4000" b="1" dirty="0">
                <a:solidFill>
                  <a:srgbClr val="CC0000"/>
                </a:solidFill>
              </a:rPr>
              <a:t> </a:t>
            </a:r>
            <a:r>
              <a:rPr lang="en-US" sz="4000" b="1" dirty="0" err="1">
                <a:solidFill>
                  <a:srgbClr val="CC0000"/>
                </a:solidFill>
              </a:rPr>
              <a:t>nghe</a:t>
            </a:r>
            <a:r>
              <a:rPr lang="en-US" sz="4000" b="1" dirty="0">
                <a:solidFill>
                  <a:srgbClr val="CC0000"/>
                </a:solidFill>
              </a:rPr>
              <a:t>!</a:t>
            </a:r>
          </a:p>
        </p:txBody>
      </p:sp>
      <p:pic>
        <p:nvPicPr>
          <p:cNvPr id="29701" name="Picture 16"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5200" y="4343400"/>
            <a:ext cx="26416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10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56483" y="328245"/>
            <a:ext cx="7094839" cy="1113692"/>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34000"/>
              </a:lnSpc>
            </a:pPr>
            <a:endParaRPr lang="en-US" sz="3200" b="1" dirty="0">
              <a:latin typeface="Times New Roman" pitchFamily="18" charset="0"/>
              <a:cs typeface="Times New Roman" pitchFamily="18" charset="0"/>
            </a:endParaRPr>
          </a:p>
          <a:p>
            <a:pPr>
              <a:lnSpc>
                <a:spcPct val="134000"/>
              </a:lnSpc>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mới</a:t>
            </a:r>
            <a:r>
              <a:rPr lang="en-US" sz="2400" b="1" dirty="0">
                <a:latin typeface="Times New Roman" pitchFamily="18" charset="0"/>
                <a:cs typeface="Times New Roman" pitchFamily="18" charset="0"/>
              </a:rPr>
              <a:t>.</a:t>
            </a:r>
          </a:p>
          <a:p>
            <a:pPr algn="ctr">
              <a:lnSpc>
                <a:spcPct val="134000"/>
              </a:lnSpc>
            </a:pP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56483" y="2928239"/>
            <a:ext cx="7094839" cy="1274087"/>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3821726" y="3277839"/>
            <a:ext cx="1134756" cy="356963"/>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3821726" y="885091"/>
            <a:ext cx="1134756" cy="2416975"/>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sp>
        <p:nvSpPr>
          <p:cNvPr id="11" name="Content Placeholder 3"/>
          <p:cNvSpPr txBox="1">
            <a:spLocks/>
          </p:cNvSpPr>
          <p:nvPr/>
        </p:nvSpPr>
        <p:spPr>
          <a:xfrm>
            <a:off x="101629" y="2255168"/>
            <a:ext cx="3720097" cy="194715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700" b="1" dirty="0">
                <a:solidFill>
                  <a:schemeClr val="tx1"/>
                </a:solidFill>
                <a:latin typeface="Times New Roman" panose="02020603050405020304" pitchFamily="18" charset="0"/>
                <a:cs typeface="Times New Roman" panose="02020603050405020304" pitchFamily="18" charset="0"/>
              </a:rPr>
              <a:t>LÍ DO CHỌN BIỆN PHÁP</a:t>
            </a:r>
          </a:p>
        </p:txBody>
      </p:sp>
      <p:sp>
        <p:nvSpPr>
          <p:cNvPr id="9" name="Rectangle 8"/>
          <p:cNvSpPr/>
          <p:nvPr/>
        </p:nvSpPr>
        <p:spPr>
          <a:xfrm>
            <a:off x="4956483" y="4553416"/>
            <a:ext cx="7094839" cy="12260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956483" y="1699846"/>
            <a:ext cx="7094839" cy="1008185"/>
          </a:xfrm>
          <a:prstGeom prst="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Mục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trình</a:t>
            </a:r>
            <a:r>
              <a:rPr lang="en-US" sz="2400" b="1" dirty="0">
                <a:latin typeface="Times New Roman" pitchFamily="18" charset="0"/>
                <a:cs typeface="Times New Roman" pitchFamily="18" charset="0"/>
              </a:rPr>
              <a:t> GDPT 2018</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956482" y="2985545"/>
            <a:ext cx="7094839" cy="1200329"/>
          </a:xfrm>
          <a:prstGeom prst="rect">
            <a:avLst/>
          </a:prstGeom>
          <a:noFill/>
        </p:spPr>
        <p:txBody>
          <a:bodyPr wrap="square" rtlCol="0">
            <a:spAutoFit/>
          </a:bodyPr>
          <a:lstStyle/>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trò</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trọng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lớp</a:t>
            </a:r>
            <a:r>
              <a:rPr lang="en-US" sz="2400" b="1" dirty="0">
                <a:latin typeface="Times New Roman" pitchFamily="18" charset="0"/>
                <a:cs typeface="Times New Roman" pitchFamily="18" charset="0"/>
              </a:rPr>
              <a:t> 5 </a:t>
            </a:r>
            <a:r>
              <a:rPr lang="en-US" sz="2400" b="1" dirty="0" err="1">
                <a:latin typeface="Times New Roman" pitchFamily="18" charset="0"/>
                <a:cs typeface="Times New Roman" pitchFamily="18" charset="0"/>
              </a:rPr>
              <a:t>nói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riêng</a:t>
            </a:r>
            <a:r>
              <a:rPr lang="en-US" sz="2400" b="1" dirty="0">
                <a:latin typeface="Times New Roman" pitchFamily="18" charset="0"/>
                <a:cs typeface="Times New Roman" pitchFamily="18" charset="0"/>
              </a:rPr>
              <a:t>.</a:t>
            </a:r>
          </a:p>
        </p:txBody>
      </p:sp>
      <p:sp>
        <p:nvSpPr>
          <p:cNvPr id="6" name="TextBox 5"/>
          <p:cNvSpPr txBox="1"/>
          <p:nvPr/>
        </p:nvSpPr>
        <p:spPr>
          <a:xfrm>
            <a:off x="5052646" y="4759572"/>
            <a:ext cx="6998675" cy="830997"/>
          </a:xfrm>
          <a:prstGeom prst="rect">
            <a:avLst/>
          </a:prstGeom>
          <a:noFill/>
        </p:spPr>
        <p:txBody>
          <a:bodyPr wrap="square" rtlCol="0">
            <a:spAutoFit/>
          </a:bodyPr>
          <a:lstStyle/>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còn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chế</a:t>
            </a:r>
            <a:r>
              <a:rPr lang="en-US" sz="2400" b="1" dirty="0">
                <a:latin typeface="Times New Roman" pitchFamily="18" charset="0"/>
                <a:cs typeface="Times New Roman" pitchFamily="18" charset="0"/>
              </a:rPr>
              <a:t>.</a:t>
            </a:r>
          </a:p>
        </p:txBody>
      </p:sp>
      <p:cxnSp>
        <p:nvCxnSpPr>
          <p:cNvPr id="15" name="Straight Arrow Connector 14"/>
          <p:cNvCxnSpPr>
            <a:endCxn id="12" idx="1"/>
          </p:cNvCxnSpPr>
          <p:nvPr/>
        </p:nvCxnSpPr>
        <p:spPr>
          <a:xfrm flipV="1">
            <a:off x="3821726" y="2203939"/>
            <a:ext cx="1134757" cy="10807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821726" y="3265466"/>
            <a:ext cx="1134757" cy="19377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07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a:xfrm>
            <a:off x="838200" y="365125"/>
            <a:ext cx="10515600" cy="581183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marL="0" indent="0">
              <a:buNone/>
              <a:defRPr/>
            </a:pPr>
            <a:r>
              <a:rPr lang="en-US" sz="4400" dirty="0" err="1">
                <a:solidFill>
                  <a:srgbClr val="C00000"/>
                </a:solidFill>
                <a:latin typeface="Times New Roman" panose="02020603050405020304" pitchFamily="18" charset="0"/>
                <a:cs typeface="Times New Roman" panose="02020603050405020304" pitchFamily="18" charset="0"/>
              </a:rPr>
              <a:t>Đối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tượng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áp</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dụng</a:t>
            </a:r>
            <a:r>
              <a:rPr lang="id-ID" sz="4400" dirty="0">
                <a:solidFill>
                  <a:srgbClr val="C00000"/>
                </a:solidFill>
                <a:latin typeface="Times New Roman" panose="02020603050405020304" pitchFamily="18" charset="0"/>
                <a:cs typeface="Times New Roman" panose="02020603050405020304" pitchFamily="18" charset="0"/>
              </a:rPr>
              <a:t>: </a:t>
            </a:r>
            <a:br>
              <a:rPr lang="id-ID" sz="4400" dirty="0">
                <a:latin typeface="Times New Roman" panose="02020603050405020304" pitchFamily="18" charset="0"/>
                <a:cs typeface="Times New Roman" panose="02020603050405020304" pitchFamily="18" charset="0"/>
              </a:rPr>
            </a:br>
            <a:r>
              <a:rPr lang="id-ID" sz="4400" dirty="0">
                <a:latin typeface="Times New Roman" panose="02020603050405020304" pitchFamily="18" charset="0"/>
                <a:cs typeface="Times New Roman" panose="02020603050405020304" pitchFamily="18" charset="0"/>
              </a:rPr>
              <a:t>	</a:t>
            </a:r>
            <a:r>
              <a:rPr lang="id-ID" sz="4400" dirty="0">
                <a:solidFill>
                  <a:srgbClr val="002060"/>
                </a:solidFill>
                <a:latin typeface="Times New Roman" panose="02020603050405020304" pitchFamily="18" charset="0"/>
                <a:cs typeface="Times New Roman" panose="02020603050405020304" pitchFamily="18" charset="0"/>
              </a:rPr>
              <a:t>- Học sinh</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lớp</a:t>
            </a:r>
            <a:r>
              <a:rPr lang="en-US" sz="4400" dirty="0">
                <a:solidFill>
                  <a:srgbClr val="002060"/>
                </a:solidFill>
                <a:latin typeface="Times New Roman" panose="02020603050405020304" pitchFamily="18" charset="0"/>
                <a:cs typeface="Times New Roman" panose="02020603050405020304" pitchFamily="18" charset="0"/>
              </a:rPr>
              <a:t> 5 - </a:t>
            </a:r>
            <a:r>
              <a:rPr lang="en-US" sz="4400" dirty="0" err="1">
                <a:solidFill>
                  <a:srgbClr val="002060"/>
                </a:solidFill>
                <a:latin typeface="Times New Roman" panose="02020603050405020304" pitchFamily="18" charset="0"/>
                <a:cs typeface="Times New Roman" panose="02020603050405020304" pitchFamily="18" charset="0"/>
              </a:rPr>
              <a:t>Trường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Tiểu</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học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Liên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Khê</a:t>
            </a:r>
            <a:r>
              <a:rPr lang="en-US" sz="4400" dirty="0">
                <a:solidFill>
                  <a:srgbClr val="002060"/>
                </a:solidFill>
                <a:latin typeface="Times New Roman" panose="02020603050405020304" pitchFamily="18" charset="0"/>
                <a:cs typeface="Times New Roman" panose="02020603050405020304" pitchFamily="18" charset="0"/>
              </a:rPr>
              <a:t> - </a:t>
            </a:r>
            <a:r>
              <a:rPr lang="en-US" sz="4400" dirty="0" err="1">
                <a:solidFill>
                  <a:srgbClr val="002060"/>
                </a:solidFill>
                <a:latin typeface="Times New Roman" panose="02020603050405020304" pitchFamily="18" charset="0"/>
                <a:cs typeface="Times New Roman" panose="02020603050405020304" pitchFamily="18" charset="0"/>
              </a:rPr>
              <a:t>Thủy</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Nguyên-Hải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Phòng</a:t>
            </a:r>
            <a:endParaRPr lang="en-US" sz="4400" b="1" dirty="0">
              <a:ln w="0"/>
              <a:solidFill>
                <a:srgbClr val="002060"/>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260760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53917" y="2380278"/>
            <a:ext cx="10406515" cy="957263"/>
            <a:chOff x="1351" y="1824"/>
            <a:chExt cx="3041" cy="432"/>
          </a:xfrm>
          <a:solidFill>
            <a:schemeClr val="accent6">
              <a:lumMod val="60000"/>
              <a:lumOff val="40000"/>
            </a:schemeClr>
          </a:solidFill>
        </p:grpSpPr>
        <p:sp>
          <p:nvSpPr>
            <p:cNvPr id="10" name="AutoShape 47"/>
            <p:cNvSpPr>
              <a:spLocks noChangeArrowheads="1"/>
            </p:cNvSpPr>
            <p:nvPr/>
          </p:nvSpPr>
          <p:spPr bwMode="gray">
            <a:xfrm>
              <a:off x="1656" y="1899"/>
              <a:ext cx="2736"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en-US">
                <a:latin typeface="Cambria" pitchFamily="18" charset="0"/>
                <a:cs typeface="+mn-cs"/>
              </a:endParaRPr>
            </a:p>
          </p:txBody>
        </p:sp>
        <p:sp>
          <p:nvSpPr>
            <p:cNvPr id="11" name="AutoShape 48"/>
            <p:cNvSpPr>
              <a:spLocks noChangeArrowheads="1"/>
            </p:cNvSpPr>
            <p:nvPr/>
          </p:nvSpPr>
          <p:spPr bwMode="gray">
            <a:xfrm>
              <a:off x="1351"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en-US">
                <a:latin typeface="Cambria" pitchFamily="18" charset="0"/>
                <a:cs typeface="+mn-cs"/>
              </a:endParaRPr>
            </a:p>
          </p:txBody>
        </p:sp>
        <p:sp>
          <p:nvSpPr>
            <p:cNvPr id="8219" name="Text Box 50"/>
            <p:cNvSpPr txBox="1">
              <a:spLocks noChangeArrowheads="1"/>
            </p:cNvSpPr>
            <p:nvPr/>
          </p:nvSpPr>
          <p:spPr bwMode="gray">
            <a:xfrm>
              <a:off x="1492" y="1939"/>
              <a:ext cx="107" cy="2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dirty="0">
                  <a:latin typeface="Cambria" pitchFamily="18" charset="0"/>
                </a:rPr>
                <a:t>2</a:t>
              </a:r>
            </a:p>
          </p:txBody>
        </p:sp>
      </p:grpSp>
      <p:grpSp>
        <p:nvGrpSpPr>
          <p:cNvPr id="4" name="Group 51"/>
          <p:cNvGrpSpPr>
            <a:grpSpLocks/>
          </p:cNvGrpSpPr>
          <p:nvPr/>
        </p:nvGrpSpPr>
        <p:grpSpPr bwMode="auto">
          <a:xfrm>
            <a:off x="618067" y="1133238"/>
            <a:ext cx="10390865" cy="862013"/>
            <a:chOff x="1235" y="1893"/>
            <a:chExt cx="3072" cy="299"/>
          </a:xfrm>
          <a:solidFill>
            <a:schemeClr val="accent6">
              <a:lumMod val="40000"/>
              <a:lumOff val="60000"/>
            </a:schemeClr>
          </a:solidFill>
        </p:grpSpPr>
        <p:sp>
          <p:nvSpPr>
            <p:cNvPr id="15" name="AutoShape 52"/>
            <p:cNvSpPr>
              <a:spLocks noChangeArrowheads="1"/>
            </p:cNvSpPr>
            <p:nvPr/>
          </p:nvSpPr>
          <p:spPr bwMode="gray">
            <a:xfrm>
              <a:off x="1571" y="1893"/>
              <a:ext cx="2736"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en-US">
                <a:latin typeface="Cambria" pitchFamily="18" charset="0"/>
                <a:cs typeface="+mn-cs"/>
              </a:endParaRPr>
            </a:p>
          </p:txBody>
        </p:sp>
        <p:sp>
          <p:nvSpPr>
            <p:cNvPr id="16" name="AutoShape 53"/>
            <p:cNvSpPr>
              <a:spLocks noChangeArrowheads="1"/>
            </p:cNvSpPr>
            <p:nvPr/>
          </p:nvSpPr>
          <p:spPr bwMode="gray">
            <a:xfrm>
              <a:off x="1235" y="1893"/>
              <a:ext cx="432" cy="299"/>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en-US">
                <a:latin typeface="Cambria" pitchFamily="18" charset="0"/>
                <a:cs typeface="+mn-cs"/>
              </a:endParaRPr>
            </a:p>
          </p:txBody>
        </p:sp>
        <p:sp>
          <p:nvSpPr>
            <p:cNvPr id="8215" name="Text Box 55"/>
            <p:cNvSpPr txBox="1">
              <a:spLocks noChangeArrowheads="1"/>
            </p:cNvSpPr>
            <p:nvPr/>
          </p:nvSpPr>
          <p:spPr bwMode="gray">
            <a:xfrm>
              <a:off x="1401" y="1957"/>
              <a:ext cx="109" cy="1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dirty="0">
                  <a:latin typeface="Cambria" pitchFamily="18" charset="0"/>
                </a:rPr>
                <a:t>1</a:t>
              </a:r>
            </a:p>
          </p:txBody>
        </p:sp>
      </p:grpSp>
      <p:grpSp>
        <p:nvGrpSpPr>
          <p:cNvPr id="7" name="Group 56"/>
          <p:cNvGrpSpPr>
            <a:grpSpLocks/>
          </p:cNvGrpSpPr>
          <p:nvPr/>
        </p:nvGrpSpPr>
        <p:grpSpPr bwMode="auto">
          <a:xfrm>
            <a:off x="570524" y="3716219"/>
            <a:ext cx="10496552" cy="930275"/>
            <a:chOff x="1234" y="1965"/>
            <a:chExt cx="3096" cy="636"/>
          </a:xfrm>
        </p:grpSpPr>
        <p:sp>
          <p:nvSpPr>
            <p:cNvPr id="20" name="AutoShape 57"/>
            <p:cNvSpPr>
              <a:spLocks noChangeArrowheads="1"/>
            </p:cNvSpPr>
            <p:nvPr/>
          </p:nvSpPr>
          <p:spPr bwMode="gray">
            <a:xfrm>
              <a:off x="1536" y="2009"/>
              <a:ext cx="2794" cy="507"/>
            </a:xfrm>
            <a:prstGeom prst="roundRect">
              <a:avLst>
                <a:gd name="adj" fmla="val 16667"/>
              </a:avLst>
            </a:prstGeom>
            <a:solidFill>
              <a:srgbClr val="00B050"/>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en-US">
                <a:latin typeface="Cambria" pitchFamily="18" charset="0"/>
                <a:cs typeface="+mn-cs"/>
              </a:endParaRPr>
            </a:p>
          </p:txBody>
        </p:sp>
        <p:sp>
          <p:nvSpPr>
            <p:cNvPr id="21" name="AutoShape 58"/>
            <p:cNvSpPr>
              <a:spLocks noChangeArrowheads="1"/>
            </p:cNvSpPr>
            <p:nvPr/>
          </p:nvSpPr>
          <p:spPr bwMode="gray">
            <a:xfrm>
              <a:off x="1234" y="1965"/>
              <a:ext cx="432" cy="636"/>
            </a:xfrm>
            <a:prstGeom prst="diamond">
              <a:avLst/>
            </a:prstGeom>
            <a:solidFill>
              <a:srgbClr val="00B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en-US">
                <a:latin typeface="Cambria" pitchFamily="18" charset="0"/>
                <a:cs typeface="+mn-cs"/>
              </a:endParaRPr>
            </a:p>
          </p:txBody>
        </p:sp>
        <p:sp>
          <p:nvSpPr>
            <p:cNvPr id="8210" name="Text Box 59"/>
            <p:cNvSpPr txBox="1">
              <a:spLocks noChangeArrowheads="1"/>
            </p:cNvSpPr>
            <p:nvPr/>
          </p:nvSpPr>
          <p:spPr bwMode="gray">
            <a:xfrm>
              <a:off x="1746" y="2051"/>
              <a:ext cx="2575"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211" name="Text Box 60"/>
            <p:cNvSpPr txBox="1">
              <a:spLocks noChangeArrowheads="1"/>
            </p:cNvSpPr>
            <p:nvPr/>
          </p:nvSpPr>
          <p:spPr bwMode="gray">
            <a:xfrm>
              <a:off x="1376" y="2113"/>
              <a:ext cx="108"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dirty="0">
                  <a:latin typeface="Cambria" pitchFamily="18" charset="0"/>
                </a:rPr>
                <a:t>3</a:t>
              </a:r>
            </a:p>
          </p:txBody>
        </p:sp>
      </p:grpSp>
      <p:sp>
        <p:nvSpPr>
          <p:cNvPr id="12" name="Rectangle 11"/>
          <p:cNvSpPr>
            <a:spLocks noChangeArrowheads="1"/>
          </p:cNvSpPr>
          <p:nvPr/>
        </p:nvSpPr>
        <p:spPr bwMode="auto">
          <a:xfrm>
            <a:off x="2292352" y="1307128"/>
            <a:ext cx="84772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err="1">
                <a:latin typeface="Times New Roman" pitchFamily="18" charset="0"/>
                <a:cs typeface="Times New Roman" pitchFamily="18" charset="0"/>
              </a:rPr>
              <a:t>Mục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pháp</a:t>
            </a:r>
            <a:r>
              <a:rPr lang="en-US" sz="2400" b="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
        <p:nvSpPr>
          <p:cNvPr id="13" name="Rectangle 12"/>
          <p:cNvSpPr>
            <a:spLocks noChangeArrowheads="1"/>
          </p:cNvSpPr>
          <p:nvPr/>
        </p:nvSpPr>
        <p:spPr bwMode="auto">
          <a:xfrm>
            <a:off x="2143533" y="2665540"/>
            <a:ext cx="802428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err="1">
                <a:latin typeface="Times New Roman" pitchFamily="18" charset="0"/>
                <a:cs typeface="Times New Roman" pitchFamily="18" charset="0"/>
              </a:rPr>
              <a:t>Cơ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pháp</a:t>
            </a:r>
            <a:r>
              <a:rPr lang="en-US" sz="2400" b="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7" name="Rectangle 16"/>
          <p:cNvSpPr>
            <a:spLocks noChangeArrowheads="1"/>
          </p:cNvSpPr>
          <p:nvPr/>
        </p:nvSpPr>
        <p:spPr bwMode="auto">
          <a:xfrm>
            <a:off x="2151676" y="3915388"/>
            <a:ext cx="715644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err="1">
                <a:latin typeface="Times New Roman" pitchFamily="18" charset="0"/>
                <a:cs typeface="Times New Roman" pitchFamily="18" charset="0"/>
              </a:rPr>
              <a:t>Nội</a:t>
            </a:r>
            <a:r>
              <a:rPr lang="en-US" sz="2400" b="1" dirty="0">
                <a:latin typeface="Times New Roman" pitchFamily="18" charset="0"/>
                <a:cs typeface="Times New Roman" pitchFamily="18" charset="0"/>
              </a:rPr>
              <a:t> dung </a:t>
            </a:r>
            <a:r>
              <a:rPr lang="en-US" sz="2400" b="1" dirty="0" err="1">
                <a:latin typeface="Times New Roman" pitchFamily="18" charset="0"/>
                <a:cs typeface="Times New Roman" pitchFamily="18" charset="0"/>
              </a:rPr>
              <a:t>biện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pháp</a:t>
            </a:r>
            <a:r>
              <a:rPr lang="en-US" sz="2400" b="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3" name="Rectangle 2"/>
          <p:cNvSpPr>
            <a:spLocks noGrp="1" noChangeArrowheads="1"/>
          </p:cNvSpPr>
          <p:nvPr>
            <p:ph type="title"/>
          </p:nvPr>
        </p:nvSpPr>
        <p:spPr>
          <a:xfrm>
            <a:off x="406400" y="269875"/>
            <a:ext cx="10972800" cy="1143000"/>
          </a:xfrm>
        </p:spPr>
        <p:txBody>
          <a:bodyPr/>
          <a:lstStyle/>
          <a:p>
            <a:r>
              <a:rPr lang="en-US" sz="2600" b="1" dirty="0">
                <a:latin typeface="Times New Roman" pitchFamily="18" charset="0"/>
                <a:cs typeface="Times New Roman" pitchFamily="18" charset="0"/>
              </a:rPr>
              <a:t>II. NỘI DUNG BIỆN PHÁP</a:t>
            </a:r>
            <a:br>
              <a:rPr lang="en-US" sz="2600" dirty="0"/>
            </a:br>
            <a:endParaRPr lang="en-US" altLang="en-US" sz="2600" b="1" dirty="0"/>
          </a:p>
        </p:txBody>
      </p:sp>
      <p:grpSp>
        <p:nvGrpSpPr>
          <p:cNvPr id="27" name="Group 8"/>
          <p:cNvGrpSpPr>
            <a:grpSpLocks/>
          </p:cNvGrpSpPr>
          <p:nvPr/>
        </p:nvGrpSpPr>
        <p:grpSpPr bwMode="auto">
          <a:xfrm>
            <a:off x="578803" y="4945111"/>
            <a:ext cx="10598151" cy="957262"/>
            <a:chOff x="1342" y="1689"/>
            <a:chExt cx="3097" cy="432"/>
          </a:xfrm>
        </p:grpSpPr>
        <p:sp>
          <p:nvSpPr>
            <p:cNvPr id="28" name="AutoShape 47"/>
            <p:cNvSpPr>
              <a:spLocks noChangeArrowheads="1"/>
            </p:cNvSpPr>
            <p:nvPr/>
          </p:nvSpPr>
          <p:spPr bwMode="gray">
            <a:xfrm>
              <a:off x="1656" y="1759"/>
              <a:ext cx="2736" cy="288"/>
            </a:xfrm>
            <a:prstGeom prst="roundRect">
              <a:avLst>
                <a:gd name="adj" fmla="val 16667"/>
              </a:avLst>
            </a:prstGeom>
            <a:solidFill>
              <a:srgbClr val="00B0F0"/>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en-US">
                <a:latin typeface="Cambria" pitchFamily="18" charset="0"/>
                <a:cs typeface="+mn-cs"/>
              </a:endParaRPr>
            </a:p>
          </p:txBody>
        </p:sp>
        <p:sp>
          <p:nvSpPr>
            <p:cNvPr id="29" name="AutoShape 48"/>
            <p:cNvSpPr>
              <a:spLocks noChangeArrowheads="1"/>
            </p:cNvSpPr>
            <p:nvPr/>
          </p:nvSpPr>
          <p:spPr bwMode="gray">
            <a:xfrm>
              <a:off x="1342" y="1689"/>
              <a:ext cx="432" cy="432"/>
            </a:xfrm>
            <a:prstGeom prst="diamond">
              <a:avLst/>
            </a:prstGeom>
            <a:solidFill>
              <a:srgbClr val="00B0F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en-US">
                <a:latin typeface="Cambria" pitchFamily="18" charset="0"/>
                <a:cs typeface="+mn-cs"/>
              </a:endParaRPr>
            </a:p>
          </p:txBody>
        </p:sp>
        <p:sp>
          <p:nvSpPr>
            <p:cNvPr id="8206" name="Text Box 49"/>
            <p:cNvSpPr txBox="1">
              <a:spLocks noChangeArrowheads="1"/>
            </p:cNvSpPr>
            <p:nvPr/>
          </p:nvSpPr>
          <p:spPr bwMode="gray">
            <a:xfrm>
              <a:off x="1895" y="1791"/>
              <a:ext cx="254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err="1">
                  <a:latin typeface="Times New Roman" pitchFamily="18" charset="0"/>
                  <a:cs typeface="Times New Roman" pitchFamily="18" charset="0"/>
                </a:rPr>
                <a:t>Cách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thức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thực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hiện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biện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pháp</a:t>
              </a:r>
              <a:endParaRPr lang="en-US" altLang="en-US" sz="2400" b="1" dirty="0">
                <a:latin typeface="Times New Roman" pitchFamily="18" charset="0"/>
                <a:cs typeface="Times New Roman" pitchFamily="18" charset="0"/>
              </a:endParaRPr>
            </a:p>
          </p:txBody>
        </p:sp>
        <p:sp>
          <p:nvSpPr>
            <p:cNvPr id="8207" name="Text Box 50"/>
            <p:cNvSpPr txBox="1">
              <a:spLocks noChangeArrowheads="1"/>
            </p:cNvSpPr>
            <p:nvPr/>
          </p:nvSpPr>
          <p:spPr bwMode="gray">
            <a:xfrm>
              <a:off x="1492" y="1799"/>
              <a:ext cx="10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dirty="0">
                  <a:latin typeface="Cambria" pitchFamily="18" charset="0"/>
                </a:rPr>
                <a:t>4</a:t>
              </a:r>
            </a:p>
          </p:txBody>
        </p:sp>
      </p:grpSp>
    </p:spTree>
    <p:extLst>
      <p:ext uri="{BB962C8B-B14F-4D97-AF65-F5344CB8AC3E}">
        <p14:creationId xmlns:p14="http://schemas.microsoft.com/office/powerpoint/2010/main" val="194619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4461" y="388275"/>
            <a:ext cx="9163086"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3.NỘI DUNG BIỆN PHÁP</a:t>
            </a:r>
            <a:endParaRPr lang="en-US" sz="6000" b="1" cap="none"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ounded Rectangle 7"/>
          <p:cNvSpPr/>
          <p:nvPr/>
        </p:nvSpPr>
        <p:spPr>
          <a:xfrm>
            <a:off x="4724398" y="2039815"/>
            <a:ext cx="2461846" cy="39623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464062" y="2039816"/>
            <a:ext cx="2426676" cy="39623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26124" y="2039815"/>
            <a:ext cx="2567353" cy="3962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54370" y="2215662"/>
            <a:ext cx="1946031" cy="738553"/>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54371" y="2297724"/>
            <a:ext cx="1946030" cy="523220"/>
          </a:xfrm>
          <a:prstGeom prst="rect">
            <a:avLst/>
          </a:prstGeom>
          <a:noFill/>
        </p:spPr>
        <p:txBody>
          <a:bodyPr wrap="square" rtlCol="0">
            <a:spAutoFit/>
          </a:bodyPr>
          <a:lstStyle/>
          <a:p>
            <a:r>
              <a:rPr lang="en-US" sz="2800" b="1" dirty="0" err="1">
                <a:solidFill>
                  <a:srgbClr val="C00000"/>
                </a:solidFill>
              </a:rPr>
              <a:t>Gi</a:t>
            </a:r>
            <a:r>
              <a:rPr lang="en-US" sz="2800" b="1" dirty="0" err="1">
                <a:solidFill>
                  <a:srgbClr val="C00000"/>
                </a:solidFill>
                <a:latin typeface="Times New Roman" pitchFamily="18" charset="0"/>
                <a:cs typeface="Times New Roman" pitchFamily="18" charset="0"/>
              </a:rPr>
              <a:t>ải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 1</a:t>
            </a:r>
            <a:endParaRPr lang="en-US" sz="2800" b="1" dirty="0">
              <a:solidFill>
                <a:srgbClr val="C00000"/>
              </a:solidFill>
            </a:endParaRPr>
          </a:p>
        </p:txBody>
      </p:sp>
      <p:sp>
        <p:nvSpPr>
          <p:cNvPr id="13" name="Oval 12"/>
          <p:cNvSpPr/>
          <p:nvPr/>
        </p:nvSpPr>
        <p:spPr>
          <a:xfrm>
            <a:off x="4958861" y="2215661"/>
            <a:ext cx="2063263" cy="665443"/>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29199" y="2260397"/>
            <a:ext cx="2063263" cy="523220"/>
          </a:xfrm>
          <a:prstGeom prst="rect">
            <a:avLst/>
          </a:prstGeom>
          <a:noFill/>
        </p:spPr>
        <p:txBody>
          <a:bodyPr wrap="square" rtlCol="0">
            <a:spAutoFit/>
          </a:bodyPr>
          <a:lstStyle/>
          <a:p>
            <a:r>
              <a:rPr lang="en-US" sz="2800" b="1" dirty="0" err="1">
                <a:solidFill>
                  <a:srgbClr val="C00000"/>
                </a:solidFill>
              </a:rPr>
              <a:t>G</a:t>
            </a:r>
            <a:r>
              <a:rPr lang="en-US" sz="2800" b="1" dirty="0" err="1">
                <a:solidFill>
                  <a:srgbClr val="C00000"/>
                </a:solidFill>
                <a:latin typeface="Times New Roman" pitchFamily="18" charset="0"/>
                <a:cs typeface="Times New Roman" pitchFamily="18" charset="0"/>
              </a:rPr>
              <a:t>iải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 2</a:t>
            </a:r>
            <a:endParaRPr lang="en-US" sz="2800" b="1" dirty="0">
              <a:solidFill>
                <a:srgbClr val="C00000"/>
              </a:solidFill>
            </a:endParaRPr>
          </a:p>
        </p:txBody>
      </p:sp>
      <p:sp>
        <p:nvSpPr>
          <p:cNvPr id="15" name="Oval 14"/>
          <p:cNvSpPr/>
          <p:nvPr/>
        </p:nvSpPr>
        <p:spPr>
          <a:xfrm>
            <a:off x="8745416" y="2297724"/>
            <a:ext cx="1957754" cy="656491"/>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45416" y="2357885"/>
            <a:ext cx="2145322" cy="523220"/>
          </a:xfrm>
          <a:prstGeom prst="rect">
            <a:avLst/>
          </a:prstGeom>
          <a:noFill/>
        </p:spPr>
        <p:txBody>
          <a:bodyPr wrap="square" rtlCol="0">
            <a:spAutoFit/>
          </a:bodyPr>
          <a:lstStyle/>
          <a:p>
            <a:r>
              <a:rPr lang="en-US" sz="2800" b="1" dirty="0" err="1">
                <a:solidFill>
                  <a:srgbClr val="C00000"/>
                </a:solidFill>
                <a:latin typeface="Times New Roman" pitchFamily="18" charset="0"/>
                <a:cs typeface="Times New Roman" pitchFamily="18" charset="0"/>
              </a:rPr>
              <a:t>Giải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 3</a:t>
            </a:r>
          </a:p>
        </p:txBody>
      </p:sp>
      <p:sp>
        <p:nvSpPr>
          <p:cNvPr id="17" name="TextBox 16"/>
          <p:cNvSpPr txBox="1"/>
          <p:nvPr/>
        </p:nvSpPr>
        <p:spPr>
          <a:xfrm>
            <a:off x="1055077" y="3212123"/>
            <a:ext cx="2309446" cy="1938992"/>
          </a:xfrm>
          <a:prstGeom prst="rect">
            <a:avLst/>
          </a:prstGeom>
          <a:noFill/>
        </p:spPr>
        <p:txBody>
          <a:bodyPr wrap="square" rtlCol="0">
            <a:spAutoFit/>
          </a:bodyPr>
          <a:lstStyle/>
          <a:p>
            <a:pPr algn="just"/>
            <a:r>
              <a:rPr lang="en-US" sz="2400" b="1" dirty="0" err="1">
                <a:solidFill>
                  <a:schemeClr val="tx1">
                    <a:lumMod val="95000"/>
                    <a:lumOff val="5000"/>
                  </a:schemeClr>
                </a:solidFill>
                <a:latin typeface="Times New Roman" pitchFamily="18" charset="0"/>
                <a:cs typeface="Times New Roman" pitchFamily="18" charset="0"/>
              </a:rPr>
              <a:t>Tạo</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hứng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thú</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và</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cung</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cấp</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vốn</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hiểu</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biết</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về</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thực</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tế</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cho</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học</a:t>
            </a:r>
            <a:r>
              <a:rPr lang="en-US" sz="2400" b="1" dirty="0">
                <a:solidFill>
                  <a:schemeClr val="tx1">
                    <a:lumMod val="95000"/>
                    <a:lumOff val="5000"/>
                  </a:schemeClr>
                </a:solidFill>
                <a:latin typeface="Times New Roman" pitchFamily="18" charset="0"/>
                <a:cs typeface="Times New Roman" pitchFamily="18" charset="0"/>
              </a:rPr>
              <a:t> </a:t>
            </a:r>
            <a:r>
              <a:rPr lang="en-US" sz="2400" b="1" dirty="0" err="1">
                <a:solidFill>
                  <a:schemeClr val="tx1">
                    <a:lumMod val="95000"/>
                    <a:lumOff val="5000"/>
                  </a:schemeClr>
                </a:solidFill>
                <a:latin typeface="Times New Roman" pitchFamily="18" charset="0"/>
                <a:cs typeface="Times New Roman" pitchFamily="18" charset="0"/>
              </a:rPr>
              <a:t>sinh</a:t>
            </a:r>
            <a:endParaRPr lang="en-US" sz="2400" b="1" dirty="0">
              <a:solidFill>
                <a:schemeClr val="tx1">
                  <a:lumMod val="95000"/>
                  <a:lumOff val="5000"/>
                </a:schemeClr>
              </a:solidFill>
              <a:latin typeface="Times New Roman" pitchFamily="18" charset="0"/>
              <a:cs typeface="Times New Roman" pitchFamily="18" charset="0"/>
            </a:endParaRPr>
          </a:p>
        </p:txBody>
      </p:sp>
      <p:sp>
        <p:nvSpPr>
          <p:cNvPr id="18" name="TextBox 17"/>
          <p:cNvSpPr txBox="1"/>
          <p:nvPr/>
        </p:nvSpPr>
        <p:spPr>
          <a:xfrm>
            <a:off x="4958861" y="3259017"/>
            <a:ext cx="2063263" cy="2677656"/>
          </a:xfrm>
          <a:prstGeom prst="rect">
            <a:avLst/>
          </a:prstGeom>
          <a:noFill/>
        </p:spPr>
        <p:txBody>
          <a:bodyPr wrap="square" rtlCol="0">
            <a:spAutoFit/>
          </a:bodyPr>
          <a:lstStyle/>
          <a:p>
            <a:pPr algn="just"/>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qua </a:t>
            </a:r>
            <a:r>
              <a:rPr lang="en-US" sz="2400" b="1" dirty="0" err="1">
                <a:latin typeface="Times New Roman" pitchFamily="18" charset="0"/>
                <a:cs typeface="Times New Roman" pitchFamily="18" charset="0"/>
              </a:rPr>
              <a:t>việc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môn</a:t>
            </a:r>
            <a:endParaRPr lang="en-US" sz="2400" b="1" dirty="0">
              <a:latin typeface="Times New Roman" pitchFamily="18" charset="0"/>
              <a:cs typeface="Times New Roman" pitchFamily="18" charset="0"/>
            </a:endParaRPr>
          </a:p>
        </p:txBody>
      </p:sp>
      <p:sp>
        <p:nvSpPr>
          <p:cNvPr id="19" name="TextBox 18"/>
          <p:cNvSpPr txBox="1"/>
          <p:nvPr/>
        </p:nvSpPr>
        <p:spPr>
          <a:xfrm>
            <a:off x="8675078" y="3446585"/>
            <a:ext cx="2063261" cy="1569660"/>
          </a:xfrm>
          <a:prstGeom prst="rect">
            <a:avLst/>
          </a:prstGeom>
          <a:noFill/>
        </p:spPr>
        <p:txBody>
          <a:bodyPr wrap="square" rtlCol="0">
            <a:spAutoFit/>
          </a:bodyPr>
          <a:lstStyle/>
          <a:p>
            <a:pPr algn="just"/>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23353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animBg="1"/>
      <p:bldP spid="12" grpId="0"/>
      <p:bldP spid="13" grpId="0" animBg="1"/>
      <p:bldP spid="14" grpId="0"/>
      <p:bldP spid="15" grpId="0" animBg="1"/>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193965" y="4423015"/>
            <a:ext cx="3451912" cy="1461970"/>
          </a:xfrm>
          <a:prstGeom prst="roundRect">
            <a:avLst>
              <a:gd name="adj" fmla="val 16667"/>
            </a:avLst>
          </a:prstGeom>
          <a:solidFill>
            <a:schemeClr val="accent1"/>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Khởi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endParaRPr lang="en-US" sz="2400" b="1" dirty="0">
              <a:latin typeface="Times New Roman" pitchFamily="18" charset="0"/>
              <a:cs typeface="Times New Roman" pitchFamily="18" charset="0"/>
            </a:endParaRPr>
          </a:p>
        </p:txBody>
      </p:sp>
      <p:sp>
        <p:nvSpPr>
          <p:cNvPr id="35876" name="AutoShape 36"/>
          <p:cNvSpPr>
            <a:spLocks noChangeArrowheads="1"/>
          </p:cNvSpPr>
          <p:nvPr/>
        </p:nvSpPr>
        <p:spPr bwMode="gray">
          <a:xfrm>
            <a:off x="3407702" y="521602"/>
            <a:ext cx="5349609" cy="817543"/>
          </a:xfrm>
          <a:prstGeom prst="roundRect">
            <a:avLst>
              <a:gd name="adj" fmla="val 16667"/>
            </a:avLst>
          </a:prstGeom>
          <a:solidFill>
            <a:schemeClr val="accent4"/>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sp>
        <p:nvSpPr>
          <p:cNvPr id="41" name="Text Box 34"/>
          <p:cNvSpPr txBox="1">
            <a:spLocks noChangeArrowheads="1"/>
          </p:cNvSpPr>
          <p:nvPr/>
        </p:nvSpPr>
        <p:spPr bwMode="black">
          <a:xfrm>
            <a:off x="3759200" y="676275"/>
            <a:ext cx="4853517" cy="554038"/>
          </a:xfrm>
          <a:prstGeom prst="rect">
            <a:avLst/>
          </a:prstGeom>
          <a:solidFill>
            <a:schemeClr val="accent4"/>
          </a:solid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3000" b="1" dirty="0" err="1">
                <a:solidFill>
                  <a:schemeClr val="accent1">
                    <a:lumMod val="50000"/>
                  </a:schemeClr>
                </a:solidFill>
                <a:latin typeface="Times New Roman" pitchFamily="18" charset="0"/>
                <a:cs typeface="Times New Roman" pitchFamily="18" charset="0"/>
              </a:rPr>
              <a:t>Giải</a:t>
            </a:r>
            <a:r>
              <a:rPr lang="en-US" altLang="en-US" sz="3000" b="1" dirty="0">
                <a:solidFill>
                  <a:schemeClr val="accent1">
                    <a:lumMod val="50000"/>
                  </a:schemeClr>
                </a:solidFill>
                <a:latin typeface="Times New Roman" pitchFamily="18" charset="0"/>
                <a:cs typeface="Times New Roman" pitchFamily="18" charset="0"/>
              </a:rPr>
              <a:t> </a:t>
            </a:r>
            <a:r>
              <a:rPr lang="en-US" altLang="en-US" sz="3000" b="1" dirty="0" err="1">
                <a:solidFill>
                  <a:schemeClr val="accent1">
                    <a:lumMod val="50000"/>
                  </a:schemeClr>
                </a:solidFill>
                <a:latin typeface="Times New Roman" pitchFamily="18" charset="0"/>
                <a:cs typeface="Times New Roman" pitchFamily="18" charset="0"/>
              </a:rPr>
              <a:t>pháp</a:t>
            </a:r>
            <a:r>
              <a:rPr lang="en-US" altLang="en-US" sz="3000" b="1" dirty="0">
                <a:solidFill>
                  <a:schemeClr val="accent1">
                    <a:lumMod val="50000"/>
                  </a:schemeClr>
                </a:solidFill>
                <a:latin typeface="Times New Roman" pitchFamily="18" charset="0"/>
                <a:cs typeface="Times New Roman" pitchFamily="18" charset="0"/>
              </a:rPr>
              <a:t> 1</a:t>
            </a:r>
          </a:p>
        </p:txBody>
      </p:sp>
      <p:cxnSp>
        <p:nvCxnSpPr>
          <p:cNvPr id="82" name="Straight Arrow Connector 81"/>
          <p:cNvCxnSpPr/>
          <p:nvPr/>
        </p:nvCxnSpPr>
        <p:spPr>
          <a:xfrm flipH="1">
            <a:off x="1784351" y="2984501"/>
            <a:ext cx="3397249" cy="13938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6"/>
          <p:cNvSpPr>
            <a:spLocks noChangeArrowheads="1"/>
          </p:cNvSpPr>
          <p:nvPr/>
        </p:nvSpPr>
        <p:spPr bwMode="gray">
          <a:xfrm>
            <a:off x="1324708" y="2166670"/>
            <a:ext cx="9800492" cy="817543"/>
          </a:xfrm>
          <a:prstGeom prst="roundRect">
            <a:avLst>
              <a:gd name="adj" fmla="val 16667"/>
            </a:avLst>
          </a:prstGeom>
          <a:solidFill>
            <a:srgbClr val="00B0F0"/>
          </a:solidFill>
          <a:ln w="12700" algn="ctr">
            <a:solidFill>
              <a:schemeClr val="tx2"/>
            </a:solidFill>
            <a:round/>
            <a:headEnd/>
            <a:tailEnd/>
          </a:ln>
          <a:effectLst/>
          <a:scene3d>
            <a:camera prst="orthographicFront"/>
            <a:lightRig rig="threePt" dir="t"/>
          </a:scene3d>
          <a:sp3d>
            <a:bevelT/>
          </a:sp3d>
        </p:spPr>
        <p:txBody>
          <a:bodyPr wrap="none" anchor="ctr"/>
          <a:lstStyle/>
          <a:p>
            <a:pPr>
              <a:defRPr/>
            </a:pPr>
            <a:endParaRPr lang="en-US">
              <a:latin typeface="Arial" pitchFamily="34" charset="0"/>
              <a:cs typeface="Arial" pitchFamily="34" charset="0"/>
            </a:endParaRPr>
          </a:p>
        </p:txBody>
      </p:sp>
      <p:cxnSp>
        <p:nvCxnSpPr>
          <p:cNvPr id="23" name="Straight Arrow Connector 22"/>
          <p:cNvCxnSpPr/>
          <p:nvPr/>
        </p:nvCxnSpPr>
        <p:spPr>
          <a:xfrm>
            <a:off x="5844117" y="1384300"/>
            <a:ext cx="0" cy="7826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a:spLocks noChangeArrowheads="1"/>
          </p:cNvSpPr>
          <p:nvPr/>
        </p:nvSpPr>
        <p:spPr bwMode="auto">
          <a:xfrm>
            <a:off x="1324708" y="2252664"/>
            <a:ext cx="9952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thú</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082564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850"/>
                                        </p:tgtEl>
                                        <p:attrNameLst>
                                          <p:attrName>style.visibility</p:attrName>
                                        </p:attrNameLst>
                                      </p:cBhvr>
                                      <p:to>
                                        <p:strVal val="visible"/>
                                      </p:to>
                                    </p:set>
                                    <p:animEffect transition="in" filter="wipe(down)">
                                      <p:cBhvr>
                                        <p:cTn id="30" dur="500"/>
                                        <p:tgtEl>
                                          <p:spTgt spid="35850"/>
                                        </p:tgtEl>
                                      </p:cBhvr>
                                    </p:animEffect>
                                  </p:childTnLst>
                                </p:cTn>
                              </p:par>
                              <p:par>
                                <p:cTn id="31" presetID="22" presetClass="entr" presetSubtype="4"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down)">
                                      <p:cBhvr>
                                        <p:cTn id="3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0" grpId="0" animBg="1"/>
      <p:bldP spid="41" grpId="0" animBg="1"/>
      <p:bldP spid="19"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28246" y="-5"/>
            <a:ext cx="11558954" cy="6729049"/>
          </a:xfrm>
          <a:prstGeom prst="rect">
            <a:avLst/>
          </a:prstGeom>
        </p:spPr>
      </p:pic>
    </p:spTree>
    <p:extLst>
      <p:ext uri="{BB962C8B-B14F-4D97-AF65-F5344CB8AC3E}">
        <p14:creationId xmlns:p14="http://schemas.microsoft.com/office/powerpoint/2010/main" val="2533571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3007</TotalTime>
  <Words>1009</Words>
  <Application>Microsoft Office PowerPoint</Application>
  <PresentationFormat>Widescreen</PresentationFormat>
  <Paragraphs>167</Paragraphs>
  <Slides>32</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Cambria</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II. NỘI DUNG BIỆN PHÁP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THỰC NGHIỆM BIỆN PHÁP TẠI ĐƠN VỊ </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Trung Hiếu</cp:lastModifiedBy>
  <cp:revision>265</cp:revision>
  <dcterms:created xsi:type="dcterms:W3CDTF">2020-12-03T09:10:28Z</dcterms:created>
  <dcterms:modified xsi:type="dcterms:W3CDTF">2022-11-05T10:53:43Z</dcterms:modified>
</cp:coreProperties>
</file>