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361" r:id="rId5"/>
    <p:sldId id="256" r:id="rId6"/>
    <p:sldId id="257" r:id="rId7"/>
    <p:sldId id="258" r:id="rId8"/>
    <p:sldId id="259" r:id="rId9"/>
    <p:sldId id="304" r:id="rId10"/>
    <p:sldId id="305" r:id="rId11"/>
    <p:sldId id="30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ê Thị Dịu" initials="LTD" lastIdx="1" clrIdx="0">
    <p:extLst>
      <p:ext uri="{19B8F6BF-5375-455C-9EA6-DF929625EA0E}">
        <p15:presenceInfo xmlns:p15="http://schemas.microsoft.com/office/powerpoint/2012/main" userId="S::3101467436@haiphong.itrithuc.vn::31b07945-14d8-4dad-be9b-0bf348f780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9006" autoAdjust="0"/>
  </p:normalViewPr>
  <p:slideViewPr>
    <p:cSldViewPr snapToGrid="0">
      <p:cViewPr varScale="1">
        <p:scale>
          <a:sx n="57" d="100"/>
          <a:sy n="57" d="100"/>
        </p:scale>
        <p:origin x="53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11-15T10:26:54.224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481E4-A17A-4C22-9C12-0A798974980E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A575D-31D2-48A0-AB6E-84C42704E6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29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A575D-31D2-48A0-AB6E-84C42704E6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215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16ECE-43F8-4E09-9EE6-D007D3E3D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0BF499-3A41-4686-B33E-542D6D55DD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F74FC3-CE16-41B3-96BA-B9BCE7EA1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5497A-7C7A-4247-83AA-D3CE4A079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7AE1F-4123-45AF-9CC6-1C90D44D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12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6E4EE-E1BC-461D-B8C3-FA158A232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ACADEB-0BB9-459A-99CF-D02F75C9D0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A2C55-7F19-4489-B645-7A6989FF3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C8293-A015-4382-ADFA-54A1FF6F5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A3637-B4CA-4191-A674-17D588D4F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84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66F7FA-CD01-4344-820E-8E271F219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E6EEF-E4AF-4423-A41A-2D3C775F6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FC93B-4932-4510-8CD7-6C96ABF74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F418F-EB6C-4379-A9A6-878C29FAC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82C6F2-0C69-4CFD-8940-6BCD6A992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38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A7167-5908-4EDF-A538-BBA912201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B8828-45E6-4300-BAB0-65122DF1C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F881AC-C175-45A2-AF77-C818F717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4407B-03C7-4799-A213-87D9826F8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9105C-AC97-4294-8F4D-220989115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6ED1C-9C41-4F18-A18D-1029FC33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570E8-36C1-4EBA-B365-BCF96D139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89A5C-3E06-4B8D-AF9C-CCCEA9F49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E67EA-B456-4631-B401-5BBF08A8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FF846-4AF9-4CBF-A2D4-BFCFF56AB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57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0189C-5D10-4FCF-9254-20F3362A2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F6D598-D653-4448-9D2B-F1F13A0CA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EFD24-1FA0-48DB-B16D-7DA3A819C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0981CC-2354-4F1D-AE4E-ED4AD740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61D81F-9A36-4CD8-913A-39251593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92EAFA-4D7A-445D-9939-C611C8D80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545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9D3B4-9A91-4556-952A-4493769F8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08A643-E13B-4ED0-B19D-042C402260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A75750-3D7A-4430-BC99-46DC809F1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39C4F-F72C-453C-A8AD-9340492038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4109A1-2156-4549-A46D-19A251976F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347149-8C30-4296-AD9F-3973A2538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59BEF8-DEE1-4F07-8F9F-A41F5C87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1685DA-5770-4E83-B749-7ADB9E7CD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046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301B6-2130-4D59-8A68-487EB815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986C04-977C-4AC3-AFC1-A2B2836D0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54C6C0-BBE2-4D98-99B1-76DF62ECA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915F4-5156-4D16-8615-3387691E7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56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AF015-0533-4040-8068-431C0AFDA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2B99E-8FE8-4B4D-8CD6-3D67B1AD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5D8C6-034B-4FFD-89DE-0D8202BFA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93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D4A0-2994-4A33-A3A8-079FF0A36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719BE-F760-4705-BB35-A64EF921C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1AA70E-0D96-4B4E-82BA-10204C4BEC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4ECB0-0A95-4148-868F-1CCB2CEBF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42321-6F07-4DD4-9506-E87F7EDCE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0A7C52-B325-4BAF-AD72-714DD18BE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02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AD32C-322F-48F6-B776-B4FC8DFAC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1EF6F1-F829-424D-95F3-43EFEA3AF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F617AC-BC24-438D-83D1-181E7E486D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719524-A217-4F09-9E3A-9928E12A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2D7D2-73F4-48FE-BA05-65A0DD561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548E1-D2BA-44D6-A4CE-12C068D17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5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CA86B0-8C27-42EF-BE6A-00CD3493C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46909-7714-4E2E-AB8E-B15E6BEF0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32CE7-E3A3-4960-8737-759B159E30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556C6-0CB5-4F09-B210-0E9359C08766}" type="datetimeFigureOut">
              <a:rPr lang="en-US" smtClean="0"/>
              <a:t>11/01/2022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CDBF4-B86F-445A-8B1C-0FB61E010C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20A57A-316A-476A-B1E0-275090892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4ED68-8320-4CBF-9E33-95734BA5E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72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>
            <a:extLst>
              <a:ext uri="{FF2B5EF4-FFF2-40B4-BE49-F238E27FC236}">
                <a16:creationId xmlns:a16="http://schemas.microsoft.com/office/drawing/2014/main" id="{B68AA60F-6865-4C34-86AC-2D5356EF247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35214" y="1124744"/>
            <a:ext cx="7559675" cy="1683134"/>
          </a:xfrm>
          <a:prstGeom prst="rect">
            <a:avLst/>
          </a:prstGeom>
        </p:spPr>
        <p:txBody>
          <a:bodyPr wrap="none" fromWordArt="1">
            <a:prstTxWarp prst="textTriangl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vi-VN" sz="3600" b="1" kern="10" dirty="0">
              <a:ln w="1143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WordArt 4">
            <a:extLst>
              <a:ext uri="{FF2B5EF4-FFF2-40B4-BE49-F238E27FC236}">
                <a16:creationId xmlns:a16="http://schemas.microsoft.com/office/drawing/2014/main" id="{4C076615-60D6-4405-8494-1C79C715B59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75001" y="1128713"/>
            <a:ext cx="5688013" cy="7302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solidFill>
                <a:srgbClr val="00B05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89F8D0-58BA-4B7D-8FCA-6F2770A5A879}"/>
              </a:ext>
            </a:extLst>
          </p:cNvPr>
          <p:cNvSpPr txBox="1"/>
          <p:nvPr/>
        </p:nvSpPr>
        <p:spPr>
          <a:xfrm>
            <a:off x="3909482" y="4247428"/>
            <a:ext cx="828251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vi-VN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 Thị Dịu</a:t>
            </a:r>
            <a:r>
              <a:rPr lang="en-US" sz="40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Box 1">
            <a:extLst>
              <a:ext uri="{FF2B5EF4-FFF2-40B4-BE49-F238E27FC236}">
                <a16:creationId xmlns:a16="http://schemas.microsoft.com/office/drawing/2014/main" id="{62D0112D-5780-4F18-B07B-B09D0391F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55" y="423992"/>
            <a:ext cx="1063259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HUYỆN AN LÃO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MỸ ĐỨC I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544877-4F45-4AF0-93B0-250E4A567B81}"/>
              </a:ext>
            </a:extLst>
          </p:cNvPr>
          <p:cNvSpPr/>
          <p:nvPr/>
        </p:nvSpPr>
        <p:spPr>
          <a:xfrm>
            <a:off x="4303356" y="1792216"/>
            <a:ext cx="3623388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6600" b="1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 3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A7CEFC-A844-4D0A-9106-028B234D8A54}"/>
              </a:ext>
            </a:extLst>
          </p:cNvPr>
          <p:cNvSpPr/>
          <p:nvPr/>
        </p:nvSpPr>
        <p:spPr>
          <a:xfrm>
            <a:off x="1258599" y="3063871"/>
            <a:ext cx="9631163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vi-VN" sz="4800" b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 toán liên quan đến rút về đơn vị</a:t>
            </a:r>
            <a:endParaRPr lang="en-US" sz="4800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A576584-D6E5-4FC6-9AFC-24325776DE2A}"/>
              </a:ext>
            </a:extLst>
          </p:cNvPr>
          <p:cNvSpPr txBox="1"/>
          <p:nvPr/>
        </p:nvSpPr>
        <p:spPr>
          <a:xfrm>
            <a:off x="4825219" y="182879"/>
            <a:ext cx="1059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08CE80-B510-433F-B038-03603D1AD288}"/>
              </a:ext>
            </a:extLst>
          </p:cNvPr>
          <p:cNvSpPr txBox="1"/>
          <p:nvPr/>
        </p:nvSpPr>
        <p:spPr>
          <a:xfrm>
            <a:off x="2461846" y="767654"/>
            <a:ext cx="6473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liên quan đến rút về đơn vị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EA3B176-8BC7-42E5-BE60-62EC841B61AE}"/>
              </a:ext>
            </a:extLst>
          </p:cNvPr>
          <p:cNvSpPr txBox="1"/>
          <p:nvPr/>
        </p:nvSpPr>
        <p:spPr>
          <a:xfrm>
            <a:off x="433886" y="1352429"/>
            <a:ext cx="62792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1 : Có 35 lít mật ong chia đều vào 7 can.</a:t>
            </a: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Hỏi mỗi can có mấy lít mật ong ?</a:t>
            </a:r>
          </a:p>
        </p:txBody>
      </p:sp>
      <p:sp>
        <p:nvSpPr>
          <p:cNvPr id="19" name="AutoShape 41">
            <a:extLst>
              <a:ext uri="{FF2B5EF4-FFF2-40B4-BE49-F238E27FC236}">
                <a16:creationId xmlns:a16="http://schemas.microsoft.com/office/drawing/2014/main" id="{25CCBCEF-B4AC-4F81-A19A-BE20EB864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4588791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0" name="AutoShape 42">
            <a:extLst>
              <a:ext uri="{FF2B5EF4-FFF2-40B4-BE49-F238E27FC236}">
                <a16:creationId xmlns:a16="http://schemas.microsoft.com/office/drawing/2014/main" id="{EBD15500-10E0-4A9F-9BFF-E07B6EA69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4741191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21" name="AutoShape 44">
            <a:extLst>
              <a:ext uri="{FF2B5EF4-FFF2-40B4-BE49-F238E27FC236}">
                <a16:creationId xmlns:a16="http://schemas.microsoft.com/office/drawing/2014/main" id="{9780FB59-32A4-4820-8D0A-73472E024F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426991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2" name="AutoShape 47">
            <a:extLst>
              <a:ext uri="{FF2B5EF4-FFF2-40B4-BE49-F238E27FC236}">
                <a16:creationId xmlns:a16="http://schemas.microsoft.com/office/drawing/2014/main" id="{9809953A-913A-438F-A1DA-75D953B59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26991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3" name="AutoShape 53">
            <a:extLst>
              <a:ext uri="{FF2B5EF4-FFF2-40B4-BE49-F238E27FC236}">
                <a16:creationId xmlns:a16="http://schemas.microsoft.com/office/drawing/2014/main" id="{29D8838F-816D-45CA-8C66-668609F554DB}"/>
              </a:ext>
            </a:extLst>
          </p:cNvPr>
          <p:cNvSpPr>
            <a:spLocks/>
          </p:cNvSpPr>
          <p:nvPr/>
        </p:nvSpPr>
        <p:spPr bwMode="auto">
          <a:xfrm>
            <a:off x="3158425" y="4481537"/>
            <a:ext cx="304800" cy="1600200"/>
          </a:xfrm>
          <a:prstGeom prst="rightBrace">
            <a:avLst>
              <a:gd name="adj1" fmla="val 43750"/>
              <a:gd name="adj2" fmla="val 50000"/>
            </a:avLst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bg1"/>
              </a:solidFill>
            </a:endParaRPr>
          </a:p>
        </p:txBody>
      </p:sp>
      <p:sp>
        <p:nvSpPr>
          <p:cNvPr id="24" name="Text Box 54">
            <a:extLst>
              <a:ext uri="{FF2B5EF4-FFF2-40B4-BE49-F238E27FC236}">
                <a16:creationId xmlns:a16="http://schemas.microsoft.com/office/drawing/2014/main" id="{B5D5B030-1577-4D1E-AA51-65037D3B1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969791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bg1"/>
                </a:solidFill>
                <a:latin typeface="Times New Roman" panose="02020603050405020304" pitchFamily="18" charset="0"/>
              </a:rPr>
              <a:t>35</a:t>
            </a:r>
            <a:r>
              <a:rPr lang="en-US" altLang="en-US" sz="2400" i="1">
                <a:solidFill>
                  <a:schemeClr val="bg1"/>
                </a:solidFill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25" name="AutoShape 59">
            <a:extLst>
              <a:ext uri="{FF2B5EF4-FFF2-40B4-BE49-F238E27FC236}">
                <a16:creationId xmlns:a16="http://schemas.microsoft.com/office/drawing/2014/main" id="{B155271D-DF4F-49BE-8B9F-4B44DD03C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426991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26" name="AutoShape 27">
            <a:extLst>
              <a:ext uri="{FF2B5EF4-FFF2-40B4-BE49-F238E27FC236}">
                <a16:creationId xmlns:a16="http://schemas.microsoft.com/office/drawing/2014/main" id="{FE4C96D1-6A05-40AC-8245-44AA17081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886" y="5541291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27" name="AutoShape 27">
            <a:extLst>
              <a:ext uri="{FF2B5EF4-FFF2-40B4-BE49-F238E27FC236}">
                <a16:creationId xmlns:a16="http://schemas.microsoft.com/office/drawing/2014/main" id="{97FD448C-87A4-4DC8-9CD7-06D3C8ED4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243" y="5541291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28" name="AutoShape 39">
            <a:extLst>
              <a:ext uri="{FF2B5EF4-FFF2-40B4-BE49-F238E27FC236}">
                <a16:creationId xmlns:a16="http://schemas.microsoft.com/office/drawing/2014/main" id="{99F7CCBF-4652-455C-871B-A7B9AA21B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7365" y="5541291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5CCCE71-6596-4CAB-9521-A21DC0EFDCB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00398" y="4586701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4" name="AutoShape 44">
            <a:extLst>
              <a:ext uri="{FF2B5EF4-FFF2-40B4-BE49-F238E27FC236}">
                <a16:creationId xmlns:a16="http://schemas.microsoft.com/office/drawing/2014/main" id="{A4B692A2-9BD4-466D-982E-596CD6951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303" y="4626891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5" name="AutoShape 27">
            <a:extLst>
              <a:ext uri="{FF2B5EF4-FFF2-40B4-BE49-F238E27FC236}">
                <a16:creationId xmlns:a16="http://schemas.microsoft.com/office/drawing/2014/main" id="{F6CD7A63-961F-414E-9DD2-E03588619D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043" y="4691160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56" name="AutoShape 44">
            <a:extLst>
              <a:ext uri="{FF2B5EF4-FFF2-40B4-BE49-F238E27FC236}">
                <a16:creationId xmlns:a16="http://schemas.microsoft.com/office/drawing/2014/main" id="{7207D56B-D392-49DE-B343-3D2029E79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903" y="4596289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7" name="AutoShape 27">
            <a:extLst>
              <a:ext uri="{FF2B5EF4-FFF2-40B4-BE49-F238E27FC236}">
                <a16:creationId xmlns:a16="http://schemas.microsoft.com/office/drawing/2014/main" id="{9B7871E8-4F40-43C4-92E5-C1D39FAD7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0053" y="4713434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58" name="AutoShape 44">
            <a:extLst>
              <a:ext uri="{FF2B5EF4-FFF2-40B4-BE49-F238E27FC236}">
                <a16:creationId xmlns:a16="http://schemas.microsoft.com/office/drawing/2014/main" id="{77B6D758-BD1F-4162-B4D9-5487D3996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8525" y="4596289"/>
            <a:ext cx="457200" cy="6096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9" name="AutoShape 27">
            <a:extLst>
              <a:ext uri="{FF2B5EF4-FFF2-40B4-BE49-F238E27FC236}">
                <a16:creationId xmlns:a16="http://schemas.microsoft.com/office/drawing/2014/main" id="{AA121E3C-9D8A-4117-A965-7DB40638C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411" y="4710589"/>
            <a:ext cx="304800" cy="381000"/>
          </a:xfrm>
          <a:prstGeom prst="flowChartPunchedCard">
            <a:avLst/>
          </a:prstGeom>
          <a:solidFill>
            <a:srgbClr val="FBCFA3"/>
          </a:solidFill>
          <a:ln w="19050">
            <a:solidFill>
              <a:srgbClr val="99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/>
              <a:t>?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C0E69CD1-9F5C-4C90-8D74-D2DE2D8B25DC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359859" y="4558189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696CE2E-54F4-4944-B1D4-B057352EBDE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36275" y="4538760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352F0DD2-87A4-4025-86CE-E94CE5CF85C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547350" y="4586701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1613CEF6-C718-4F04-BBFF-98D6A4BEC24A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715250" y="5388891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2812DD57-2C6D-471C-8F74-506696FE0396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333500" y="5388891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C39EFD7E-4C3B-43B7-AD98-9E2DE126EA8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37144" y="5412679"/>
            <a:ext cx="152400" cy="152400"/>
          </a:xfrm>
          <a:prstGeom prst="ellipse">
            <a:avLst/>
          </a:prstGeom>
          <a:solidFill>
            <a:srgbClr val="800000"/>
          </a:solidFill>
          <a:ln w="19050">
            <a:solidFill>
              <a:srgbClr val="9966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79A89C1-9797-4E53-87A6-C678847170AC}"/>
              </a:ext>
            </a:extLst>
          </p:cNvPr>
          <p:cNvSpPr txBox="1"/>
          <p:nvPr/>
        </p:nvSpPr>
        <p:spPr>
          <a:xfrm>
            <a:off x="447572" y="2314292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7B5E422-C779-4383-87F2-CDC09F911CF5}"/>
              </a:ext>
            </a:extLst>
          </p:cNvPr>
          <p:cNvSpPr txBox="1"/>
          <p:nvPr/>
        </p:nvSpPr>
        <p:spPr>
          <a:xfrm>
            <a:off x="531598" y="2750246"/>
            <a:ext cx="1808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can : 35 l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7B5FC04-0D79-4469-B963-6B46A6FBD995}"/>
              </a:ext>
            </a:extLst>
          </p:cNvPr>
          <p:cNvSpPr txBox="1"/>
          <p:nvPr/>
        </p:nvSpPr>
        <p:spPr>
          <a:xfrm>
            <a:off x="519212" y="3241081"/>
            <a:ext cx="1763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can : .... l ?</a:t>
            </a:r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B8A9655-2495-4452-BA98-DD9D1C23EF96}"/>
              </a:ext>
            </a:extLst>
          </p:cNvPr>
          <p:cNvCxnSpPr/>
          <p:nvPr/>
        </p:nvCxnSpPr>
        <p:spPr>
          <a:xfrm>
            <a:off x="4465983" y="2314292"/>
            <a:ext cx="0" cy="172762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174D1BF-9C43-46EC-831E-886734AFDDAF}"/>
              </a:ext>
            </a:extLst>
          </p:cNvPr>
          <p:cNvSpPr txBox="1"/>
          <p:nvPr/>
        </p:nvSpPr>
        <p:spPr>
          <a:xfrm>
            <a:off x="6726075" y="2183426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8252826D-0F85-40BD-BF0E-98846846CF22}"/>
              </a:ext>
            </a:extLst>
          </p:cNvPr>
          <p:cNvSpPr txBox="1"/>
          <p:nvPr/>
        </p:nvSpPr>
        <p:spPr>
          <a:xfrm>
            <a:off x="5992851" y="3122520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= 5 (l)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7FC711F-2491-4CE9-BF93-6ADDD0F27B36}"/>
              </a:ext>
            </a:extLst>
          </p:cNvPr>
          <p:cNvSpPr txBox="1"/>
          <p:nvPr/>
        </p:nvSpPr>
        <p:spPr>
          <a:xfrm>
            <a:off x="6580621" y="3580248"/>
            <a:ext cx="2755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5 l mật ong.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3D92AAD-D8E8-4328-959E-BEB058F79257}"/>
              </a:ext>
            </a:extLst>
          </p:cNvPr>
          <p:cNvSpPr txBox="1"/>
          <p:nvPr/>
        </p:nvSpPr>
        <p:spPr>
          <a:xfrm>
            <a:off x="2340520" y="1342698"/>
            <a:ext cx="918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lít 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339D9743-E342-4A82-9B94-0667CD07611A}"/>
              </a:ext>
            </a:extLst>
          </p:cNvPr>
          <p:cNvSpPr txBox="1"/>
          <p:nvPr/>
        </p:nvSpPr>
        <p:spPr>
          <a:xfrm>
            <a:off x="5744852" y="1350461"/>
            <a:ext cx="877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can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ADA9F5A-F188-45FA-838A-67E8143DAF88}"/>
              </a:ext>
            </a:extLst>
          </p:cNvPr>
          <p:cNvSpPr txBox="1"/>
          <p:nvPr/>
        </p:nvSpPr>
        <p:spPr>
          <a:xfrm>
            <a:off x="2417762" y="1722806"/>
            <a:ext cx="1165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can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36F3219-0AA7-4ADF-9723-DF1BFF1A1802}"/>
              </a:ext>
            </a:extLst>
          </p:cNvPr>
          <p:cNvSpPr txBox="1"/>
          <p:nvPr/>
        </p:nvSpPr>
        <p:spPr>
          <a:xfrm>
            <a:off x="3821134" y="1731492"/>
            <a:ext cx="1098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mấy lít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65B1F50-891C-46AA-8DEA-469D077174AF}"/>
              </a:ext>
            </a:extLst>
          </p:cNvPr>
          <p:cNvSpPr txBox="1"/>
          <p:nvPr/>
        </p:nvSpPr>
        <p:spPr>
          <a:xfrm>
            <a:off x="4381829" y="4583677"/>
            <a:ext cx="7600157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rút về đơn vị </a:t>
            </a:r>
            <a:r>
              <a:rPr lang="en-US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là tìm giá trị của 1 phần </a:t>
            </a:r>
          </a:p>
          <a:p>
            <a:r>
              <a:rPr lang="en-US" sz="32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các phần bằng nhau.</a:t>
            </a:r>
          </a:p>
          <a:p>
            <a:endParaRPr lang="en-US" sz="240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ACBC7CA-1813-4F7F-A98C-61D0007693D1}"/>
              </a:ext>
            </a:extLst>
          </p:cNvPr>
          <p:cNvCxnSpPr>
            <a:cxnSpLocks/>
          </p:cNvCxnSpPr>
          <p:nvPr/>
        </p:nvCxnSpPr>
        <p:spPr>
          <a:xfrm>
            <a:off x="2440914" y="1756283"/>
            <a:ext cx="1715275" cy="776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0CCC5F00-3C9C-41A3-A4BB-E5C499898193}"/>
              </a:ext>
            </a:extLst>
          </p:cNvPr>
          <p:cNvCxnSpPr>
            <a:cxnSpLocks/>
          </p:cNvCxnSpPr>
          <p:nvPr/>
        </p:nvCxnSpPr>
        <p:spPr>
          <a:xfrm>
            <a:off x="5747056" y="1786710"/>
            <a:ext cx="8749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DD36BED0-53B4-4539-B5A8-6954D061D33D}"/>
              </a:ext>
            </a:extLst>
          </p:cNvPr>
          <p:cNvCxnSpPr>
            <a:cxnSpLocks/>
          </p:cNvCxnSpPr>
          <p:nvPr/>
        </p:nvCxnSpPr>
        <p:spPr>
          <a:xfrm>
            <a:off x="2547350" y="2146775"/>
            <a:ext cx="3197502" cy="4638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494C42BC-2316-4769-B63B-E7A810F347CE}"/>
              </a:ext>
            </a:extLst>
          </p:cNvPr>
          <p:cNvSpPr txBox="1"/>
          <p:nvPr/>
        </p:nvSpPr>
        <p:spPr>
          <a:xfrm>
            <a:off x="5354755" y="2686188"/>
            <a:ext cx="40767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lít mật ong trong mỗi can là </a:t>
            </a:r>
          </a:p>
        </p:txBody>
      </p:sp>
    </p:spTree>
    <p:extLst>
      <p:ext uri="{BB962C8B-B14F-4D97-AF65-F5344CB8AC3E}">
        <p14:creationId xmlns:p14="http://schemas.microsoft.com/office/powerpoint/2010/main" val="2671291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 animBg="1"/>
      <p:bldP spid="26" grpId="0" animBg="1"/>
      <p:bldP spid="27" grpId="0" animBg="1"/>
      <p:bldP spid="28" grpId="0" animBg="1"/>
      <p:bldP spid="29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7" grpId="0"/>
      <p:bldP spid="68" grpId="0"/>
      <p:bldP spid="69" grpId="0"/>
      <p:bldP spid="72" grpId="0"/>
      <p:bldP spid="74" grpId="0"/>
      <p:bldP spid="75" grpId="0"/>
      <p:bldP spid="76" grpId="0"/>
      <p:bldP spid="78" grpId="0"/>
      <p:bldP spid="79" grpId="0"/>
      <p:bldP spid="80" grpId="0"/>
      <p:bldP spid="81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5DB5C2-58A0-405D-BD33-1098185BADC1}"/>
              </a:ext>
            </a:extLst>
          </p:cNvPr>
          <p:cNvSpPr txBox="1"/>
          <p:nvPr/>
        </p:nvSpPr>
        <p:spPr>
          <a:xfrm>
            <a:off x="5698469" y="1521705"/>
            <a:ext cx="6109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2 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Có 35 l mật ong chia đều vào 7 can.</a:t>
            </a: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Hỏi 2 can có mấy lít mật ong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CD8C33-9F36-455D-B568-BB32C5D84A8F}"/>
              </a:ext>
            </a:extLst>
          </p:cNvPr>
          <p:cNvSpPr txBox="1"/>
          <p:nvPr/>
        </p:nvSpPr>
        <p:spPr>
          <a:xfrm>
            <a:off x="4825219" y="182879"/>
            <a:ext cx="1059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430D3D-D59D-42AD-9D63-51E1BD35B16A}"/>
              </a:ext>
            </a:extLst>
          </p:cNvPr>
          <p:cNvSpPr txBox="1"/>
          <p:nvPr/>
        </p:nvSpPr>
        <p:spPr>
          <a:xfrm>
            <a:off x="2461845" y="766682"/>
            <a:ext cx="6473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liên quan đến rút về đơn vị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C3D5574-B27E-482B-9B1F-501FBCBF75C5}"/>
              </a:ext>
            </a:extLst>
          </p:cNvPr>
          <p:cNvCxnSpPr>
            <a:cxnSpLocks/>
          </p:cNvCxnSpPr>
          <p:nvPr/>
        </p:nvCxnSpPr>
        <p:spPr>
          <a:xfrm>
            <a:off x="5115340" y="1488891"/>
            <a:ext cx="0" cy="485890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8B0AABF5-F50B-4858-AF7A-399484FF8CA9}"/>
              </a:ext>
            </a:extLst>
          </p:cNvPr>
          <p:cNvSpPr txBox="1"/>
          <p:nvPr/>
        </p:nvSpPr>
        <p:spPr>
          <a:xfrm>
            <a:off x="525224" y="1488626"/>
            <a:ext cx="45901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1 : Có 35 l mật ong chia đều vào 7 can. Hỏi mỗi can có mấy lít mật ong 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D687F1-A339-4A85-B1F9-6D65F90AC082}"/>
              </a:ext>
            </a:extLst>
          </p:cNvPr>
          <p:cNvSpPr txBox="1"/>
          <p:nvPr/>
        </p:nvSpPr>
        <p:spPr>
          <a:xfrm>
            <a:off x="912736" y="2663018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485EAE-B00E-4791-9D78-9990FBDE4260}"/>
              </a:ext>
            </a:extLst>
          </p:cNvPr>
          <p:cNvSpPr txBox="1"/>
          <p:nvPr/>
        </p:nvSpPr>
        <p:spPr>
          <a:xfrm>
            <a:off x="996762" y="3098972"/>
            <a:ext cx="1808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can : 35 l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E831604-C6E9-4634-9BC4-79F1FC705E87}"/>
              </a:ext>
            </a:extLst>
          </p:cNvPr>
          <p:cNvSpPr txBox="1"/>
          <p:nvPr/>
        </p:nvSpPr>
        <p:spPr>
          <a:xfrm>
            <a:off x="996762" y="3470347"/>
            <a:ext cx="1686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can : ....l 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9E07D2-CA36-40D9-ABC7-95EE1EA1C680}"/>
              </a:ext>
            </a:extLst>
          </p:cNvPr>
          <p:cNvSpPr txBox="1"/>
          <p:nvPr/>
        </p:nvSpPr>
        <p:spPr>
          <a:xfrm>
            <a:off x="697908" y="4197572"/>
            <a:ext cx="4161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lít mật ong trong mỗi can là :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2EA97E-C388-401A-9734-B723314F1DBA}"/>
              </a:ext>
            </a:extLst>
          </p:cNvPr>
          <p:cNvSpPr txBox="1"/>
          <p:nvPr/>
        </p:nvSpPr>
        <p:spPr>
          <a:xfrm>
            <a:off x="1371173" y="4569846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= 5 (l)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DBF26A-1761-4F01-9511-EDE1CBAE9EE2}"/>
              </a:ext>
            </a:extLst>
          </p:cNvPr>
          <p:cNvSpPr txBox="1"/>
          <p:nvPr/>
        </p:nvSpPr>
        <p:spPr>
          <a:xfrm>
            <a:off x="1958943" y="5027574"/>
            <a:ext cx="27558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5 l mật ong.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DD0E664-6553-4222-A247-064BA2F41D1C}"/>
              </a:ext>
            </a:extLst>
          </p:cNvPr>
          <p:cNvSpPr txBox="1"/>
          <p:nvPr/>
        </p:nvSpPr>
        <p:spPr>
          <a:xfrm>
            <a:off x="2092011" y="3762494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32687F1-CA81-41D4-B6B5-ED7BC07DA152}"/>
              </a:ext>
            </a:extLst>
          </p:cNvPr>
          <p:cNvSpPr txBox="1"/>
          <p:nvPr/>
        </p:nvSpPr>
        <p:spPr>
          <a:xfrm>
            <a:off x="5267776" y="2272589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D30196-FDC7-4A88-BB21-D731BFF6FBF3}"/>
              </a:ext>
            </a:extLst>
          </p:cNvPr>
          <p:cNvSpPr txBox="1"/>
          <p:nvPr/>
        </p:nvSpPr>
        <p:spPr>
          <a:xfrm>
            <a:off x="5205807" y="2690956"/>
            <a:ext cx="1808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can : 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D604191-EB3E-4CD8-ACF5-5A68CD0F97D8}"/>
              </a:ext>
            </a:extLst>
          </p:cNvPr>
          <p:cNvSpPr txBox="1"/>
          <p:nvPr/>
        </p:nvSpPr>
        <p:spPr>
          <a:xfrm>
            <a:off x="5196263" y="3470346"/>
            <a:ext cx="1080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can :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C6C14BD-C95E-45E2-A7CE-F8C73181A775}"/>
              </a:ext>
            </a:extLst>
          </p:cNvPr>
          <p:cNvSpPr txBox="1"/>
          <p:nvPr/>
        </p:nvSpPr>
        <p:spPr>
          <a:xfrm>
            <a:off x="7510879" y="3735499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B1D5B1B-FF37-450B-973D-DBD421BCD463}"/>
              </a:ext>
            </a:extLst>
          </p:cNvPr>
          <p:cNvSpPr txBox="1"/>
          <p:nvPr/>
        </p:nvSpPr>
        <p:spPr>
          <a:xfrm>
            <a:off x="6153135" y="4953450"/>
            <a:ext cx="3427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can có số lít mật ong là 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C22B26-7A9A-4745-B8E8-3E8105F36AC7}"/>
              </a:ext>
            </a:extLst>
          </p:cNvPr>
          <p:cNvSpPr txBox="1"/>
          <p:nvPr/>
        </p:nvSpPr>
        <p:spPr>
          <a:xfrm>
            <a:off x="6936844" y="5449285"/>
            <a:ext cx="1998248" cy="461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x 2 = 10 (l)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F1AFF43-EB39-4701-BA86-D9E8FEC0DDBB}"/>
              </a:ext>
            </a:extLst>
          </p:cNvPr>
          <p:cNvSpPr txBox="1"/>
          <p:nvPr/>
        </p:nvSpPr>
        <p:spPr>
          <a:xfrm>
            <a:off x="7475413" y="5783452"/>
            <a:ext cx="2909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10 l mật ong.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B225DA5-60ED-474B-908D-90669F6B3463}"/>
              </a:ext>
            </a:extLst>
          </p:cNvPr>
          <p:cNvCxnSpPr>
            <a:cxnSpLocks/>
          </p:cNvCxnSpPr>
          <p:nvPr/>
        </p:nvCxnSpPr>
        <p:spPr>
          <a:xfrm>
            <a:off x="7726017" y="1881809"/>
            <a:ext cx="4373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EA5BBF-09CC-4E87-80D5-35CEB9F46586}"/>
              </a:ext>
            </a:extLst>
          </p:cNvPr>
          <p:cNvCxnSpPr>
            <a:cxnSpLocks/>
          </p:cNvCxnSpPr>
          <p:nvPr/>
        </p:nvCxnSpPr>
        <p:spPr>
          <a:xfrm>
            <a:off x="10992678" y="1881809"/>
            <a:ext cx="53671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B4E3D86-7FA4-4D1F-B518-26EEF98D04C1}"/>
              </a:ext>
            </a:extLst>
          </p:cNvPr>
          <p:cNvCxnSpPr>
            <a:cxnSpLocks/>
          </p:cNvCxnSpPr>
          <p:nvPr/>
        </p:nvCxnSpPr>
        <p:spPr>
          <a:xfrm>
            <a:off x="7861759" y="2352702"/>
            <a:ext cx="7971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92DBA7C-649C-4AD7-8E18-F8A3BF1021CF}"/>
              </a:ext>
            </a:extLst>
          </p:cNvPr>
          <p:cNvCxnSpPr>
            <a:cxnSpLocks/>
          </p:cNvCxnSpPr>
          <p:nvPr/>
        </p:nvCxnSpPr>
        <p:spPr>
          <a:xfrm>
            <a:off x="8935092" y="2332824"/>
            <a:ext cx="88476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E5FB6A9D-3557-40BA-B4D2-965536288148}"/>
              </a:ext>
            </a:extLst>
          </p:cNvPr>
          <p:cNvCxnSpPr>
            <a:cxnSpLocks/>
          </p:cNvCxnSpPr>
          <p:nvPr/>
        </p:nvCxnSpPr>
        <p:spPr>
          <a:xfrm>
            <a:off x="2560518" y="1875183"/>
            <a:ext cx="5438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C3FA4CC-99EC-4A15-B37F-7E2C6D073C2A}"/>
              </a:ext>
            </a:extLst>
          </p:cNvPr>
          <p:cNvCxnSpPr>
            <a:cxnSpLocks/>
          </p:cNvCxnSpPr>
          <p:nvPr/>
        </p:nvCxnSpPr>
        <p:spPr>
          <a:xfrm>
            <a:off x="1711158" y="2239618"/>
            <a:ext cx="5438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78E4879-78ED-4C38-B688-9343859304BC}"/>
              </a:ext>
            </a:extLst>
          </p:cNvPr>
          <p:cNvCxnSpPr>
            <a:cxnSpLocks/>
          </p:cNvCxnSpPr>
          <p:nvPr/>
        </p:nvCxnSpPr>
        <p:spPr>
          <a:xfrm>
            <a:off x="2968171" y="2239618"/>
            <a:ext cx="8749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526E81E5-C0F3-4B5E-9767-AEDB24B78843}"/>
              </a:ext>
            </a:extLst>
          </p:cNvPr>
          <p:cNvCxnSpPr>
            <a:cxnSpLocks/>
          </p:cNvCxnSpPr>
          <p:nvPr/>
        </p:nvCxnSpPr>
        <p:spPr>
          <a:xfrm>
            <a:off x="4325514" y="2246245"/>
            <a:ext cx="5438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7" name="Speech Bubble: Oval 46">
            <a:extLst>
              <a:ext uri="{FF2B5EF4-FFF2-40B4-BE49-F238E27FC236}">
                <a16:creationId xmlns:a16="http://schemas.microsoft.com/office/drawing/2014/main" id="{9F39113D-C9C5-40D9-AA83-57BC78FABA85}"/>
              </a:ext>
            </a:extLst>
          </p:cNvPr>
          <p:cNvSpPr/>
          <p:nvPr/>
        </p:nvSpPr>
        <p:spPr>
          <a:xfrm>
            <a:off x="9377476" y="2965180"/>
            <a:ext cx="1645643" cy="1028146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Rút về đơn vị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AD2369-4DB3-4614-859D-6BDDBB6DFA7E}"/>
              </a:ext>
            </a:extLst>
          </p:cNvPr>
          <p:cNvSpPr txBox="1"/>
          <p:nvPr/>
        </p:nvSpPr>
        <p:spPr>
          <a:xfrm>
            <a:off x="6124154" y="2726426"/>
            <a:ext cx="65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0026B0-D9B7-4532-BB93-84E98562272C}"/>
              </a:ext>
            </a:extLst>
          </p:cNvPr>
          <p:cNvSpPr txBox="1"/>
          <p:nvPr/>
        </p:nvSpPr>
        <p:spPr>
          <a:xfrm>
            <a:off x="6090895" y="3463081"/>
            <a:ext cx="94448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......l ?</a:t>
            </a:r>
          </a:p>
          <a:p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8A861C-1B77-40B9-9EAE-4681F8F05B7F}"/>
              </a:ext>
            </a:extLst>
          </p:cNvPr>
          <p:cNvSpPr txBox="1"/>
          <p:nvPr/>
        </p:nvSpPr>
        <p:spPr>
          <a:xfrm>
            <a:off x="996762" y="3477301"/>
            <a:ext cx="1686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can : ....l ?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2C6C9F1-FFDA-4E69-93C0-C6B0A3F9E292}"/>
              </a:ext>
            </a:extLst>
          </p:cNvPr>
          <p:cNvSpPr txBox="1"/>
          <p:nvPr/>
        </p:nvSpPr>
        <p:spPr>
          <a:xfrm>
            <a:off x="697937" y="4202474"/>
            <a:ext cx="4246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lít mật ong trong mỗi can là :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3BBFAFD-F2BB-497E-A443-FF9F37F7A4CE}"/>
              </a:ext>
            </a:extLst>
          </p:cNvPr>
          <p:cNvSpPr txBox="1"/>
          <p:nvPr/>
        </p:nvSpPr>
        <p:spPr>
          <a:xfrm>
            <a:off x="1371172" y="4574748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= 5 (l)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C7035D-2B4B-4436-B8AB-3C25F35C43E2}"/>
              </a:ext>
            </a:extLst>
          </p:cNvPr>
          <p:cNvSpPr txBox="1"/>
          <p:nvPr/>
        </p:nvSpPr>
        <p:spPr>
          <a:xfrm>
            <a:off x="5617849" y="4197164"/>
            <a:ext cx="4767334" cy="78396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D5F4EC-DAE0-4BA3-A5F9-D090E74C7A03}"/>
              </a:ext>
            </a:extLst>
          </p:cNvPr>
          <p:cNvSpPr txBox="1"/>
          <p:nvPr/>
        </p:nvSpPr>
        <p:spPr>
          <a:xfrm>
            <a:off x="2408128" y="456345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CFA4210-0921-4051-A1EC-34852682989F}"/>
              </a:ext>
            </a:extLst>
          </p:cNvPr>
          <p:cNvSpPr txBox="1"/>
          <p:nvPr/>
        </p:nvSpPr>
        <p:spPr>
          <a:xfrm>
            <a:off x="2391241" y="457474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569008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7.40741E-7 L 0.34701 -0.05394 " pathEditMode="relative" rAng="0" ptsTypes="AA">
                                      <p:cBhvr>
                                        <p:cTn id="10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44" y="-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3.7037E-6 L 0.44388 0.00509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87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4.44444E-6 L 0.46133 0.00047 " pathEditMode="relative" rAng="0" ptsTypes="AA">
                                      <p:cBhvr>
                                        <p:cTn id="11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60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3" grpId="0"/>
      <p:bldP spid="26" grpId="0"/>
      <p:bldP spid="27" grpId="0"/>
      <p:bldP spid="28" grpId="0"/>
      <p:bldP spid="29" grpId="0"/>
      <p:bldP spid="47" grpId="0" animBg="1"/>
      <p:bldP spid="3" grpId="0"/>
      <p:bldP spid="34" grpId="0"/>
      <p:bldP spid="39" grpId="0"/>
      <p:bldP spid="39" grpId="1"/>
      <p:bldP spid="39" grpId="2"/>
      <p:bldP spid="41" grpId="0"/>
      <p:bldP spid="41" grpId="1"/>
      <p:bldP spid="43" grpId="0"/>
      <p:bldP spid="43" grpId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BB461C-2596-4278-AA5D-3C35C04ED12D}"/>
              </a:ext>
            </a:extLst>
          </p:cNvPr>
          <p:cNvSpPr txBox="1"/>
          <p:nvPr/>
        </p:nvSpPr>
        <p:spPr>
          <a:xfrm>
            <a:off x="649390" y="1521705"/>
            <a:ext cx="6109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2 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Có 35 l mật ong chia đều vào 7 can.</a:t>
            </a: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Hỏi 2 can có mấy lít mật ong 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67BC0A-B8F7-44B1-B641-42DD80996A7B}"/>
              </a:ext>
            </a:extLst>
          </p:cNvPr>
          <p:cNvSpPr txBox="1"/>
          <p:nvPr/>
        </p:nvSpPr>
        <p:spPr>
          <a:xfrm>
            <a:off x="218697" y="2352702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1637EC-10BB-4274-8293-FB4A8907378A}"/>
              </a:ext>
            </a:extLst>
          </p:cNvPr>
          <p:cNvSpPr txBox="1"/>
          <p:nvPr/>
        </p:nvSpPr>
        <p:spPr>
          <a:xfrm>
            <a:off x="302723" y="2788656"/>
            <a:ext cx="18089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can : 35 l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649F12-896E-428A-AF18-C408861B98E5}"/>
              </a:ext>
            </a:extLst>
          </p:cNvPr>
          <p:cNvSpPr txBox="1"/>
          <p:nvPr/>
        </p:nvSpPr>
        <p:spPr>
          <a:xfrm>
            <a:off x="322478" y="3157988"/>
            <a:ext cx="1686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can : ....l 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C3AA31-331E-4E28-ADB4-E3B14C9694D9}"/>
              </a:ext>
            </a:extLst>
          </p:cNvPr>
          <p:cNvSpPr txBox="1"/>
          <p:nvPr/>
        </p:nvSpPr>
        <p:spPr>
          <a:xfrm>
            <a:off x="1067697" y="3835856"/>
            <a:ext cx="4084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lít mật ong trong mỗi can là: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230133-671C-49DD-83EE-882B2D3D18AC}"/>
              </a:ext>
            </a:extLst>
          </p:cNvPr>
          <p:cNvSpPr txBox="1"/>
          <p:nvPr/>
        </p:nvSpPr>
        <p:spPr>
          <a:xfrm>
            <a:off x="1740962" y="4208130"/>
            <a:ext cx="17331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: 7 = 5 (l)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52C25B-89FB-4E93-860B-2C110AAB1512}"/>
              </a:ext>
            </a:extLst>
          </p:cNvPr>
          <p:cNvSpPr txBox="1"/>
          <p:nvPr/>
        </p:nvSpPr>
        <p:spPr>
          <a:xfrm>
            <a:off x="2461800" y="3492910"/>
            <a:ext cx="11480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27B4FE5-80C3-401F-BCA3-DDF706791003}"/>
              </a:ext>
            </a:extLst>
          </p:cNvPr>
          <p:cNvSpPr txBox="1"/>
          <p:nvPr/>
        </p:nvSpPr>
        <p:spPr>
          <a:xfrm>
            <a:off x="1104056" y="4618729"/>
            <a:ext cx="34275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can có số lít mật ong là 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E194EC2-2243-48DA-B95D-C0802937DD25}"/>
              </a:ext>
            </a:extLst>
          </p:cNvPr>
          <p:cNvSpPr txBox="1"/>
          <p:nvPr/>
        </p:nvSpPr>
        <p:spPr>
          <a:xfrm>
            <a:off x="1887765" y="5114564"/>
            <a:ext cx="1998248" cy="461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x 2 = 10 (l)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30FFCC-FD60-48DD-8E01-FC381C5986B9}"/>
              </a:ext>
            </a:extLst>
          </p:cNvPr>
          <p:cNvSpPr txBox="1"/>
          <p:nvPr/>
        </p:nvSpPr>
        <p:spPr>
          <a:xfrm>
            <a:off x="2426334" y="5448731"/>
            <a:ext cx="2909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10 l mật ong.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102752-CEA9-4EDF-B3DE-CCF2230346BF}"/>
              </a:ext>
            </a:extLst>
          </p:cNvPr>
          <p:cNvSpPr txBox="1"/>
          <p:nvPr/>
        </p:nvSpPr>
        <p:spPr>
          <a:xfrm>
            <a:off x="4825219" y="182879"/>
            <a:ext cx="1059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F34F72-2EC9-4042-A4B7-05C077E59945}"/>
              </a:ext>
            </a:extLst>
          </p:cNvPr>
          <p:cNvSpPr txBox="1"/>
          <p:nvPr/>
        </p:nvSpPr>
        <p:spPr>
          <a:xfrm>
            <a:off x="2461845" y="766682"/>
            <a:ext cx="6473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liên quan đến rút về đơn vị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3BC6995-6A91-4754-8559-FD28616648B1}"/>
              </a:ext>
            </a:extLst>
          </p:cNvPr>
          <p:cNvCxnSpPr/>
          <p:nvPr/>
        </p:nvCxnSpPr>
        <p:spPr>
          <a:xfrm>
            <a:off x="4531597" y="4439478"/>
            <a:ext cx="100781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87B6B0E-AE54-4C79-A434-419D0FC53CFD}"/>
              </a:ext>
            </a:extLst>
          </p:cNvPr>
          <p:cNvCxnSpPr/>
          <p:nvPr/>
        </p:nvCxnSpPr>
        <p:spPr>
          <a:xfrm>
            <a:off x="4531597" y="5307495"/>
            <a:ext cx="1007812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E8408424-3197-4786-8AB0-45FEE856B35A}"/>
              </a:ext>
            </a:extLst>
          </p:cNvPr>
          <p:cNvSpPr txBox="1"/>
          <p:nvPr/>
        </p:nvSpPr>
        <p:spPr>
          <a:xfrm>
            <a:off x="5535910" y="4225199"/>
            <a:ext cx="49151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giá trị của 1 phần ( rút về đơn vị 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4A39296-EF10-47ED-B793-40FB17C8DE12}"/>
              </a:ext>
            </a:extLst>
          </p:cNvPr>
          <p:cNvSpPr txBox="1"/>
          <p:nvPr/>
        </p:nvSpPr>
        <p:spPr>
          <a:xfrm>
            <a:off x="5516702" y="5076662"/>
            <a:ext cx="34355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giá trị của nhiều phần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75983AF-EB54-4A81-864D-4320DF280EC2}"/>
              </a:ext>
            </a:extLst>
          </p:cNvPr>
          <p:cNvCxnSpPr>
            <a:cxnSpLocks/>
          </p:cNvCxnSpPr>
          <p:nvPr/>
        </p:nvCxnSpPr>
        <p:spPr>
          <a:xfrm>
            <a:off x="2690191" y="1934818"/>
            <a:ext cx="43732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DCE607E-29B9-45BA-9708-865F3F582237}"/>
              </a:ext>
            </a:extLst>
          </p:cNvPr>
          <p:cNvCxnSpPr>
            <a:cxnSpLocks/>
          </p:cNvCxnSpPr>
          <p:nvPr/>
        </p:nvCxnSpPr>
        <p:spPr>
          <a:xfrm>
            <a:off x="5884291" y="1934818"/>
            <a:ext cx="6622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08F53E7-2EFC-4E59-B7DA-94538A1460B5}"/>
              </a:ext>
            </a:extLst>
          </p:cNvPr>
          <p:cNvCxnSpPr>
            <a:cxnSpLocks/>
          </p:cNvCxnSpPr>
          <p:nvPr/>
        </p:nvCxnSpPr>
        <p:spPr>
          <a:xfrm>
            <a:off x="2796209" y="2246684"/>
            <a:ext cx="6779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B8FF054-1647-4A45-9EA6-E2A58761FD61}"/>
              </a:ext>
            </a:extLst>
          </p:cNvPr>
          <p:cNvCxnSpPr>
            <a:cxnSpLocks/>
          </p:cNvCxnSpPr>
          <p:nvPr/>
        </p:nvCxnSpPr>
        <p:spPr>
          <a:xfrm>
            <a:off x="3886013" y="2246684"/>
            <a:ext cx="8317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0089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2473D7-5A4F-4D3B-93A0-3A93EB8DED8E}"/>
              </a:ext>
            </a:extLst>
          </p:cNvPr>
          <p:cNvSpPr txBox="1"/>
          <p:nvPr/>
        </p:nvSpPr>
        <p:spPr>
          <a:xfrm>
            <a:off x="4825219" y="182879"/>
            <a:ext cx="10590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9D16C3-AD6D-4412-8E07-92E2E82C01CF}"/>
              </a:ext>
            </a:extLst>
          </p:cNvPr>
          <p:cNvSpPr txBox="1"/>
          <p:nvPr/>
        </p:nvSpPr>
        <p:spPr>
          <a:xfrm>
            <a:off x="2461845" y="766682"/>
            <a:ext cx="6473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liên quan đến rút về đơn vị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20517E-B717-42F2-B878-2C9A4E6A7F61}"/>
              </a:ext>
            </a:extLst>
          </p:cNvPr>
          <p:cNvSpPr txBox="1"/>
          <p:nvPr/>
        </p:nvSpPr>
        <p:spPr>
          <a:xfrm>
            <a:off x="1180118" y="1519761"/>
            <a:ext cx="94083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giải bài toán liên quan đến rút về đơn vị thường tiến hành theo 2 bước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ABE361-82D7-4B06-9A72-A556A4E6F45B}"/>
              </a:ext>
            </a:extLst>
          </p:cNvPr>
          <p:cNvSpPr txBox="1"/>
          <p:nvPr/>
        </p:nvSpPr>
        <p:spPr>
          <a:xfrm>
            <a:off x="994295" y="2103563"/>
            <a:ext cx="71874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Tìm giá trị một phần ( thực hiện phép tính chia).</a:t>
            </a:r>
          </a:p>
          <a:p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Bước rút về đơn vị.</a:t>
            </a:r>
          </a:p>
          <a:p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131BF4-5D0B-4907-AFFB-022313F8B053}"/>
              </a:ext>
            </a:extLst>
          </p:cNvPr>
          <p:cNvSpPr txBox="1"/>
          <p:nvPr/>
        </p:nvSpPr>
        <p:spPr>
          <a:xfrm>
            <a:off x="994295" y="2967335"/>
            <a:ext cx="7556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</a:t>
            </a:r>
            <a:r>
              <a:rPr lang="en-US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Tìm giá trị nhiều phần ( thực hiện phép tính nhân). </a:t>
            </a:r>
          </a:p>
        </p:txBody>
      </p:sp>
    </p:spTree>
    <p:extLst>
      <p:ext uri="{BB962C8B-B14F-4D97-AF65-F5344CB8AC3E}">
        <p14:creationId xmlns:p14="http://schemas.microsoft.com/office/powerpoint/2010/main" val="2720026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A0060E4-0F06-4113-BB48-F3846CB28ECC}"/>
              </a:ext>
            </a:extLst>
          </p:cNvPr>
          <p:cNvSpPr txBox="1"/>
          <p:nvPr/>
        </p:nvSpPr>
        <p:spPr>
          <a:xfrm>
            <a:off x="2573867" y="2505670"/>
            <a:ext cx="6796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VẬN DỤNG</a:t>
            </a:r>
          </a:p>
        </p:txBody>
      </p:sp>
    </p:spTree>
    <p:extLst>
      <p:ext uri="{BB962C8B-B14F-4D97-AF65-F5344CB8AC3E}">
        <p14:creationId xmlns:p14="http://schemas.microsoft.com/office/powerpoint/2010/main" val="416233384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B809C0-27EE-46A1-9FB0-1B835CF66F1F}"/>
              </a:ext>
            </a:extLst>
          </p:cNvPr>
          <p:cNvSpPr txBox="1"/>
          <p:nvPr/>
        </p:nvSpPr>
        <p:spPr>
          <a:xfrm>
            <a:off x="762000" y="592667"/>
            <a:ext cx="1117806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Có 24 viên thuốc chứa đều trong 4 vỉ. Hỏi 3 vỉ thuốc đó có bao nhiêu </a:t>
            </a: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 thuốc ?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C460DF4-2C27-4F5C-BDF7-FDA177ABEDEB}"/>
              </a:ext>
            </a:extLst>
          </p:cNvPr>
          <p:cNvCxnSpPr/>
          <p:nvPr/>
        </p:nvCxnSpPr>
        <p:spPr>
          <a:xfrm>
            <a:off x="5566649" y="1857092"/>
            <a:ext cx="0" cy="1727621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D0506E0-03AC-4307-89D2-AAB087451942}"/>
              </a:ext>
            </a:extLst>
          </p:cNvPr>
          <p:cNvSpPr txBox="1"/>
          <p:nvPr/>
        </p:nvSpPr>
        <p:spPr>
          <a:xfrm>
            <a:off x="1759402" y="1812968"/>
            <a:ext cx="1409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0100893-4B34-4300-9B13-599BA2F66C78}"/>
              </a:ext>
            </a:extLst>
          </p:cNvPr>
          <p:cNvSpPr txBox="1"/>
          <p:nvPr/>
        </p:nvSpPr>
        <p:spPr>
          <a:xfrm>
            <a:off x="7428259" y="1756593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4FC8B9-224D-41D6-A604-09F643B7DBA3}"/>
              </a:ext>
            </a:extLst>
          </p:cNvPr>
          <p:cNvSpPr txBox="1"/>
          <p:nvPr/>
        </p:nvSpPr>
        <p:spPr>
          <a:xfrm>
            <a:off x="1843426" y="2767161"/>
            <a:ext cx="1011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vỉ : </a:t>
            </a:r>
            <a:endParaRPr lang="en-US" sz="24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22D8926-1025-4ADE-96AB-A02D4F289D6D}"/>
              </a:ext>
            </a:extLst>
          </p:cNvPr>
          <p:cNvSpPr txBox="1"/>
          <p:nvPr/>
        </p:nvSpPr>
        <p:spPr>
          <a:xfrm>
            <a:off x="1843426" y="2366843"/>
            <a:ext cx="37232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vỉ :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85B45A-F78E-4B0D-B9F4-1B49BCABE3EB}"/>
              </a:ext>
            </a:extLst>
          </p:cNvPr>
          <p:cNvSpPr txBox="1"/>
          <p:nvPr/>
        </p:nvSpPr>
        <p:spPr>
          <a:xfrm>
            <a:off x="5719046" y="2336188"/>
            <a:ext cx="4982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vỉ thuốc có số viên thuốc là :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E2B5D2-77B0-44B3-A9D6-9E17546F8DC6}"/>
              </a:ext>
            </a:extLst>
          </p:cNvPr>
          <p:cNvSpPr txBox="1"/>
          <p:nvPr/>
        </p:nvSpPr>
        <p:spPr>
          <a:xfrm>
            <a:off x="6625352" y="2813241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: 4 = 6 ( viên )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F95C21C-489D-422B-82FC-6C447134DD6E}"/>
              </a:ext>
            </a:extLst>
          </p:cNvPr>
          <p:cNvSpPr txBox="1"/>
          <p:nvPr/>
        </p:nvSpPr>
        <p:spPr>
          <a:xfrm>
            <a:off x="5713573" y="3392835"/>
            <a:ext cx="49828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vỉ thuốc có số viên thuốc là :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89ACDA-654E-484E-A3FB-7DC2B4E00197}"/>
              </a:ext>
            </a:extLst>
          </p:cNvPr>
          <p:cNvSpPr txBox="1"/>
          <p:nvPr/>
        </p:nvSpPr>
        <p:spPr>
          <a:xfrm>
            <a:off x="6625351" y="3894807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x 3  = 18 ( viên )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C8190F-AF5D-4A62-A10E-A869DEE0854F}"/>
              </a:ext>
            </a:extLst>
          </p:cNvPr>
          <p:cNvSpPr txBox="1"/>
          <p:nvPr/>
        </p:nvSpPr>
        <p:spPr>
          <a:xfrm>
            <a:off x="7251886" y="4499319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18 viên thuốc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697602-7525-4CFC-BC8D-6933398B897D}"/>
              </a:ext>
            </a:extLst>
          </p:cNvPr>
          <p:cNvCxnSpPr>
            <a:cxnSpLocks/>
          </p:cNvCxnSpPr>
          <p:nvPr/>
        </p:nvCxnSpPr>
        <p:spPr>
          <a:xfrm>
            <a:off x="2293803" y="1037351"/>
            <a:ext cx="17871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7EA0F9F-835C-47F4-97E3-0CEA5218A0EF}"/>
              </a:ext>
            </a:extLst>
          </p:cNvPr>
          <p:cNvCxnSpPr>
            <a:cxnSpLocks/>
          </p:cNvCxnSpPr>
          <p:nvPr/>
        </p:nvCxnSpPr>
        <p:spPr>
          <a:xfrm>
            <a:off x="6376927" y="1037351"/>
            <a:ext cx="87495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C1DF65C-8EAF-4BFF-835B-B132BD8E760A}"/>
              </a:ext>
            </a:extLst>
          </p:cNvPr>
          <p:cNvCxnSpPr>
            <a:cxnSpLocks/>
          </p:cNvCxnSpPr>
          <p:nvPr/>
        </p:nvCxnSpPr>
        <p:spPr>
          <a:xfrm>
            <a:off x="7929638" y="1037351"/>
            <a:ext cx="116356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11A281-9A96-4CAF-A2CD-A62F4ACC52F6}"/>
              </a:ext>
            </a:extLst>
          </p:cNvPr>
          <p:cNvCxnSpPr>
            <a:cxnSpLocks/>
          </p:cNvCxnSpPr>
          <p:nvPr/>
        </p:nvCxnSpPr>
        <p:spPr>
          <a:xfrm>
            <a:off x="10348572" y="1037351"/>
            <a:ext cx="1132228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293DEAE-5923-44E9-ADCE-84DF4DCC2739}"/>
              </a:ext>
            </a:extLst>
          </p:cNvPr>
          <p:cNvSpPr txBox="1"/>
          <p:nvPr/>
        </p:nvSpPr>
        <p:spPr>
          <a:xfrm>
            <a:off x="2749732" y="2368885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viên thuốc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76A447-1675-4D79-85BC-79967F2B59BD}"/>
              </a:ext>
            </a:extLst>
          </p:cNvPr>
          <p:cNvSpPr txBox="1"/>
          <p:nvPr/>
        </p:nvSpPr>
        <p:spPr>
          <a:xfrm>
            <a:off x="2627809" y="2798411"/>
            <a:ext cx="37232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.....viên thuốc ?</a:t>
            </a:r>
          </a:p>
          <a:p>
            <a:endParaRPr lang="en-US" sz="28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04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  <p:bldP spid="13" grpId="0"/>
      <p:bldP spid="14" grpId="0"/>
      <p:bldP spid="15" grpId="0"/>
      <p:bldP spid="16" grpId="0"/>
      <p:bldP spid="17" grpId="0"/>
      <p:bldP spid="25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FEA01D-3390-4EB2-A536-CA53A6E9F8B9}"/>
              </a:ext>
            </a:extLst>
          </p:cNvPr>
          <p:cNvSpPr txBox="1"/>
          <p:nvPr/>
        </p:nvSpPr>
        <p:spPr>
          <a:xfrm>
            <a:off x="2184400" y="1303867"/>
            <a:ext cx="8395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giải bài toán liên quan đến rút về đơn vị ta cần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 ý</a:t>
            </a:r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7F1C8D-DAF4-4808-BE39-E53ACE90B0C0}"/>
              </a:ext>
            </a:extLst>
          </p:cNvPr>
          <p:cNvSpPr txBox="1"/>
          <p:nvPr/>
        </p:nvSpPr>
        <p:spPr>
          <a:xfrm>
            <a:off x="1422400" y="3429000"/>
            <a:ext cx="1009917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Tìm giá trị nhiều phần ( thực hiện  phép tính nhân). Lời giải</a:t>
            </a: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 hai thường dựa vào câu hỏi của bài toán.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A9DB99-D668-41C9-B84F-0D978685051E}"/>
              </a:ext>
            </a:extLst>
          </p:cNvPr>
          <p:cNvSpPr txBox="1"/>
          <p:nvPr/>
        </p:nvSpPr>
        <p:spPr>
          <a:xfrm>
            <a:off x="1422400" y="2218267"/>
            <a:ext cx="9855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 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Bước rút về đơn vị ( thực hiện phép chia).Lời giải thứ nhất luôn luôn có chữ mỗi hoặc chữ một.</a:t>
            </a:r>
          </a:p>
        </p:txBody>
      </p:sp>
    </p:spTree>
    <p:extLst>
      <p:ext uri="{BB962C8B-B14F-4D97-AF65-F5344CB8AC3E}">
        <p14:creationId xmlns:p14="http://schemas.microsoft.com/office/powerpoint/2010/main" val="41926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F5F56B7BEF3442B8CD0126799F3CB0" ma:contentTypeVersion="0" ma:contentTypeDescription="Create a new document." ma:contentTypeScope="" ma:versionID="9d62d9301ee135b7305bc87582e95b1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274463e6658e7f170681c01fc58363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7FB2555-5BDF-447A-BAD5-C0974FB1DB18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A0F43B6-1B84-4441-B505-EBF35C6016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08B851A-5177-44E8-8695-004A3A04FC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648</Words>
  <Application>Microsoft Office PowerPoint</Application>
  <PresentationFormat>Widescreen</PresentationFormat>
  <Paragraphs>97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Thị Dịu</dc:creator>
  <cp:lastModifiedBy>Lê Thị Dịu</cp:lastModifiedBy>
  <cp:revision>17</cp:revision>
  <dcterms:created xsi:type="dcterms:W3CDTF">2021-11-14T15:03:51Z</dcterms:created>
  <dcterms:modified xsi:type="dcterms:W3CDTF">2022-01-11T14:11:52Z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0x01010033F5F56B7BEF3442B8CD0126799F3CB0</vt:lpwstr>
  </property>
</Properties>
</file>