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89" r:id="rId2"/>
    <p:sldId id="288" r:id="rId3"/>
    <p:sldId id="318" r:id="rId4"/>
    <p:sldId id="342" r:id="rId5"/>
    <p:sldId id="321" r:id="rId6"/>
    <p:sldId id="322" r:id="rId7"/>
    <p:sldId id="301" r:id="rId8"/>
    <p:sldId id="323" r:id="rId9"/>
    <p:sldId id="324" r:id="rId10"/>
    <p:sldId id="326" r:id="rId11"/>
    <p:sldId id="327" r:id="rId12"/>
    <p:sldId id="331" r:id="rId13"/>
    <p:sldId id="333" r:id="rId14"/>
    <p:sldId id="334" r:id="rId15"/>
    <p:sldId id="302" r:id="rId16"/>
    <p:sldId id="335" r:id="rId17"/>
    <p:sldId id="339" r:id="rId18"/>
    <p:sldId id="340" r:id="rId19"/>
    <p:sldId id="343" r:id="rId20"/>
    <p:sldId id="344" r:id="rId21"/>
    <p:sldId id="341" r:id="rId22"/>
  </p:sldIdLst>
  <p:sldSz cx="9144000" cy="5143500" type="screen16x9"/>
  <p:notesSz cx="6858000" cy="9144000"/>
  <p:custDataLst>
    <p:tags r:id="rId2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4280"/>
    <a:srgbClr val="2209DB"/>
    <a:srgbClr val="FDF2C3"/>
    <a:srgbClr val="CC00CC"/>
    <a:srgbClr val="5CD2EA"/>
    <a:srgbClr val="FD8CB1"/>
    <a:srgbClr val="92D050"/>
    <a:srgbClr val="6EC2EE"/>
    <a:srgbClr val="EAB800"/>
    <a:srgbClr val="2749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634" y="-8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1102205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1</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21</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2</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5</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9</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59" t="69312" r="-159" b="16860"/>
          <a:stretch>
            <a:fillRect/>
          </a:stretch>
        </p:blipFill>
        <p:spPr>
          <a:xfrm>
            <a:off x="0" y="0"/>
            <a:ext cx="9144000" cy="71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2" r:id="rId9"/>
    <p:sldLayoutId id="2147483663" r:id="rId10"/>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5.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4.png"/><Relationship Id="rId2" Type="http://schemas.openxmlformats.org/officeDocument/2006/relationships/tags" Target="../tags/tag3.xml"/><Relationship Id="rId16" Type="http://schemas.openxmlformats.org/officeDocument/2006/relationships/image" Target="../media/image1.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notesSlide" Target="../notesSlides/notesSlide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0.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7" y="18306"/>
            <a:ext cx="9143999" cy="51435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31" y="1821546"/>
            <a:ext cx="2177198" cy="153702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154" y="2143589"/>
            <a:ext cx="871946" cy="305946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0587" y="3721100"/>
            <a:ext cx="2711668" cy="1422400"/>
          </a:xfrm>
          <a:prstGeom prst="rect">
            <a:avLst/>
          </a:prstGeom>
        </p:spPr>
      </p:pic>
      <p:sp>
        <p:nvSpPr>
          <p:cNvPr id="7" name="文本框 6"/>
          <p:cNvSpPr txBox="1"/>
          <p:nvPr/>
        </p:nvSpPr>
        <p:spPr>
          <a:xfrm>
            <a:off x="3041729" y="122141"/>
            <a:ext cx="2714302" cy="707886"/>
          </a:xfrm>
          <a:prstGeom prst="rect">
            <a:avLst/>
          </a:prstGeom>
          <a:noFill/>
        </p:spPr>
        <p:txBody>
          <a:bodyPr wrap="square" rtlCol="0">
            <a:spAutoFit/>
          </a:bodyPr>
          <a:lstStyle/>
          <a:p>
            <a:r>
              <a:rPr lang="en-US" sz="4000" b="1" smtClean="0">
                <a:solidFill>
                  <a:srgbClr val="00B0F0"/>
                </a:solidFill>
                <a:latin typeface="Times New Roman" pitchFamily="18" charset="0"/>
                <a:ea typeface="Microsoft YaHei" panose="020B0503020204020204" pitchFamily="34" charset="-122"/>
                <a:cs typeface="Times New Roman" pitchFamily="18" charset="0"/>
              </a:rPr>
              <a:t>Đạo đức</a:t>
            </a:r>
            <a:endParaRPr lang="en-US" sz="4000" b="1" dirty="0">
              <a:solidFill>
                <a:srgbClr val="00B0F0"/>
              </a:solidFill>
              <a:latin typeface="Times New Roman" pitchFamily="18" charset="0"/>
              <a:ea typeface="Microsoft YaHei" panose="020B0503020204020204" pitchFamily="34" charset="-122"/>
              <a:cs typeface="Times New Roman" pitchFamily="18" charset="0"/>
            </a:endParaRPr>
          </a:p>
        </p:txBody>
      </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683" y="1821546"/>
            <a:ext cx="1578428" cy="1609996"/>
          </a:xfrm>
          <a:prstGeom prst="rect">
            <a:avLst/>
          </a:prstGeom>
        </p:spPr>
      </p:pic>
      <p:sp>
        <p:nvSpPr>
          <p:cNvPr id="11" name="文本框 6"/>
          <p:cNvSpPr txBox="1"/>
          <p:nvPr/>
        </p:nvSpPr>
        <p:spPr>
          <a:xfrm>
            <a:off x="774041" y="1121329"/>
            <a:ext cx="7464086" cy="630942"/>
          </a:xfrm>
          <a:prstGeom prst="rect">
            <a:avLst/>
          </a:prstGeom>
          <a:noFill/>
        </p:spPr>
        <p:txBody>
          <a:bodyPr wrap="square" rtlCol="0">
            <a:spAutoFit/>
          </a:bodyPr>
          <a:lstStyle/>
          <a:p>
            <a:r>
              <a:rPr lang="en-US" sz="3500" b="1" smtClean="0">
                <a:solidFill>
                  <a:srgbClr val="CC00CC"/>
                </a:solidFill>
                <a:latin typeface="Times New Roman" pitchFamily="18" charset="0"/>
                <a:ea typeface="Microsoft YaHei" panose="020B0503020204020204" pitchFamily="34" charset="-122"/>
                <a:cs typeface="Times New Roman" pitchFamily="18" charset="0"/>
              </a:rPr>
              <a:t>Chủ đề 6: Thể hiện cảm xúc bản thân</a:t>
            </a:r>
            <a:endParaRPr lang="en-US" sz="3500" b="1" dirty="0">
              <a:solidFill>
                <a:srgbClr val="CC00CC"/>
              </a:solidFill>
              <a:latin typeface="Times New Roman" pitchFamily="18" charset="0"/>
              <a:ea typeface="Microsoft YaHei" panose="020B0503020204020204" pitchFamily="34" charset="-122"/>
              <a:cs typeface="Times New Roman" pitchFamily="18" charset="0"/>
            </a:endParaRPr>
          </a:p>
        </p:txBody>
      </p:sp>
      <p:pic>
        <p:nvPicPr>
          <p:cNvPr id="9" name="图片 33798" descr="1-23"/>
          <p:cNvPicPr>
            <a:picLocks noChangeAspect="1"/>
          </p:cNvPicPr>
          <p:nvPr/>
        </p:nvPicPr>
        <p:blipFill>
          <a:blip r:embed="rId8"/>
          <a:stretch>
            <a:fillRect/>
          </a:stretch>
        </p:blipFill>
        <p:spPr>
          <a:xfrm>
            <a:off x="0" y="74693"/>
            <a:ext cx="2103120" cy="1209303"/>
          </a:xfrm>
          <a:prstGeom prst="rect">
            <a:avLst/>
          </a:prstGeom>
          <a:noFill/>
          <a:ln w="9525">
            <a:noFill/>
          </a:ln>
        </p:spPr>
      </p:pic>
      <p:pic>
        <p:nvPicPr>
          <p:cNvPr id="10" name="图片 37895" descr="1-27"/>
          <p:cNvPicPr>
            <a:picLocks noChangeAspect="1"/>
          </p:cNvPicPr>
          <p:nvPr/>
        </p:nvPicPr>
        <p:blipFill>
          <a:blip r:embed="rId9"/>
          <a:stretch>
            <a:fillRect/>
          </a:stretch>
        </p:blipFill>
        <p:spPr>
          <a:xfrm>
            <a:off x="6850204" y="122141"/>
            <a:ext cx="2353813" cy="11060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custDataLst>
              <p:tags r:id="rId1"/>
            </p:custDataLst>
          </p:nvPr>
        </p:nvSpPr>
        <p:spPr bwMode="auto">
          <a:xfrm>
            <a:off x="257909" y="35759"/>
            <a:ext cx="2189473"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Khám phá</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11" name="TextBox 10"/>
          <p:cNvSpPr txBox="1"/>
          <p:nvPr/>
        </p:nvSpPr>
        <p:spPr>
          <a:xfrm>
            <a:off x="2188757" y="107794"/>
            <a:ext cx="6767752" cy="52322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alibri"/>
              </a:rPr>
              <a:t> </a:t>
            </a:r>
            <a:r>
              <a:rPr lang="en-US" sz="2800" b="1" smtClean="0">
                <a:solidFill>
                  <a:srgbClr val="7030A0"/>
                </a:solidFill>
                <a:latin typeface="Times New Roman" pitchFamily="18" charset="0"/>
                <a:cs typeface="Times New Roman" pitchFamily="18" charset="0"/>
              </a:rPr>
              <a:t>HĐ 2: Cách kiềm chế cảm xúc tiêu cực</a:t>
            </a:r>
            <a:endParaRPr kumimoji="0" lang="en-US" sz="28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TextBox 8"/>
          <p:cNvSpPr txBox="1"/>
          <p:nvPr/>
        </p:nvSpPr>
        <p:spPr>
          <a:xfrm>
            <a:off x="494508" y="616389"/>
            <a:ext cx="7875770" cy="477054"/>
          </a:xfrm>
          <a:prstGeom prst="rect">
            <a:avLst/>
          </a:prstGeom>
          <a:solidFill>
            <a:srgbClr val="FD8CB1"/>
          </a:solidFill>
        </p:spPr>
        <p:txBody>
          <a:bodyPr wrap="square" rtlCol="0">
            <a:spAutoFit/>
          </a:bodyPr>
          <a:lstStyle/>
          <a:p>
            <a:r>
              <a:rPr lang="en-US" sz="2500" b="1" dirty="0">
                <a:solidFill>
                  <a:schemeClr val="bg1"/>
                </a:solidFill>
                <a:latin typeface="Times New Roman" pitchFamily="18" charset="0"/>
                <a:cs typeface="Times New Roman" pitchFamily="18" charset="0"/>
              </a:rPr>
              <a:t>Quan </a:t>
            </a:r>
            <a:r>
              <a:rPr lang="en-US" sz="2500" b="1" dirty="0" err="1">
                <a:solidFill>
                  <a:schemeClr val="bg1"/>
                </a:solidFill>
                <a:latin typeface="Times New Roman" pitchFamily="18" charset="0"/>
                <a:cs typeface="Times New Roman" pitchFamily="18" charset="0"/>
              </a:rPr>
              <a:t>sát</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tranh</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và</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nêu</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cách</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kiềm</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chế</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cảm</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xúc</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tiêu</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cực</a:t>
            </a:r>
            <a:r>
              <a:rPr lang="en-US" sz="2500" b="1" dirty="0">
                <a:solidFill>
                  <a:schemeClr val="bg1"/>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xmlns="" id="{BDE78EAC-63E4-43F7-B812-52F2E5914853}"/>
              </a:ext>
            </a:extLst>
          </p:cNvPr>
          <p:cNvPicPr>
            <a:picLocks noChangeAspect="1"/>
          </p:cNvPicPr>
          <p:nvPr/>
        </p:nvPicPr>
        <p:blipFill>
          <a:blip r:embed="rId3"/>
          <a:stretch>
            <a:fillRect/>
          </a:stretch>
        </p:blipFill>
        <p:spPr>
          <a:xfrm>
            <a:off x="6377354" y="3159758"/>
            <a:ext cx="2579155" cy="1921488"/>
          </a:xfrm>
          <a:prstGeom prst="rect">
            <a:avLst/>
          </a:prstGeom>
        </p:spPr>
      </p:pic>
      <p:pic>
        <p:nvPicPr>
          <p:cNvPr id="13" name="Picture 12">
            <a:extLst>
              <a:ext uri="{FF2B5EF4-FFF2-40B4-BE49-F238E27FC236}">
                <a16:creationId xmlns:a16="http://schemas.microsoft.com/office/drawing/2014/main" xmlns="" id="{1CAA9C21-63A5-4E6D-9BDA-79A6EFFC2918}"/>
              </a:ext>
            </a:extLst>
          </p:cNvPr>
          <p:cNvPicPr>
            <a:picLocks noChangeAspect="1"/>
          </p:cNvPicPr>
          <p:nvPr/>
        </p:nvPicPr>
        <p:blipFill>
          <a:blip r:embed="rId4"/>
          <a:stretch>
            <a:fillRect/>
          </a:stretch>
        </p:blipFill>
        <p:spPr>
          <a:xfrm>
            <a:off x="6236677" y="1139609"/>
            <a:ext cx="2719832" cy="2020149"/>
          </a:xfrm>
          <a:prstGeom prst="rect">
            <a:avLst/>
          </a:prstGeom>
        </p:spPr>
      </p:pic>
      <p:pic>
        <p:nvPicPr>
          <p:cNvPr id="14" name="Picture 13">
            <a:extLst>
              <a:ext uri="{FF2B5EF4-FFF2-40B4-BE49-F238E27FC236}">
                <a16:creationId xmlns:a16="http://schemas.microsoft.com/office/drawing/2014/main" xmlns="" id="{81146773-B65B-49C1-804B-1D2FD3B0904C}"/>
              </a:ext>
            </a:extLst>
          </p:cNvPr>
          <p:cNvPicPr>
            <a:picLocks noChangeAspect="1"/>
          </p:cNvPicPr>
          <p:nvPr/>
        </p:nvPicPr>
        <p:blipFill>
          <a:blip r:embed="rId5"/>
          <a:stretch>
            <a:fillRect/>
          </a:stretch>
        </p:blipFill>
        <p:spPr>
          <a:xfrm>
            <a:off x="257909" y="3130262"/>
            <a:ext cx="3015428" cy="1863769"/>
          </a:xfrm>
          <a:prstGeom prst="rect">
            <a:avLst/>
          </a:prstGeom>
        </p:spPr>
      </p:pic>
      <p:pic>
        <p:nvPicPr>
          <p:cNvPr id="15" name="Picture 14">
            <a:extLst>
              <a:ext uri="{FF2B5EF4-FFF2-40B4-BE49-F238E27FC236}">
                <a16:creationId xmlns:a16="http://schemas.microsoft.com/office/drawing/2014/main" xmlns="" id="{F6DCC221-B878-4A7C-9FE1-20122226A9DB}"/>
              </a:ext>
            </a:extLst>
          </p:cNvPr>
          <p:cNvPicPr>
            <a:picLocks noChangeAspect="1"/>
          </p:cNvPicPr>
          <p:nvPr/>
        </p:nvPicPr>
        <p:blipFill>
          <a:blip r:embed="rId6"/>
          <a:stretch>
            <a:fillRect/>
          </a:stretch>
        </p:blipFill>
        <p:spPr>
          <a:xfrm>
            <a:off x="3434863" y="3250517"/>
            <a:ext cx="2754922" cy="1743514"/>
          </a:xfrm>
          <a:prstGeom prst="rect">
            <a:avLst/>
          </a:prstGeom>
        </p:spPr>
      </p:pic>
      <p:pic>
        <p:nvPicPr>
          <p:cNvPr id="16" name="Picture 15">
            <a:extLst>
              <a:ext uri="{FF2B5EF4-FFF2-40B4-BE49-F238E27FC236}">
                <a16:creationId xmlns:a16="http://schemas.microsoft.com/office/drawing/2014/main" xmlns="" id="{7AE05B18-93AB-4CFA-B8BE-E96E047DAD95}"/>
              </a:ext>
            </a:extLst>
          </p:cNvPr>
          <p:cNvPicPr>
            <a:picLocks noChangeAspect="1"/>
          </p:cNvPicPr>
          <p:nvPr/>
        </p:nvPicPr>
        <p:blipFill>
          <a:blip r:embed="rId7"/>
          <a:stretch>
            <a:fillRect/>
          </a:stretch>
        </p:blipFill>
        <p:spPr>
          <a:xfrm>
            <a:off x="328247" y="1211232"/>
            <a:ext cx="2930768" cy="1948526"/>
          </a:xfrm>
          <a:prstGeom prst="rect">
            <a:avLst/>
          </a:prstGeom>
        </p:spPr>
      </p:pic>
      <p:pic>
        <p:nvPicPr>
          <p:cNvPr id="17" name="Picture 16">
            <a:extLst>
              <a:ext uri="{FF2B5EF4-FFF2-40B4-BE49-F238E27FC236}">
                <a16:creationId xmlns:a16="http://schemas.microsoft.com/office/drawing/2014/main" xmlns="" id="{99FCFB9B-6E79-48B7-8E84-1AE4585AEBFE}"/>
              </a:ext>
            </a:extLst>
          </p:cNvPr>
          <p:cNvPicPr>
            <a:picLocks noChangeAspect="1"/>
          </p:cNvPicPr>
          <p:nvPr/>
        </p:nvPicPr>
        <p:blipFill>
          <a:blip r:embed="rId8"/>
          <a:stretch>
            <a:fillRect/>
          </a:stretch>
        </p:blipFill>
        <p:spPr>
          <a:xfrm>
            <a:off x="3343674" y="1211232"/>
            <a:ext cx="3033680" cy="1948526"/>
          </a:xfrm>
          <a:prstGeom prst="rect">
            <a:avLst/>
          </a:prstGeom>
        </p:spPr>
      </p:pic>
    </p:spTree>
    <p:extLst>
      <p:ext uri="{BB962C8B-B14F-4D97-AF65-F5344CB8AC3E}">
        <p14:creationId xmlns:p14="http://schemas.microsoft.com/office/powerpoint/2010/main" val="1283566951"/>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50"/>
                                        <p:tgtEl>
                                          <p:spTgt spid="12"/>
                                        </p:tgtEl>
                                      </p:cBhvr>
                                    </p:animEffect>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250" fill="hold"/>
                                        <p:tgtEl>
                                          <p:spTgt spid="13"/>
                                        </p:tgtEl>
                                        <p:attrNameLst>
                                          <p:attrName>ppt_x</p:attrName>
                                        </p:attrNameLst>
                                      </p:cBhvr>
                                      <p:tavLst>
                                        <p:tav tm="0">
                                          <p:val>
                                            <p:strVal val="#ppt_x"/>
                                          </p:val>
                                        </p:tav>
                                        <p:tav tm="100000">
                                          <p:val>
                                            <p:strVal val="#ppt_x"/>
                                          </p:val>
                                        </p:tav>
                                      </p:tavLst>
                                    </p:anim>
                                    <p:anim calcmode="lin" valueType="num">
                                      <p:cBhvr additive="base">
                                        <p:cTn id="21" dur="250" fill="hold"/>
                                        <p:tgtEl>
                                          <p:spTgt spid="13"/>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 presetClass="entr" presetSubtype="0" fill="hold" nodeType="withEffect">
                                  <p:stCondLst>
                                    <p:cond delay="0"/>
                                  </p:stCondLst>
                                  <p:childTnLst>
                                    <p:set>
                                      <p:cBhvr>
                                        <p:cTn id="26" dur="1" fill="hold">
                                          <p:stCondLst>
                                            <p:cond delay="249"/>
                                          </p:stCondLst>
                                        </p:cTn>
                                        <p:tgtEl>
                                          <p:spTgt spid="15"/>
                                        </p:tgtEl>
                                        <p:attrNameLst>
                                          <p:attrName>style.visibility</p:attrName>
                                        </p:attrNameLst>
                                      </p:cBhvr>
                                      <p:to>
                                        <p:strVal val="visible"/>
                                      </p:to>
                                    </p:se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250"/>
                                        <p:tgtEl>
                                          <p:spTgt spid="16"/>
                                        </p:tgtEl>
                                      </p:cBhvr>
                                    </p:animEffect>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anim calcmode="lin" valueType="num">
                                      <p:cBhvr>
                                        <p:cTn id="33" dur="250" fill="hold"/>
                                        <p:tgtEl>
                                          <p:spTgt spid="17"/>
                                        </p:tgtEl>
                                        <p:attrNameLst>
                                          <p:attrName>ppt_x</p:attrName>
                                        </p:attrNameLst>
                                      </p:cBhvr>
                                      <p:tavLst>
                                        <p:tav tm="0">
                                          <p:val>
                                            <p:strVal val="#ppt_x"/>
                                          </p:val>
                                        </p:tav>
                                        <p:tav tm="100000">
                                          <p:val>
                                            <p:strVal val="#ppt_x"/>
                                          </p:val>
                                        </p:tav>
                                      </p:tavLst>
                                    </p:anim>
                                    <p:anim calcmode="lin" valueType="num">
                                      <p:cBhvr>
                                        <p:cTn id="34"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文本框 1"/>
          <p:cNvSpPr txBox="1">
            <a:spLocks noChangeArrowheads="1"/>
          </p:cNvSpPr>
          <p:nvPr>
            <p:custDataLst>
              <p:tags r:id="rId1"/>
            </p:custDataLst>
          </p:nvPr>
        </p:nvSpPr>
        <p:spPr bwMode="auto">
          <a:xfrm>
            <a:off x="190311" y="50630"/>
            <a:ext cx="2189473"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Khám phá</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11" name="TextBox 10"/>
          <p:cNvSpPr txBox="1"/>
          <p:nvPr/>
        </p:nvSpPr>
        <p:spPr>
          <a:xfrm>
            <a:off x="2188757" y="55540"/>
            <a:ext cx="6802840" cy="553998"/>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030A0"/>
                </a:solidFill>
                <a:effectLst/>
                <a:uLnTx/>
                <a:uFillTx/>
                <a:latin typeface="Calibri"/>
              </a:rPr>
              <a:t> </a:t>
            </a:r>
            <a:r>
              <a:rPr lang="en-US" sz="3000" b="1" smtClean="0">
                <a:solidFill>
                  <a:srgbClr val="7030A0"/>
                </a:solidFill>
                <a:latin typeface="Times New Roman" pitchFamily="18" charset="0"/>
                <a:cs typeface="Times New Roman" pitchFamily="18" charset="0"/>
              </a:rPr>
              <a:t>HĐ 2: Cách kiềm chế cảm xúc tiêu cực</a:t>
            </a:r>
            <a:endParaRPr kumimoji="0" lang="en-US" sz="30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TextBox 8"/>
          <p:cNvSpPr txBox="1"/>
          <p:nvPr/>
        </p:nvSpPr>
        <p:spPr>
          <a:xfrm>
            <a:off x="410838" y="1397475"/>
            <a:ext cx="8580759" cy="1015663"/>
          </a:xfrm>
          <a:prstGeom prst="rect">
            <a:avLst/>
          </a:prstGeom>
          <a:solidFill>
            <a:srgbClr val="FD8CB1"/>
          </a:solidFill>
          <a:ln>
            <a:solidFill>
              <a:srgbClr val="5CD2EA"/>
            </a:solidFill>
            <a:prstDash val="sysDash"/>
          </a:ln>
        </p:spPr>
        <p:txBody>
          <a:bodyPr wrap="square" rtlCol="0">
            <a:spAutoFit/>
          </a:bodyPr>
          <a:lstStyle/>
          <a:p>
            <a:pPr algn="just"/>
            <a:r>
              <a:rPr lang="en-US" sz="3000" smtClean="0">
                <a:solidFill>
                  <a:schemeClr val="bg1"/>
                </a:solidFill>
                <a:latin typeface="Times New Roman" pitchFamily="18" charset="0"/>
                <a:cs typeface="Times New Roman" pitchFamily="18" charset="0"/>
              </a:rPr>
              <a:t>Em đã từng áp dụng cách nào để kiềm chế cảm xúc tiêu cực? Sau đó em cảm thấy thế nào?</a:t>
            </a:r>
            <a:endParaRPr lang="en-US" sz="3000" dirty="0">
              <a:solidFill>
                <a:schemeClr val="bg1"/>
              </a:solidFill>
              <a:latin typeface="Times New Roman" pitchFamily="18" charset="0"/>
              <a:cs typeface="Times New Roman" pitchFamily="18" charset="0"/>
            </a:endParaRPr>
          </a:p>
        </p:txBody>
      </p:sp>
      <p:sp>
        <p:nvSpPr>
          <p:cNvPr id="18" name="TextBox 17"/>
          <p:cNvSpPr txBox="1"/>
          <p:nvPr/>
        </p:nvSpPr>
        <p:spPr>
          <a:xfrm>
            <a:off x="410838" y="2725699"/>
            <a:ext cx="8580759" cy="1015663"/>
          </a:xfrm>
          <a:prstGeom prst="rect">
            <a:avLst/>
          </a:prstGeom>
          <a:solidFill>
            <a:schemeClr val="accent6"/>
          </a:solidFill>
          <a:ln>
            <a:solidFill>
              <a:srgbClr val="5CD2EA"/>
            </a:solidFill>
            <a:prstDash val="sysDash"/>
          </a:ln>
        </p:spPr>
        <p:txBody>
          <a:bodyPr wrap="square" rtlCol="0">
            <a:spAutoFit/>
          </a:bodyPr>
          <a:lstStyle/>
          <a:p>
            <a:pPr algn="just"/>
            <a:r>
              <a:rPr lang="en-US" sz="3000" smtClean="0">
                <a:solidFill>
                  <a:schemeClr val="bg1"/>
                </a:solidFill>
                <a:latin typeface="Times New Roman" pitchFamily="18" charset="0"/>
                <a:cs typeface="Times New Roman" pitchFamily="18" charset="0"/>
              </a:rPr>
              <a:t>Em còn biết cách kiềm chế cảm xúc tiêu cực nào khác?</a:t>
            </a:r>
            <a:endParaRPr lang="en-US" sz="3000" dirty="0">
              <a:solidFill>
                <a:schemeClr val="bg1"/>
              </a:solidFill>
              <a:latin typeface="Times New Roman" pitchFamily="18" charset="0"/>
              <a:cs typeface="Times New Roman" pitchFamily="18" charset="0"/>
            </a:endParaRPr>
          </a:p>
        </p:txBody>
      </p:sp>
      <p:sp>
        <p:nvSpPr>
          <p:cNvPr id="19" name="Rectangle 58"/>
          <p:cNvSpPr>
            <a:spLocks noChangeArrowheads="1"/>
          </p:cNvSpPr>
          <p:nvPr/>
        </p:nvSpPr>
        <p:spPr bwMode="auto">
          <a:xfrm flipH="1">
            <a:off x="410837" y="680828"/>
            <a:ext cx="4450722" cy="470243"/>
          </a:xfrm>
          <a:prstGeom prst="rect">
            <a:avLst/>
          </a:prstGeom>
          <a:solidFill>
            <a:schemeClr val="accent5">
              <a:lumMod val="40000"/>
              <a:lumOff val="60000"/>
            </a:schemeClr>
          </a:solidFill>
          <a:ln>
            <a:solidFill>
              <a:srgbClr val="FF0000"/>
            </a:solidFill>
            <a:prstDash val="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r>
              <a:rPr lang="en-US" altLang="zh-CN" sz="3000" b="1" smtClean="0">
                <a:solidFill>
                  <a:schemeClr val="tx1">
                    <a:lumMod val="85000"/>
                    <a:lumOff val="15000"/>
                  </a:schemeClr>
                </a:solidFill>
                <a:latin typeface="Times New Roman" pitchFamily="18" charset="0"/>
                <a:ea typeface="Adobe Fan Heiti Std B" panose="020B0700000000000000" pitchFamily="34" charset="-128"/>
                <a:cs typeface="Times New Roman" pitchFamily="18" charset="0"/>
              </a:rPr>
              <a:t>Học sinh chia sẻ cá nhân</a:t>
            </a:r>
            <a:endParaRPr lang="en-US" altLang="zh-CN" sz="30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spTree>
    <p:extLst>
      <p:ext uri="{BB962C8B-B14F-4D97-AF65-F5344CB8AC3E}">
        <p14:creationId xmlns:p14="http://schemas.microsoft.com/office/powerpoint/2010/main" val="2649118974"/>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73857" y="1654260"/>
            <a:ext cx="1404014" cy="2262448"/>
            <a:chOff x="1865204" y="2170453"/>
            <a:chExt cx="1630917" cy="3016597"/>
          </a:xfrm>
        </p:grpSpPr>
        <p:sp>
          <p:nvSpPr>
            <p:cNvPr id="16" name="矩形 15"/>
            <p:cNvSpPr/>
            <p:nvPr/>
          </p:nvSpPr>
          <p:spPr>
            <a:xfrm>
              <a:off x="1865204" y="2769098"/>
              <a:ext cx="1630917" cy="2210570"/>
            </a:xfrm>
            <a:prstGeom prst="rect">
              <a:avLst/>
            </a:prstGeom>
            <a:solidFill>
              <a:srgbClr val="F992B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135000" rIns="81000" bIns="67500"/>
            <a:lstStyle/>
            <a:p>
              <a:pPr algn="ctr"/>
              <a:r>
                <a:rPr lang="en-US" altLang="zh-CN" sz="1700" b="1">
                  <a:solidFill>
                    <a:schemeClr val="tx1"/>
                  </a:solidFill>
                  <a:latin typeface="Times New Roman" pitchFamily="18" charset="0"/>
                  <a:ea typeface="微软雅黑" panose="020B0503020204020204" pitchFamily="34" charset="-122"/>
                  <a:cs typeface="Times New Roman" pitchFamily="18" charset="0"/>
                </a:rPr>
                <a:t>Đọc truyện hoặc nghe nhạc</a:t>
              </a:r>
              <a:endParaRPr lang="zh-CN" altLang="en-US" sz="1700" b="1" dirty="0">
                <a:solidFill>
                  <a:schemeClr val="tx1"/>
                </a:solidFill>
                <a:latin typeface="Times New Roman" pitchFamily="18" charset="0"/>
                <a:ea typeface="微软雅黑" panose="020B0503020204020204" pitchFamily="34" charset="-122"/>
                <a:cs typeface="Times New Roman" pitchFamily="18" charset="0"/>
              </a:endParaRPr>
            </a:p>
          </p:txBody>
        </p:sp>
        <p:sp>
          <p:nvSpPr>
            <p:cNvPr id="17" name="同侧圆角矩形 16"/>
            <p:cNvSpPr/>
            <p:nvPr/>
          </p:nvSpPr>
          <p:spPr>
            <a:xfrm flipV="1">
              <a:off x="1865204" y="4984686"/>
              <a:ext cx="1630917" cy="202364"/>
            </a:xfrm>
            <a:prstGeom prst="round2SameRect">
              <a:avLst>
                <a:gd name="adj1" fmla="val 1140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schemeClr val="bg1"/>
                </a:solidFill>
                <a:cs typeface="+mn-ea"/>
                <a:sym typeface="+mn-lt"/>
              </a:endParaRPr>
            </a:p>
          </p:txBody>
        </p:sp>
        <p:sp>
          <p:nvSpPr>
            <p:cNvPr id="18" name="任意多边形 17"/>
            <p:cNvSpPr/>
            <p:nvPr/>
          </p:nvSpPr>
          <p:spPr>
            <a:xfrm>
              <a:off x="1865204" y="2170453"/>
              <a:ext cx="1630917" cy="732283"/>
            </a:xfrm>
            <a:custGeom>
              <a:avLst/>
              <a:gdLst>
                <a:gd name="connsiteX0" fmla="*/ 42907 w 1509486"/>
                <a:gd name="connsiteY0" fmla="*/ 0 h 739837"/>
                <a:gd name="connsiteX1" fmla="*/ 1466579 w 1509486"/>
                <a:gd name="connsiteY1" fmla="*/ 0 h 739837"/>
                <a:gd name="connsiteX2" fmla="*/ 1509486 w 1509486"/>
                <a:gd name="connsiteY2" fmla="*/ 42907 h 739837"/>
                <a:gd name="connsiteX3" fmla="*/ 1509486 w 1509486"/>
                <a:gd name="connsiteY3" fmla="*/ 566058 h 739837"/>
                <a:gd name="connsiteX4" fmla="*/ 827260 w 1509486"/>
                <a:gd name="connsiteY4" fmla="*/ 566058 h 739837"/>
                <a:gd name="connsiteX5" fmla="*/ 754743 w 1509486"/>
                <a:gd name="connsiteY5" fmla="*/ 739837 h 739837"/>
                <a:gd name="connsiteX6" fmla="*/ 682226 w 1509486"/>
                <a:gd name="connsiteY6" fmla="*/ 566058 h 739837"/>
                <a:gd name="connsiteX7" fmla="*/ 0 w 1509486"/>
                <a:gd name="connsiteY7" fmla="*/ 566058 h 739837"/>
                <a:gd name="connsiteX8" fmla="*/ 0 w 1509486"/>
                <a:gd name="connsiteY8" fmla="*/ 42907 h 739837"/>
                <a:gd name="connsiteX9" fmla="*/ 42907 w 1509486"/>
                <a:gd name="connsiteY9" fmla="*/ 0 h 739837"/>
                <a:gd name="connsiteX0-1" fmla="*/ 42907 w 1509486"/>
                <a:gd name="connsiteY0-2" fmla="*/ 0 h 677924"/>
                <a:gd name="connsiteX1-3" fmla="*/ 1466579 w 1509486"/>
                <a:gd name="connsiteY1-4" fmla="*/ 0 h 677924"/>
                <a:gd name="connsiteX2-5" fmla="*/ 1509486 w 1509486"/>
                <a:gd name="connsiteY2-6" fmla="*/ 42907 h 677924"/>
                <a:gd name="connsiteX3-7" fmla="*/ 1509486 w 1509486"/>
                <a:gd name="connsiteY3-8" fmla="*/ 566058 h 677924"/>
                <a:gd name="connsiteX4-9" fmla="*/ 827260 w 1509486"/>
                <a:gd name="connsiteY4-10" fmla="*/ 566058 h 677924"/>
                <a:gd name="connsiteX5-11" fmla="*/ 754743 w 1509486"/>
                <a:gd name="connsiteY5-12" fmla="*/ 677924 h 677924"/>
                <a:gd name="connsiteX6-13" fmla="*/ 682226 w 1509486"/>
                <a:gd name="connsiteY6-14" fmla="*/ 566058 h 677924"/>
                <a:gd name="connsiteX7-15" fmla="*/ 0 w 1509486"/>
                <a:gd name="connsiteY7-16" fmla="*/ 566058 h 677924"/>
                <a:gd name="connsiteX8-17" fmla="*/ 0 w 1509486"/>
                <a:gd name="connsiteY8-18" fmla="*/ 42907 h 677924"/>
                <a:gd name="connsiteX9-19" fmla="*/ 42907 w 1509486"/>
                <a:gd name="connsiteY9-20" fmla="*/ 0 h 677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09486" h="677924">
                  <a:moveTo>
                    <a:pt x="42907" y="0"/>
                  </a:moveTo>
                  <a:lnTo>
                    <a:pt x="1466579" y="0"/>
                  </a:lnTo>
                  <a:cubicBezTo>
                    <a:pt x="1490276" y="0"/>
                    <a:pt x="1509486" y="19210"/>
                    <a:pt x="1509486" y="42907"/>
                  </a:cubicBezTo>
                  <a:lnTo>
                    <a:pt x="1509486" y="566058"/>
                  </a:lnTo>
                  <a:lnTo>
                    <a:pt x="827260" y="566058"/>
                  </a:lnTo>
                  <a:lnTo>
                    <a:pt x="754743" y="677924"/>
                  </a:lnTo>
                  <a:lnTo>
                    <a:pt x="682226" y="566058"/>
                  </a:lnTo>
                  <a:lnTo>
                    <a:pt x="0" y="566058"/>
                  </a:lnTo>
                  <a:lnTo>
                    <a:pt x="0" y="42907"/>
                  </a:lnTo>
                  <a:cubicBezTo>
                    <a:pt x="0" y="19210"/>
                    <a:pt x="19210" y="0"/>
                    <a:pt x="42907"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 anchor="ctr"/>
            <a:lstStyle/>
            <a:p>
              <a:pPr algn="ctr">
                <a:defRPr/>
              </a:pPr>
              <a:endParaRPr lang="en-US" altLang="zh-CN" sz="17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grpSp>
      <p:grpSp>
        <p:nvGrpSpPr>
          <p:cNvPr id="5" name="组合 4"/>
          <p:cNvGrpSpPr/>
          <p:nvPr/>
        </p:nvGrpSpPr>
        <p:grpSpPr>
          <a:xfrm>
            <a:off x="2263868" y="1665983"/>
            <a:ext cx="1404014" cy="2262448"/>
            <a:chOff x="4036331" y="2170453"/>
            <a:chExt cx="1630917" cy="3016597"/>
          </a:xfrm>
        </p:grpSpPr>
        <p:sp>
          <p:nvSpPr>
            <p:cNvPr id="20" name="矩形 19"/>
            <p:cNvSpPr/>
            <p:nvPr/>
          </p:nvSpPr>
          <p:spPr>
            <a:xfrm>
              <a:off x="4036331" y="2769101"/>
              <a:ext cx="1630917" cy="2210570"/>
            </a:xfrm>
            <a:prstGeom prst="rect">
              <a:avLst/>
            </a:prstGeom>
            <a:solidFill>
              <a:schemeClr val="accent4">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135000" rIns="81000" bIns="67500"/>
            <a:lstStyle/>
            <a:p>
              <a:pPr algn="ctr"/>
              <a:r>
                <a:rPr lang="en-US" altLang="zh-CN" sz="1700" b="1">
                  <a:solidFill>
                    <a:schemeClr val="tx1"/>
                  </a:solidFill>
                  <a:latin typeface="Times New Roman" pitchFamily="18" charset="0"/>
                  <a:ea typeface="微软雅黑" panose="020B0503020204020204" pitchFamily="34" charset="-122"/>
                  <a:cs typeface="Times New Roman" pitchFamily="18" charset="0"/>
                </a:rPr>
                <a:t>Hít thở sâu, đếm chậm rãi từ 1 đến 10</a:t>
              </a:r>
              <a:endParaRPr lang="zh-CN" altLang="en-US" sz="1700" b="1" dirty="0">
                <a:solidFill>
                  <a:schemeClr val="tx1"/>
                </a:solidFill>
                <a:latin typeface="Times New Roman" pitchFamily="18" charset="0"/>
                <a:ea typeface="微软雅黑" panose="020B0503020204020204" pitchFamily="34" charset="-122"/>
                <a:cs typeface="Times New Roman" pitchFamily="18" charset="0"/>
              </a:endParaRPr>
            </a:p>
          </p:txBody>
        </p:sp>
        <p:sp>
          <p:nvSpPr>
            <p:cNvPr id="22" name="同侧圆角矩形 21"/>
            <p:cNvSpPr/>
            <p:nvPr/>
          </p:nvSpPr>
          <p:spPr>
            <a:xfrm flipV="1">
              <a:off x="4036331" y="4984686"/>
              <a:ext cx="1630917" cy="202364"/>
            </a:xfrm>
            <a:prstGeom prst="round2SameRect">
              <a:avLst>
                <a:gd name="adj1" fmla="val 1140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 anchor="ctr"/>
            <a:lstStyle/>
            <a:p>
              <a:pPr algn="ctr">
                <a:defRPr/>
              </a:pPr>
              <a:endParaRPr lang="zh-CN" altLang="en-US" sz="1700">
                <a:cs typeface="+mn-ea"/>
                <a:sym typeface="+mn-lt"/>
              </a:endParaRPr>
            </a:p>
          </p:txBody>
        </p:sp>
        <p:sp>
          <p:nvSpPr>
            <p:cNvPr id="23" name="任意多边形 22"/>
            <p:cNvSpPr/>
            <p:nvPr/>
          </p:nvSpPr>
          <p:spPr>
            <a:xfrm>
              <a:off x="4036331" y="2170453"/>
              <a:ext cx="1630917" cy="732283"/>
            </a:xfrm>
            <a:custGeom>
              <a:avLst/>
              <a:gdLst>
                <a:gd name="connsiteX0" fmla="*/ 42907 w 1509486"/>
                <a:gd name="connsiteY0" fmla="*/ 0 h 739837"/>
                <a:gd name="connsiteX1" fmla="*/ 1466579 w 1509486"/>
                <a:gd name="connsiteY1" fmla="*/ 0 h 739837"/>
                <a:gd name="connsiteX2" fmla="*/ 1509486 w 1509486"/>
                <a:gd name="connsiteY2" fmla="*/ 42907 h 739837"/>
                <a:gd name="connsiteX3" fmla="*/ 1509486 w 1509486"/>
                <a:gd name="connsiteY3" fmla="*/ 566058 h 739837"/>
                <a:gd name="connsiteX4" fmla="*/ 827260 w 1509486"/>
                <a:gd name="connsiteY4" fmla="*/ 566058 h 739837"/>
                <a:gd name="connsiteX5" fmla="*/ 754743 w 1509486"/>
                <a:gd name="connsiteY5" fmla="*/ 739837 h 739837"/>
                <a:gd name="connsiteX6" fmla="*/ 682226 w 1509486"/>
                <a:gd name="connsiteY6" fmla="*/ 566058 h 739837"/>
                <a:gd name="connsiteX7" fmla="*/ 0 w 1509486"/>
                <a:gd name="connsiteY7" fmla="*/ 566058 h 739837"/>
                <a:gd name="connsiteX8" fmla="*/ 0 w 1509486"/>
                <a:gd name="connsiteY8" fmla="*/ 42907 h 739837"/>
                <a:gd name="connsiteX9" fmla="*/ 42907 w 1509486"/>
                <a:gd name="connsiteY9" fmla="*/ 0 h 739837"/>
                <a:gd name="connsiteX0-1" fmla="*/ 42907 w 1509486"/>
                <a:gd name="connsiteY0-2" fmla="*/ 0 h 677924"/>
                <a:gd name="connsiteX1-3" fmla="*/ 1466579 w 1509486"/>
                <a:gd name="connsiteY1-4" fmla="*/ 0 h 677924"/>
                <a:gd name="connsiteX2-5" fmla="*/ 1509486 w 1509486"/>
                <a:gd name="connsiteY2-6" fmla="*/ 42907 h 677924"/>
                <a:gd name="connsiteX3-7" fmla="*/ 1509486 w 1509486"/>
                <a:gd name="connsiteY3-8" fmla="*/ 566058 h 677924"/>
                <a:gd name="connsiteX4-9" fmla="*/ 827260 w 1509486"/>
                <a:gd name="connsiteY4-10" fmla="*/ 566058 h 677924"/>
                <a:gd name="connsiteX5-11" fmla="*/ 754743 w 1509486"/>
                <a:gd name="connsiteY5-12" fmla="*/ 677924 h 677924"/>
                <a:gd name="connsiteX6-13" fmla="*/ 682226 w 1509486"/>
                <a:gd name="connsiteY6-14" fmla="*/ 566058 h 677924"/>
                <a:gd name="connsiteX7-15" fmla="*/ 0 w 1509486"/>
                <a:gd name="connsiteY7-16" fmla="*/ 566058 h 677924"/>
                <a:gd name="connsiteX8-17" fmla="*/ 0 w 1509486"/>
                <a:gd name="connsiteY8-18" fmla="*/ 42907 h 677924"/>
                <a:gd name="connsiteX9-19" fmla="*/ 42907 w 1509486"/>
                <a:gd name="connsiteY9-20" fmla="*/ 0 h 677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09486" h="677924">
                  <a:moveTo>
                    <a:pt x="42907" y="0"/>
                  </a:moveTo>
                  <a:lnTo>
                    <a:pt x="1466579" y="0"/>
                  </a:lnTo>
                  <a:cubicBezTo>
                    <a:pt x="1490276" y="0"/>
                    <a:pt x="1509486" y="19210"/>
                    <a:pt x="1509486" y="42907"/>
                  </a:cubicBezTo>
                  <a:lnTo>
                    <a:pt x="1509486" y="566058"/>
                  </a:lnTo>
                  <a:lnTo>
                    <a:pt x="827260" y="566058"/>
                  </a:lnTo>
                  <a:lnTo>
                    <a:pt x="754743" y="677924"/>
                  </a:lnTo>
                  <a:lnTo>
                    <a:pt x="682226" y="566058"/>
                  </a:lnTo>
                  <a:lnTo>
                    <a:pt x="0" y="566058"/>
                  </a:lnTo>
                  <a:lnTo>
                    <a:pt x="0" y="42907"/>
                  </a:lnTo>
                  <a:cubicBezTo>
                    <a:pt x="0" y="19210"/>
                    <a:pt x="19210" y="0"/>
                    <a:pt x="42907"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 anchor="ctr"/>
            <a:lstStyle/>
            <a:p>
              <a:pPr algn="ctr">
                <a:defRPr/>
              </a:pPr>
              <a:endParaRPr lang="en-US" altLang="zh-CN" sz="17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grpSp>
      <p:grpSp>
        <p:nvGrpSpPr>
          <p:cNvPr id="3" name="组合 2"/>
          <p:cNvGrpSpPr/>
          <p:nvPr/>
        </p:nvGrpSpPr>
        <p:grpSpPr>
          <a:xfrm>
            <a:off x="3975271" y="1658914"/>
            <a:ext cx="1404015" cy="2249418"/>
            <a:chOff x="6207456" y="2187826"/>
            <a:chExt cx="1630918" cy="2999224"/>
          </a:xfrm>
        </p:grpSpPr>
        <p:sp>
          <p:nvSpPr>
            <p:cNvPr id="34" name="矩形 33"/>
            <p:cNvSpPr/>
            <p:nvPr/>
          </p:nvSpPr>
          <p:spPr>
            <a:xfrm>
              <a:off x="6207457" y="2769101"/>
              <a:ext cx="1630917" cy="2210570"/>
            </a:xfrm>
            <a:prstGeom prst="rect">
              <a:avLst/>
            </a:prstGeom>
            <a:solidFill>
              <a:srgbClr val="5B9B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135000" rIns="81000" bIns="67500"/>
            <a:lstStyle/>
            <a:p>
              <a:pPr algn="ctr"/>
              <a:r>
                <a:rPr lang="en-US" altLang="zh-CN" sz="1700" b="1">
                  <a:solidFill>
                    <a:schemeClr val="tx1"/>
                  </a:solidFill>
                  <a:latin typeface="Times New Roman" pitchFamily="18" charset="0"/>
                  <a:ea typeface="微软雅黑" panose="020B0503020204020204" pitchFamily="34" charset="-122"/>
                  <a:cs typeface="Times New Roman" pitchFamily="18" charset="0"/>
                </a:rPr>
                <a:t>Viết ra những điều </a:t>
              </a:r>
              <a:r>
                <a:rPr lang="en-US" altLang="zh-CN" sz="1700" b="1" smtClean="0">
                  <a:solidFill>
                    <a:schemeClr val="tx1"/>
                  </a:solidFill>
                  <a:latin typeface="Times New Roman" pitchFamily="18" charset="0"/>
                  <a:ea typeface="微软雅黑" panose="020B0503020204020204" pitchFamily="34" charset="-122"/>
                  <a:cs typeface="Times New Roman" pitchFamily="18" charset="0"/>
                </a:rPr>
                <a:t>khiến </a:t>
              </a:r>
              <a:r>
                <a:rPr lang="en-US" altLang="zh-CN" sz="1700" b="1">
                  <a:solidFill>
                    <a:schemeClr val="tx1"/>
                  </a:solidFill>
                  <a:latin typeface="Times New Roman" pitchFamily="18" charset="0"/>
                  <a:ea typeface="微软雅黑" panose="020B0503020204020204" pitchFamily="34" charset="-122"/>
                  <a:cs typeface="Times New Roman" pitchFamily="18" charset="0"/>
                </a:rPr>
                <a:t>bản </a:t>
              </a:r>
              <a:r>
                <a:rPr lang="en-US" altLang="zh-CN" sz="1700" b="1" smtClean="0">
                  <a:solidFill>
                    <a:schemeClr val="tx1"/>
                  </a:solidFill>
                  <a:latin typeface="Times New Roman" pitchFamily="18" charset="0"/>
                  <a:ea typeface="微软雅黑" panose="020B0503020204020204" pitchFamily="34" charset="-122"/>
                  <a:cs typeface="Times New Roman" pitchFamily="18" charset="0"/>
                </a:rPr>
                <a:t>thân buồn, lo </a:t>
              </a:r>
              <a:r>
                <a:rPr lang="en-US" altLang="zh-CN" sz="1700" b="1">
                  <a:solidFill>
                    <a:schemeClr val="tx1"/>
                  </a:solidFill>
                  <a:latin typeface="Times New Roman" pitchFamily="18" charset="0"/>
                  <a:ea typeface="微软雅黑" panose="020B0503020204020204" pitchFamily="34" charset="-122"/>
                  <a:cs typeface="Times New Roman" pitchFamily="18" charset="0"/>
                </a:rPr>
                <a:t>lắng, sợ hãi</a:t>
              </a:r>
              <a:endParaRPr lang="zh-CN" altLang="en-US" sz="1700" b="1" dirty="0">
                <a:solidFill>
                  <a:schemeClr val="tx1"/>
                </a:solidFill>
                <a:latin typeface="Times New Roman" pitchFamily="18" charset="0"/>
                <a:ea typeface="微软雅黑" panose="020B0503020204020204" pitchFamily="34" charset="-122"/>
                <a:cs typeface="Times New Roman" pitchFamily="18" charset="0"/>
              </a:endParaRPr>
            </a:p>
          </p:txBody>
        </p:sp>
        <p:sp>
          <p:nvSpPr>
            <p:cNvPr id="35" name="同侧圆角矩形 34"/>
            <p:cNvSpPr/>
            <p:nvPr/>
          </p:nvSpPr>
          <p:spPr>
            <a:xfrm flipV="1">
              <a:off x="6207457" y="4984686"/>
              <a:ext cx="1630917" cy="202364"/>
            </a:xfrm>
            <a:prstGeom prst="round2SameRect">
              <a:avLst>
                <a:gd name="adj1" fmla="val 11401"/>
                <a:gd name="adj2" fmla="val 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schemeClr val="bg1"/>
                </a:solidFill>
                <a:cs typeface="+mn-ea"/>
                <a:sym typeface="+mn-lt"/>
              </a:endParaRPr>
            </a:p>
          </p:txBody>
        </p:sp>
        <p:sp>
          <p:nvSpPr>
            <p:cNvPr id="36" name="任意多边形 35"/>
            <p:cNvSpPr/>
            <p:nvPr/>
          </p:nvSpPr>
          <p:spPr>
            <a:xfrm>
              <a:off x="6207456" y="2187826"/>
              <a:ext cx="1630917" cy="732283"/>
            </a:xfrm>
            <a:custGeom>
              <a:avLst/>
              <a:gdLst>
                <a:gd name="connsiteX0" fmla="*/ 42907 w 1509486"/>
                <a:gd name="connsiteY0" fmla="*/ 0 h 739837"/>
                <a:gd name="connsiteX1" fmla="*/ 1466579 w 1509486"/>
                <a:gd name="connsiteY1" fmla="*/ 0 h 739837"/>
                <a:gd name="connsiteX2" fmla="*/ 1509486 w 1509486"/>
                <a:gd name="connsiteY2" fmla="*/ 42907 h 739837"/>
                <a:gd name="connsiteX3" fmla="*/ 1509486 w 1509486"/>
                <a:gd name="connsiteY3" fmla="*/ 566058 h 739837"/>
                <a:gd name="connsiteX4" fmla="*/ 827260 w 1509486"/>
                <a:gd name="connsiteY4" fmla="*/ 566058 h 739837"/>
                <a:gd name="connsiteX5" fmla="*/ 754743 w 1509486"/>
                <a:gd name="connsiteY5" fmla="*/ 739837 h 739837"/>
                <a:gd name="connsiteX6" fmla="*/ 682226 w 1509486"/>
                <a:gd name="connsiteY6" fmla="*/ 566058 h 739837"/>
                <a:gd name="connsiteX7" fmla="*/ 0 w 1509486"/>
                <a:gd name="connsiteY7" fmla="*/ 566058 h 739837"/>
                <a:gd name="connsiteX8" fmla="*/ 0 w 1509486"/>
                <a:gd name="connsiteY8" fmla="*/ 42907 h 739837"/>
                <a:gd name="connsiteX9" fmla="*/ 42907 w 1509486"/>
                <a:gd name="connsiteY9" fmla="*/ 0 h 739837"/>
                <a:gd name="connsiteX0-1" fmla="*/ 42907 w 1509486"/>
                <a:gd name="connsiteY0-2" fmla="*/ 0 h 677924"/>
                <a:gd name="connsiteX1-3" fmla="*/ 1466579 w 1509486"/>
                <a:gd name="connsiteY1-4" fmla="*/ 0 h 677924"/>
                <a:gd name="connsiteX2-5" fmla="*/ 1509486 w 1509486"/>
                <a:gd name="connsiteY2-6" fmla="*/ 42907 h 677924"/>
                <a:gd name="connsiteX3-7" fmla="*/ 1509486 w 1509486"/>
                <a:gd name="connsiteY3-8" fmla="*/ 566058 h 677924"/>
                <a:gd name="connsiteX4-9" fmla="*/ 827260 w 1509486"/>
                <a:gd name="connsiteY4-10" fmla="*/ 566058 h 677924"/>
                <a:gd name="connsiteX5-11" fmla="*/ 754743 w 1509486"/>
                <a:gd name="connsiteY5-12" fmla="*/ 677924 h 677924"/>
                <a:gd name="connsiteX6-13" fmla="*/ 682226 w 1509486"/>
                <a:gd name="connsiteY6-14" fmla="*/ 566058 h 677924"/>
                <a:gd name="connsiteX7-15" fmla="*/ 0 w 1509486"/>
                <a:gd name="connsiteY7-16" fmla="*/ 566058 h 677924"/>
                <a:gd name="connsiteX8-17" fmla="*/ 0 w 1509486"/>
                <a:gd name="connsiteY8-18" fmla="*/ 42907 h 677924"/>
                <a:gd name="connsiteX9-19" fmla="*/ 42907 w 1509486"/>
                <a:gd name="connsiteY9-20" fmla="*/ 0 h 677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09486" h="677924">
                  <a:moveTo>
                    <a:pt x="42907" y="0"/>
                  </a:moveTo>
                  <a:lnTo>
                    <a:pt x="1466579" y="0"/>
                  </a:lnTo>
                  <a:cubicBezTo>
                    <a:pt x="1490276" y="0"/>
                    <a:pt x="1509486" y="19210"/>
                    <a:pt x="1509486" y="42907"/>
                  </a:cubicBezTo>
                  <a:lnTo>
                    <a:pt x="1509486" y="566058"/>
                  </a:lnTo>
                  <a:lnTo>
                    <a:pt x="827260" y="566058"/>
                  </a:lnTo>
                  <a:lnTo>
                    <a:pt x="754743" y="677924"/>
                  </a:lnTo>
                  <a:lnTo>
                    <a:pt x="682226" y="566058"/>
                  </a:lnTo>
                  <a:lnTo>
                    <a:pt x="0" y="566058"/>
                  </a:lnTo>
                  <a:lnTo>
                    <a:pt x="0" y="42907"/>
                  </a:lnTo>
                  <a:cubicBezTo>
                    <a:pt x="0" y="19210"/>
                    <a:pt x="19210" y="0"/>
                    <a:pt x="42907"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 anchor="ctr"/>
            <a:lstStyle/>
            <a:p>
              <a:pPr algn="ctr">
                <a:defRPr/>
              </a:pPr>
              <a:endParaRPr lang="en-US" altLang="zh-CN" sz="17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grpSp>
      <p:grpSp>
        <p:nvGrpSpPr>
          <p:cNvPr id="37" name="组合 36"/>
          <p:cNvGrpSpPr/>
          <p:nvPr/>
        </p:nvGrpSpPr>
        <p:grpSpPr>
          <a:xfrm>
            <a:off x="5698977" y="1668597"/>
            <a:ext cx="1404024" cy="2262448"/>
            <a:chOff x="6207457" y="2170453"/>
            <a:chExt cx="1630931" cy="3016597"/>
          </a:xfrm>
        </p:grpSpPr>
        <p:sp>
          <p:nvSpPr>
            <p:cNvPr id="38" name="矩形 37"/>
            <p:cNvSpPr/>
            <p:nvPr/>
          </p:nvSpPr>
          <p:spPr>
            <a:xfrm>
              <a:off x="6207457" y="2780976"/>
              <a:ext cx="1630917" cy="2210570"/>
            </a:xfrm>
            <a:prstGeom prst="rect">
              <a:avLst/>
            </a:prstGeom>
            <a:solidFill>
              <a:srgbClr val="90BE2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135000" rIns="81000" bIns="67500"/>
            <a:lstStyle/>
            <a:p>
              <a:pPr algn="ctr"/>
              <a:r>
                <a:rPr lang="en-US" altLang="zh-CN" sz="1700" b="1">
                  <a:solidFill>
                    <a:schemeClr val="tx1"/>
                  </a:solidFill>
                  <a:latin typeface="Times New Roman" pitchFamily="18" charset="0"/>
                  <a:ea typeface="微软雅黑" panose="020B0503020204020204" pitchFamily="34" charset="-122"/>
                  <a:cs typeface="Times New Roman" pitchFamily="18" charset="0"/>
                </a:rPr>
                <a:t>Chia sẻ với bạn. </a:t>
              </a:r>
              <a:endParaRPr lang="zh-CN" altLang="en-US" sz="1700" b="1" dirty="0">
                <a:solidFill>
                  <a:schemeClr val="tx1"/>
                </a:solidFill>
                <a:latin typeface="Times New Roman" pitchFamily="18" charset="0"/>
                <a:ea typeface="微软雅黑" panose="020B0503020204020204" pitchFamily="34" charset="-122"/>
                <a:cs typeface="Times New Roman" pitchFamily="18" charset="0"/>
              </a:endParaRPr>
            </a:p>
          </p:txBody>
        </p:sp>
        <p:sp>
          <p:nvSpPr>
            <p:cNvPr id="39" name="同侧圆角矩形 38"/>
            <p:cNvSpPr/>
            <p:nvPr/>
          </p:nvSpPr>
          <p:spPr>
            <a:xfrm flipV="1">
              <a:off x="6207457" y="4984686"/>
              <a:ext cx="1630917" cy="202364"/>
            </a:xfrm>
            <a:prstGeom prst="round2SameRect">
              <a:avLst>
                <a:gd name="adj1" fmla="val 11401"/>
                <a:gd name="adj2" fmla="val 0"/>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schemeClr val="bg1"/>
                </a:solidFill>
                <a:cs typeface="+mn-ea"/>
                <a:sym typeface="+mn-lt"/>
              </a:endParaRPr>
            </a:p>
          </p:txBody>
        </p:sp>
        <p:sp>
          <p:nvSpPr>
            <p:cNvPr id="40" name="任意多边形 39"/>
            <p:cNvSpPr/>
            <p:nvPr/>
          </p:nvSpPr>
          <p:spPr>
            <a:xfrm>
              <a:off x="6207469" y="2170453"/>
              <a:ext cx="1630919" cy="732283"/>
            </a:xfrm>
            <a:custGeom>
              <a:avLst/>
              <a:gdLst>
                <a:gd name="connsiteX0" fmla="*/ 42907 w 1509486"/>
                <a:gd name="connsiteY0" fmla="*/ 0 h 739837"/>
                <a:gd name="connsiteX1" fmla="*/ 1466579 w 1509486"/>
                <a:gd name="connsiteY1" fmla="*/ 0 h 739837"/>
                <a:gd name="connsiteX2" fmla="*/ 1509486 w 1509486"/>
                <a:gd name="connsiteY2" fmla="*/ 42907 h 739837"/>
                <a:gd name="connsiteX3" fmla="*/ 1509486 w 1509486"/>
                <a:gd name="connsiteY3" fmla="*/ 566058 h 739837"/>
                <a:gd name="connsiteX4" fmla="*/ 827260 w 1509486"/>
                <a:gd name="connsiteY4" fmla="*/ 566058 h 739837"/>
                <a:gd name="connsiteX5" fmla="*/ 754743 w 1509486"/>
                <a:gd name="connsiteY5" fmla="*/ 739837 h 739837"/>
                <a:gd name="connsiteX6" fmla="*/ 682226 w 1509486"/>
                <a:gd name="connsiteY6" fmla="*/ 566058 h 739837"/>
                <a:gd name="connsiteX7" fmla="*/ 0 w 1509486"/>
                <a:gd name="connsiteY7" fmla="*/ 566058 h 739837"/>
                <a:gd name="connsiteX8" fmla="*/ 0 w 1509486"/>
                <a:gd name="connsiteY8" fmla="*/ 42907 h 739837"/>
                <a:gd name="connsiteX9" fmla="*/ 42907 w 1509486"/>
                <a:gd name="connsiteY9" fmla="*/ 0 h 739837"/>
                <a:gd name="connsiteX0-1" fmla="*/ 42907 w 1509486"/>
                <a:gd name="connsiteY0-2" fmla="*/ 0 h 677924"/>
                <a:gd name="connsiteX1-3" fmla="*/ 1466579 w 1509486"/>
                <a:gd name="connsiteY1-4" fmla="*/ 0 h 677924"/>
                <a:gd name="connsiteX2-5" fmla="*/ 1509486 w 1509486"/>
                <a:gd name="connsiteY2-6" fmla="*/ 42907 h 677924"/>
                <a:gd name="connsiteX3-7" fmla="*/ 1509486 w 1509486"/>
                <a:gd name="connsiteY3-8" fmla="*/ 566058 h 677924"/>
                <a:gd name="connsiteX4-9" fmla="*/ 827260 w 1509486"/>
                <a:gd name="connsiteY4-10" fmla="*/ 566058 h 677924"/>
                <a:gd name="connsiteX5-11" fmla="*/ 754743 w 1509486"/>
                <a:gd name="connsiteY5-12" fmla="*/ 677924 h 677924"/>
                <a:gd name="connsiteX6-13" fmla="*/ 682226 w 1509486"/>
                <a:gd name="connsiteY6-14" fmla="*/ 566058 h 677924"/>
                <a:gd name="connsiteX7-15" fmla="*/ 0 w 1509486"/>
                <a:gd name="connsiteY7-16" fmla="*/ 566058 h 677924"/>
                <a:gd name="connsiteX8-17" fmla="*/ 0 w 1509486"/>
                <a:gd name="connsiteY8-18" fmla="*/ 42907 h 677924"/>
                <a:gd name="connsiteX9-19" fmla="*/ 42907 w 1509486"/>
                <a:gd name="connsiteY9-20" fmla="*/ 0 h 677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09486" h="677924">
                  <a:moveTo>
                    <a:pt x="42907" y="0"/>
                  </a:moveTo>
                  <a:lnTo>
                    <a:pt x="1466579" y="0"/>
                  </a:lnTo>
                  <a:cubicBezTo>
                    <a:pt x="1490276" y="0"/>
                    <a:pt x="1509486" y="19210"/>
                    <a:pt x="1509486" y="42907"/>
                  </a:cubicBezTo>
                  <a:lnTo>
                    <a:pt x="1509486" y="566058"/>
                  </a:lnTo>
                  <a:lnTo>
                    <a:pt x="827260" y="566058"/>
                  </a:lnTo>
                  <a:lnTo>
                    <a:pt x="754743" y="677924"/>
                  </a:lnTo>
                  <a:lnTo>
                    <a:pt x="682226" y="566058"/>
                  </a:lnTo>
                  <a:lnTo>
                    <a:pt x="0" y="566058"/>
                  </a:lnTo>
                  <a:lnTo>
                    <a:pt x="0" y="42907"/>
                  </a:lnTo>
                  <a:cubicBezTo>
                    <a:pt x="0" y="19210"/>
                    <a:pt x="19210" y="0"/>
                    <a:pt x="42907"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 anchor="ctr"/>
            <a:lstStyle/>
            <a:p>
              <a:pPr algn="ctr">
                <a:defRPr/>
              </a:pPr>
              <a:endParaRPr lang="en-US" altLang="zh-CN" sz="17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grpSp>
      <p:sp>
        <p:nvSpPr>
          <p:cNvPr id="19" name="文本框 1">
            <a:extLst>
              <a:ext uri="{FF2B5EF4-FFF2-40B4-BE49-F238E27FC236}">
                <a16:creationId xmlns:a16="http://schemas.microsoft.com/office/drawing/2014/main" xmlns="" id="{AFC6B844-A215-4606-A28F-D28C486FED8E}"/>
              </a:ext>
            </a:extLst>
          </p:cNvPr>
          <p:cNvSpPr txBox="1"/>
          <p:nvPr/>
        </p:nvSpPr>
        <p:spPr>
          <a:xfrm>
            <a:off x="501898" y="135340"/>
            <a:ext cx="2197867" cy="530915"/>
          </a:xfrm>
          <a:prstGeom prst="rect">
            <a:avLst/>
          </a:prstGeom>
          <a:solidFill>
            <a:schemeClr val="bg1"/>
          </a:solidFill>
        </p:spPr>
        <p:txBody>
          <a:bodyPr wrap="square" lIns="68580" tIns="34290" rIns="68580" bIns="34290" rtlCol="0">
            <a:spAutoFit/>
          </a:bodyPr>
          <a:lstStyle/>
          <a:p>
            <a:r>
              <a:rPr lang="en-US" altLang="zh-CN" sz="3000" b="1" err="1">
                <a:solidFill>
                  <a:srgbClr val="FC4280"/>
                </a:solidFill>
                <a:latin typeface="Times New Roman" pitchFamily="18" charset="0"/>
                <a:cs typeface="Times New Roman" pitchFamily="18" charset="0"/>
                <a:sym typeface="+mn-lt"/>
              </a:rPr>
              <a:t>Khám</a:t>
            </a:r>
            <a:r>
              <a:rPr lang="en-US" altLang="zh-CN" sz="3000" b="1">
                <a:solidFill>
                  <a:srgbClr val="FC4280"/>
                </a:solidFill>
                <a:latin typeface="Times New Roman" pitchFamily="18" charset="0"/>
                <a:cs typeface="Times New Roman" pitchFamily="18" charset="0"/>
                <a:sym typeface="+mn-lt"/>
              </a:rPr>
              <a:t> </a:t>
            </a:r>
            <a:r>
              <a:rPr lang="en-US" altLang="zh-CN" sz="3000" b="1" smtClean="0">
                <a:solidFill>
                  <a:srgbClr val="FC4280"/>
                </a:solidFill>
                <a:latin typeface="Times New Roman" pitchFamily="18" charset="0"/>
                <a:cs typeface="Times New Roman" pitchFamily="18" charset="0"/>
                <a:sym typeface="+mn-lt"/>
              </a:rPr>
              <a:t>phá</a:t>
            </a:r>
            <a:endParaRPr lang="zh-CN" altLang="en-US" sz="3000" b="1" dirty="0">
              <a:solidFill>
                <a:srgbClr val="FC4280"/>
              </a:solidFill>
              <a:latin typeface="Times New Roman" pitchFamily="18" charset="0"/>
              <a:cs typeface="Times New Roman" pitchFamily="18" charset="0"/>
              <a:sym typeface="+mn-lt"/>
            </a:endParaRPr>
          </a:p>
        </p:txBody>
      </p:sp>
      <p:sp>
        <p:nvSpPr>
          <p:cNvPr id="21" name="Rectangle 20"/>
          <p:cNvSpPr/>
          <p:nvPr/>
        </p:nvSpPr>
        <p:spPr>
          <a:xfrm>
            <a:off x="1840067" y="872962"/>
            <a:ext cx="5838548" cy="453970"/>
          </a:xfrm>
          <a:prstGeom prst="rect">
            <a:avLst/>
          </a:prstGeom>
          <a:solidFill>
            <a:srgbClr val="5CD2EA"/>
          </a:solidFill>
          <a:ln w="6350">
            <a:solidFill>
              <a:srgbClr val="0070C0"/>
            </a:solidFill>
            <a:prstDash val="dash"/>
          </a:ln>
        </p:spPr>
        <p:txBody>
          <a:bodyPr wrap="square" lIns="68580" tIns="34290" rIns="68580" bIns="34290">
            <a:spAutoFit/>
          </a:bodyPr>
          <a:lstStyle/>
          <a:p>
            <a:pPr algn="ctr"/>
            <a:r>
              <a:rPr lang="en-US" sz="2500" b="1" smtClean="0">
                <a:latin typeface="Times New Roman" pitchFamily="18" charset="0"/>
                <a:cs typeface="Times New Roman" pitchFamily="18" charset="0"/>
              </a:rPr>
              <a:t>Những cách kiềm chế cảm xúc tiêu cực.</a:t>
            </a:r>
            <a:endParaRPr lang="vi-VN" sz="2500" b="1">
              <a:latin typeface="Times New Roman" pitchFamily="18" charset="0"/>
              <a:cs typeface="Times New Roman" pitchFamily="18" charset="0"/>
            </a:endParaRPr>
          </a:p>
        </p:txBody>
      </p:sp>
      <p:sp>
        <p:nvSpPr>
          <p:cNvPr id="24" name="TextBox 23"/>
          <p:cNvSpPr txBox="1"/>
          <p:nvPr/>
        </p:nvSpPr>
        <p:spPr>
          <a:xfrm>
            <a:off x="2647750" y="143630"/>
            <a:ext cx="6450530" cy="52322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alibri"/>
              </a:rPr>
              <a:t> </a:t>
            </a:r>
            <a:r>
              <a:rPr lang="en-US" sz="2800" b="1" smtClean="0">
                <a:solidFill>
                  <a:srgbClr val="7030A0"/>
                </a:solidFill>
                <a:latin typeface="Times New Roman" pitchFamily="18" charset="0"/>
                <a:cs typeface="Times New Roman" pitchFamily="18" charset="0"/>
              </a:rPr>
              <a:t>HĐ 2: Cách kiềm chế cảm xúc tiêu cực</a:t>
            </a:r>
            <a:endParaRPr kumimoji="0" lang="en-US" sz="28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grpSp>
        <p:nvGrpSpPr>
          <p:cNvPr id="25" name="组合 36"/>
          <p:cNvGrpSpPr/>
          <p:nvPr/>
        </p:nvGrpSpPr>
        <p:grpSpPr>
          <a:xfrm>
            <a:off x="7353540" y="1646150"/>
            <a:ext cx="1404014" cy="2262448"/>
            <a:chOff x="6207457" y="2170453"/>
            <a:chExt cx="1630917" cy="3016597"/>
          </a:xfrm>
          <a:solidFill>
            <a:schemeClr val="accent2"/>
          </a:solidFill>
        </p:grpSpPr>
        <p:sp>
          <p:nvSpPr>
            <p:cNvPr id="26" name="矩形 37"/>
            <p:cNvSpPr/>
            <p:nvPr/>
          </p:nvSpPr>
          <p:spPr>
            <a:xfrm>
              <a:off x="6207457" y="2780976"/>
              <a:ext cx="1630917" cy="22105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135000" rIns="81000" bIns="67500"/>
            <a:lstStyle/>
            <a:p>
              <a:pPr algn="ctr"/>
              <a:r>
                <a:rPr lang="en-US" altLang="zh-CN" sz="1700" b="1" smtClean="0">
                  <a:solidFill>
                    <a:schemeClr val="tx1"/>
                  </a:solidFill>
                  <a:latin typeface="Times New Roman" pitchFamily="18" charset="0"/>
                  <a:ea typeface="微软雅黑" panose="020B0503020204020204" pitchFamily="34" charset="-122"/>
                  <a:cs typeface="Times New Roman" pitchFamily="18" charset="0"/>
                </a:rPr>
                <a:t>Kể </a:t>
              </a:r>
              <a:r>
                <a:rPr lang="en-US" altLang="zh-CN" sz="1700" b="1">
                  <a:solidFill>
                    <a:schemeClr val="tx1"/>
                  </a:solidFill>
                  <a:latin typeface="Times New Roman" pitchFamily="18" charset="0"/>
                  <a:ea typeface="微软雅黑" panose="020B0503020204020204" pitchFamily="34" charset="-122"/>
                  <a:cs typeface="Times New Roman" pitchFamily="18" charset="0"/>
                </a:rPr>
                <a:t>với người thân</a:t>
              </a:r>
              <a:endParaRPr lang="zh-CN" altLang="en-US" sz="1700" b="1" dirty="0">
                <a:solidFill>
                  <a:schemeClr val="tx1"/>
                </a:solidFill>
                <a:latin typeface="Times New Roman" pitchFamily="18" charset="0"/>
                <a:ea typeface="微软雅黑" panose="020B0503020204020204" pitchFamily="34" charset="-122"/>
                <a:cs typeface="Times New Roman" pitchFamily="18" charset="0"/>
              </a:endParaRPr>
            </a:p>
          </p:txBody>
        </p:sp>
        <p:sp>
          <p:nvSpPr>
            <p:cNvPr id="27" name="同侧圆角矩形 38"/>
            <p:cNvSpPr/>
            <p:nvPr/>
          </p:nvSpPr>
          <p:spPr>
            <a:xfrm flipV="1">
              <a:off x="6207457" y="4984686"/>
              <a:ext cx="1630917" cy="202364"/>
            </a:xfrm>
            <a:prstGeom prst="round2SameRect">
              <a:avLst>
                <a:gd name="adj1" fmla="val 11401"/>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schemeClr val="bg1"/>
                </a:solidFill>
                <a:cs typeface="+mn-ea"/>
                <a:sym typeface="+mn-lt"/>
              </a:endParaRPr>
            </a:p>
          </p:txBody>
        </p:sp>
        <p:sp>
          <p:nvSpPr>
            <p:cNvPr id="28" name="任意多边形 39"/>
            <p:cNvSpPr/>
            <p:nvPr/>
          </p:nvSpPr>
          <p:spPr>
            <a:xfrm>
              <a:off x="6207457" y="2170453"/>
              <a:ext cx="1630917" cy="732283"/>
            </a:xfrm>
            <a:custGeom>
              <a:avLst/>
              <a:gdLst>
                <a:gd name="connsiteX0" fmla="*/ 42907 w 1509486"/>
                <a:gd name="connsiteY0" fmla="*/ 0 h 739837"/>
                <a:gd name="connsiteX1" fmla="*/ 1466579 w 1509486"/>
                <a:gd name="connsiteY1" fmla="*/ 0 h 739837"/>
                <a:gd name="connsiteX2" fmla="*/ 1509486 w 1509486"/>
                <a:gd name="connsiteY2" fmla="*/ 42907 h 739837"/>
                <a:gd name="connsiteX3" fmla="*/ 1509486 w 1509486"/>
                <a:gd name="connsiteY3" fmla="*/ 566058 h 739837"/>
                <a:gd name="connsiteX4" fmla="*/ 827260 w 1509486"/>
                <a:gd name="connsiteY4" fmla="*/ 566058 h 739837"/>
                <a:gd name="connsiteX5" fmla="*/ 754743 w 1509486"/>
                <a:gd name="connsiteY5" fmla="*/ 739837 h 739837"/>
                <a:gd name="connsiteX6" fmla="*/ 682226 w 1509486"/>
                <a:gd name="connsiteY6" fmla="*/ 566058 h 739837"/>
                <a:gd name="connsiteX7" fmla="*/ 0 w 1509486"/>
                <a:gd name="connsiteY7" fmla="*/ 566058 h 739837"/>
                <a:gd name="connsiteX8" fmla="*/ 0 w 1509486"/>
                <a:gd name="connsiteY8" fmla="*/ 42907 h 739837"/>
                <a:gd name="connsiteX9" fmla="*/ 42907 w 1509486"/>
                <a:gd name="connsiteY9" fmla="*/ 0 h 739837"/>
                <a:gd name="connsiteX0-1" fmla="*/ 42907 w 1509486"/>
                <a:gd name="connsiteY0-2" fmla="*/ 0 h 677924"/>
                <a:gd name="connsiteX1-3" fmla="*/ 1466579 w 1509486"/>
                <a:gd name="connsiteY1-4" fmla="*/ 0 h 677924"/>
                <a:gd name="connsiteX2-5" fmla="*/ 1509486 w 1509486"/>
                <a:gd name="connsiteY2-6" fmla="*/ 42907 h 677924"/>
                <a:gd name="connsiteX3-7" fmla="*/ 1509486 w 1509486"/>
                <a:gd name="connsiteY3-8" fmla="*/ 566058 h 677924"/>
                <a:gd name="connsiteX4-9" fmla="*/ 827260 w 1509486"/>
                <a:gd name="connsiteY4-10" fmla="*/ 566058 h 677924"/>
                <a:gd name="connsiteX5-11" fmla="*/ 754743 w 1509486"/>
                <a:gd name="connsiteY5-12" fmla="*/ 677924 h 677924"/>
                <a:gd name="connsiteX6-13" fmla="*/ 682226 w 1509486"/>
                <a:gd name="connsiteY6-14" fmla="*/ 566058 h 677924"/>
                <a:gd name="connsiteX7-15" fmla="*/ 0 w 1509486"/>
                <a:gd name="connsiteY7-16" fmla="*/ 566058 h 677924"/>
                <a:gd name="connsiteX8-17" fmla="*/ 0 w 1509486"/>
                <a:gd name="connsiteY8-18" fmla="*/ 42907 h 677924"/>
                <a:gd name="connsiteX9-19" fmla="*/ 42907 w 1509486"/>
                <a:gd name="connsiteY9-20" fmla="*/ 0 h 677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09486" h="677924">
                  <a:moveTo>
                    <a:pt x="42907" y="0"/>
                  </a:moveTo>
                  <a:lnTo>
                    <a:pt x="1466579" y="0"/>
                  </a:lnTo>
                  <a:cubicBezTo>
                    <a:pt x="1490276" y="0"/>
                    <a:pt x="1509486" y="19210"/>
                    <a:pt x="1509486" y="42907"/>
                  </a:cubicBezTo>
                  <a:lnTo>
                    <a:pt x="1509486" y="566058"/>
                  </a:lnTo>
                  <a:lnTo>
                    <a:pt x="827260" y="566058"/>
                  </a:lnTo>
                  <a:lnTo>
                    <a:pt x="754743" y="677924"/>
                  </a:lnTo>
                  <a:lnTo>
                    <a:pt x="682226" y="566058"/>
                  </a:lnTo>
                  <a:lnTo>
                    <a:pt x="0" y="566058"/>
                  </a:lnTo>
                  <a:lnTo>
                    <a:pt x="0" y="42907"/>
                  </a:lnTo>
                  <a:cubicBezTo>
                    <a:pt x="0" y="19210"/>
                    <a:pt x="19210" y="0"/>
                    <a:pt x="429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 anchor="ctr"/>
            <a:lstStyle/>
            <a:p>
              <a:pPr algn="ctr">
                <a:defRPr/>
              </a:pPr>
              <a:endParaRPr lang="en-US" altLang="zh-CN" sz="17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grpSp>
    </p:spTree>
    <p:extLst>
      <p:ext uri="{BB962C8B-B14F-4D97-AF65-F5344CB8AC3E}">
        <p14:creationId xmlns:p14="http://schemas.microsoft.com/office/powerpoint/2010/main" val="3141036834"/>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anim calcmode="lin" valueType="num">
                                      <p:cBhvr>
                                        <p:cTn id="34" dur="500" fill="hold"/>
                                        <p:tgtEl>
                                          <p:spTgt spid="37"/>
                                        </p:tgtEl>
                                        <p:attrNameLst>
                                          <p:attrName>ppt_x</p:attrName>
                                        </p:attrNameLst>
                                      </p:cBhvr>
                                      <p:tavLst>
                                        <p:tav tm="0">
                                          <p:val>
                                            <p:strVal val="#ppt_x"/>
                                          </p:val>
                                        </p:tav>
                                        <p:tav tm="100000">
                                          <p:val>
                                            <p:strVal val="#ppt_x"/>
                                          </p:val>
                                        </p:tav>
                                      </p:tavLst>
                                    </p:anim>
                                    <p:anim calcmode="lin" valueType="num">
                                      <p:cBhvr>
                                        <p:cTn id="35"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anim calcmode="lin" valueType="num">
                                      <p:cBhvr>
                                        <p:cTn id="41" dur="500" fill="hold"/>
                                        <p:tgtEl>
                                          <p:spTgt spid="25"/>
                                        </p:tgtEl>
                                        <p:attrNameLst>
                                          <p:attrName>ppt_x</p:attrName>
                                        </p:attrNameLst>
                                      </p:cBhvr>
                                      <p:tavLst>
                                        <p:tav tm="0">
                                          <p:val>
                                            <p:strVal val="#ppt_x"/>
                                          </p:val>
                                        </p:tav>
                                        <p:tav tm="100000">
                                          <p:val>
                                            <p:strVal val="#ppt_x"/>
                                          </p:val>
                                        </p:tav>
                                      </p:tavLst>
                                    </p:anim>
                                    <p:anim calcmode="lin" valueType="num">
                                      <p:cBhvr>
                                        <p:cTn id="4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FC6B844-A215-4606-A28F-D28C486FED8E}"/>
              </a:ext>
            </a:extLst>
          </p:cNvPr>
          <p:cNvSpPr txBox="1"/>
          <p:nvPr/>
        </p:nvSpPr>
        <p:spPr>
          <a:xfrm>
            <a:off x="501898" y="104212"/>
            <a:ext cx="2197867" cy="530915"/>
          </a:xfrm>
          <a:prstGeom prst="rect">
            <a:avLst/>
          </a:prstGeom>
          <a:solidFill>
            <a:schemeClr val="bg1"/>
          </a:solidFill>
        </p:spPr>
        <p:txBody>
          <a:bodyPr wrap="square" lIns="68580" tIns="34290" rIns="68580" bIns="34290" rtlCol="0">
            <a:spAutoFit/>
          </a:bodyPr>
          <a:lstStyle/>
          <a:p>
            <a:r>
              <a:rPr lang="en-US" altLang="zh-CN" sz="3000" b="1" smtClean="0">
                <a:solidFill>
                  <a:srgbClr val="FC4280"/>
                </a:solidFill>
                <a:latin typeface="Times New Roman" pitchFamily="18" charset="0"/>
                <a:cs typeface="Times New Roman" pitchFamily="18" charset="0"/>
                <a:sym typeface="+mn-lt"/>
              </a:rPr>
              <a:t>Luyện tập</a:t>
            </a:r>
            <a:endParaRPr lang="zh-CN" altLang="en-US" sz="3000" b="1" dirty="0">
              <a:solidFill>
                <a:srgbClr val="FC4280"/>
              </a:solidFill>
              <a:latin typeface="Times New Roman" pitchFamily="18" charset="0"/>
              <a:cs typeface="Times New Roman" pitchFamily="18" charset="0"/>
              <a:sym typeface="+mn-lt"/>
            </a:endParaRPr>
          </a:p>
        </p:txBody>
      </p:sp>
      <p:sp>
        <p:nvSpPr>
          <p:cNvPr id="3" name="Title 1">
            <a:extLst>
              <a:ext uri="{FF2B5EF4-FFF2-40B4-BE49-F238E27FC236}">
                <a16:creationId xmlns:a16="http://schemas.microsoft.com/office/drawing/2014/main" xmlns="" id="{3BDCBC7A-AD99-4BC2-AE1C-25BB76AB289D}"/>
              </a:ext>
            </a:extLst>
          </p:cNvPr>
          <p:cNvSpPr txBox="1">
            <a:spLocks/>
          </p:cNvSpPr>
          <p:nvPr/>
        </p:nvSpPr>
        <p:spPr>
          <a:xfrm>
            <a:off x="211014" y="846138"/>
            <a:ext cx="8932986" cy="584077"/>
          </a:xfrm>
          <a:prstGeom prst="rect">
            <a:avLst/>
          </a:prstGeom>
          <a:solidFill>
            <a:schemeClr val="accent6">
              <a:lumMod val="40000"/>
              <a:lumOff val="60000"/>
            </a:schemeClr>
          </a:solidFill>
          <a:ln>
            <a:solidFill>
              <a:schemeClr val="accent6">
                <a:lumMod val="75000"/>
              </a:schemeClr>
            </a:solidFill>
            <a:prstDash val="dash"/>
          </a:ln>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US" sz="2500" smtClean="0">
                <a:latin typeface="Times New Roman" panose="02020603050405020304" pitchFamily="18" charset="0"/>
                <a:cs typeface="Times New Roman" panose="02020603050405020304" pitchFamily="18" charset="0"/>
              </a:rPr>
              <a:t>Bài 1: Em đồng tình với cách ứng xử nào trong các tình huống? Vì sao?</a:t>
            </a:r>
            <a:endParaRPr lang="en-US" sz="2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2DC9B24-32CE-4C8D-B2E9-7795DEB0E6F4}"/>
              </a:ext>
            </a:extLst>
          </p:cNvPr>
          <p:cNvPicPr>
            <a:picLocks noChangeAspect="1"/>
          </p:cNvPicPr>
          <p:nvPr/>
        </p:nvPicPr>
        <p:blipFill>
          <a:blip r:embed="rId2"/>
          <a:stretch>
            <a:fillRect/>
          </a:stretch>
        </p:blipFill>
        <p:spPr>
          <a:xfrm>
            <a:off x="501898" y="1508713"/>
            <a:ext cx="3759497" cy="2079668"/>
          </a:xfrm>
          <a:prstGeom prst="rect">
            <a:avLst/>
          </a:prstGeom>
        </p:spPr>
      </p:pic>
      <p:sp>
        <p:nvSpPr>
          <p:cNvPr id="5" name="TextBox 4">
            <a:extLst>
              <a:ext uri="{FF2B5EF4-FFF2-40B4-BE49-F238E27FC236}">
                <a16:creationId xmlns:a16="http://schemas.microsoft.com/office/drawing/2014/main" xmlns="" id="{04A44894-AC87-4E36-A3A4-D069ABC76E0E}"/>
              </a:ext>
            </a:extLst>
          </p:cNvPr>
          <p:cNvSpPr txBox="1"/>
          <p:nvPr/>
        </p:nvSpPr>
        <p:spPr>
          <a:xfrm>
            <a:off x="4407877" y="1579051"/>
            <a:ext cx="4583723" cy="1938992"/>
          </a:xfrm>
          <a:prstGeom prst="rect">
            <a:avLst/>
          </a:prstGeom>
          <a:solidFill>
            <a:schemeClr val="accent5"/>
          </a:solidFill>
        </p:spPr>
        <p:txBody>
          <a:bodyPr wrap="square" rtlCol="0">
            <a:spAutoFit/>
          </a:bodyPr>
          <a:lstStyle/>
          <a:p>
            <a:pPr algn="just"/>
            <a:r>
              <a:rPr lang="en-US" sz="3000" dirty="0">
                <a:solidFill>
                  <a:schemeClr val="bg2"/>
                </a:solidFill>
                <a:latin typeface="Times New Roman" panose="02020603050405020304" pitchFamily="18" charset="0"/>
                <a:cs typeface="Times New Roman" panose="02020603050405020304" pitchFamily="18" charset="0"/>
              </a:rPr>
              <a:t>1. </a:t>
            </a:r>
            <a:r>
              <a:rPr lang="en-US" sz="3000" dirty="0" err="1">
                <a:solidFill>
                  <a:schemeClr val="bg2"/>
                </a:solidFill>
                <a:latin typeface="Times New Roman" panose="02020603050405020304" pitchFamily="18" charset="0"/>
                <a:cs typeface="Times New Roman" panose="02020603050405020304" pitchFamily="18" charset="0"/>
              </a:rPr>
              <a:t>Trong</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giờ</a:t>
            </a:r>
            <a:r>
              <a:rPr lang="en-US" sz="3000" dirty="0">
                <a:solidFill>
                  <a:schemeClr val="bg2"/>
                </a:solidFill>
                <a:latin typeface="Times New Roman" panose="02020603050405020304" pitchFamily="18" charset="0"/>
                <a:cs typeface="Times New Roman" panose="02020603050405020304" pitchFamily="18" charset="0"/>
              </a:rPr>
              <a:t> ra </a:t>
            </a:r>
            <a:r>
              <a:rPr lang="en-US" sz="3000" dirty="0" err="1">
                <a:solidFill>
                  <a:schemeClr val="bg2"/>
                </a:solidFill>
                <a:latin typeface="Times New Roman" panose="02020603050405020304" pitchFamily="18" charset="0"/>
                <a:cs typeface="Times New Roman" panose="02020603050405020304" pitchFamily="18" charset="0"/>
              </a:rPr>
              <a:t>chơi</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vì</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muốn</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chạy</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thật</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nhanh</a:t>
            </a:r>
            <a:r>
              <a:rPr lang="en-US" sz="3000" dirty="0">
                <a:solidFill>
                  <a:schemeClr val="bg2"/>
                </a:solidFill>
                <a:latin typeface="Times New Roman" panose="02020603050405020304" pitchFamily="18" charset="0"/>
                <a:cs typeface="Times New Roman" panose="02020603050405020304" pitchFamily="18" charset="0"/>
              </a:rPr>
              <a:t> ra </a:t>
            </a:r>
            <a:r>
              <a:rPr lang="en-US" sz="3000" dirty="0" err="1">
                <a:solidFill>
                  <a:schemeClr val="bg2"/>
                </a:solidFill>
                <a:latin typeface="Times New Roman" panose="02020603050405020304" pitchFamily="18" charset="0"/>
                <a:cs typeface="Times New Roman" panose="02020603050405020304" pitchFamily="18" charset="0"/>
              </a:rPr>
              <a:t>sân</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chơi</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Huy</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đã</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đẩy</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Hùng</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làm</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bạn</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ngã</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khiến</a:t>
            </a:r>
            <a:r>
              <a:rPr lang="en-US" sz="3000" dirty="0">
                <a:solidFill>
                  <a:schemeClr val="bg2"/>
                </a:solidFill>
                <a:latin typeface="Times New Roman" panose="02020603050405020304" pitchFamily="18" charset="0"/>
                <a:cs typeface="Times New Roman" panose="02020603050405020304" pitchFamily="18" charset="0"/>
              </a:rPr>
              <a:t> </a:t>
            </a:r>
            <a:r>
              <a:rPr lang="en-US" sz="3000" dirty="0" err="1">
                <a:solidFill>
                  <a:schemeClr val="bg2"/>
                </a:solidFill>
                <a:latin typeface="Times New Roman" panose="02020603050405020304" pitchFamily="18" charset="0"/>
                <a:cs typeface="Times New Roman" panose="02020603050405020304" pitchFamily="18" charset="0"/>
              </a:rPr>
              <a:t>Hùng</a:t>
            </a:r>
            <a:r>
              <a:rPr lang="en-US" sz="3000" dirty="0">
                <a:solidFill>
                  <a:schemeClr val="bg2"/>
                </a:solidFill>
                <a:latin typeface="Times New Roman" panose="02020603050405020304" pitchFamily="18" charset="0"/>
                <a:cs typeface="Times New Roman" panose="02020603050405020304" pitchFamily="18" charset="0"/>
              </a:rPr>
              <a:t> </a:t>
            </a:r>
            <a:r>
              <a:rPr lang="en-US" sz="3000" err="1">
                <a:solidFill>
                  <a:schemeClr val="bg2"/>
                </a:solidFill>
                <a:latin typeface="Times New Roman" panose="02020603050405020304" pitchFamily="18" charset="0"/>
                <a:cs typeface="Times New Roman" panose="02020603050405020304" pitchFamily="18" charset="0"/>
              </a:rPr>
              <a:t>tức</a:t>
            </a:r>
            <a:r>
              <a:rPr lang="en-US" sz="3000">
                <a:solidFill>
                  <a:schemeClr val="bg2"/>
                </a:solidFill>
                <a:latin typeface="Times New Roman" panose="02020603050405020304" pitchFamily="18" charset="0"/>
                <a:cs typeface="Times New Roman" panose="02020603050405020304" pitchFamily="18" charset="0"/>
              </a:rPr>
              <a:t> </a:t>
            </a:r>
            <a:r>
              <a:rPr lang="en-US" sz="3000" smtClean="0">
                <a:solidFill>
                  <a:schemeClr val="bg2"/>
                </a:solidFill>
                <a:latin typeface="Times New Roman" panose="02020603050405020304" pitchFamily="18" charset="0"/>
                <a:cs typeface="Times New Roman" panose="02020603050405020304" pitchFamily="18" charset="0"/>
              </a:rPr>
              <a:t>giận.</a:t>
            </a:r>
            <a:endParaRPr lang="en-US" sz="3000" dirty="0">
              <a:solidFill>
                <a:schemeClr val="bg2"/>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3BDCBC7A-AD99-4BC2-AE1C-25BB76AB289D}"/>
              </a:ext>
            </a:extLst>
          </p:cNvPr>
          <p:cNvSpPr txBox="1">
            <a:spLocks/>
          </p:cNvSpPr>
          <p:nvPr/>
        </p:nvSpPr>
        <p:spPr>
          <a:xfrm>
            <a:off x="211014" y="3962399"/>
            <a:ext cx="2488751" cy="407111"/>
          </a:xfrm>
          <a:prstGeom prst="rect">
            <a:avLst/>
          </a:prstGeom>
          <a:solidFill>
            <a:schemeClr val="accent6">
              <a:lumMod val="40000"/>
              <a:lumOff val="60000"/>
            </a:schemeClr>
          </a:solidFill>
          <a:ln>
            <a:solidFill>
              <a:schemeClr val="accent6">
                <a:lumMod val="75000"/>
              </a:schemeClr>
            </a:solidFill>
            <a:prstDash val="dash"/>
          </a:ln>
        </p:spPr>
        <p:txBody>
          <a:bodyP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smtClean="0">
                <a:solidFill>
                  <a:srgbClr val="FF0000"/>
                </a:solidFill>
                <a:latin typeface="Times New Roman" panose="02020603050405020304" pitchFamily="18" charset="0"/>
                <a:cs typeface="Times New Roman" panose="02020603050405020304" pitchFamily="18" charset="0"/>
              </a:rPr>
              <a:t>Cách ứng xử của Hùng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7" name="Rectangle 58"/>
          <p:cNvSpPr>
            <a:spLocks noChangeArrowheads="1"/>
          </p:cNvSpPr>
          <p:nvPr/>
        </p:nvSpPr>
        <p:spPr bwMode="auto">
          <a:xfrm flipH="1">
            <a:off x="3132613" y="3588381"/>
            <a:ext cx="2608636" cy="470243"/>
          </a:xfrm>
          <a:prstGeom prst="rect">
            <a:avLst/>
          </a:prstGeom>
          <a:solidFill>
            <a:srgbClr val="F992B8"/>
          </a:solidFill>
          <a:ln>
            <a:solidFill>
              <a:srgbClr val="FF0000"/>
            </a:solidFill>
            <a:prstDash val="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r>
              <a:rPr lang="en-US" altLang="zh-CN" sz="2000" smtClean="0">
                <a:latin typeface="Times New Roman" pitchFamily="18" charset="0"/>
                <a:ea typeface="Adobe Fan Heiti Std B" panose="020B0700000000000000" pitchFamily="34" charset="-128"/>
                <a:cs typeface="Times New Roman" pitchFamily="18" charset="0"/>
              </a:rPr>
              <a:t>Hùng đẩy lại Huy.</a:t>
            </a:r>
          </a:p>
        </p:txBody>
      </p:sp>
      <p:sp>
        <p:nvSpPr>
          <p:cNvPr id="8" name="Rectangle 58"/>
          <p:cNvSpPr>
            <a:spLocks noChangeArrowheads="1"/>
          </p:cNvSpPr>
          <p:nvPr/>
        </p:nvSpPr>
        <p:spPr bwMode="auto">
          <a:xfrm flipH="1">
            <a:off x="3132613" y="4250938"/>
            <a:ext cx="5562853" cy="701124"/>
          </a:xfrm>
          <a:prstGeom prst="rect">
            <a:avLst/>
          </a:prstGeom>
          <a:solidFill>
            <a:srgbClr val="92D050"/>
          </a:solidFill>
          <a:ln>
            <a:solidFill>
              <a:schemeClr val="accent6">
                <a:lumMod val="75000"/>
              </a:schemeClr>
            </a:solidFill>
            <a:prstDash val="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buNone/>
            </a:pPr>
            <a:r>
              <a:rPr lang="en-US" sz="2000">
                <a:latin typeface="Times New Roman" panose="02020603050405020304" pitchFamily="18" charset="0"/>
                <a:cs typeface="Times New Roman" panose="02020603050405020304" pitchFamily="18" charset="0"/>
              </a:rPr>
              <a:t>Hùng đã hít thở thật sâu để bình tĩnh trở lại. </a:t>
            </a:r>
            <a:endParaRPr lang="en-US" sz="2000" smtClean="0">
              <a:latin typeface="Times New Roman" panose="02020603050405020304" pitchFamily="18" charset="0"/>
              <a:cs typeface="Times New Roman" panose="02020603050405020304" pitchFamily="18" charset="0"/>
            </a:endParaRPr>
          </a:p>
          <a:p>
            <a:pPr>
              <a:buNone/>
            </a:pPr>
            <a:r>
              <a:rPr lang="en-US" sz="2000" smtClean="0">
                <a:latin typeface="Times New Roman" panose="02020603050405020304" pitchFamily="18" charset="0"/>
                <a:cs typeface="Times New Roman" panose="02020603050405020304" pitchFamily="18" charset="0"/>
              </a:rPr>
              <a:t>Sau </a:t>
            </a:r>
            <a:r>
              <a:rPr lang="en-US" sz="2000">
                <a:latin typeface="Times New Roman" panose="02020603050405020304" pitchFamily="18" charset="0"/>
                <a:cs typeface="Times New Roman" panose="02020603050405020304" pitchFamily="18" charset="0"/>
              </a:rPr>
              <a:t>đó, Hùng nhắc nhở Huy không nên làm như </a:t>
            </a:r>
            <a:r>
              <a:rPr lang="en-US" sz="2000" smtClean="0">
                <a:latin typeface="Times New Roman" panose="02020603050405020304" pitchFamily="18" charset="0"/>
                <a:cs typeface="Times New Roman" panose="02020603050405020304" pitchFamily="18" charset="0"/>
              </a:rPr>
              <a:t>vậy.</a:t>
            </a:r>
            <a:endParaRPr lang="en-US" sz="2000" dirty="0">
              <a:latin typeface="Times New Roman" panose="02020603050405020304" pitchFamily="18" charset="0"/>
              <a:cs typeface="Times New Roman" panose="02020603050405020304" pitchFamily="18" charset="0"/>
            </a:endParaRPr>
          </a:p>
        </p:txBody>
      </p:sp>
      <p:cxnSp>
        <p:nvCxnSpPr>
          <p:cNvPr id="10" name="Straight Arrow Connector 9"/>
          <p:cNvCxnSpPr>
            <a:stCxn id="6" idx="3"/>
            <a:endCxn id="7" idx="3"/>
          </p:cNvCxnSpPr>
          <p:nvPr/>
        </p:nvCxnSpPr>
        <p:spPr>
          <a:xfrm flipV="1">
            <a:off x="2699765" y="3823503"/>
            <a:ext cx="432848" cy="34245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a:stCxn id="6" idx="3"/>
            <a:endCxn id="8" idx="3"/>
          </p:cNvCxnSpPr>
          <p:nvPr/>
        </p:nvCxnSpPr>
        <p:spPr>
          <a:xfrm>
            <a:off x="2699765" y="4165955"/>
            <a:ext cx="432848" cy="43554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20376894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3BDCBC7A-AD99-4BC2-AE1C-25BB76AB289D}"/>
              </a:ext>
            </a:extLst>
          </p:cNvPr>
          <p:cNvSpPr txBox="1">
            <a:spLocks/>
          </p:cNvSpPr>
          <p:nvPr/>
        </p:nvSpPr>
        <p:spPr>
          <a:xfrm>
            <a:off x="117230" y="84138"/>
            <a:ext cx="8932986" cy="584077"/>
          </a:xfrm>
          <a:prstGeom prst="rect">
            <a:avLst/>
          </a:prstGeom>
          <a:solidFill>
            <a:schemeClr val="accent6">
              <a:lumMod val="40000"/>
              <a:lumOff val="60000"/>
            </a:schemeClr>
          </a:solidFill>
          <a:ln>
            <a:solidFill>
              <a:schemeClr val="accent6">
                <a:lumMod val="75000"/>
              </a:schemeClr>
            </a:solidFill>
            <a:prstDash val="dash"/>
          </a:ln>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US" sz="2500" smtClean="0">
                <a:latin typeface="Times New Roman" panose="02020603050405020304" pitchFamily="18" charset="0"/>
                <a:cs typeface="Times New Roman" panose="02020603050405020304" pitchFamily="18" charset="0"/>
              </a:rPr>
              <a:t>Bài 1: Em đồng tình với cách ứng xử nào trong các tình huống? Vì sao?</a:t>
            </a:r>
            <a:endParaRPr lang="en-US" sz="25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3BDCBC7A-AD99-4BC2-AE1C-25BB76AB289D}"/>
              </a:ext>
            </a:extLst>
          </p:cNvPr>
          <p:cNvSpPr txBox="1">
            <a:spLocks/>
          </p:cNvSpPr>
          <p:nvPr/>
        </p:nvSpPr>
        <p:spPr>
          <a:xfrm>
            <a:off x="0" y="3509063"/>
            <a:ext cx="2488751" cy="407111"/>
          </a:xfrm>
          <a:prstGeom prst="rect">
            <a:avLst/>
          </a:prstGeom>
          <a:solidFill>
            <a:srgbClr val="FDF2C3"/>
          </a:solidFill>
          <a:ln>
            <a:solidFill>
              <a:schemeClr val="accent6">
                <a:lumMod val="75000"/>
              </a:schemeClr>
            </a:solidFill>
            <a:prstDash val="dash"/>
          </a:ln>
        </p:spPr>
        <p:txBody>
          <a:bodyP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US" sz="2000" b="1" smtClean="0">
                <a:solidFill>
                  <a:srgbClr val="0070C0"/>
                </a:solidFill>
                <a:latin typeface="Times New Roman" panose="02020603050405020304" pitchFamily="18" charset="0"/>
                <a:cs typeface="Times New Roman" panose="02020603050405020304" pitchFamily="18" charset="0"/>
              </a:rPr>
              <a:t>Cách ứng xử của Vân</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7" name="Rectangle 58"/>
          <p:cNvSpPr>
            <a:spLocks noChangeArrowheads="1"/>
          </p:cNvSpPr>
          <p:nvPr/>
        </p:nvSpPr>
        <p:spPr bwMode="auto">
          <a:xfrm flipH="1">
            <a:off x="2905992" y="2815367"/>
            <a:ext cx="6144222" cy="591128"/>
          </a:xfrm>
          <a:prstGeom prst="rect">
            <a:avLst/>
          </a:prstGeom>
          <a:solidFill>
            <a:srgbClr val="F992B8"/>
          </a:solidFill>
          <a:ln>
            <a:solidFill>
              <a:srgbClr val="FF0000"/>
            </a:solidFill>
            <a:prstDash val="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lvl="0" algn="ctr">
              <a:spcBef>
                <a:spcPts val="0"/>
              </a:spcBef>
              <a:buNone/>
              <a:defRPr/>
            </a:pPr>
            <a:r>
              <a:rPr lang="en-US" sz="2000">
                <a:solidFill>
                  <a:prstClr val="black"/>
                </a:solidFill>
                <a:latin typeface="Times New Roman" panose="02020603050405020304" pitchFamily="18" charset="0"/>
                <a:cs typeface="Times New Roman" panose="02020603050405020304" pitchFamily="18" charset="0"/>
              </a:rPr>
              <a:t>Vân ngồi một mình trong lớp không nói chuyện với ai</a:t>
            </a:r>
            <a:r>
              <a:rPr lang="en-US" sz="2000" smtClean="0">
                <a:solidFill>
                  <a:prstClr val="black"/>
                </a:solidFill>
                <a:latin typeface="Times New Roman" panose="02020603050405020304" pitchFamily="18" charset="0"/>
                <a:cs typeface="Times New Roman" panose="02020603050405020304" pitchFamily="18" charset="0"/>
              </a:rPr>
              <a:t>.</a:t>
            </a:r>
            <a:endParaRPr lang="en-US" sz="2000">
              <a:solidFill>
                <a:prstClr val="black"/>
              </a:solidFill>
              <a:latin typeface="Times New Roman" panose="02020603050405020304" pitchFamily="18" charset="0"/>
              <a:cs typeface="Times New Roman" panose="02020603050405020304" pitchFamily="18" charset="0"/>
            </a:endParaRPr>
          </a:p>
        </p:txBody>
      </p:sp>
      <p:sp>
        <p:nvSpPr>
          <p:cNvPr id="8" name="Rectangle 58"/>
          <p:cNvSpPr>
            <a:spLocks noChangeArrowheads="1"/>
          </p:cNvSpPr>
          <p:nvPr/>
        </p:nvSpPr>
        <p:spPr bwMode="auto">
          <a:xfrm flipH="1">
            <a:off x="2905992" y="3506318"/>
            <a:ext cx="6144223" cy="786995"/>
          </a:xfrm>
          <a:prstGeom prst="rect">
            <a:avLst/>
          </a:prstGeom>
          <a:solidFill>
            <a:srgbClr val="5CD2EA"/>
          </a:solidFill>
          <a:ln>
            <a:solidFill>
              <a:srgbClr val="00B0F0"/>
            </a:solidFill>
            <a:prstDash val="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lvl="0" defTabSz="914400">
              <a:spcBef>
                <a:spcPts val="0"/>
              </a:spcBef>
              <a:buNone/>
              <a:defRPr/>
            </a:pPr>
            <a:r>
              <a:rPr lang="en-US" sz="2000">
                <a:solidFill>
                  <a:prstClr val="black"/>
                </a:solidFill>
                <a:latin typeface="Times New Roman" panose="02020603050405020304" pitchFamily="18" charset="0"/>
                <a:cs typeface="Times New Roman" panose="02020603050405020304" pitchFamily="18" charset="0"/>
              </a:rPr>
              <a:t>Vân chia sẻ với bạn cùng bàn. </a:t>
            </a:r>
            <a:r>
              <a:rPr lang="en-US" sz="2000" smtClean="0">
                <a:solidFill>
                  <a:prstClr val="black"/>
                </a:solidFill>
                <a:latin typeface="Times New Roman" panose="02020603050405020304" pitchFamily="18" charset="0"/>
                <a:cs typeface="Times New Roman" panose="02020603050405020304" pitchFamily="18" charset="0"/>
              </a:rPr>
              <a:t>Được </a:t>
            </a:r>
            <a:r>
              <a:rPr lang="en-US" sz="2000">
                <a:solidFill>
                  <a:prstClr val="black"/>
                </a:solidFill>
                <a:latin typeface="Times New Roman" panose="02020603050405020304" pitchFamily="18" charset="0"/>
                <a:cs typeface="Times New Roman" panose="02020603050405020304" pitchFamily="18" charset="0"/>
              </a:rPr>
              <a:t>bạn động viên, </a:t>
            </a:r>
            <a:r>
              <a:rPr lang="en-US" sz="2000" smtClean="0">
                <a:solidFill>
                  <a:prstClr val="black"/>
                </a:solidFill>
                <a:latin typeface="Times New Roman" panose="02020603050405020304" pitchFamily="18" charset="0"/>
                <a:cs typeface="Times New Roman" panose="02020603050405020304" pitchFamily="18" charset="0"/>
              </a:rPr>
              <a:t>Vân </a:t>
            </a:r>
          </a:p>
          <a:p>
            <a:pPr lvl="0" defTabSz="914400">
              <a:spcBef>
                <a:spcPts val="0"/>
              </a:spcBef>
              <a:buNone/>
              <a:defRPr/>
            </a:pPr>
            <a:r>
              <a:rPr lang="en-US" sz="2000" smtClean="0">
                <a:solidFill>
                  <a:prstClr val="black"/>
                </a:solidFill>
                <a:latin typeface="Times New Roman" panose="02020603050405020304" pitchFamily="18" charset="0"/>
                <a:cs typeface="Times New Roman" panose="02020603050405020304" pitchFamily="18" charset="0"/>
              </a:rPr>
              <a:t>đã </a:t>
            </a:r>
            <a:r>
              <a:rPr lang="en-US" sz="2000">
                <a:solidFill>
                  <a:prstClr val="black"/>
                </a:solidFill>
                <a:latin typeface="Times New Roman" panose="02020603050405020304" pitchFamily="18" charset="0"/>
                <a:cs typeface="Times New Roman" panose="02020603050405020304" pitchFamily="18" charset="0"/>
              </a:rPr>
              <a:t>vượt qua nỗi sợ và chủ động làm quen với các bạn</a:t>
            </a:r>
            <a:r>
              <a:rPr lang="en-US" sz="2000" smtClean="0">
                <a:solidFill>
                  <a:prstClr val="black"/>
                </a:solidFill>
                <a:latin typeface="Times New Roman" panose="02020603050405020304" pitchFamily="18" charset="0"/>
                <a:cs typeface="Times New Roman" panose="02020603050405020304" pitchFamily="18" charset="0"/>
              </a:rPr>
              <a:t>.</a:t>
            </a:r>
            <a:endParaRPr lang="en-US" sz="2000">
              <a:solidFill>
                <a:prstClr val="black"/>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6" idx="3"/>
            <a:endCxn id="7" idx="3"/>
          </p:cNvCxnSpPr>
          <p:nvPr/>
        </p:nvCxnSpPr>
        <p:spPr>
          <a:xfrm flipV="1">
            <a:off x="2488751" y="3110931"/>
            <a:ext cx="417241" cy="6016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a:stCxn id="6" idx="3"/>
            <a:endCxn id="8" idx="3"/>
          </p:cNvCxnSpPr>
          <p:nvPr/>
        </p:nvCxnSpPr>
        <p:spPr>
          <a:xfrm>
            <a:off x="2488751" y="3712619"/>
            <a:ext cx="417241" cy="18719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xmlns="" id="{D0562F65-926F-443A-959A-EC21D3CCACE5}"/>
              </a:ext>
            </a:extLst>
          </p:cNvPr>
          <p:cNvPicPr>
            <a:picLocks noChangeAspect="1"/>
          </p:cNvPicPr>
          <p:nvPr/>
        </p:nvPicPr>
        <p:blipFill>
          <a:blip r:embed="rId2"/>
          <a:stretch>
            <a:fillRect/>
          </a:stretch>
        </p:blipFill>
        <p:spPr>
          <a:xfrm>
            <a:off x="117230" y="797170"/>
            <a:ext cx="4088298" cy="1957754"/>
          </a:xfrm>
          <a:prstGeom prst="rect">
            <a:avLst/>
          </a:prstGeom>
        </p:spPr>
      </p:pic>
      <p:sp>
        <p:nvSpPr>
          <p:cNvPr id="13" name="TextBox 12">
            <a:extLst>
              <a:ext uri="{FF2B5EF4-FFF2-40B4-BE49-F238E27FC236}">
                <a16:creationId xmlns:a16="http://schemas.microsoft.com/office/drawing/2014/main" xmlns="" id="{04A44894-AC87-4E36-A3A4-D069ABC76E0E}"/>
              </a:ext>
            </a:extLst>
          </p:cNvPr>
          <p:cNvSpPr txBox="1"/>
          <p:nvPr/>
        </p:nvSpPr>
        <p:spPr>
          <a:xfrm>
            <a:off x="4240168" y="785447"/>
            <a:ext cx="4810048" cy="1938992"/>
          </a:xfrm>
          <a:prstGeom prst="rect">
            <a:avLst/>
          </a:prstGeom>
          <a:solidFill>
            <a:schemeClr val="accent5">
              <a:lumMod val="40000"/>
              <a:lumOff val="60000"/>
            </a:schemeClr>
          </a:solidFill>
          <a:ln>
            <a:solidFill>
              <a:schemeClr val="accent5">
                <a:lumMod val="20000"/>
                <a:lumOff val="80000"/>
              </a:schemeClr>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2.Hôm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8" name="Rectangle 58"/>
          <p:cNvSpPr>
            <a:spLocks noChangeArrowheads="1"/>
          </p:cNvSpPr>
          <p:nvPr/>
        </p:nvSpPr>
        <p:spPr bwMode="auto">
          <a:xfrm flipH="1">
            <a:off x="2861491" y="4373827"/>
            <a:ext cx="6188724" cy="628998"/>
          </a:xfrm>
          <a:prstGeom prst="rect">
            <a:avLst/>
          </a:prstGeom>
          <a:solidFill>
            <a:srgbClr val="92D050"/>
          </a:solidFill>
          <a:ln>
            <a:solidFill>
              <a:schemeClr val="accent6">
                <a:lumMod val="75000"/>
              </a:schemeClr>
            </a:solidFill>
            <a:prstDash val="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lvl="0" defTabSz="914400">
              <a:spcBef>
                <a:spcPts val="0"/>
              </a:spcBef>
              <a:buNone/>
              <a:defRPr/>
            </a:pPr>
            <a:r>
              <a:rPr lang="en-US" sz="2000" smtClean="0">
                <a:solidFill>
                  <a:prstClr val="black"/>
                </a:solidFill>
                <a:latin typeface="Times New Roman" panose="02020603050405020304" pitchFamily="18" charset="0"/>
                <a:cs typeface="Times New Roman" panose="02020603050405020304" pitchFamily="18" charset="0"/>
              </a:rPr>
              <a:t>Em còn cách ứng xử nào khác giúp Vân không?</a:t>
            </a:r>
            <a:endParaRPr lang="en-US" sz="2000">
              <a:solidFill>
                <a:prstClr val="black"/>
              </a:solidFill>
              <a:latin typeface="Times New Roman" panose="02020603050405020304" pitchFamily="18" charset="0"/>
              <a:cs typeface="Times New Roman" panose="02020603050405020304" pitchFamily="18" charset="0"/>
            </a:endParaRPr>
          </a:p>
        </p:txBody>
      </p:sp>
      <p:cxnSp>
        <p:nvCxnSpPr>
          <p:cNvPr id="14" name="Straight Arrow Connector 13"/>
          <p:cNvCxnSpPr>
            <a:endCxn id="28" idx="3"/>
          </p:cNvCxnSpPr>
          <p:nvPr/>
        </p:nvCxnSpPr>
        <p:spPr>
          <a:xfrm>
            <a:off x="2488751" y="3734438"/>
            <a:ext cx="372740" cy="9538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62984222"/>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right)">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3"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3BDCBC7A-AD99-4BC2-AE1C-25BB76AB289D}"/>
              </a:ext>
            </a:extLst>
          </p:cNvPr>
          <p:cNvSpPr txBox="1">
            <a:spLocks/>
          </p:cNvSpPr>
          <p:nvPr/>
        </p:nvSpPr>
        <p:spPr>
          <a:xfrm>
            <a:off x="480645" y="86214"/>
            <a:ext cx="4533315" cy="584077"/>
          </a:xfrm>
          <a:prstGeom prst="rect">
            <a:avLst/>
          </a:prstGeom>
          <a:solidFill>
            <a:schemeClr val="bg1"/>
          </a:solidFill>
          <a:ln>
            <a:solidFill>
              <a:schemeClr val="accent6">
                <a:lumMod val="75000"/>
              </a:schemeClr>
            </a:solidFill>
            <a:prstDash val="dash"/>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US" sz="3000" b="1" smtClean="0">
                <a:solidFill>
                  <a:srgbClr val="7030A0"/>
                </a:solidFill>
                <a:latin typeface="Times New Roman" panose="02020603050405020304" pitchFamily="18" charset="0"/>
                <a:cs typeface="Times New Roman" panose="02020603050405020304" pitchFamily="18" charset="0"/>
              </a:rPr>
              <a:t>Bài 2: Xử lí tình huống?</a:t>
            </a:r>
            <a:endParaRPr lang="en-US" sz="3000" b="1" dirty="0">
              <a:solidFill>
                <a:srgbClr val="7030A0"/>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xmlns="" id="{BB3A8589-9BDC-42C9-8741-139C919AAE19}"/>
              </a:ext>
            </a:extLst>
          </p:cNvPr>
          <p:cNvPicPr>
            <a:picLocks noChangeAspect="1"/>
          </p:cNvPicPr>
          <p:nvPr/>
        </p:nvPicPr>
        <p:blipFill rotWithShape="1">
          <a:blip r:embed="rId3"/>
          <a:srcRect t="10340"/>
          <a:stretch/>
        </p:blipFill>
        <p:spPr>
          <a:xfrm>
            <a:off x="58619" y="1852248"/>
            <a:ext cx="4466492" cy="3059722"/>
          </a:xfrm>
          <a:prstGeom prst="rect">
            <a:avLst/>
          </a:prstGeom>
        </p:spPr>
      </p:pic>
      <p:pic>
        <p:nvPicPr>
          <p:cNvPr id="41" name="Picture 40">
            <a:extLst>
              <a:ext uri="{FF2B5EF4-FFF2-40B4-BE49-F238E27FC236}">
                <a16:creationId xmlns:a16="http://schemas.microsoft.com/office/drawing/2014/main" xmlns="" id="{207DCB35-DA12-4A5A-8DF5-1E331A593EFF}"/>
              </a:ext>
            </a:extLst>
          </p:cNvPr>
          <p:cNvPicPr>
            <a:picLocks noChangeAspect="1"/>
          </p:cNvPicPr>
          <p:nvPr/>
        </p:nvPicPr>
        <p:blipFill rotWithShape="1">
          <a:blip r:embed="rId4"/>
          <a:srcRect t="16883"/>
          <a:stretch/>
        </p:blipFill>
        <p:spPr>
          <a:xfrm>
            <a:off x="4513388" y="1852246"/>
            <a:ext cx="4583720" cy="3059723"/>
          </a:xfrm>
          <a:prstGeom prst="rect">
            <a:avLst/>
          </a:prstGeom>
        </p:spPr>
      </p:pic>
      <p:sp>
        <p:nvSpPr>
          <p:cNvPr id="2" name="Rectangle 1"/>
          <p:cNvSpPr/>
          <p:nvPr/>
        </p:nvSpPr>
        <p:spPr>
          <a:xfrm>
            <a:off x="77009" y="800078"/>
            <a:ext cx="4354314" cy="707886"/>
          </a:xfrm>
          <a:prstGeom prst="rect">
            <a:avLst/>
          </a:prstGeom>
          <a:solidFill>
            <a:schemeClr val="accent6">
              <a:lumMod val="40000"/>
              <a:lumOff val="60000"/>
            </a:schemeClr>
          </a:solidFill>
          <a:ln>
            <a:solidFill>
              <a:srgbClr val="00B050"/>
            </a:solidFill>
            <a:prstDash val="dash"/>
          </a:ln>
        </p:spPr>
        <p:txBody>
          <a:bodyPr wrap="square">
            <a:spAutoFit/>
          </a:bodyPr>
          <a:lstStyle/>
          <a:p>
            <a:r>
              <a:rPr lang="en-US" sz="2000" smtClean="0">
                <a:latin typeface="Times New Roman" panose="02020603050405020304" pitchFamily="18" charset="0"/>
                <a:cs typeface="Times New Roman" panose="02020603050405020304" pitchFamily="18" charset="0"/>
              </a:rPr>
              <a:t>1. Các </a:t>
            </a:r>
            <a:r>
              <a:rPr lang="en-US" sz="2000">
                <a:latin typeface="Times New Roman" panose="02020603050405020304" pitchFamily="18" charset="0"/>
                <a:cs typeface="Times New Roman" panose="02020603050405020304" pitchFamily="18" charset="0"/>
              </a:rPr>
              <a:t>bạn trong lớp thường trêu em </a:t>
            </a:r>
            <a:r>
              <a:rPr lang="en-US" sz="2000" smtClean="0">
                <a:latin typeface="Times New Roman" panose="02020603050405020304" pitchFamily="18" charset="0"/>
                <a:cs typeface="Times New Roman" panose="02020603050405020304" pitchFamily="18" charset="0"/>
              </a:rPr>
              <a:t>“béo ú” khiến </a:t>
            </a:r>
            <a:r>
              <a:rPr lang="en-US" sz="2000">
                <a:latin typeface="Times New Roman" panose="02020603050405020304" pitchFamily="18" charset="0"/>
                <a:cs typeface="Times New Roman" panose="02020603050405020304" pitchFamily="18" charset="0"/>
              </a:rPr>
              <a:t>em bực </a:t>
            </a:r>
            <a:r>
              <a:rPr lang="en-US" sz="2000" smtClean="0">
                <a:latin typeface="Times New Roman" panose="02020603050405020304" pitchFamily="18" charset="0"/>
                <a:cs typeface="Times New Roman" panose="02020603050405020304" pitchFamily="18" charset="0"/>
              </a:rPr>
              <a:t>bội.</a:t>
            </a:r>
            <a:endParaRPr lang="en-US" sz="2000" dirty="0">
              <a:latin typeface="Times New Roman" panose="02020603050405020304" pitchFamily="18" charset="0"/>
              <a:cs typeface="Times New Roman" panose="02020603050405020304" pitchFamily="18" charset="0"/>
            </a:endParaRPr>
          </a:p>
        </p:txBody>
      </p:sp>
      <p:sp>
        <p:nvSpPr>
          <p:cNvPr id="42" name="Rectangle 41"/>
          <p:cNvSpPr/>
          <p:nvPr/>
        </p:nvSpPr>
        <p:spPr>
          <a:xfrm>
            <a:off x="4595449" y="776554"/>
            <a:ext cx="4501659" cy="1015663"/>
          </a:xfrm>
          <a:prstGeom prst="rect">
            <a:avLst/>
          </a:prstGeom>
          <a:solidFill>
            <a:srgbClr val="FDF2C3"/>
          </a:solidFill>
          <a:ln>
            <a:solidFill>
              <a:srgbClr val="CC00CC"/>
            </a:solidFill>
            <a:prstDash val="sysDash"/>
          </a:ln>
        </p:spPr>
        <p:txBody>
          <a:bodyPr wrap="square">
            <a:spAutoFit/>
          </a:bodyPr>
          <a:lstStyle/>
          <a:p>
            <a:pPr algn="just"/>
            <a:r>
              <a:rPr lang="en-US" sz="2000">
                <a:latin typeface="Times New Roman" panose="02020603050405020304" pitchFamily="18" charset="0"/>
                <a:cs typeface="Times New Roman" panose="02020603050405020304" pitchFamily="18" charset="0"/>
              </a:rPr>
              <a:t>2</a:t>
            </a:r>
            <a:r>
              <a:rPr lang="en-US" sz="2000" smtClean="0">
                <a:latin typeface="Times New Roman" panose="02020603050405020304" pitchFamily="18" charset="0"/>
                <a:cs typeface="Times New Roman" panose="02020603050405020304" pitchFamily="18" charset="0"/>
              </a:rPr>
              <a:t>. Một người bạn thân bỗng nhiên không nói chuyện với em và bảo các bạn khác không chơi cùng, khiến em rất buồn.</a:t>
            </a:r>
            <a:endParaRPr lang="en-US" sz="2000" dirty="0">
              <a:latin typeface="Times New Roman" panose="02020603050405020304" pitchFamily="18" charset="0"/>
              <a:cs typeface="Times New Roman" panose="02020603050405020304" pitchFamily="18" charset="0"/>
            </a:endParaRPr>
          </a:p>
        </p:txBody>
      </p:sp>
      <p:sp>
        <p:nvSpPr>
          <p:cNvPr id="3" name="Cloud Callout 2"/>
          <p:cNvSpPr/>
          <p:nvPr/>
        </p:nvSpPr>
        <p:spPr>
          <a:xfrm>
            <a:off x="5310554" y="86214"/>
            <a:ext cx="3352800" cy="584077"/>
          </a:xfrm>
          <a:prstGeom prst="cloudCallout">
            <a:avLst>
              <a:gd name="adj1" fmla="val -70833"/>
              <a:gd name="adj2" fmla="val 58486"/>
            </a:avLst>
          </a:prstGeom>
          <a:solidFill>
            <a:schemeClr val="bg1"/>
          </a:solidFill>
          <a:ln>
            <a:solidFill>
              <a:srgbClr val="FD8C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7030A0"/>
                </a:solidFill>
                <a:latin typeface="Times New Roman" pitchFamily="18" charset="0"/>
                <a:cs typeface="Times New Roman" pitchFamily="18" charset="0"/>
              </a:rPr>
              <a:t>HS đóng vai theo nhóm xử lí tình huống</a:t>
            </a:r>
            <a:endParaRPr lang="vi-VN" sz="1600" b="1">
              <a:solidFill>
                <a:srgbClr val="7030A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75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21" presetClass="entr" presetSubtype="1"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heel(1)">
                                      <p:cBhvr>
                                        <p:cTn id="18" dur="75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TextBox 5"/>
          <p:cNvSpPr txBox="1"/>
          <p:nvPr/>
        </p:nvSpPr>
        <p:spPr>
          <a:xfrm>
            <a:off x="342132" y="282728"/>
            <a:ext cx="8635578" cy="807914"/>
          </a:xfrm>
          <a:prstGeom prst="rect">
            <a:avLst/>
          </a:prstGeom>
          <a:solidFill>
            <a:schemeClr val="accent6">
              <a:lumMod val="20000"/>
              <a:lumOff val="80000"/>
            </a:schemeClr>
          </a:solidFill>
          <a:ln>
            <a:solidFill>
              <a:schemeClr val="accent6">
                <a:lumMod val="75000"/>
              </a:schemeClr>
            </a:solidFill>
            <a:prstDash val="dashDot"/>
          </a:ln>
        </p:spPr>
        <p:txBody>
          <a:bodyPr wrap="square" lIns="68580" tIns="34290" rIns="68580" bIns="34290" rtlCol="0">
            <a:spAutoFit/>
          </a:bodyPr>
          <a:lstStyle/>
          <a:p>
            <a:pPr algn="just">
              <a:defRPr/>
            </a:pPr>
            <a:r>
              <a:rPr lang="en-US" sz="1400">
                <a:latin typeface="Calibri"/>
              </a:rPr>
              <a:t> </a:t>
            </a:r>
            <a:r>
              <a:rPr lang="en-US" sz="1400" smtClean="0">
                <a:latin typeface="Calibri"/>
              </a:rPr>
              <a:t>  </a:t>
            </a:r>
            <a:r>
              <a:rPr lang="en-US" sz="2400" smtClean="0">
                <a:latin typeface="Times New Roman" pitchFamily="18" charset="0"/>
                <a:cs typeface="Times New Roman" pitchFamily="18" charset="0"/>
              </a:rPr>
              <a:t>Liên hệ: Em </a:t>
            </a:r>
            <a:r>
              <a:rPr lang="en-US" sz="2400" dirty="0" err="1">
                <a:latin typeface="Times New Roman" pitchFamily="18" charset="0"/>
                <a:cs typeface="Times New Roman" pitchFamily="18" charset="0"/>
              </a:rPr>
              <a:t>dành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Sau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giận</a:t>
            </a:r>
            <a:r>
              <a:rPr lang="en-US" sz="2400" dirty="0">
                <a:latin typeface="Times New Roman" pitchFamily="18" charset="0"/>
                <a:cs typeface="Times New Roman" pitchFamily="18" charset="0"/>
              </a:rPr>
              <a:t>.</a:t>
            </a:r>
          </a:p>
        </p:txBody>
      </p:sp>
      <p:pic>
        <p:nvPicPr>
          <p:cNvPr id="37" name="Picture 36">
            <a:extLst>
              <a:ext uri="{FF2B5EF4-FFF2-40B4-BE49-F238E27FC236}">
                <a16:creationId xmlns:a16="http://schemas.microsoft.com/office/drawing/2014/main" xmlns="" id="{2A1986F1-DB8E-4DD1-8FF9-592C74DEFF86}"/>
              </a:ext>
            </a:extLst>
          </p:cNvPr>
          <p:cNvPicPr>
            <a:picLocks noChangeAspect="1"/>
          </p:cNvPicPr>
          <p:nvPr/>
        </p:nvPicPr>
        <p:blipFill rotWithShape="1">
          <a:blip r:embed="rId3"/>
          <a:srcRect l="786" t="19253" b="-100"/>
          <a:stretch/>
        </p:blipFill>
        <p:spPr>
          <a:xfrm>
            <a:off x="609598" y="1219201"/>
            <a:ext cx="7940042" cy="3352799"/>
          </a:xfrm>
          <a:prstGeom prst="rect">
            <a:avLst/>
          </a:prstGeom>
        </p:spPr>
      </p:pic>
    </p:spTree>
    <p:extLst>
      <p:ext uri="{BB962C8B-B14F-4D97-AF65-F5344CB8AC3E}">
        <p14:creationId xmlns:p14="http://schemas.microsoft.com/office/powerpoint/2010/main" val="2890131005"/>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ẢNG HÌNH NÊN MỚI\4fb030da205eab9c94af2b971ee7df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5775"/>
            <a:ext cx="9061939" cy="4564559"/>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
            <a:extLst>
              <a:ext uri="{FF2B5EF4-FFF2-40B4-BE49-F238E27FC236}">
                <a16:creationId xmlns:a16="http://schemas.microsoft.com/office/drawing/2014/main" xmlns="" id="{AFC6B844-A215-4606-A28F-D28C486FED8E}"/>
              </a:ext>
            </a:extLst>
          </p:cNvPr>
          <p:cNvSpPr txBox="1"/>
          <p:nvPr/>
        </p:nvSpPr>
        <p:spPr>
          <a:xfrm>
            <a:off x="501898" y="104860"/>
            <a:ext cx="2197867" cy="530915"/>
          </a:xfrm>
          <a:prstGeom prst="rect">
            <a:avLst/>
          </a:prstGeom>
          <a:solidFill>
            <a:schemeClr val="bg1"/>
          </a:solidFill>
        </p:spPr>
        <p:txBody>
          <a:bodyPr wrap="square" lIns="68580" tIns="34290" rIns="68580" bIns="34290" rtlCol="0">
            <a:spAutoFit/>
          </a:bodyPr>
          <a:lstStyle/>
          <a:p>
            <a:r>
              <a:rPr lang="en-US" altLang="zh-CN" sz="3000" b="1" smtClean="0">
                <a:solidFill>
                  <a:srgbClr val="FC4280"/>
                </a:solidFill>
                <a:latin typeface="Times New Roman" pitchFamily="18" charset="0"/>
                <a:cs typeface="Times New Roman" pitchFamily="18" charset="0"/>
                <a:sym typeface="+mn-lt"/>
              </a:rPr>
              <a:t>Vận dụng</a:t>
            </a:r>
            <a:endParaRPr lang="zh-CN" altLang="en-US" sz="3000" b="1" dirty="0">
              <a:solidFill>
                <a:srgbClr val="FC4280"/>
              </a:solidFill>
              <a:latin typeface="Times New Roman" pitchFamily="18" charset="0"/>
              <a:cs typeface="Times New Roman" pitchFamily="18" charset="0"/>
              <a:sym typeface="+mn-lt"/>
            </a:endParaRPr>
          </a:p>
        </p:txBody>
      </p:sp>
      <p:sp>
        <p:nvSpPr>
          <p:cNvPr id="21" name="Rectangle 20"/>
          <p:cNvSpPr/>
          <p:nvPr/>
        </p:nvSpPr>
        <p:spPr>
          <a:xfrm>
            <a:off x="1992923" y="1388778"/>
            <a:ext cx="5908431" cy="1638910"/>
          </a:xfrm>
          <a:prstGeom prst="rect">
            <a:avLst/>
          </a:prstGeom>
          <a:solidFill>
            <a:schemeClr val="bg1"/>
          </a:solidFill>
          <a:ln w="6350">
            <a:solidFill>
              <a:schemeClr val="bg1"/>
            </a:solidFill>
            <a:prstDash val="dash"/>
          </a:ln>
        </p:spPr>
        <p:txBody>
          <a:bodyPr wrap="square" lIns="68580" tIns="34290" rIns="68580" bIns="34290">
            <a:spAutoFit/>
          </a:bodyPr>
          <a:lstStyle/>
          <a:p>
            <a:pPr algn="just"/>
            <a:r>
              <a:rPr lang="en-US" sz="3400" b="1" smtClean="0">
                <a:solidFill>
                  <a:schemeClr val="accent5"/>
                </a:solidFill>
                <a:latin typeface="Times New Roman" pitchFamily="18" charset="0"/>
                <a:cs typeface="Times New Roman" pitchFamily="18" charset="0"/>
              </a:rPr>
              <a:t> Chia sẻ những cảm xúc tiêu cực mà em đã gặp phải và cách kiềm chế những cảm xúc đó.</a:t>
            </a:r>
            <a:endParaRPr lang="vi-VN" sz="3400" b="1">
              <a:solidFill>
                <a:schemeClr val="accent5"/>
              </a:solidFill>
              <a:latin typeface="Times New Roman" pitchFamily="18" charset="0"/>
              <a:cs typeface="Times New Roman" pitchFamily="18" charset="0"/>
            </a:endParaRPr>
          </a:p>
        </p:txBody>
      </p:sp>
    </p:spTree>
    <p:extLst>
      <p:ext uri="{BB962C8B-B14F-4D97-AF65-F5344CB8AC3E}">
        <p14:creationId xmlns:p14="http://schemas.microsoft.com/office/powerpoint/2010/main" val="417123153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an 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1323" y="844062"/>
            <a:ext cx="7924799" cy="3729648"/>
          </a:xfrm>
        </p:spPr>
      </p:pic>
      <p:sp>
        <p:nvSpPr>
          <p:cNvPr id="6" name="TextBox 5"/>
          <p:cNvSpPr txBox="1"/>
          <p:nvPr/>
        </p:nvSpPr>
        <p:spPr>
          <a:xfrm>
            <a:off x="1310640" y="206208"/>
            <a:ext cx="6644639" cy="553998"/>
          </a:xfrm>
          <a:prstGeom prst="rect">
            <a:avLst/>
          </a:prstGeom>
          <a:solidFill>
            <a:schemeClr val="accent6">
              <a:lumMod val="40000"/>
              <a:lumOff val="60000"/>
            </a:schemeClr>
          </a:solidFill>
          <a:ln>
            <a:solidFill>
              <a:srgbClr val="00B05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CC00CC"/>
                </a:solidFill>
                <a:latin typeface="Times New Roman" pitchFamily="18" charset="0"/>
                <a:cs typeface="Times New Roman" pitchFamily="18" charset="0"/>
              </a:rPr>
              <a:t>Cách kiềm chế cảm xúc tiêu cực</a:t>
            </a:r>
            <a:endParaRPr kumimoji="0" lang="en-US" sz="3000" b="1" i="0" u="none" strike="noStrike" kern="1200" cap="none" spc="0" normalizeH="0" baseline="0" noProof="0" dirty="0">
              <a:ln>
                <a:noFill/>
              </a:ln>
              <a:solidFill>
                <a:srgbClr val="CC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653025111"/>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395502" y="1396903"/>
            <a:ext cx="2396158" cy="2373833"/>
            <a:chOff x="4527336" y="1862537"/>
            <a:chExt cx="3194877" cy="3165111"/>
          </a:xfrm>
        </p:grpSpPr>
        <p:sp>
          <p:nvSpPr>
            <p:cNvPr id="17" name="Line 8"/>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cs typeface="+mn-ea"/>
                <a:sym typeface="+mn-lt"/>
              </a:endParaRPr>
            </a:p>
          </p:txBody>
        </p:sp>
        <p:cxnSp>
          <p:nvCxnSpPr>
            <p:cNvPr id="18" name="AutoShape 13"/>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20" name="AutoShape 26"/>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22" name="AutoShape 39"/>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23" name="AutoShape 52"/>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35" name="AutoShape 59"/>
          <p:cNvSpPr>
            <a:spLocks noChangeArrowheads="1"/>
          </p:cNvSpPr>
          <p:nvPr/>
        </p:nvSpPr>
        <p:spPr bwMode="auto">
          <a:xfrm>
            <a:off x="3997569" y="2021988"/>
            <a:ext cx="996364" cy="976323"/>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36" name="AutoShape 59"/>
          <p:cNvSpPr>
            <a:spLocks noChangeArrowheads="1"/>
          </p:cNvSpPr>
          <p:nvPr/>
        </p:nvSpPr>
        <p:spPr bwMode="auto">
          <a:xfrm>
            <a:off x="3727393" y="1316536"/>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37" name="AutoShape 59"/>
          <p:cNvSpPr>
            <a:spLocks noChangeArrowheads="1"/>
          </p:cNvSpPr>
          <p:nvPr/>
        </p:nvSpPr>
        <p:spPr bwMode="auto">
          <a:xfrm>
            <a:off x="3456521" y="1831486"/>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38" name="AutoShape 59"/>
          <p:cNvSpPr>
            <a:spLocks noChangeArrowheads="1"/>
          </p:cNvSpPr>
          <p:nvPr/>
        </p:nvSpPr>
        <p:spPr bwMode="auto">
          <a:xfrm>
            <a:off x="3456521" y="311886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39" name="AutoShape 59"/>
          <p:cNvSpPr>
            <a:spLocks noChangeArrowheads="1"/>
          </p:cNvSpPr>
          <p:nvPr/>
        </p:nvSpPr>
        <p:spPr bwMode="auto">
          <a:xfrm>
            <a:off x="3727393" y="3684416"/>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40" name="AutoShape 59"/>
          <p:cNvSpPr>
            <a:spLocks noChangeArrowheads="1"/>
          </p:cNvSpPr>
          <p:nvPr/>
        </p:nvSpPr>
        <p:spPr bwMode="auto">
          <a:xfrm>
            <a:off x="5242478" y="1316536"/>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41" name="AutoShape 59"/>
          <p:cNvSpPr>
            <a:spLocks noChangeArrowheads="1"/>
          </p:cNvSpPr>
          <p:nvPr/>
        </p:nvSpPr>
        <p:spPr bwMode="auto">
          <a:xfrm>
            <a:off x="5534184" y="184339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42" name="AutoShape 59"/>
          <p:cNvSpPr>
            <a:spLocks noChangeArrowheads="1"/>
          </p:cNvSpPr>
          <p:nvPr/>
        </p:nvSpPr>
        <p:spPr bwMode="auto">
          <a:xfrm>
            <a:off x="5541625" y="3124816"/>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43" name="AutoShape 59"/>
          <p:cNvSpPr>
            <a:spLocks noChangeArrowheads="1"/>
          </p:cNvSpPr>
          <p:nvPr/>
        </p:nvSpPr>
        <p:spPr bwMode="auto">
          <a:xfrm>
            <a:off x="5252895" y="3684416"/>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44" name="AutoShape 59"/>
          <p:cNvSpPr>
            <a:spLocks noChangeArrowheads="1"/>
          </p:cNvSpPr>
          <p:nvPr/>
        </p:nvSpPr>
        <p:spPr bwMode="auto">
          <a:xfrm>
            <a:off x="3319600" y="2502708"/>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45" name="AutoShape 59"/>
          <p:cNvSpPr>
            <a:spLocks noChangeArrowheads="1"/>
          </p:cNvSpPr>
          <p:nvPr/>
        </p:nvSpPr>
        <p:spPr bwMode="auto">
          <a:xfrm>
            <a:off x="5688967" y="2502708"/>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mn-lt"/>
              <a:ea typeface="+mn-ea"/>
              <a:cs typeface="+mn-ea"/>
              <a:sym typeface="+mn-lt"/>
            </a:endParaRPr>
          </a:p>
        </p:txBody>
      </p:sp>
      <p:sp>
        <p:nvSpPr>
          <p:cNvPr id="52" name="Text Box 53"/>
          <p:cNvSpPr txBox="1">
            <a:spLocks noChangeArrowheads="1"/>
          </p:cNvSpPr>
          <p:nvPr/>
        </p:nvSpPr>
        <p:spPr bwMode="auto">
          <a:xfrm>
            <a:off x="5912211" y="2388363"/>
            <a:ext cx="2189285" cy="384721"/>
          </a:xfrm>
          <a:prstGeom prst="rect">
            <a:avLst/>
          </a:prstGeom>
          <a:solidFill>
            <a:srgbClr val="5CD2EA"/>
          </a:solidFill>
          <a:ln>
            <a:noFill/>
          </a:ln>
        </p:spPr>
        <p:txBody>
          <a:bodyPr>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defRPr/>
            </a:pPr>
            <a:r>
              <a:rPr lang="en-US" altLang="zh-CN" sz="1900" b="1" smtClean="0">
                <a:latin typeface="Times New Roman" pitchFamily="18" charset="0"/>
                <a:ea typeface="Adobe Fan Heiti Std B" panose="020B0700000000000000" pitchFamily="34" charset="-128"/>
                <a:cs typeface="Times New Roman" pitchFamily="18" charset="0"/>
              </a:rPr>
              <a:t>Kể với người thân</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53" name="Text Box 53"/>
          <p:cNvSpPr txBox="1">
            <a:spLocks noChangeArrowheads="1"/>
          </p:cNvSpPr>
          <p:nvPr/>
        </p:nvSpPr>
        <p:spPr bwMode="auto">
          <a:xfrm>
            <a:off x="5817899" y="3053403"/>
            <a:ext cx="2189285" cy="384721"/>
          </a:xfrm>
          <a:prstGeom prst="rect">
            <a:avLst/>
          </a:prstGeom>
          <a:solidFill>
            <a:srgbClr val="92D050"/>
          </a:solidFill>
          <a:ln>
            <a:noFill/>
          </a:ln>
        </p:spPr>
        <p:txBody>
          <a:bodyPr>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defRPr/>
            </a:pPr>
            <a:r>
              <a:rPr lang="en-US" altLang="zh-CN" sz="1900" b="1" smtClean="0">
                <a:latin typeface="Times New Roman" pitchFamily="18" charset="0"/>
                <a:ea typeface="Adobe Fan Heiti Std B" panose="020B0700000000000000" pitchFamily="34" charset="-128"/>
                <a:cs typeface="Times New Roman" pitchFamily="18" charset="0"/>
              </a:rPr>
              <a:t>Nói nhẹ nhàng</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54" name="Text Box 53"/>
          <p:cNvSpPr txBox="1">
            <a:spLocks noChangeArrowheads="1"/>
          </p:cNvSpPr>
          <p:nvPr/>
        </p:nvSpPr>
        <p:spPr bwMode="auto">
          <a:xfrm>
            <a:off x="5489535" y="3585417"/>
            <a:ext cx="2189285" cy="384721"/>
          </a:xfrm>
          <a:prstGeom prst="rect">
            <a:avLst/>
          </a:prstGeom>
          <a:solidFill>
            <a:schemeClr val="tx1">
              <a:lumMod val="50000"/>
              <a:lumOff val="50000"/>
            </a:schemeClr>
          </a:solidFill>
          <a:ln>
            <a:noFill/>
          </a:ln>
        </p:spPr>
        <p:txBody>
          <a:bodyPr>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defRPr/>
            </a:pPr>
            <a:r>
              <a:rPr lang="en-US" altLang="zh-CN" sz="1900" b="1" smtClean="0">
                <a:latin typeface="Times New Roman" pitchFamily="18" charset="0"/>
                <a:ea typeface="Adobe Fan Heiti Std B" panose="020B0700000000000000" pitchFamily="34" charset="-128"/>
                <a:cs typeface="Times New Roman" pitchFamily="18" charset="0"/>
              </a:rPr>
              <a:t>.......</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55" name="Text Box 53"/>
          <p:cNvSpPr txBox="1">
            <a:spLocks noChangeArrowheads="1"/>
          </p:cNvSpPr>
          <p:nvPr/>
        </p:nvSpPr>
        <p:spPr bwMode="auto">
          <a:xfrm>
            <a:off x="5720221" y="1146707"/>
            <a:ext cx="1677041" cy="384721"/>
          </a:xfrm>
          <a:prstGeom prst="rect">
            <a:avLst/>
          </a:prstGeom>
          <a:solidFill>
            <a:srgbClr val="FD8CB1"/>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defRPr/>
            </a:pPr>
            <a:r>
              <a:rPr lang="en-US" altLang="zh-CN" sz="1900" b="1" smtClean="0">
                <a:latin typeface="Times New Roman" pitchFamily="18" charset="0"/>
                <a:ea typeface="Adobe Fan Heiti Std B" panose="020B0700000000000000" pitchFamily="34" charset="-128"/>
                <a:cs typeface="Times New Roman" pitchFamily="18" charset="0"/>
              </a:rPr>
              <a:t>Hãy bình tình</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56" name="Text Box 53"/>
          <p:cNvSpPr txBox="1">
            <a:spLocks noChangeArrowheads="1"/>
          </p:cNvSpPr>
          <p:nvPr/>
        </p:nvSpPr>
        <p:spPr bwMode="auto">
          <a:xfrm>
            <a:off x="5778265" y="1746282"/>
            <a:ext cx="2189285" cy="384721"/>
          </a:xfrm>
          <a:prstGeom prst="rect">
            <a:avLst/>
          </a:prstGeom>
          <a:solidFill>
            <a:srgbClr val="FDF2C3"/>
          </a:solidFill>
          <a:ln>
            <a:noFill/>
          </a:ln>
        </p:spPr>
        <p:txBody>
          <a:bodyPr>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defRPr/>
            </a:pPr>
            <a:r>
              <a:rPr lang="en-US" altLang="zh-CN" sz="1900" b="1" smtClean="0">
                <a:solidFill>
                  <a:schemeClr val="tx1">
                    <a:lumMod val="85000"/>
                    <a:lumOff val="15000"/>
                  </a:schemeClr>
                </a:solidFill>
                <a:latin typeface="Times New Roman" pitchFamily="18" charset="0"/>
                <a:ea typeface="Adobe Fan Heiti Std B" panose="020B0700000000000000" pitchFamily="34" charset="-128"/>
                <a:cs typeface="Times New Roman" pitchFamily="18" charset="0"/>
              </a:rPr>
              <a:t>Chia </a:t>
            </a:r>
            <a:r>
              <a:rPr lang="en-US" altLang="zh-CN" sz="1900" b="1">
                <a:solidFill>
                  <a:schemeClr val="tx1">
                    <a:lumMod val="85000"/>
                    <a:lumOff val="15000"/>
                  </a:schemeClr>
                </a:solidFill>
                <a:latin typeface="Times New Roman" pitchFamily="18" charset="0"/>
                <a:ea typeface="Adobe Fan Heiti Std B" panose="020B0700000000000000" pitchFamily="34" charset="-128"/>
                <a:cs typeface="Times New Roman" pitchFamily="18" charset="0"/>
              </a:rPr>
              <a:t>sẻ với bạn bè</a:t>
            </a:r>
            <a:endParaRPr lang="en-US" altLang="zh-CN" sz="19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sp>
        <p:nvSpPr>
          <p:cNvPr id="57" name="Text Box 53"/>
          <p:cNvSpPr txBox="1">
            <a:spLocks noChangeArrowheads="1"/>
          </p:cNvSpPr>
          <p:nvPr/>
        </p:nvSpPr>
        <p:spPr bwMode="auto">
          <a:xfrm>
            <a:off x="2196207" y="1146707"/>
            <a:ext cx="1384992" cy="384721"/>
          </a:xfrm>
          <a:prstGeom prst="rect">
            <a:avLst/>
          </a:prstGeom>
          <a:solidFill>
            <a:srgbClr val="FD8CB1"/>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r">
              <a:defRPr/>
            </a:pPr>
            <a:r>
              <a:rPr lang="en-US" altLang="zh-CN" sz="1900" b="1" smtClean="0">
                <a:latin typeface="Times New Roman" pitchFamily="18" charset="0"/>
                <a:ea typeface="Adobe Fan Heiti Std B" panose="020B0700000000000000" pitchFamily="34" charset="-128"/>
                <a:cs typeface="Times New Roman" pitchFamily="18" charset="0"/>
              </a:rPr>
              <a:t>Hít thở sâu</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58" name="Text Box 53"/>
          <p:cNvSpPr txBox="1">
            <a:spLocks noChangeArrowheads="1"/>
          </p:cNvSpPr>
          <p:nvPr/>
        </p:nvSpPr>
        <p:spPr bwMode="auto">
          <a:xfrm>
            <a:off x="667116" y="3524457"/>
            <a:ext cx="2951043" cy="384721"/>
          </a:xfrm>
          <a:prstGeom prst="rect">
            <a:avLst/>
          </a:prstGeom>
          <a:solidFill>
            <a:schemeClr val="tx1">
              <a:lumMod val="50000"/>
              <a:lumOff val="50000"/>
            </a:schemeClr>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ctr">
              <a:defRPr/>
            </a:pPr>
            <a:r>
              <a:rPr lang="en-US" altLang="zh-CN" sz="1900" b="1" smtClean="0">
                <a:latin typeface="Times New Roman" pitchFamily="18" charset="0"/>
                <a:ea typeface="Adobe Fan Heiti Std B" panose="020B0700000000000000" pitchFamily="34" charset="-128"/>
                <a:cs typeface="Times New Roman" pitchFamily="18" charset="0"/>
              </a:rPr>
              <a:t>Viết ra những điều đó</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59" name="Text Box 53"/>
          <p:cNvSpPr txBox="1">
            <a:spLocks noChangeArrowheads="1"/>
          </p:cNvSpPr>
          <p:nvPr/>
        </p:nvSpPr>
        <p:spPr bwMode="auto">
          <a:xfrm>
            <a:off x="433755" y="1722978"/>
            <a:ext cx="2961748" cy="384721"/>
          </a:xfrm>
          <a:prstGeom prst="rect">
            <a:avLst/>
          </a:prstGeom>
          <a:solidFill>
            <a:srgbClr val="FDF2C3"/>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r">
              <a:defRPr/>
            </a:pPr>
            <a:r>
              <a:rPr lang="en-US" altLang="zh-CN" sz="1900" b="1" smtClean="0">
                <a:solidFill>
                  <a:schemeClr val="tx1"/>
                </a:solidFill>
                <a:latin typeface="Times New Roman" pitchFamily="18" charset="0"/>
                <a:ea typeface="Adobe Fan Heiti Std B" panose="020B0700000000000000" pitchFamily="34" charset="-128"/>
                <a:cs typeface="Times New Roman" pitchFamily="18" charset="0"/>
              </a:rPr>
              <a:t>Đếm chậm rãi từ 1 đến 10</a:t>
            </a:r>
            <a:endParaRPr lang="en-US" altLang="zh-CN" sz="1900" b="1" dirty="0">
              <a:solidFill>
                <a:schemeClr val="tx1"/>
              </a:solidFill>
              <a:latin typeface="Times New Roman" pitchFamily="18" charset="0"/>
              <a:ea typeface="Adobe Fan Heiti Std B" panose="020B0700000000000000" pitchFamily="34" charset="-128"/>
              <a:cs typeface="Times New Roman" pitchFamily="18" charset="0"/>
            </a:endParaRPr>
          </a:p>
        </p:txBody>
      </p:sp>
      <p:sp>
        <p:nvSpPr>
          <p:cNvPr id="60" name="Text Box 53"/>
          <p:cNvSpPr txBox="1">
            <a:spLocks noChangeArrowheads="1"/>
          </p:cNvSpPr>
          <p:nvPr/>
        </p:nvSpPr>
        <p:spPr bwMode="auto">
          <a:xfrm>
            <a:off x="1750506" y="2935816"/>
            <a:ext cx="1543665" cy="384721"/>
          </a:xfrm>
          <a:prstGeom prst="rect">
            <a:avLst/>
          </a:prstGeom>
          <a:solidFill>
            <a:schemeClr val="accent6"/>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r">
              <a:defRPr/>
            </a:pPr>
            <a:r>
              <a:rPr lang="en-US" altLang="zh-CN" sz="1900" b="1" smtClean="0">
                <a:latin typeface="Times New Roman" pitchFamily="18" charset="0"/>
                <a:ea typeface="Adobe Fan Heiti Std B" panose="020B0700000000000000" pitchFamily="34" charset="-128"/>
                <a:cs typeface="Times New Roman" pitchFamily="18" charset="0"/>
              </a:rPr>
              <a:t>Đọc truyện</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61" name="Text Box 53"/>
          <p:cNvSpPr txBox="1">
            <a:spLocks noChangeArrowheads="1"/>
          </p:cNvSpPr>
          <p:nvPr/>
        </p:nvSpPr>
        <p:spPr bwMode="auto">
          <a:xfrm>
            <a:off x="1914629" y="2376576"/>
            <a:ext cx="1379542" cy="384721"/>
          </a:xfrm>
          <a:prstGeom prst="rect">
            <a:avLst/>
          </a:prstGeom>
          <a:solidFill>
            <a:srgbClr val="00B0F0"/>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r">
              <a:defRPr/>
            </a:pPr>
            <a:r>
              <a:rPr lang="en-US" altLang="zh-CN" sz="1900" b="1" smtClean="0">
                <a:latin typeface="Times New Roman" pitchFamily="18" charset="0"/>
                <a:ea typeface="Adobe Fan Heiti Std B" panose="020B0700000000000000" pitchFamily="34" charset="-128"/>
                <a:cs typeface="Times New Roman" pitchFamily="18" charset="0"/>
              </a:rPr>
              <a:t>Nghe nhạc</a:t>
            </a:r>
            <a:endParaRPr lang="en-US" altLang="zh-CN" sz="1900" b="1" dirty="0">
              <a:latin typeface="Times New Roman" pitchFamily="18" charset="0"/>
              <a:ea typeface="Adobe Fan Heiti Std B" panose="020B0700000000000000" pitchFamily="34" charset="-128"/>
              <a:cs typeface="Times New Roman" pitchFamily="18" charset="0"/>
            </a:endParaRPr>
          </a:p>
        </p:txBody>
      </p:sp>
      <p:sp>
        <p:nvSpPr>
          <p:cNvPr id="65" name="Text Box 53"/>
          <p:cNvSpPr txBox="1">
            <a:spLocks noChangeArrowheads="1"/>
          </p:cNvSpPr>
          <p:nvPr/>
        </p:nvSpPr>
        <p:spPr bwMode="auto">
          <a:xfrm>
            <a:off x="1364757" y="46892"/>
            <a:ext cx="6261988" cy="861774"/>
          </a:xfrm>
          <a:prstGeom prst="rect">
            <a:avLst/>
          </a:prstGeom>
          <a:solidFill>
            <a:schemeClr val="bg1"/>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ctr">
              <a:defRPr/>
            </a:pPr>
            <a:r>
              <a:rPr lang="en-US" altLang="zh-CN" sz="2500" b="1" smtClean="0">
                <a:solidFill>
                  <a:srgbClr val="FC4280"/>
                </a:solidFill>
                <a:latin typeface="Times New Roman" pitchFamily="18" charset="0"/>
                <a:ea typeface="Adobe Fan Heiti Std B" panose="020B0700000000000000" pitchFamily="34" charset="-128"/>
                <a:cs typeface="Times New Roman" pitchFamily="18" charset="0"/>
              </a:rPr>
              <a:t>Hãy thực hiện những hành động sau </a:t>
            </a:r>
          </a:p>
          <a:p>
            <a:pPr algn="ctr">
              <a:defRPr/>
            </a:pPr>
            <a:r>
              <a:rPr lang="en-US" altLang="zh-CN" sz="2500" b="1" smtClean="0">
                <a:solidFill>
                  <a:srgbClr val="FC4280"/>
                </a:solidFill>
                <a:latin typeface="Times New Roman" pitchFamily="18" charset="0"/>
                <a:ea typeface="Adobe Fan Heiti Std B" panose="020B0700000000000000" pitchFamily="34" charset="-128"/>
                <a:cs typeface="Times New Roman" pitchFamily="18" charset="0"/>
              </a:rPr>
              <a:t>khi cảm thấy tức giận, mệt mỏi, lo lắng,...</a:t>
            </a:r>
            <a:endParaRPr lang="en-US" altLang="zh-CN" sz="2500" b="1" dirty="0">
              <a:solidFill>
                <a:srgbClr val="FC4280"/>
              </a:solidFill>
              <a:latin typeface="Times New Roman" pitchFamily="18" charset="0"/>
              <a:ea typeface="Adobe Fan Heiti Std B" panose="020B0700000000000000" pitchFamily="34" charset="-128"/>
              <a:cs typeface="Times New Roman" pitchFamily="18" charset="0"/>
            </a:endParaRPr>
          </a:p>
        </p:txBody>
      </p:sp>
    </p:spTree>
    <p:extLst>
      <p:ext uri="{BB962C8B-B14F-4D97-AF65-F5344CB8AC3E}">
        <p14:creationId xmlns:p14="http://schemas.microsoft.com/office/powerpoint/2010/main" val="3688005138"/>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randombar(horizontal)">
                                      <p:cBhvr>
                                        <p:cTn id="14" dur="500"/>
                                        <p:tgtEl>
                                          <p:spTgt spid="5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heel(1)">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anim calcmode="lin" valueType="num">
                                      <p:cBhvr>
                                        <p:cTn id="25" dur="500" fill="hold"/>
                                        <p:tgtEl>
                                          <p:spTgt spid="60"/>
                                        </p:tgtEl>
                                        <p:attrNameLst>
                                          <p:attrName>ppt_x</p:attrName>
                                        </p:attrNameLst>
                                      </p:cBhvr>
                                      <p:tavLst>
                                        <p:tav tm="0">
                                          <p:val>
                                            <p:strVal val="#ppt_x"/>
                                          </p:val>
                                        </p:tav>
                                        <p:tav tm="100000">
                                          <p:val>
                                            <p:strVal val="#ppt_x"/>
                                          </p:val>
                                        </p:tav>
                                      </p:tavLst>
                                    </p:anim>
                                    <p:anim calcmode="lin" valueType="num">
                                      <p:cBhvr>
                                        <p:cTn id="26"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randombar(horizontal)">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heel(1)">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randombar(horizontal)">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587" y="0"/>
            <a:ext cx="9143999" cy="5143500"/>
          </a:xfrm>
          <a:prstGeom prst="rect">
            <a:avLst/>
          </a:prstGeom>
        </p:spPr>
      </p:pic>
      <p:pic>
        <p:nvPicPr>
          <p:cNvPr id="5" name="图片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02154" y="2143589"/>
            <a:ext cx="871946" cy="3059460"/>
          </a:xfrm>
          <a:prstGeom prst="rect">
            <a:avLst/>
          </a:prstGeom>
        </p:spPr>
      </p:pic>
      <p:pic>
        <p:nvPicPr>
          <p:cNvPr id="6" name="图片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20587" y="3721100"/>
            <a:ext cx="2711668" cy="1422400"/>
          </a:xfrm>
          <a:prstGeom prst="rect">
            <a:avLst/>
          </a:prstGeom>
        </p:spPr>
      </p:pic>
      <p:grpSp>
        <p:nvGrpSpPr>
          <p:cNvPr id="39" name="组合 38"/>
          <p:cNvGrpSpPr/>
          <p:nvPr/>
        </p:nvGrpSpPr>
        <p:grpSpPr>
          <a:xfrm>
            <a:off x="1384299" y="984716"/>
            <a:ext cx="3008160" cy="558403"/>
            <a:chOff x="1384299" y="984716"/>
            <a:chExt cx="3008160" cy="558403"/>
          </a:xfrm>
        </p:grpSpPr>
        <p:sp>
          <p:nvSpPr>
            <p:cNvPr id="11" name="任意多边形 10"/>
            <p:cNvSpPr/>
            <p:nvPr>
              <p:custDataLst>
                <p:tags r:id="rId11"/>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Autofit/>
            </a:bodyPr>
            <a:lstStyle/>
            <a:p>
              <a:pPr algn="ctr">
                <a:defRPr/>
              </a:pPr>
              <a:r>
                <a:rPr lang="en-US" altLang="zh-CN" sz="2500" b="1" kern="0" smtClean="0">
                  <a:solidFill>
                    <a:srgbClr val="FFFFFF"/>
                  </a:solidFill>
                  <a:latin typeface="Times New Roman" pitchFamily="18" charset="0"/>
                  <a:ea typeface="Microsoft YaHei" panose="020B0503020204020204" pitchFamily="34" charset="-122"/>
                  <a:cs typeface="Times New Roman" pitchFamily="18" charset="0"/>
                </a:rPr>
                <a:t>Khởi động</a:t>
              </a:r>
              <a:endParaRPr lang="zh-CN" altLang="zh-CN" sz="2500" b="1" kern="0" dirty="0">
                <a:solidFill>
                  <a:srgbClr val="FFFFFF"/>
                </a:solidFill>
                <a:latin typeface="Times New Roman" pitchFamily="18" charset="0"/>
                <a:ea typeface="Microsoft YaHei" panose="020B0503020204020204" pitchFamily="34" charset="-122"/>
                <a:cs typeface="Times New Roman" pitchFamily="18" charset="0"/>
              </a:endParaRPr>
            </a:p>
          </p:txBody>
        </p:sp>
        <p:sp>
          <p:nvSpPr>
            <p:cNvPr id="12" name="Freeform 4"/>
            <p:cNvSpPr/>
            <p:nvPr>
              <p:custDataLst>
                <p:tags r:id="rId12"/>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sp>
          <p:nvSpPr>
            <p:cNvPr id="13" name="Freeform 16"/>
            <p:cNvSpPr/>
            <p:nvPr>
              <p:custDataLst>
                <p:tags r:id="rId13"/>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grpSp>
      <p:grpSp>
        <p:nvGrpSpPr>
          <p:cNvPr id="40" name="组合 39"/>
          <p:cNvGrpSpPr/>
          <p:nvPr/>
        </p:nvGrpSpPr>
        <p:grpSpPr>
          <a:xfrm>
            <a:off x="1384299" y="1757431"/>
            <a:ext cx="3008160" cy="559594"/>
            <a:chOff x="1384299" y="1757431"/>
            <a:chExt cx="3008160" cy="559594"/>
          </a:xfrm>
        </p:grpSpPr>
        <p:sp>
          <p:nvSpPr>
            <p:cNvPr id="14" name="任意多边形 13"/>
            <p:cNvSpPr/>
            <p:nvPr>
              <p:custDataLst>
                <p:tags r:id="rId8"/>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lvl="0" algn="ctr">
                <a:defRPr/>
              </a:pPr>
              <a:r>
                <a:rPr lang="en-US" altLang="zh-CN" sz="2500" b="1" kern="0" smtClean="0">
                  <a:solidFill>
                    <a:srgbClr val="FFFFFF"/>
                  </a:solidFill>
                  <a:latin typeface="Times New Roman" pitchFamily="18" charset="0"/>
                  <a:ea typeface="Microsoft YaHei" panose="020B0503020204020204" pitchFamily="34" charset="-122"/>
                  <a:cs typeface="Times New Roman" pitchFamily="18" charset="0"/>
                </a:rPr>
                <a:t>Khám phá</a:t>
              </a:r>
              <a:endParaRPr lang="zh-CN" altLang="zh-CN" sz="2500" b="1" kern="0" dirty="0">
                <a:solidFill>
                  <a:srgbClr val="FFFFFF"/>
                </a:solidFill>
                <a:latin typeface="Times New Roman" pitchFamily="18" charset="0"/>
                <a:ea typeface="Microsoft YaHei" panose="020B0503020204020204" pitchFamily="34" charset="-122"/>
                <a:cs typeface="Times New Roman" pitchFamily="18" charset="0"/>
              </a:endParaRPr>
            </a:p>
          </p:txBody>
        </p:sp>
        <p:sp>
          <p:nvSpPr>
            <p:cNvPr id="15" name="Freeform 7"/>
            <p:cNvSpPr/>
            <p:nvPr>
              <p:custDataLst>
                <p:tags r:id="rId9"/>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sp>
          <p:nvSpPr>
            <p:cNvPr id="16" name="Freeform 19"/>
            <p:cNvSpPr/>
            <p:nvPr>
              <p:custDataLst>
                <p:tags r:id="rId10"/>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grpSp>
      <p:grpSp>
        <p:nvGrpSpPr>
          <p:cNvPr id="41" name="组合 40"/>
          <p:cNvGrpSpPr/>
          <p:nvPr/>
        </p:nvGrpSpPr>
        <p:grpSpPr>
          <a:xfrm>
            <a:off x="4668466" y="1034076"/>
            <a:ext cx="3008159" cy="559593"/>
            <a:chOff x="4751539" y="984715"/>
            <a:chExt cx="3008159" cy="559593"/>
          </a:xfrm>
        </p:grpSpPr>
        <p:sp>
          <p:nvSpPr>
            <p:cNvPr id="17" name="任意多边形 16"/>
            <p:cNvSpPr/>
            <p:nvPr>
              <p:custDataLst>
                <p:tags r:id="rId5"/>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lvl="0" algn="ctr">
                <a:defRPr/>
              </a:pPr>
              <a:r>
                <a:rPr lang="en-US" altLang="zh-CN" sz="2500" b="1" kern="0" smtClean="0">
                  <a:solidFill>
                    <a:srgbClr val="FFFFFF"/>
                  </a:solidFill>
                  <a:latin typeface="Times New Roman" pitchFamily="18" charset="0"/>
                  <a:ea typeface="Microsoft YaHei" panose="020B0503020204020204" pitchFamily="34" charset="-122"/>
                  <a:cs typeface="Times New Roman" pitchFamily="18" charset="0"/>
                </a:rPr>
                <a:t>Luyện tập</a:t>
              </a:r>
              <a:endParaRPr lang="zh-CN" altLang="zh-CN" sz="2500" b="1" kern="0" dirty="0">
                <a:solidFill>
                  <a:srgbClr val="FFFFFF"/>
                </a:solidFill>
                <a:latin typeface="Times New Roman" pitchFamily="18" charset="0"/>
                <a:ea typeface="Microsoft YaHei" panose="020B0503020204020204" pitchFamily="34" charset="-122"/>
                <a:cs typeface="Times New Roman" pitchFamily="18" charset="0"/>
              </a:endParaRPr>
            </a:p>
          </p:txBody>
        </p:sp>
        <p:sp>
          <p:nvSpPr>
            <p:cNvPr id="18" name="Freeform 10"/>
            <p:cNvSpPr/>
            <p:nvPr>
              <p:custDataLst>
                <p:tags r:id="rId6"/>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sp>
          <p:nvSpPr>
            <p:cNvPr id="19" name="Freeform 22"/>
            <p:cNvSpPr/>
            <p:nvPr>
              <p:custDataLst>
                <p:tags r:id="rId7"/>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grpSp>
      <p:grpSp>
        <p:nvGrpSpPr>
          <p:cNvPr id="42" name="组合 41"/>
          <p:cNvGrpSpPr/>
          <p:nvPr/>
        </p:nvGrpSpPr>
        <p:grpSpPr>
          <a:xfrm>
            <a:off x="4751539" y="1757430"/>
            <a:ext cx="3008159" cy="559595"/>
            <a:chOff x="4751539" y="1757430"/>
            <a:chExt cx="3008159" cy="559595"/>
          </a:xfrm>
        </p:grpSpPr>
        <p:sp>
          <p:nvSpPr>
            <p:cNvPr id="20" name="任意多边形 19"/>
            <p:cNvSpPr/>
            <p:nvPr>
              <p:custDataLst>
                <p:tags r:id="rId2"/>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lvl="0" algn="ctr">
                <a:defRPr/>
              </a:pPr>
              <a:r>
                <a:rPr lang="en-US" altLang="zh-CN" sz="2500" b="1" kern="0" smtClean="0">
                  <a:solidFill>
                    <a:srgbClr val="FFFFFF"/>
                  </a:solidFill>
                  <a:latin typeface="Times New Roman" pitchFamily="18" charset="0"/>
                  <a:ea typeface="Microsoft YaHei" panose="020B0503020204020204" pitchFamily="34" charset="-122"/>
                  <a:cs typeface="Times New Roman" pitchFamily="18" charset="0"/>
                </a:rPr>
                <a:t>Vận dụng</a:t>
              </a:r>
              <a:endParaRPr lang="zh-CN" altLang="zh-CN" sz="2500" b="1" kern="0" dirty="0">
                <a:solidFill>
                  <a:srgbClr val="FFFFFF"/>
                </a:solidFill>
                <a:latin typeface="Times New Roman" pitchFamily="18" charset="0"/>
                <a:ea typeface="Microsoft YaHei" panose="020B0503020204020204" pitchFamily="34" charset="-122"/>
                <a:cs typeface="Times New Roman" pitchFamily="18" charset="0"/>
              </a:endParaRPr>
            </a:p>
          </p:txBody>
        </p:sp>
        <p:sp>
          <p:nvSpPr>
            <p:cNvPr id="21" name="Freeform 13"/>
            <p:cNvSpPr/>
            <p:nvPr>
              <p:custDataLst>
                <p:tags r:id="rId3"/>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sp>
          <p:nvSpPr>
            <p:cNvPr id="22" name="Freeform 25"/>
            <p:cNvSpPr/>
            <p:nvPr>
              <p:custDataLst>
                <p:tags r:id="rId4"/>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Arial" panose="020B0604020202020204"/>
              </a:endParaRPr>
            </a:p>
          </p:txBody>
        </p:sp>
      </p:grpSp>
      <p:sp>
        <p:nvSpPr>
          <p:cNvPr id="38" name="文本框 1"/>
          <p:cNvSpPr txBox="1">
            <a:spLocks noChangeArrowheads="1"/>
          </p:cNvSpPr>
          <p:nvPr>
            <p:custDataLst>
              <p:tags r:id="rId1"/>
            </p:custDataLst>
          </p:nvPr>
        </p:nvSpPr>
        <p:spPr bwMode="auto">
          <a:xfrm>
            <a:off x="3339953" y="142346"/>
            <a:ext cx="210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F0000"/>
                </a:solidFill>
                <a:latin typeface="Times New Roman" pitchFamily="18" charset="0"/>
                <a:ea typeface="Microsoft YaHei" panose="020B0503020204020204" pitchFamily="34" charset="-122"/>
                <a:cs typeface="Times New Roman" pitchFamily="18" charset="0"/>
              </a:rPr>
              <a:t>Đạo đức</a:t>
            </a:r>
            <a:endParaRPr lang="zh-CN" altLang="en-US" sz="3000" b="1">
              <a:solidFill>
                <a:srgbClr val="FF0000"/>
              </a:solidFill>
              <a:latin typeface="Times New Roman" pitchFamily="18" charset="0"/>
              <a:ea typeface="Microsoft YaHei"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anim calcmode="lin" valueType="num">
                                      <p:cBhvr>
                                        <p:cTn id="25" dur="500" fill="hold"/>
                                        <p:tgtEl>
                                          <p:spTgt spid="42"/>
                                        </p:tgtEl>
                                        <p:attrNameLst>
                                          <p:attrName>ppt_x</p:attrName>
                                        </p:attrNameLst>
                                      </p:cBhvr>
                                      <p:tavLst>
                                        <p:tav tm="0">
                                          <p:val>
                                            <p:strVal val="#ppt_x"/>
                                          </p:val>
                                        </p:tav>
                                        <p:tav tm="100000">
                                          <p:val>
                                            <p:strVal val="#ppt_x"/>
                                          </p:val>
                                        </p:tav>
                                      </p:tavLst>
                                    </p:anim>
                                    <p:anim calcmode="lin" valueType="num">
                                      <p:cBhvr>
                                        <p:cTn id="2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276" t="26710" r="24680" b="37179"/>
          <a:stretch/>
        </p:blipFill>
        <p:spPr bwMode="auto">
          <a:xfrm>
            <a:off x="117231" y="785446"/>
            <a:ext cx="8909538" cy="4173415"/>
          </a:xfrm>
          <a:prstGeom prst="rect">
            <a:avLst/>
          </a:prstGeom>
          <a:ln>
            <a:noFill/>
          </a:ln>
          <a:extLst>
            <a:ext uri="{53640926-AAD7-44D8-BBD7-CCE9431645EC}">
              <a14:shadowObscured xmlns:a14="http://schemas.microsoft.com/office/drawing/2010/main"/>
            </a:ext>
          </a:extLst>
        </p:spPr>
      </p:pic>
      <p:sp>
        <p:nvSpPr>
          <p:cNvPr id="3" name="Text Box 53"/>
          <p:cNvSpPr txBox="1">
            <a:spLocks noChangeArrowheads="1"/>
          </p:cNvSpPr>
          <p:nvPr/>
        </p:nvSpPr>
        <p:spPr bwMode="auto">
          <a:xfrm>
            <a:off x="386863" y="82062"/>
            <a:ext cx="8323383" cy="553998"/>
          </a:xfrm>
          <a:prstGeom prst="rect">
            <a:avLst/>
          </a:prstGeom>
          <a:solidFill>
            <a:schemeClr val="bg1"/>
          </a:solidFill>
          <a:ln>
            <a:noFill/>
          </a:ln>
        </p:spPr>
        <p:txBody>
          <a:bodyPr wrap="square">
            <a:sp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algn="r">
              <a:defRPr/>
            </a:pPr>
            <a:r>
              <a:rPr lang="en-US" altLang="zh-CN" sz="3000" b="1" smtClean="0">
                <a:solidFill>
                  <a:srgbClr val="FC4280"/>
                </a:solidFill>
                <a:latin typeface="Times New Roman" pitchFamily="18" charset="0"/>
                <a:ea typeface="Adobe Fan Heiti Std B" panose="020B0700000000000000" pitchFamily="34" charset="-128"/>
                <a:cs typeface="Times New Roman" pitchFamily="18" charset="0"/>
              </a:rPr>
              <a:t>Thông điệp: Cách kiềm chế cảm xúc tiêu cực</a:t>
            </a:r>
            <a:endParaRPr lang="en-US" altLang="zh-CN" sz="3000" b="1" dirty="0">
              <a:solidFill>
                <a:srgbClr val="FC4280"/>
              </a:solidFill>
              <a:latin typeface="Times New Roman" pitchFamily="18" charset="0"/>
              <a:ea typeface="Adobe Fan Heiti Std B" panose="020B0700000000000000" pitchFamily="34" charset="-128"/>
              <a:cs typeface="Times New Roman" pitchFamily="18" charset="0"/>
            </a:endParaRPr>
          </a:p>
        </p:txBody>
      </p:sp>
    </p:spTree>
    <p:extLst>
      <p:ext uri="{BB962C8B-B14F-4D97-AF65-F5344CB8AC3E}">
        <p14:creationId xmlns:p14="http://schemas.microsoft.com/office/powerpoint/2010/main" val="1889995973"/>
      </p:ext>
    </p:extLst>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7" y="0"/>
            <a:ext cx="9143999" cy="51435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154" y="2143589"/>
            <a:ext cx="871946" cy="305946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0586" y="3673319"/>
            <a:ext cx="2711668" cy="1422400"/>
          </a:xfrm>
          <a:prstGeom prst="rect">
            <a:avLst/>
          </a:prstGeom>
        </p:spPr>
      </p:pic>
      <p:sp>
        <p:nvSpPr>
          <p:cNvPr id="25" name="文本占位符 6"/>
          <p:cNvSpPr txBox="1"/>
          <p:nvPr>
            <p:custDataLst>
              <p:tags r:id="rId1"/>
            </p:custDataLst>
          </p:nvPr>
        </p:nvSpPr>
        <p:spPr bwMode="auto">
          <a:xfrm>
            <a:off x="1217837" y="1023430"/>
            <a:ext cx="6494585" cy="524596"/>
          </a:xfrm>
          <a:prstGeom prst="rect">
            <a:avLst/>
          </a:prstGeom>
          <a:solidFill>
            <a:srgbClr val="5CD2EA"/>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Clr>
                <a:srgbClr val="358CC1"/>
              </a:buClr>
              <a:buSzPct val="60000"/>
              <a:buFont typeface="Wingdings" panose="05000000000000000000" pitchFamily="2" charset="2"/>
              <a:buNone/>
            </a:pPr>
            <a:r>
              <a:rPr lang="en-US" altLang="zh-CN" sz="3200" smtClean="0">
                <a:solidFill>
                  <a:srgbClr val="CC00CC"/>
                </a:solidFill>
                <a:latin typeface="Times New Roman" pitchFamily="18" charset="0"/>
                <a:ea typeface="Microsoft YaHei" panose="020B0503020204020204" pitchFamily="34" charset="-122"/>
                <a:cs typeface="Times New Roman" pitchFamily="18" charset="0"/>
              </a:rPr>
              <a:t>Chúc các em chăm ngoan, học giỏi!</a:t>
            </a:r>
            <a:endParaRPr lang="en-US" altLang="zh-CN" sz="3200" dirty="0">
              <a:solidFill>
                <a:srgbClr val="CC00CC"/>
              </a:solidFill>
              <a:latin typeface="Times New Roman" pitchFamily="18" charset="0"/>
              <a:ea typeface="Microsoft YaHei" panose="020B0503020204020204" pitchFamily="34" charset="-122"/>
              <a:cs typeface="Times New Roman" pitchFamily="18" charset="0"/>
            </a:endParaRPr>
          </a:p>
        </p:txBody>
      </p:sp>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65753">
            <a:off x="7673051" y="781571"/>
            <a:ext cx="1006532" cy="1532910"/>
          </a:xfrm>
          <a:prstGeom prst="rect">
            <a:avLst/>
          </a:prstGeom>
        </p:spPr>
      </p:pic>
      <p:pic>
        <p:nvPicPr>
          <p:cNvPr id="8"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594" y="827663"/>
            <a:ext cx="989243" cy="1593780"/>
          </a:xfrm>
          <a:prstGeom prst="rect">
            <a:avLst/>
          </a:prstGeom>
        </p:spPr>
      </p:pic>
    </p:spTree>
    <p:extLst>
      <p:ext uri="{BB962C8B-B14F-4D97-AF65-F5344CB8AC3E}">
        <p14:creationId xmlns:p14="http://schemas.microsoft.com/office/powerpoint/2010/main" val="3440499602"/>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7"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900" decel="100000" fill="hold"/>
                                        <p:tgtEl>
                                          <p:spTgt spid="7"/>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oan 1.mp4">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527538" y="693752"/>
            <a:ext cx="7737231" cy="3701914"/>
          </a:xfrm>
        </p:spPr>
      </p:pic>
      <p:sp>
        <p:nvSpPr>
          <p:cNvPr id="8" name="文本框 1"/>
          <p:cNvSpPr txBox="1">
            <a:spLocks noChangeArrowheads="1"/>
          </p:cNvSpPr>
          <p:nvPr>
            <p:custDataLst>
              <p:tags r:id="rId3"/>
            </p:custDataLst>
          </p:nvPr>
        </p:nvSpPr>
        <p:spPr bwMode="auto">
          <a:xfrm>
            <a:off x="421573" y="139753"/>
            <a:ext cx="210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Khởi động</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558078170"/>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custDataLst>
              <p:tags r:id="rId1"/>
            </p:custDataLst>
          </p:nvPr>
        </p:nvSpPr>
        <p:spPr bwMode="auto">
          <a:xfrm>
            <a:off x="748647" y="76200"/>
            <a:ext cx="2105011"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Khởi động</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3" name="矩形 20"/>
          <p:cNvSpPr/>
          <p:nvPr/>
        </p:nvSpPr>
        <p:spPr>
          <a:xfrm>
            <a:off x="519570" y="805720"/>
            <a:ext cx="4874824" cy="492443"/>
          </a:xfrm>
          <a:prstGeom prst="rect">
            <a:avLst/>
          </a:prstGeom>
          <a:solidFill>
            <a:schemeClr val="bg1"/>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600" smtClean="0">
                <a:solidFill>
                  <a:srgbClr val="FC4280"/>
                </a:solidFill>
                <a:latin typeface="Times New Roman" pitchFamily="18" charset="0"/>
                <a:ea typeface="Adobe Fan Heiti Std B" panose="020B0700000000000000" pitchFamily="34" charset="-128"/>
                <a:cs typeface="Times New Roman" pitchFamily="18" charset="0"/>
              </a:rPr>
              <a:t>Mèo con trong bài hát đang làm gì?</a:t>
            </a:r>
            <a:endParaRPr lang="en-US" altLang="zh-CN" sz="2600" dirty="0">
              <a:solidFill>
                <a:srgbClr val="FC4280"/>
              </a:solidFill>
              <a:latin typeface="Times New Roman" pitchFamily="18" charset="0"/>
              <a:ea typeface="Adobe Fan Heiti Std B" panose="020B0700000000000000" pitchFamily="34" charset="-128"/>
              <a:cs typeface="Times New Roman" pitchFamily="18" charset="0"/>
            </a:endParaRPr>
          </a:p>
        </p:txBody>
      </p:sp>
      <p:sp>
        <p:nvSpPr>
          <p:cNvPr id="4" name="矩形 20"/>
          <p:cNvSpPr/>
          <p:nvPr/>
        </p:nvSpPr>
        <p:spPr>
          <a:xfrm>
            <a:off x="605385" y="1298163"/>
            <a:ext cx="4383817" cy="492443"/>
          </a:xfrm>
          <a:prstGeom prst="rect">
            <a:avLst/>
          </a:prstGeom>
          <a:solidFill>
            <a:schemeClr val="bg1"/>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600" smtClean="0">
                <a:solidFill>
                  <a:schemeClr val="accent1">
                    <a:lumMod val="75000"/>
                  </a:schemeClr>
                </a:solidFill>
                <a:latin typeface="Times New Roman" pitchFamily="18" charset="0"/>
                <a:ea typeface="Adobe Fan Heiti Std B" panose="020B0700000000000000" pitchFamily="34" charset="-128"/>
                <a:cs typeface="Times New Roman" pitchFamily="18" charset="0"/>
              </a:rPr>
              <a:t>Mèo mẹ đã nói gì với mèo con?</a:t>
            </a:r>
            <a:endParaRPr lang="en-US" altLang="zh-CN" sz="2600" dirty="0">
              <a:solidFill>
                <a:schemeClr val="accent1">
                  <a:lumMod val="75000"/>
                </a:schemeClr>
              </a:solidFill>
              <a:latin typeface="Times New Roman" pitchFamily="18" charset="0"/>
              <a:ea typeface="Adobe Fan Heiti Std B" panose="020B0700000000000000" pitchFamily="34" charset="-128"/>
              <a:cs typeface="Times New Roman" pitchFamily="18" charset="0"/>
            </a:endParaRPr>
          </a:p>
        </p:txBody>
      </p:sp>
      <p:sp>
        <p:nvSpPr>
          <p:cNvPr id="5" name="矩形 20"/>
          <p:cNvSpPr/>
          <p:nvPr/>
        </p:nvSpPr>
        <p:spPr>
          <a:xfrm>
            <a:off x="554734" y="1898401"/>
            <a:ext cx="5494373" cy="492443"/>
          </a:xfrm>
          <a:prstGeom prst="rect">
            <a:avLst/>
          </a:prstGeom>
          <a:solidFill>
            <a:schemeClr val="bg1"/>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600" smtClean="0">
                <a:solidFill>
                  <a:schemeClr val="accent6">
                    <a:lumMod val="75000"/>
                  </a:schemeClr>
                </a:solidFill>
                <a:latin typeface="Times New Roman" pitchFamily="18" charset="0"/>
                <a:ea typeface="Adobe Fan Heiti Std B" panose="020B0700000000000000" pitchFamily="34" charset="-128"/>
                <a:cs typeface="Times New Roman" pitchFamily="18" charset="0"/>
              </a:rPr>
              <a:t>Mèo con đã trả lời mèo mẹ như thế nào?</a:t>
            </a:r>
            <a:endParaRPr lang="en-US" altLang="zh-CN" sz="2600" dirty="0">
              <a:solidFill>
                <a:schemeClr val="accent6">
                  <a:lumMod val="75000"/>
                </a:schemeClr>
              </a:solidFill>
              <a:latin typeface="Times New Roman" pitchFamily="18" charset="0"/>
              <a:ea typeface="Adobe Fan Heiti Std B" panose="020B0700000000000000" pitchFamily="34" charset="-128"/>
              <a:cs typeface="Times New Roman" pitchFamily="18" charset="0"/>
            </a:endParaRPr>
          </a:p>
        </p:txBody>
      </p:sp>
      <p:sp>
        <p:nvSpPr>
          <p:cNvPr id="6" name="矩形 20"/>
          <p:cNvSpPr/>
          <p:nvPr/>
        </p:nvSpPr>
        <p:spPr>
          <a:xfrm>
            <a:off x="243237" y="2521221"/>
            <a:ext cx="8707236" cy="492443"/>
          </a:xfrm>
          <a:prstGeom prst="rect">
            <a:avLst/>
          </a:prstGeom>
          <a:solidFill>
            <a:schemeClr val="bg1"/>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600" smtClean="0">
                <a:solidFill>
                  <a:srgbClr val="CC00CC"/>
                </a:solidFill>
                <a:latin typeface="Times New Roman" pitchFamily="18" charset="0"/>
                <a:ea typeface="Adobe Fan Heiti Std B" panose="020B0700000000000000" pitchFamily="34" charset="-128"/>
                <a:cs typeface="Times New Roman" pitchFamily="18" charset="0"/>
              </a:rPr>
              <a:t>Mèo mẹ cảm thấy như thế nào khi nghe những lời mèo con nói?</a:t>
            </a:r>
            <a:endParaRPr lang="en-US" altLang="zh-CN" sz="2600" dirty="0">
              <a:solidFill>
                <a:srgbClr val="CC00CC"/>
              </a:solidFill>
              <a:latin typeface="Times New Roman" pitchFamily="18" charset="0"/>
              <a:ea typeface="Adobe Fan Heiti Std B" panose="020B0700000000000000" pitchFamily="34" charset="-128"/>
              <a:cs typeface="Times New Roman" pitchFamily="18" charset="0"/>
            </a:endParaRPr>
          </a:p>
        </p:txBody>
      </p:sp>
      <p:sp>
        <p:nvSpPr>
          <p:cNvPr id="7" name="矩形 20"/>
          <p:cNvSpPr/>
          <p:nvPr/>
        </p:nvSpPr>
        <p:spPr>
          <a:xfrm>
            <a:off x="243237" y="3236026"/>
            <a:ext cx="8707236" cy="1323439"/>
          </a:xfrm>
          <a:prstGeom prst="rect">
            <a:avLst/>
          </a:prstGeom>
          <a:solidFill>
            <a:schemeClr val="bg1"/>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000" smtClean="0">
                <a:latin typeface="Times New Roman" pitchFamily="18" charset="0"/>
                <a:ea typeface="Adobe Fan Heiti Std B" panose="020B0700000000000000" pitchFamily="34" charset="-128"/>
                <a:cs typeface="Times New Roman" pitchFamily="18" charset="0"/>
              </a:rPr>
              <a:t>Các em ạ! Khi nghe mèo con nói con ghét mẹ thì mèo mẹ đã rất buồn. Trong cuộc sống đôi khi chúng ta cũng gặp phải những tính huống không được theo ý muốn và chúng ta rất tức giận và sự tức giận đó đôi khi đã làm tổn thương người khác. Tiết học hôm nay cô cùng các em sẽ tìm hiểu cách kiềm chế cảm xúc tiêu cực nhé!</a:t>
            </a:r>
            <a:endParaRPr lang="en-US" altLang="zh-CN" sz="2000" dirty="0">
              <a:latin typeface="Times New Roman" pitchFamily="18" charset="0"/>
              <a:ea typeface="Adobe Fan Heiti Std B" panose="020B0700000000000000" pitchFamily="34" charset="-128"/>
              <a:cs typeface="Times New Roman" pitchFamily="18" charset="0"/>
            </a:endParaRPr>
          </a:p>
        </p:txBody>
      </p:sp>
    </p:spTree>
    <p:extLst>
      <p:ext uri="{BB962C8B-B14F-4D97-AF65-F5344CB8AC3E}">
        <p14:creationId xmlns:p14="http://schemas.microsoft.com/office/powerpoint/2010/main" val="4225362525"/>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63" y="0"/>
            <a:ext cx="9143999" cy="5261664"/>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154" y="2143589"/>
            <a:ext cx="871946" cy="305946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0587" y="3721100"/>
            <a:ext cx="2711668" cy="1422400"/>
          </a:xfrm>
          <a:prstGeom prst="rect">
            <a:avLst/>
          </a:prstGeom>
        </p:spPr>
      </p:pic>
      <p:sp>
        <p:nvSpPr>
          <p:cNvPr id="25" name="文本占位符 6"/>
          <p:cNvSpPr txBox="1"/>
          <p:nvPr>
            <p:custDataLst>
              <p:tags r:id="rId1"/>
            </p:custDataLst>
          </p:nvPr>
        </p:nvSpPr>
        <p:spPr bwMode="auto">
          <a:xfrm>
            <a:off x="926123" y="1369867"/>
            <a:ext cx="7115906" cy="785446"/>
          </a:xfrm>
          <a:prstGeom prst="rect">
            <a:avLst/>
          </a:prstGeom>
          <a:solidFill>
            <a:srgbClr val="FD8CB1"/>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Clr>
                <a:srgbClr val="358CC1"/>
              </a:buClr>
              <a:buSzPct val="60000"/>
              <a:buFont typeface="Wingdings" panose="05000000000000000000" pitchFamily="2" charset="2"/>
              <a:buNone/>
            </a:pPr>
            <a:r>
              <a:rPr lang="en-US" altLang="zh-CN" sz="3600" b="1" smtClean="0">
                <a:solidFill>
                  <a:srgbClr val="FFFFFF"/>
                </a:solidFill>
                <a:latin typeface="Times New Roman" pitchFamily="18" charset="0"/>
                <a:ea typeface="Microsoft YaHei" panose="020B0503020204020204" pitchFamily="34" charset="-122"/>
                <a:cs typeface="Times New Roman" pitchFamily="18" charset="0"/>
              </a:rPr>
              <a:t>Bài 10: Kiềm chế cảm xúc tiêu cực</a:t>
            </a:r>
            <a:endParaRPr lang="en-US" altLang="zh-CN" sz="3600" b="1" dirty="0">
              <a:solidFill>
                <a:srgbClr val="FFFFFF"/>
              </a:solidFill>
              <a:latin typeface="Times New Roman" pitchFamily="18" charset="0"/>
              <a:ea typeface="Microsoft YaHei" panose="020B0503020204020204" pitchFamily="34" charset="-122"/>
              <a:cs typeface="Times New Roman" pitchFamily="18" charset="0"/>
            </a:endParaRPr>
          </a:p>
        </p:txBody>
      </p:sp>
      <p:sp>
        <p:nvSpPr>
          <p:cNvPr id="11" name="文本框 6"/>
          <p:cNvSpPr txBox="1"/>
          <p:nvPr/>
        </p:nvSpPr>
        <p:spPr>
          <a:xfrm>
            <a:off x="1242646" y="769573"/>
            <a:ext cx="6658706" cy="553998"/>
          </a:xfrm>
          <a:prstGeom prst="rect">
            <a:avLst/>
          </a:prstGeom>
          <a:noFill/>
        </p:spPr>
        <p:txBody>
          <a:bodyPr wrap="square" rtlCol="0">
            <a:spAutoFit/>
          </a:bodyPr>
          <a:lstStyle/>
          <a:p>
            <a:r>
              <a:rPr lang="en-US" sz="3000" b="1" smtClean="0">
                <a:solidFill>
                  <a:srgbClr val="7030A0"/>
                </a:solidFill>
                <a:latin typeface="Times New Roman" pitchFamily="18" charset="0"/>
                <a:ea typeface="Microsoft YaHei" panose="020B0503020204020204" pitchFamily="34" charset="-122"/>
                <a:cs typeface="Times New Roman" pitchFamily="18" charset="0"/>
              </a:rPr>
              <a:t>Chủ đề 6: Thể hiện cảm xúc bản thân</a:t>
            </a:r>
            <a:endParaRPr lang="en-US" sz="3000" b="1" dirty="0">
              <a:solidFill>
                <a:srgbClr val="7030A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555032582"/>
      </p:ext>
    </p:extLst>
  </p:cSld>
  <p:clrMapOvr>
    <a:masterClrMapping/>
  </p:clrMapOvr>
  <mc:AlternateContent xmlns:mc="http://schemas.openxmlformats.org/markup-compatibility/2006" xmlns:p14="http://schemas.microsoft.com/office/powerpoint/2010/main">
    <mc:Choice Requires="p14">
      <p:transition>
        <p14:window dir="ver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4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custDataLst>
              <p:tags r:id="rId1"/>
            </p:custDataLst>
          </p:nvPr>
        </p:nvSpPr>
        <p:spPr bwMode="auto">
          <a:xfrm>
            <a:off x="190311" y="50630"/>
            <a:ext cx="2189473"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Khám phá</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3" name="TextBox 2"/>
          <p:cNvSpPr txBox="1"/>
          <p:nvPr/>
        </p:nvSpPr>
        <p:spPr>
          <a:xfrm>
            <a:off x="354097" y="615626"/>
            <a:ext cx="4956457" cy="461665"/>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lang="en-US" sz="2400" dirty="0" err="1">
                <a:solidFill>
                  <a:srgbClr val="0000FF"/>
                </a:solidFill>
                <a:latin typeface="Times New Roman" pitchFamily="18" charset="0"/>
                <a:cs typeface="Times New Roman" pitchFamily="18" charset="0"/>
              </a:rPr>
              <a:t>Đọc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huống</a:t>
            </a:r>
            <a:r>
              <a:rPr lang="en-US" sz="2400" dirty="0">
                <a:solidFill>
                  <a:srgbClr val="0000FF"/>
                </a:solidFill>
                <a:latin typeface="Times New Roman" pitchFamily="18" charset="0"/>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và</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trả</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lời</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câu</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hỏi</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4" name="Picture 3">
            <a:extLst>
              <a:ext uri="{FF2B5EF4-FFF2-40B4-BE49-F238E27FC236}">
                <a16:creationId xmlns:a16="http://schemas.microsoft.com/office/drawing/2014/main" xmlns="" id="{2A7BFC64-8DB2-4CF7-873C-FBF81E14BB72}"/>
              </a:ext>
            </a:extLst>
          </p:cNvPr>
          <p:cNvPicPr>
            <a:picLocks noChangeAspect="1"/>
          </p:cNvPicPr>
          <p:nvPr/>
        </p:nvPicPr>
        <p:blipFill>
          <a:blip r:embed="rId3"/>
          <a:stretch>
            <a:fillRect/>
          </a:stretch>
        </p:blipFill>
        <p:spPr>
          <a:xfrm>
            <a:off x="354097" y="1077292"/>
            <a:ext cx="4956457" cy="2083996"/>
          </a:xfrm>
          <a:prstGeom prst="rect">
            <a:avLst/>
          </a:prstGeom>
        </p:spPr>
      </p:pic>
      <p:sp>
        <p:nvSpPr>
          <p:cNvPr id="5" name="TextBox 4">
            <a:extLst>
              <a:ext uri="{FF2B5EF4-FFF2-40B4-BE49-F238E27FC236}">
                <a16:creationId xmlns:a16="http://schemas.microsoft.com/office/drawing/2014/main" xmlns="" id="{3803B820-6A75-4F83-AC32-19832B87DEC0}"/>
              </a:ext>
            </a:extLst>
          </p:cNvPr>
          <p:cNvSpPr txBox="1"/>
          <p:nvPr/>
        </p:nvSpPr>
        <p:spPr>
          <a:xfrm>
            <a:off x="131359" y="3161287"/>
            <a:ext cx="8918855" cy="1938992"/>
          </a:xfrm>
          <a:prstGeom prst="rect">
            <a:avLst/>
          </a:prstGeom>
          <a:solidFill>
            <a:srgbClr val="FFCC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1.Lần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lắng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nhủ</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“Đừng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làm</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được”.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endParaRPr lang="en-US" sz="2400" dirty="0">
              <a:latin typeface="Times New Roman" panose="02020603050405020304" pitchFamily="18" charset="0"/>
              <a:cs typeface="Times New Roman" panose="02020603050405020304" pitchFamily="18" charset="0"/>
            </a:endParaRPr>
          </a:p>
        </p:txBody>
      </p:sp>
      <p:sp>
        <p:nvSpPr>
          <p:cNvPr id="6" name="Cloud Callout 5"/>
          <p:cNvSpPr/>
          <p:nvPr/>
        </p:nvSpPr>
        <p:spPr>
          <a:xfrm>
            <a:off x="6025662" y="569459"/>
            <a:ext cx="3024552" cy="1179938"/>
          </a:xfrm>
          <a:prstGeom prst="cloudCallout">
            <a:avLst>
              <a:gd name="adj1" fmla="val -23083"/>
              <a:gd name="adj2" fmla="val 71110"/>
            </a:avLst>
          </a:prstGeom>
          <a:solidFill>
            <a:schemeClr val="bg1"/>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rgbClr val="2209DB"/>
                </a:solidFill>
                <a:latin typeface="Times New Roman" pitchFamily="18" charset="0"/>
                <a:cs typeface="Times New Roman" pitchFamily="18" charset="0"/>
              </a:rPr>
              <a:t>Học sinh thảo luận nhóm đôi</a:t>
            </a:r>
            <a:endParaRPr lang="vi-VN" sz="2200">
              <a:solidFill>
                <a:srgbClr val="2209DB"/>
              </a:solidFill>
              <a:latin typeface="Times New Roman" pitchFamily="18" charset="0"/>
              <a:cs typeface="Times New Roman" pitchFamily="18" charset="0"/>
            </a:endParaRPr>
          </a:p>
        </p:txBody>
      </p:sp>
      <p:sp>
        <p:nvSpPr>
          <p:cNvPr id="8" name="Oval 7"/>
          <p:cNvSpPr/>
          <p:nvPr/>
        </p:nvSpPr>
        <p:spPr>
          <a:xfrm>
            <a:off x="5650523" y="1992922"/>
            <a:ext cx="2989385" cy="1168365"/>
          </a:xfrm>
          <a:prstGeom prst="ellipse">
            <a:avLst/>
          </a:prstGeom>
          <a:solidFill>
            <a:schemeClr val="accent6">
              <a:lumMod val="20000"/>
              <a:lumOff val="80000"/>
            </a:schemeClr>
          </a:solidFill>
          <a:ln>
            <a:solidFill>
              <a:srgbClr val="220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itchFamily="18" charset="0"/>
                <a:cs typeface="Times New Roman" pitchFamily="18" charset="0"/>
              </a:rPr>
              <a:t>Hoa đã làm gì để vượt qua sự lo lắng, sợ hãi?</a:t>
            </a:r>
            <a:endParaRPr lang="vi-VN" sz="2000" b="1">
              <a:solidFill>
                <a:srgbClr val="FF0000"/>
              </a:solidFill>
              <a:latin typeface="Times New Roman" pitchFamily="18" charset="0"/>
              <a:cs typeface="Times New Roman" pitchFamily="18" charset="0"/>
            </a:endParaRPr>
          </a:p>
        </p:txBody>
      </p:sp>
      <p:sp>
        <p:nvSpPr>
          <p:cNvPr id="11" name="TextBox 10"/>
          <p:cNvSpPr txBox="1"/>
          <p:nvPr/>
        </p:nvSpPr>
        <p:spPr>
          <a:xfrm>
            <a:off x="2188757" y="107794"/>
            <a:ext cx="6861457"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a:rPr>
              <a:t> </a:t>
            </a:r>
            <a:r>
              <a:rPr lang="en-US" sz="2400" b="1" smtClean="0">
                <a:solidFill>
                  <a:srgbClr val="7030A0"/>
                </a:solidFill>
                <a:latin typeface="Times New Roman" pitchFamily="18" charset="0"/>
                <a:cs typeface="Times New Roman" pitchFamily="18" charset="0"/>
              </a:rPr>
              <a:t>HĐ 1: Ý nghĩa của việc kiềm chế cảm xúc tiêu cực</a:t>
            </a:r>
            <a:endParaRPr kumimoji="0" lang="en-US" sz="2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533006798"/>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935757" y="1641996"/>
            <a:ext cx="5053040" cy="477054"/>
            <a:chOff x="4546978" y="1984857"/>
            <a:chExt cx="6737383" cy="636072"/>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p>
          </p:txBody>
        </p:sp>
        <p:sp>
          <p:nvSpPr>
            <p:cNvPr id="21" name="矩形 20"/>
            <p:cNvSpPr/>
            <p:nvPr/>
          </p:nvSpPr>
          <p:spPr>
            <a:xfrm>
              <a:off x="5067248" y="1984857"/>
              <a:ext cx="6217113" cy="63607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500" b="1" smtClean="0">
                  <a:solidFill>
                    <a:srgbClr val="FC4280"/>
                  </a:solidFill>
                  <a:latin typeface="Times New Roman" pitchFamily="18" charset="0"/>
                  <a:ea typeface="Adobe Fan Heiti Std B" panose="020B0700000000000000" pitchFamily="34" charset="-128"/>
                  <a:cs typeface="Times New Roman" pitchFamily="18" charset="0"/>
                </a:rPr>
                <a:t>Hít thở sâu để giữ bình tĩnh.</a:t>
              </a:r>
              <a:endParaRPr lang="en-US" altLang="zh-CN" sz="2500" b="1" dirty="0">
                <a:solidFill>
                  <a:srgbClr val="FC4280"/>
                </a:solidFill>
                <a:latin typeface="Times New Roman" pitchFamily="18" charset="0"/>
                <a:ea typeface="Adobe Fan Heiti Std B" panose="020B0700000000000000" pitchFamily="34" charset="-128"/>
                <a:cs typeface="Times New Roman" pitchFamily="18" charset="0"/>
              </a:endParaRPr>
            </a:p>
          </p:txBody>
        </p:sp>
      </p:grpSp>
      <p:grpSp>
        <p:nvGrpSpPr>
          <p:cNvPr id="25" name="组合 24"/>
          <p:cNvGrpSpPr/>
          <p:nvPr/>
        </p:nvGrpSpPr>
        <p:grpSpPr>
          <a:xfrm>
            <a:off x="1855997" y="2177028"/>
            <a:ext cx="6912864" cy="446276"/>
            <a:chOff x="4679408" y="1974432"/>
            <a:chExt cx="6454324" cy="595036"/>
          </a:xfrm>
        </p:grpSpPr>
        <p:sp>
          <p:nvSpPr>
            <p:cNvPr id="26" name="等腰三角形 25"/>
            <p:cNvSpPr/>
            <p:nvPr/>
          </p:nvSpPr>
          <p:spPr>
            <a:xfrm>
              <a:off x="4679408" y="2128915"/>
              <a:ext cx="384064" cy="402450"/>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Times New Roman" pitchFamily="18" charset="0"/>
                <a:cs typeface="Times New Roman" pitchFamily="18" charset="0"/>
              </a:endParaRPr>
            </a:p>
          </p:txBody>
        </p:sp>
        <p:sp>
          <p:nvSpPr>
            <p:cNvPr id="27" name="矩形 26"/>
            <p:cNvSpPr/>
            <p:nvPr/>
          </p:nvSpPr>
          <p:spPr>
            <a:xfrm>
              <a:off x="5087038" y="1974432"/>
              <a:ext cx="6046694" cy="59503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300" b="1" smtClean="0">
                  <a:solidFill>
                    <a:schemeClr val="accent4"/>
                  </a:solidFill>
                  <a:latin typeface="Times New Roman" pitchFamily="18" charset="0"/>
                  <a:ea typeface="Adobe Fan Heiti Std B" panose="020B0700000000000000" pitchFamily="34" charset="-128"/>
                  <a:cs typeface="Times New Roman" pitchFamily="18" charset="0"/>
                </a:rPr>
                <a:t>Phân tích nỗi sợ và xác định những lo lắng đó là gì.</a:t>
              </a:r>
              <a:endParaRPr lang="en-US" altLang="zh-CN" sz="2300" b="1" dirty="0">
                <a:solidFill>
                  <a:schemeClr val="accent4"/>
                </a:solidFill>
                <a:latin typeface="Times New Roman" pitchFamily="18" charset="0"/>
                <a:ea typeface="Adobe Fan Heiti Std B" panose="020B0700000000000000" pitchFamily="34" charset="-128"/>
                <a:cs typeface="Times New Roman" pitchFamily="18" charset="0"/>
              </a:endParaRPr>
            </a:p>
          </p:txBody>
        </p:sp>
      </p:grpSp>
      <p:grpSp>
        <p:nvGrpSpPr>
          <p:cNvPr id="28" name="组合 27"/>
          <p:cNvGrpSpPr/>
          <p:nvPr/>
        </p:nvGrpSpPr>
        <p:grpSpPr>
          <a:xfrm>
            <a:off x="1892182" y="2724072"/>
            <a:ext cx="4935425" cy="477054"/>
            <a:chOff x="4546978" y="1996907"/>
            <a:chExt cx="6580566" cy="636072"/>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rgbClr val="00B0F0"/>
                </a:solidFill>
                <a:latin typeface="Times New Roman" pitchFamily="18" charset="0"/>
                <a:cs typeface="Times New Roman" pitchFamily="18" charset="0"/>
              </a:endParaRPr>
            </a:p>
          </p:txBody>
        </p:sp>
        <p:sp>
          <p:nvSpPr>
            <p:cNvPr id="30" name="矩形 29"/>
            <p:cNvSpPr/>
            <p:nvPr/>
          </p:nvSpPr>
          <p:spPr>
            <a:xfrm>
              <a:off x="5080851" y="1996907"/>
              <a:ext cx="6046693" cy="63607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500" b="1" smtClean="0">
                  <a:solidFill>
                    <a:srgbClr val="00B0F0"/>
                  </a:solidFill>
                  <a:latin typeface="Times New Roman" pitchFamily="18" charset="0"/>
                  <a:ea typeface="Adobe Fan Heiti Std B" panose="020B0700000000000000" pitchFamily="34" charset="-128"/>
                  <a:cs typeface="Times New Roman" pitchFamily="18" charset="0"/>
                </a:rPr>
                <a:t>Dũng cảm đối diện với nỗi sợ đó.</a:t>
              </a:r>
              <a:endParaRPr lang="en-US" altLang="zh-CN" sz="2500" b="1" dirty="0">
                <a:solidFill>
                  <a:srgbClr val="00B0F0"/>
                </a:solidFill>
                <a:latin typeface="Times New Roman" pitchFamily="18" charset="0"/>
                <a:ea typeface="Adobe Fan Heiti Std B" panose="020B0700000000000000" pitchFamily="34" charset="-128"/>
                <a:cs typeface="Times New Roman" pitchFamily="18" charset="0"/>
              </a:endParaRPr>
            </a:p>
          </p:txBody>
        </p:sp>
      </p:grpSp>
      <p:grpSp>
        <p:nvGrpSpPr>
          <p:cNvPr id="31" name="组合 30"/>
          <p:cNvGrpSpPr/>
          <p:nvPr/>
        </p:nvGrpSpPr>
        <p:grpSpPr>
          <a:xfrm>
            <a:off x="1957278" y="3349133"/>
            <a:ext cx="4972904" cy="477054"/>
            <a:chOff x="4546978" y="2106778"/>
            <a:chExt cx="6630538" cy="636072"/>
          </a:xfrm>
        </p:grpSpPr>
        <p:sp>
          <p:nvSpPr>
            <p:cNvPr id="32" name="等腰三角形 31"/>
            <p:cNvSpPr/>
            <p:nvPr/>
          </p:nvSpPr>
          <p:spPr>
            <a:xfrm>
              <a:off x="4546978" y="2224601"/>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itchFamily="18" charset="0"/>
                <a:cs typeface="Times New Roman" pitchFamily="18" charset="0"/>
              </a:endParaRPr>
            </a:p>
          </p:txBody>
        </p:sp>
        <p:sp>
          <p:nvSpPr>
            <p:cNvPr id="33" name="矩形 32"/>
            <p:cNvSpPr/>
            <p:nvPr/>
          </p:nvSpPr>
          <p:spPr>
            <a:xfrm>
              <a:off x="5130823" y="2106778"/>
              <a:ext cx="6046693" cy="63607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500" b="1" smtClean="0">
                  <a:solidFill>
                    <a:schemeClr val="accent6"/>
                  </a:solidFill>
                  <a:latin typeface="Times New Roman" pitchFamily="18" charset="0"/>
                  <a:ea typeface="Adobe Fan Heiti Std B" panose="020B0700000000000000" pitchFamily="34" charset="-128"/>
                  <a:cs typeface="Times New Roman" pitchFamily="18" charset="0"/>
                </a:rPr>
                <a:t>Tâm sự với bạn bè, người thân.</a:t>
              </a:r>
              <a:endParaRPr lang="en-US" altLang="zh-CN" sz="2500" dirty="0">
                <a:solidFill>
                  <a:schemeClr val="accent6"/>
                </a:solidFill>
                <a:latin typeface="Times New Roman" pitchFamily="18" charset="0"/>
                <a:ea typeface="Adobe Fan Heiti Std B" panose="020B0700000000000000" pitchFamily="34" charset="-128"/>
                <a:cs typeface="Times New Roman" pitchFamily="18" charset="0"/>
              </a:endParaRPr>
            </a:p>
          </p:txBody>
        </p:sp>
      </p:grpSp>
      <p:sp>
        <p:nvSpPr>
          <p:cNvPr id="34" name="TextBox 33"/>
          <p:cNvSpPr txBox="1"/>
          <p:nvPr/>
        </p:nvSpPr>
        <p:spPr>
          <a:xfrm>
            <a:off x="1492147" y="852484"/>
            <a:ext cx="6330462" cy="553998"/>
          </a:xfrm>
          <a:prstGeom prst="rect">
            <a:avLst/>
          </a:prstGeom>
          <a:solidFill>
            <a:schemeClr val="accent6"/>
          </a:solidFill>
          <a:ln>
            <a:solidFill>
              <a:schemeClr val="accent6">
                <a:lumMod val="75000"/>
              </a:schemeClr>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smtClean="0">
                <a:solidFill>
                  <a:schemeClr val="bg1"/>
                </a:solidFill>
                <a:latin typeface="Times New Roman" pitchFamily="18" charset="0"/>
                <a:cs typeface="Times New Roman" pitchFamily="18" charset="0"/>
              </a:rPr>
              <a:t>Để vượt qua sự lo lắng sợ hãi, em cần</a:t>
            </a:r>
            <a:r>
              <a:rPr kumimoji="0" lang="en-US" sz="3000" b="0" i="0" u="none" strike="noStrike" kern="1200" cap="none" spc="0" normalizeH="0" noProof="0" smtClean="0">
                <a:ln>
                  <a:noFill/>
                </a:ln>
                <a:solidFill>
                  <a:schemeClr val="bg1"/>
                </a:solidFill>
                <a:effectLst/>
                <a:uLnTx/>
                <a:uFillTx/>
                <a:latin typeface="Times New Roman" pitchFamily="18" charset="0"/>
                <a:cs typeface="Times New Roman" pitchFamily="18" charset="0"/>
              </a:rPr>
              <a:t>:</a:t>
            </a:r>
            <a:endParaRPr kumimoji="0" lang="en-US" sz="30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35" name="文本框 1"/>
          <p:cNvSpPr txBox="1">
            <a:spLocks noChangeArrowheads="1"/>
          </p:cNvSpPr>
          <p:nvPr>
            <p:custDataLst>
              <p:tags r:id="rId1"/>
            </p:custDataLst>
          </p:nvPr>
        </p:nvSpPr>
        <p:spPr bwMode="auto">
          <a:xfrm>
            <a:off x="19627" y="82390"/>
            <a:ext cx="2212549"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Khám phá</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36" name="TextBox 35"/>
          <p:cNvSpPr txBox="1"/>
          <p:nvPr/>
        </p:nvSpPr>
        <p:spPr>
          <a:xfrm>
            <a:off x="2239420" y="107793"/>
            <a:ext cx="6861457"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a:rPr>
              <a:t> </a:t>
            </a:r>
            <a:r>
              <a:rPr lang="en-US" sz="2400" b="1" smtClean="0">
                <a:solidFill>
                  <a:srgbClr val="7030A0"/>
                </a:solidFill>
                <a:latin typeface="Times New Roman" pitchFamily="18" charset="0"/>
                <a:cs typeface="Times New Roman" pitchFamily="18" charset="0"/>
              </a:rPr>
              <a:t>HĐ 1: Ý nghĩa của việc kiềm chế cảm xúc tiêu cực</a:t>
            </a:r>
            <a:endParaRPr kumimoji="0" lang="en-US" sz="2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custDataLst>
              <p:tags r:id="rId1"/>
            </p:custDataLst>
          </p:nvPr>
        </p:nvSpPr>
        <p:spPr bwMode="auto">
          <a:xfrm>
            <a:off x="376340" y="38182"/>
            <a:ext cx="2532185"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Khám phá</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3" name="TextBox 2"/>
          <p:cNvSpPr txBox="1"/>
          <p:nvPr/>
        </p:nvSpPr>
        <p:spPr>
          <a:xfrm>
            <a:off x="2832325" y="84348"/>
            <a:ext cx="4956457" cy="461665"/>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lang="en-US" sz="2400" dirty="0" err="1">
                <a:solidFill>
                  <a:srgbClr val="0000FF"/>
                </a:solidFill>
                <a:latin typeface="Times New Roman" pitchFamily="18" charset="0"/>
                <a:cs typeface="Times New Roman" pitchFamily="18" charset="0"/>
              </a:rPr>
              <a:t>Đọc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huống</a:t>
            </a:r>
            <a:r>
              <a:rPr lang="en-US" sz="2400" dirty="0">
                <a:solidFill>
                  <a:srgbClr val="0000FF"/>
                </a:solidFill>
                <a:latin typeface="Times New Roman" pitchFamily="18" charset="0"/>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và</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trả</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lời</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câu</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hỏi</a:t>
            </a:r>
            <a:r>
              <a:rPr kumimoji="0" lang="en-US" sz="2400" b="0"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9" name="Picture 8">
            <a:extLst>
              <a:ext uri="{FF2B5EF4-FFF2-40B4-BE49-F238E27FC236}">
                <a16:creationId xmlns:a16="http://schemas.microsoft.com/office/drawing/2014/main" xmlns="" id="{BB6DEA63-6214-41FC-B2D3-45A9D1327E44}"/>
              </a:ext>
            </a:extLst>
          </p:cNvPr>
          <p:cNvPicPr>
            <a:picLocks noChangeAspect="1"/>
          </p:cNvPicPr>
          <p:nvPr/>
        </p:nvPicPr>
        <p:blipFill>
          <a:blip r:embed="rId3"/>
          <a:stretch>
            <a:fillRect/>
          </a:stretch>
        </p:blipFill>
        <p:spPr>
          <a:xfrm>
            <a:off x="175847" y="592180"/>
            <a:ext cx="3868616" cy="3189666"/>
          </a:xfrm>
          <a:prstGeom prst="rect">
            <a:avLst/>
          </a:prstGeom>
        </p:spPr>
      </p:pic>
      <p:sp>
        <p:nvSpPr>
          <p:cNvPr id="11" name="TextBox 10">
            <a:extLst>
              <a:ext uri="{FF2B5EF4-FFF2-40B4-BE49-F238E27FC236}">
                <a16:creationId xmlns:a16="http://schemas.microsoft.com/office/drawing/2014/main" xmlns="" id="{3803B820-6A75-4F83-AC32-19832B87DEC0}"/>
              </a:ext>
            </a:extLst>
          </p:cNvPr>
          <p:cNvSpPr txBox="1"/>
          <p:nvPr/>
        </p:nvSpPr>
        <p:spPr>
          <a:xfrm>
            <a:off x="4114802" y="642525"/>
            <a:ext cx="4900245" cy="3139321"/>
          </a:xfrm>
          <a:prstGeom prst="rect">
            <a:avLst/>
          </a:prstGeom>
          <a:solidFill>
            <a:srgbClr val="FFCCFF"/>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Hải</a:t>
            </a:r>
            <a:r>
              <a:rPr kumimoji="0" lang="en-US"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lỡ</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trách</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trấn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tĩnh</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vết</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loang</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khen</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58"/>
          <p:cNvSpPr>
            <a:spLocks noChangeArrowheads="1"/>
          </p:cNvSpPr>
          <p:nvPr/>
        </p:nvSpPr>
        <p:spPr bwMode="auto">
          <a:xfrm>
            <a:off x="188772" y="4142238"/>
            <a:ext cx="2237906" cy="470243"/>
          </a:xfrm>
          <a:prstGeom prst="rect">
            <a:avLst/>
          </a:prstGeom>
          <a:solidFill>
            <a:schemeClr val="accent6">
              <a:lumMod val="40000"/>
              <a:lumOff val="6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r>
              <a:rPr lang="en-US" altLang="zh-CN" sz="1800" b="1" smtClean="0">
                <a:solidFill>
                  <a:srgbClr val="FF0000"/>
                </a:solidFill>
                <a:latin typeface="Times New Roman" pitchFamily="18" charset="0"/>
                <a:ea typeface="Adobe Fan Heiti Std B" panose="020B0700000000000000" pitchFamily="34" charset="-128"/>
                <a:cs typeface="Times New Roman" pitchFamily="18" charset="0"/>
              </a:rPr>
              <a:t>HS thảo luận theo bàn</a:t>
            </a:r>
            <a:endParaRPr lang="en-US" altLang="zh-CN" sz="1800" b="1" dirty="0">
              <a:solidFill>
                <a:srgbClr val="FF0000"/>
              </a:solidFill>
              <a:latin typeface="Times New Roman" pitchFamily="18" charset="0"/>
              <a:ea typeface="Adobe Fan Heiti Std B" panose="020B0700000000000000" pitchFamily="34" charset="-128"/>
              <a:cs typeface="Times New Roman" pitchFamily="18" charset="0"/>
            </a:endParaRPr>
          </a:p>
        </p:txBody>
      </p:sp>
      <p:sp>
        <p:nvSpPr>
          <p:cNvPr id="13" name="Rectangle 58"/>
          <p:cNvSpPr>
            <a:spLocks noChangeArrowheads="1"/>
          </p:cNvSpPr>
          <p:nvPr/>
        </p:nvSpPr>
        <p:spPr bwMode="auto">
          <a:xfrm flipH="1">
            <a:off x="2422017" y="3907116"/>
            <a:ext cx="6593029" cy="470243"/>
          </a:xfrm>
          <a:prstGeom prst="rect">
            <a:avLst/>
          </a:prstGeom>
          <a:solidFill>
            <a:srgbClr val="92D050"/>
          </a:solidFill>
          <a:ln>
            <a:solidFill>
              <a:srgbClr val="FFFF00"/>
            </a:solidFill>
            <a:prstDash val="sysDash"/>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r>
              <a:rPr lang="en-US" altLang="zh-CN" sz="1700" b="1" smtClean="0">
                <a:latin typeface="Times New Roman" pitchFamily="18" charset="0"/>
                <a:ea typeface="Adobe Fan Heiti Std B" panose="020B0700000000000000" pitchFamily="34" charset="-128"/>
                <a:cs typeface="Times New Roman" pitchFamily="18" charset="0"/>
              </a:rPr>
              <a:t>Bạn nào đã kiềm chế được cảm xúc tiêu cực? Kiềm chế bằng cách nào?</a:t>
            </a:r>
            <a:endParaRPr lang="en-US" altLang="zh-CN" sz="1700" b="1" dirty="0">
              <a:latin typeface="Times New Roman" pitchFamily="18" charset="0"/>
              <a:ea typeface="Adobe Fan Heiti Std B" panose="020B0700000000000000" pitchFamily="34" charset="-128"/>
              <a:cs typeface="Times New Roman" pitchFamily="18" charset="0"/>
            </a:endParaRPr>
          </a:p>
        </p:txBody>
      </p:sp>
      <p:sp>
        <p:nvSpPr>
          <p:cNvPr id="14" name="Rectangle 58"/>
          <p:cNvSpPr>
            <a:spLocks noChangeArrowheads="1"/>
          </p:cNvSpPr>
          <p:nvPr/>
        </p:nvSpPr>
        <p:spPr bwMode="auto">
          <a:xfrm flipH="1">
            <a:off x="2480632" y="4498980"/>
            <a:ext cx="6534413" cy="470243"/>
          </a:xfrm>
          <a:prstGeom prst="rect">
            <a:avLst/>
          </a:prstGeom>
          <a:solidFill>
            <a:srgbClr val="00B0F0"/>
          </a:solidFill>
          <a:ln>
            <a:solidFill>
              <a:srgbClr val="6EC2EE"/>
            </a:solid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r>
              <a:rPr lang="en-US" altLang="zh-CN" sz="1700" b="1" smtClean="0">
                <a:solidFill>
                  <a:schemeClr val="tx1">
                    <a:lumMod val="85000"/>
                    <a:lumOff val="15000"/>
                  </a:schemeClr>
                </a:solidFill>
                <a:latin typeface="Times New Roman" pitchFamily="18" charset="0"/>
                <a:ea typeface="Adobe Fan Heiti Std B" panose="020B0700000000000000" pitchFamily="34" charset="-128"/>
                <a:cs typeface="Times New Roman" pitchFamily="18" charset="0"/>
              </a:rPr>
              <a:t>Việc kiềm chế cảm xúc tiêu cực đã đem lại gì cho bạn?</a:t>
            </a:r>
            <a:endParaRPr lang="en-US" altLang="zh-CN" sz="1700" b="1" dirty="0">
              <a:solidFill>
                <a:schemeClr val="tx1">
                  <a:lumMod val="85000"/>
                  <a:lumOff val="15000"/>
                </a:schemeClr>
              </a:solidFill>
              <a:latin typeface="Times New Roman" pitchFamily="18" charset="0"/>
              <a:ea typeface="Adobe Fan Heiti Std B" panose="020B0700000000000000" pitchFamily="34" charset="-128"/>
              <a:cs typeface="Times New Roman" pitchFamily="18" charset="0"/>
            </a:endParaRPr>
          </a:p>
        </p:txBody>
      </p:sp>
    </p:spTree>
    <p:extLst>
      <p:ext uri="{BB962C8B-B14F-4D97-AF65-F5344CB8AC3E}">
        <p14:creationId xmlns:p14="http://schemas.microsoft.com/office/powerpoint/2010/main" val="3936440659"/>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8182"/>
            <a:ext cx="9143999" cy="51435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154" y="2143589"/>
            <a:ext cx="871946" cy="3059460"/>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587" y="3721100"/>
            <a:ext cx="2711668" cy="1422400"/>
          </a:xfrm>
          <a:prstGeom prst="rect">
            <a:avLst/>
          </a:prstGeom>
        </p:spPr>
      </p:pic>
      <p:sp>
        <p:nvSpPr>
          <p:cNvPr id="25" name="文本占位符 6"/>
          <p:cNvSpPr txBox="1"/>
          <p:nvPr>
            <p:custDataLst>
              <p:tags r:id="rId1"/>
            </p:custDataLst>
          </p:nvPr>
        </p:nvSpPr>
        <p:spPr bwMode="auto">
          <a:xfrm>
            <a:off x="140675" y="1062517"/>
            <a:ext cx="8838223" cy="947835"/>
          </a:xfrm>
          <a:prstGeom prst="rect">
            <a:avLst/>
          </a:prstGeom>
          <a:solidFill>
            <a:schemeClr val="accent6">
              <a:lumMod val="40000"/>
              <a:lumOff val="60000"/>
            </a:schemeClr>
          </a:solidFill>
          <a:ln>
            <a:solidFill>
              <a:srgbClr val="00B050"/>
            </a:solidFill>
            <a:prstDash val="dashDot"/>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just" eaLnBrk="1" hangingPunct="1">
              <a:lnSpc>
                <a:spcPct val="100000"/>
              </a:lnSpc>
              <a:spcBef>
                <a:spcPct val="0"/>
              </a:spcBef>
              <a:buClr>
                <a:srgbClr val="358CC1"/>
              </a:buClr>
              <a:buSzPct val="60000"/>
              <a:buFont typeface="Wingdings" panose="05000000000000000000" pitchFamily="2" charset="2"/>
              <a:buNone/>
            </a:pPr>
            <a:r>
              <a:rPr lang="en-US" altLang="zh-CN" sz="2400" smtClean="0">
                <a:latin typeface="Arial" panose="020B0604020202020204" pitchFamily="34" charset="0"/>
                <a:ea typeface="Microsoft YaHei" panose="020B0503020204020204" pitchFamily="34" charset="-122"/>
              </a:rPr>
              <a:t>Kết luận: Biết kiềm chế cảm xúc tiêu cực sẽ giúp ta suy nghĩ rõ ràng và  sáng tạo, dễ thành công trong cuộc sống.</a:t>
            </a:r>
            <a:endParaRPr lang="en-US" altLang="zh-CN" sz="2400" dirty="0">
              <a:latin typeface="Arial" panose="020B0604020202020204" pitchFamily="34" charset="0"/>
              <a:ea typeface="Microsoft YaHei" panose="020B0503020204020204" pitchFamily="34" charset="-122"/>
            </a:endParaRPr>
          </a:p>
        </p:txBody>
      </p:sp>
      <p:sp>
        <p:nvSpPr>
          <p:cNvPr id="10" name="文本框 1"/>
          <p:cNvSpPr txBox="1">
            <a:spLocks noChangeArrowheads="1"/>
          </p:cNvSpPr>
          <p:nvPr>
            <p:custDataLst>
              <p:tags r:id="rId2"/>
            </p:custDataLst>
          </p:nvPr>
        </p:nvSpPr>
        <p:spPr bwMode="auto">
          <a:xfrm>
            <a:off x="140675" y="152117"/>
            <a:ext cx="2227382" cy="553998"/>
          </a:xfrm>
          <a:prstGeom prst="rect">
            <a:avLst/>
          </a:prstGeom>
          <a:solidFill>
            <a:schemeClr val="bg1"/>
          </a:solidFill>
          <a:ln>
            <a:noFill/>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zh-CN" sz="3000" b="1" smtClean="0">
                <a:solidFill>
                  <a:srgbClr val="FC4280"/>
                </a:solidFill>
                <a:latin typeface="Times New Roman" pitchFamily="18" charset="0"/>
                <a:ea typeface="Microsoft YaHei" panose="020B0503020204020204" pitchFamily="34" charset="-122"/>
                <a:cs typeface="Times New Roman" pitchFamily="18" charset="0"/>
              </a:rPr>
              <a:t>Khám phá</a:t>
            </a:r>
            <a:endParaRPr lang="zh-CN" altLang="en-US" sz="3000" b="1">
              <a:solidFill>
                <a:srgbClr val="FC4280"/>
              </a:solidFill>
              <a:latin typeface="Times New Roman" pitchFamily="18" charset="0"/>
              <a:ea typeface="Microsoft YaHei" panose="020B0503020204020204" pitchFamily="34" charset="-122"/>
              <a:cs typeface="Times New Roman" pitchFamily="18" charset="0"/>
            </a:endParaRPr>
          </a:p>
        </p:txBody>
      </p:sp>
      <p:sp>
        <p:nvSpPr>
          <p:cNvPr id="11" name="TextBox 10"/>
          <p:cNvSpPr txBox="1"/>
          <p:nvPr/>
        </p:nvSpPr>
        <p:spPr>
          <a:xfrm>
            <a:off x="2282543" y="244450"/>
            <a:ext cx="6861457"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a:rPr>
              <a:t> </a:t>
            </a:r>
            <a:r>
              <a:rPr lang="en-US" sz="2400" b="1" smtClean="0">
                <a:solidFill>
                  <a:srgbClr val="7030A0"/>
                </a:solidFill>
                <a:latin typeface="Times New Roman" pitchFamily="18" charset="0"/>
                <a:cs typeface="Times New Roman" pitchFamily="18" charset="0"/>
              </a:rPr>
              <a:t>HĐ 1: Ý nghĩa của việc kiềm chế cảm xúc tiêu cực</a:t>
            </a:r>
            <a:endParaRPr kumimoji="0" lang="en-US" sz="2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04978660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1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17.xml><?xml version="1.0" encoding="utf-8"?>
<p:tagLst xmlns:a="http://schemas.openxmlformats.org/drawingml/2006/main" xmlns:r="http://schemas.openxmlformats.org/officeDocument/2006/relationships" xmlns:p="http://schemas.openxmlformats.org/presentationml/2006/main">
  <p:tag name="MH" val="20170615150559"/>
  <p:tag name="MH_LIBRARY" val="GRAPHIC"/>
  <p:tag name="MH_ORDER" val="文本占位符 6"/>
</p:tagLst>
</file>

<file path=ppt/tags/tag1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1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2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21.xml><?xml version="1.0" encoding="utf-8"?>
<p:tagLst xmlns:a="http://schemas.openxmlformats.org/drawingml/2006/main" xmlns:r="http://schemas.openxmlformats.org/officeDocument/2006/relationships" xmlns:p="http://schemas.openxmlformats.org/presentationml/2006/main">
  <p:tag name="MH" val="20170615150559"/>
  <p:tag name="MH_LIBRARY" val="GRAPHIC"/>
  <p:tag name="MH_ORDER" val="文本占位符 6"/>
</p:tagLst>
</file>

<file path=ppt/tags/tag2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2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2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文本框 1"/>
</p:tagLst>
</file>

<file path=ppt/tags/tag25.xml><?xml version="1.0" encoding="utf-8"?>
<p:tagLst xmlns:a="http://schemas.openxmlformats.org/drawingml/2006/main" xmlns:r="http://schemas.openxmlformats.org/officeDocument/2006/relationships" xmlns:p="http://schemas.openxmlformats.org/presentationml/2006/main">
  <p:tag name="MH" val="20170615150559"/>
  <p:tag name="MH_LIBRARY" val="GRAPHIC"/>
  <p:tag name="MH_ORDER" val="文本占位符 6"/>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TotalTime>
  <Words>1077</Words>
  <Application>Microsoft Office PowerPoint</Application>
  <PresentationFormat>On-screen Show (16:9)</PresentationFormat>
  <Paragraphs>101</Paragraphs>
  <Slides>21</Slides>
  <Notes>10</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creator>User</dc:creator>
  <cp:lastModifiedBy>ACER</cp:lastModifiedBy>
  <cp:revision>196</cp:revision>
  <dcterms:created xsi:type="dcterms:W3CDTF">2017-03-04T06:55:00Z</dcterms:created>
  <dcterms:modified xsi:type="dcterms:W3CDTF">2022-01-08T09:06:18Z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