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33" r:id="rId2"/>
    <p:sldId id="437" r:id="rId3"/>
    <p:sldId id="385" r:id="rId4"/>
    <p:sldId id="435" r:id="rId5"/>
    <p:sldId id="436" r:id="rId6"/>
    <p:sldId id="419" r:id="rId7"/>
    <p:sldId id="418" r:id="rId8"/>
    <p:sldId id="318" r:id="rId9"/>
  </p:sldIdLst>
  <p:sldSz cx="9144000" cy="5143500" type="screen16x9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宋体" pitchFamily="2" charset="-122"/>
      <p:regular r:id="rId16"/>
    </p:embeddedFont>
    <p:embeddedFont>
      <p:font typeface="Futura-Condensed-Normal"/>
      <p:regular r:id="rId17"/>
    </p:embeddedFont>
    <p:embeddedFont>
      <p:font typeface="Roboto" charset="0"/>
      <p:regular r:id="rId18"/>
      <p:bold r:id="rId19"/>
    </p:embeddedFont>
    <p:embeddedFont>
      <p:font typeface="FangSong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2744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EAFC3"/>
    <a:srgbClr val="68AFBC"/>
    <a:srgbClr val="F5F5F5"/>
    <a:srgbClr val="FA0000"/>
    <a:srgbClr val="D5A8C4"/>
    <a:srgbClr val="709776"/>
    <a:srgbClr val="859E8C"/>
    <a:srgbClr val="9F624F"/>
    <a:srgbClr val="F2C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5" autoAdjust="0"/>
    <p:restoredTop sz="94660" autoAdjust="0"/>
  </p:normalViewPr>
  <p:slideViewPr>
    <p:cSldViewPr>
      <p:cViewPr>
        <p:scale>
          <a:sx n="120" d="100"/>
          <a:sy n="120" d="100"/>
        </p:scale>
        <p:origin x="-542" y="-67"/>
      </p:cViewPr>
      <p:guideLst>
        <p:guide orient="horz" pos="1665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99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1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5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69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300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81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3"/>
          <a:stretch/>
        </p:blipFill>
        <p:spPr>
          <a:xfrm flipH="1">
            <a:off x="7919864" y="2579971"/>
            <a:ext cx="1224136" cy="25922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1" t="75590" r="1"/>
          <a:stretch/>
        </p:blipFill>
        <p:spPr>
          <a:xfrm>
            <a:off x="-36512" y="-20538"/>
            <a:ext cx="2351761" cy="602032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/>
          <a:stretch/>
        </p:blipFill>
        <p:spPr>
          <a:xfrm rot="16200000">
            <a:off x="1989983" y="-1989982"/>
            <a:ext cx="5164038" cy="9144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6" Type="http://schemas.openxmlformats.org/officeDocument/2006/relationships/image" Target="../media/image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12" Type="http://schemas.microsoft.com/office/2007/relationships/hdphoto" Target="../media/hdphoto1.wdp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0.png"/><Relationship Id="rId5" Type="http://schemas.openxmlformats.org/officeDocument/2006/relationships/tags" Target="../tags/tag14.xml"/><Relationship Id="rId10" Type="http://schemas.openxmlformats.org/officeDocument/2006/relationships/image" Target="../media/image12.png"/><Relationship Id="rId4" Type="http://schemas.openxmlformats.org/officeDocument/2006/relationships/tags" Target="../tags/tag1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microsoft.com/office/2007/relationships/hdphoto" Target="../media/hdphoto1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0.png"/><Relationship Id="rId5" Type="http://schemas.openxmlformats.org/officeDocument/2006/relationships/tags" Target="../tags/tag20.xml"/><Relationship Id="rId10" Type="http://schemas.openxmlformats.org/officeDocument/2006/relationships/image" Target="../media/image12.png"/><Relationship Id="rId4" Type="http://schemas.openxmlformats.org/officeDocument/2006/relationships/tags" Target="../tags/tag19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5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4.png"/><Relationship Id="rId2" Type="http://schemas.openxmlformats.org/officeDocument/2006/relationships/tags" Target="../tags/tag22.xml"/><Relationship Id="rId16" Type="http://schemas.openxmlformats.org/officeDocument/2006/relationships/image" Target="../media/image8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26.xml"/><Relationship Id="rId11" Type="http://schemas.openxmlformats.org/officeDocument/2006/relationships/image" Target="../media/image3.png"/><Relationship Id="rId5" Type="http://schemas.openxmlformats.org/officeDocument/2006/relationships/tags" Target="../tags/tag25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7.xml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6046" y="2571750"/>
            <a:ext cx="2827951" cy="25922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21" y="-10237"/>
            <a:ext cx="2999833" cy="2466366"/>
          </a:xfrm>
          <a:prstGeom prst="rect">
            <a:avLst/>
          </a:prstGeom>
        </p:spPr>
      </p:pic>
      <p:pic>
        <p:nvPicPr>
          <p:cNvPr id="11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3206">
            <a:off x="6930003" y="1842724"/>
            <a:ext cx="2695715" cy="2471072"/>
          </a:xfrm>
          <a:prstGeom prst="rect">
            <a:avLst/>
          </a:prstGeom>
        </p:spPr>
      </p:pic>
      <p:pic>
        <p:nvPicPr>
          <p:cNvPr id="12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2623" flipH="1">
            <a:off x="216588" y="1618070"/>
            <a:ext cx="2695715" cy="2471072"/>
          </a:xfrm>
          <a:prstGeom prst="rect">
            <a:avLst/>
          </a:prstGeom>
        </p:spPr>
      </p:pic>
      <p:sp>
        <p:nvSpPr>
          <p:cNvPr id="13" name="PA_椭圆 8"/>
          <p:cNvSpPr/>
          <p:nvPr>
            <p:custDataLst>
              <p:tags r:id="rId3"/>
            </p:custDataLst>
          </p:nvPr>
        </p:nvSpPr>
        <p:spPr>
          <a:xfrm>
            <a:off x="2273774" y="955341"/>
            <a:ext cx="4602481" cy="3110320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139700" dir="4320000" sx="98000" sy="98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椭圆 10"/>
          <p:cNvSpPr/>
          <p:nvPr>
            <p:custDataLst>
              <p:tags r:id="rId4"/>
            </p:custDataLst>
          </p:nvPr>
        </p:nvSpPr>
        <p:spPr>
          <a:xfrm>
            <a:off x="2195736" y="930257"/>
            <a:ext cx="4680519" cy="3110319"/>
          </a:xfrm>
          <a:prstGeom prst="ellipse">
            <a:avLst/>
          </a:prstGeom>
          <a:solidFill>
            <a:srgbClr val="F5F5F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FangSong" panose="02010609060101010101" pitchFamily="49" charset="-122"/>
            </a:endParaRPr>
          </a:p>
        </p:txBody>
      </p:sp>
      <p:pic>
        <p:nvPicPr>
          <p:cNvPr id="15" name="PA_图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1704" flipH="1">
            <a:off x="472874" y="2873713"/>
            <a:ext cx="1617150" cy="1364604"/>
          </a:xfrm>
          <a:prstGeom prst="rect">
            <a:avLst/>
          </a:prstGeom>
        </p:spPr>
      </p:pic>
      <p:pic>
        <p:nvPicPr>
          <p:cNvPr id="17" name="PA_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13" y="569577"/>
            <a:ext cx="1526088" cy="1670273"/>
          </a:xfrm>
          <a:prstGeom prst="rect">
            <a:avLst/>
          </a:prstGeom>
        </p:spPr>
      </p:pic>
      <p:sp>
        <p:nvSpPr>
          <p:cNvPr id="18" name="PA_文本框 9"/>
          <p:cNvSpPr txBox="1"/>
          <p:nvPr>
            <p:custDataLst>
              <p:tags r:id="rId7"/>
            </p:custDataLst>
          </p:nvPr>
        </p:nvSpPr>
        <p:spPr>
          <a:xfrm>
            <a:off x="2333717" y="1747890"/>
            <a:ext cx="447542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Tiết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 4: NÓI VÀ NGHE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FangSong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PA_矩形 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05654" y="2540973"/>
            <a:ext cx="3688263" cy="54626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57132" rIns="0" bIns="57132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SỰ </a:t>
            </a:r>
            <a:r>
              <a:rPr lang="en-US" altLang="zh-CN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FangSong" panose="02010609060101010101" pitchFamily="49" charset="-122"/>
                <a:cs typeface="Arial" panose="020B0604020202020204" pitchFamily="34" charset="0"/>
              </a:rPr>
              <a:t>TÍCH CÂY THÌ LÀ</a:t>
            </a:r>
            <a:endParaRPr lang="zh-CN" altLang="zh-CN" sz="2800" b="1" dirty="0">
              <a:solidFill>
                <a:srgbClr val="C00000"/>
              </a:solidFill>
              <a:latin typeface="Arial" panose="020B0604020202020204" pitchFamily="34" charset="0"/>
              <a:ea typeface="FangSong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1734" y="59976"/>
            <a:ext cx="5667375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 dirty="0">
                <a:solidFill>
                  <a:srgbClr val="A9250B"/>
                </a:solidFill>
                <a:cs typeface="Times New Roman" panose="02020603050405020304" pitchFamily="18" charset="0"/>
              </a:rPr>
              <a:t>TIẾNG VIỆT</a:t>
            </a:r>
            <a:endParaRPr lang="en-US" altLang="en-US" sz="2000" b="1" dirty="0">
              <a:solidFill>
                <a:srgbClr val="A9250B"/>
              </a:solidFill>
            </a:endParaRPr>
          </a:p>
          <a:p>
            <a:pPr algn="ctr" eaLnBrk="1" hangingPunct="1"/>
            <a:r>
              <a:rPr lang="en-US" altLang="en-US" sz="2800" b="1" dirty="0" err="1">
                <a:solidFill>
                  <a:srgbClr val="A9250B"/>
                </a:solidFill>
              </a:rPr>
              <a:t>Bài</a:t>
            </a:r>
            <a:r>
              <a:rPr lang="en-US" altLang="en-US" sz="2800" b="1" dirty="0">
                <a:solidFill>
                  <a:srgbClr val="A9250B"/>
                </a:solidFill>
              </a:rPr>
              <a:t> 1</a:t>
            </a:r>
            <a:r>
              <a:rPr lang="vi-VN" altLang="en-US" sz="2800" b="1" dirty="0">
                <a:solidFill>
                  <a:srgbClr val="A9250B"/>
                </a:solidFill>
              </a:rPr>
              <a:t>1</a:t>
            </a:r>
            <a:r>
              <a:rPr lang="en-US" altLang="en-US" sz="2800" b="1" dirty="0">
                <a:solidFill>
                  <a:srgbClr val="A9250B"/>
                </a:solidFill>
              </a:rPr>
              <a:t>: </a:t>
            </a:r>
            <a:r>
              <a:rPr lang="en-US" altLang="en-US" sz="2800" b="1" dirty="0" err="1">
                <a:solidFill>
                  <a:srgbClr val="A9250B"/>
                </a:solidFill>
              </a:rPr>
              <a:t>Sự</a:t>
            </a:r>
            <a:r>
              <a:rPr lang="en-US" altLang="en-US" sz="2800" b="1" dirty="0">
                <a:solidFill>
                  <a:srgbClr val="A9250B"/>
                </a:solidFill>
              </a:rPr>
              <a:t> </a:t>
            </a:r>
            <a:r>
              <a:rPr lang="en-US" altLang="en-US" sz="2800" b="1" dirty="0" err="1">
                <a:solidFill>
                  <a:srgbClr val="A9250B"/>
                </a:solidFill>
              </a:rPr>
              <a:t>tích</a:t>
            </a:r>
            <a:r>
              <a:rPr lang="en-US" altLang="en-US" sz="2800" b="1" dirty="0">
                <a:solidFill>
                  <a:srgbClr val="A9250B"/>
                </a:solidFill>
              </a:rPr>
              <a:t> </a:t>
            </a:r>
            <a:r>
              <a:rPr lang="en-US" altLang="en-US" sz="2800" b="1" dirty="0" err="1">
                <a:solidFill>
                  <a:srgbClr val="A9250B"/>
                </a:solidFill>
              </a:rPr>
              <a:t>cây</a:t>
            </a:r>
            <a:r>
              <a:rPr lang="en-US" altLang="en-US" sz="2800" b="1" dirty="0">
                <a:solidFill>
                  <a:srgbClr val="A9250B"/>
                </a:solidFill>
              </a:rPr>
              <a:t> </a:t>
            </a:r>
            <a:r>
              <a:rPr lang="en-US" altLang="en-US" sz="2800" b="1" dirty="0" err="1">
                <a:solidFill>
                  <a:srgbClr val="A9250B"/>
                </a:solidFill>
              </a:rPr>
              <a:t>thì</a:t>
            </a:r>
            <a:r>
              <a:rPr lang="en-US" altLang="en-US" sz="2800" b="1" dirty="0">
                <a:solidFill>
                  <a:srgbClr val="A9250B"/>
                </a:solidFill>
              </a:rPr>
              <a:t> </a:t>
            </a:r>
            <a:r>
              <a:rPr lang="en-US" altLang="en-US" sz="2800" b="1" dirty="0" err="1">
                <a:solidFill>
                  <a:srgbClr val="A9250B"/>
                </a:solidFill>
              </a:rPr>
              <a:t>là</a:t>
            </a:r>
            <a:endParaRPr lang="en-US" altLang="en-US" sz="2000" b="1" dirty="0">
              <a:solidFill>
                <a:srgbClr val="A92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ên cổ tích Sự Tích Cây Thì Là- Kể chuyện cổ tích hay- Truyện cổ tích Việt Nam- Kể ch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892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19" y="75564"/>
            <a:ext cx="8769075" cy="5016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5178" y="2178323"/>
            <a:ext cx="3936822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Cây cối kéo nhau lên trời để được ông trời đặt tên cho.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1957" y="2408659"/>
            <a:ext cx="4088555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698" y="4497169"/>
            <a:ext cx="408083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Trời và một cây nhỏ đang nói chuyện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9780" y="4497169"/>
            <a:ext cx="401081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Cây nhỏ chạy về với các 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137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3966" y="2783644"/>
            <a:ext cx="3237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200" dirty="0"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PA_椭圆 10"/>
          <p:cNvSpPr/>
          <p:nvPr>
            <p:custDataLst>
              <p:tags r:id="rId1"/>
            </p:custDataLst>
          </p:nvPr>
        </p:nvSpPr>
        <p:spPr>
          <a:xfrm>
            <a:off x="1789777" y="1501803"/>
            <a:ext cx="1743898" cy="1743898"/>
          </a:xfrm>
          <a:prstGeom prst="ellipse">
            <a:avLst/>
          </a:prstGeom>
          <a:solidFill>
            <a:srgbClr val="F5F5F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Futura-Condensed-Normal" pitchFamily="2" charset="0"/>
            </a:endParaRPr>
          </a:p>
        </p:txBody>
      </p:sp>
      <p:sp>
        <p:nvSpPr>
          <p:cNvPr id="17" name="PA_文本框 9"/>
          <p:cNvSpPr txBox="1"/>
          <p:nvPr>
            <p:custDataLst>
              <p:tags r:id="rId2"/>
            </p:custDataLst>
          </p:nvPr>
        </p:nvSpPr>
        <p:spPr>
          <a:xfrm>
            <a:off x="0" y="74512"/>
            <a:ext cx="9144000" cy="3877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zh-CN" altLang="en-US" sz="6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84926" y="682222"/>
            <a:ext cx="3695343" cy="1683661"/>
            <a:chOff x="-184926" y="682222"/>
            <a:chExt cx="3695343" cy="1683661"/>
          </a:xfrm>
        </p:grpSpPr>
        <p:grpSp>
          <p:nvGrpSpPr>
            <p:cNvPr id="3" name="Group 2"/>
            <p:cNvGrpSpPr/>
            <p:nvPr/>
          </p:nvGrpSpPr>
          <p:grpSpPr>
            <a:xfrm>
              <a:off x="-184926" y="682222"/>
              <a:ext cx="3695343" cy="1683661"/>
              <a:chOff x="781957" y="1280786"/>
              <a:chExt cx="3695343" cy="1683661"/>
            </a:xfrm>
          </p:grpSpPr>
          <p:pic>
            <p:nvPicPr>
              <p:cNvPr id="13" name="PA_图片 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43206">
                <a:off x="2908893" y="1396040"/>
                <a:ext cx="1636598" cy="1500216"/>
              </a:xfrm>
              <a:prstGeom prst="rect">
                <a:avLst/>
              </a:prstGeom>
            </p:spPr>
          </p:pic>
          <p:pic>
            <p:nvPicPr>
              <p:cNvPr id="14" name="PA_图片 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92623" flipH="1">
                <a:off x="713766" y="1348977"/>
                <a:ext cx="1636598" cy="1500216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1370850" y="1331160"/>
                <a:ext cx="2642580" cy="1535851"/>
                <a:chOff x="1207961" y="1347614"/>
                <a:chExt cx="2642580" cy="1535851"/>
              </a:xfrm>
            </p:grpSpPr>
            <p:sp>
              <p:nvSpPr>
                <p:cNvPr id="15" name="PA_椭圆 8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608300" y="1347614"/>
                  <a:ext cx="1753524" cy="1535851"/>
                </a:xfrm>
                <a:prstGeom prst="ellipse">
                  <a:avLst/>
                </a:prstGeom>
                <a:blipFill dpi="0"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effectLst>
                  <a:outerShdw blurRad="203200" dist="139700" dir="4320000" sx="98000" sy="98000" algn="tl" rotWithShape="0">
                    <a:prstClr val="black">
                      <a:alpha val="6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Futura-Condensed-Normal" pitchFamily="2" charset="0"/>
                  </a:endParaRPr>
                </a:p>
              </p:txBody>
            </p:sp>
            <p:sp>
              <p:nvSpPr>
                <p:cNvPr id="18" name="PA_文本框 9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1207961" y="1862811"/>
                  <a:ext cx="2642580" cy="683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zh-CN" sz="2400" b="1" dirty="0" smtClean="0">
                      <a:latin typeface="Arial" panose="020B0604020202020204" pitchFamily="34" charset="0"/>
                      <a:ea typeface="方正兰亭黑简体" panose="02000000000000000000" pitchFamily="2" charset="-122"/>
                      <a:cs typeface="Arial" panose="020B0604020202020204" pitchFamily="34" charset="0"/>
                    </a:rPr>
                    <a:t>LÀM VIỆC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altLang="zh-CN" sz="2400" b="1" dirty="0" smtClean="0">
                      <a:latin typeface="Arial" panose="020B0604020202020204" pitchFamily="34" charset="0"/>
                      <a:ea typeface="方正兰亭黑简体" panose="02000000000000000000" pitchFamily="2" charset="-122"/>
                      <a:cs typeface="Arial" panose="020B0604020202020204" pitchFamily="34" charset="0"/>
                    </a:rPr>
                    <a:t>CÁ NHÂN</a:t>
                  </a:r>
                  <a:endParaRPr lang="zh-CN" altLang="en-US" sz="2400" b="1" dirty="0">
                    <a:latin typeface="Arial" panose="020B0604020202020204" pitchFamily="34" charset="0"/>
                    <a:ea typeface="方正兰亭黑简体" panose="02000000000000000000" pitchFamily="2" charset="-122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6" name="Oval 71"/>
            <p:cNvSpPr/>
            <p:nvPr/>
          </p:nvSpPr>
          <p:spPr bwMode="auto">
            <a:xfrm>
              <a:off x="1415565" y="782051"/>
              <a:ext cx="492139" cy="45012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smtClean="0">
                  <a:latin typeface="Futura-Condensed-Normal" pitchFamily="2" charset="0"/>
                </a:rPr>
                <a:t>01</a:t>
              </a:r>
              <a:endParaRPr lang="en-US" sz="2400" dirty="0">
                <a:latin typeface="Futura-Condensed-Normal" pitchFamily="2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85" t="55752" r="254" b="8009"/>
          <a:stretch/>
        </p:blipFill>
        <p:spPr>
          <a:xfrm>
            <a:off x="3935522" y="2931790"/>
            <a:ext cx="5032130" cy="18722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16" t="3826" b="51581"/>
          <a:stretch/>
        </p:blipFill>
        <p:spPr>
          <a:xfrm>
            <a:off x="3935521" y="483518"/>
            <a:ext cx="5032130" cy="23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5440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6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03965" y="2783644"/>
            <a:ext cx="3429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200" dirty="0"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PA_椭圆 10"/>
          <p:cNvSpPr/>
          <p:nvPr>
            <p:custDataLst>
              <p:tags r:id="rId1"/>
            </p:custDataLst>
          </p:nvPr>
        </p:nvSpPr>
        <p:spPr>
          <a:xfrm>
            <a:off x="1789777" y="1501803"/>
            <a:ext cx="1743898" cy="1743898"/>
          </a:xfrm>
          <a:prstGeom prst="ellipse">
            <a:avLst/>
          </a:prstGeom>
          <a:solidFill>
            <a:srgbClr val="F5F5F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Futura-Condensed-Normal" pitchFamily="2" charset="0"/>
            </a:endParaRPr>
          </a:p>
        </p:txBody>
      </p:sp>
      <p:sp>
        <p:nvSpPr>
          <p:cNvPr id="17" name="PA_文本框 9"/>
          <p:cNvSpPr txBox="1"/>
          <p:nvPr>
            <p:custDataLst>
              <p:tags r:id="rId2"/>
            </p:custDataLst>
          </p:nvPr>
        </p:nvSpPr>
        <p:spPr>
          <a:xfrm>
            <a:off x="0" y="74512"/>
            <a:ext cx="9144000" cy="3877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zh-CN" altLang="en-US" sz="6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84926" y="682222"/>
            <a:ext cx="3695343" cy="1683661"/>
            <a:chOff x="-184926" y="682222"/>
            <a:chExt cx="3695343" cy="1683661"/>
          </a:xfrm>
        </p:grpSpPr>
        <p:grpSp>
          <p:nvGrpSpPr>
            <p:cNvPr id="3" name="Group 2"/>
            <p:cNvGrpSpPr/>
            <p:nvPr/>
          </p:nvGrpSpPr>
          <p:grpSpPr>
            <a:xfrm>
              <a:off x="-184926" y="682222"/>
              <a:ext cx="3695343" cy="1683661"/>
              <a:chOff x="781957" y="1280786"/>
              <a:chExt cx="3695343" cy="1683661"/>
            </a:xfrm>
          </p:grpSpPr>
          <p:pic>
            <p:nvPicPr>
              <p:cNvPr id="13" name="PA_图片 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443206">
                <a:off x="2908893" y="1396040"/>
                <a:ext cx="1636598" cy="1500216"/>
              </a:xfrm>
              <a:prstGeom prst="rect">
                <a:avLst/>
              </a:prstGeom>
            </p:spPr>
          </p:pic>
          <p:pic>
            <p:nvPicPr>
              <p:cNvPr id="14" name="PA_图片 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92623" flipH="1">
                <a:off x="713766" y="1348977"/>
                <a:ext cx="1636598" cy="1500216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1370850" y="1331160"/>
                <a:ext cx="2642580" cy="1535851"/>
                <a:chOff x="1207961" y="1347614"/>
                <a:chExt cx="2642580" cy="1535851"/>
              </a:xfrm>
            </p:grpSpPr>
            <p:sp>
              <p:nvSpPr>
                <p:cNvPr id="15" name="PA_椭圆 8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608300" y="1347614"/>
                  <a:ext cx="1753524" cy="1535851"/>
                </a:xfrm>
                <a:prstGeom prst="ellipse">
                  <a:avLst/>
                </a:prstGeom>
                <a:blipFill dpi="0"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effectLst>
                  <a:outerShdw blurRad="203200" dist="139700" dir="4320000" sx="98000" sy="98000" algn="tl" rotWithShape="0">
                    <a:prstClr val="black">
                      <a:alpha val="61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Futura-Condensed-Normal" pitchFamily="2" charset="0"/>
                  </a:endParaRPr>
                </a:p>
              </p:txBody>
            </p:sp>
            <p:sp>
              <p:nvSpPr>
                <p:cNvPr id="18" name="PA_文本框 9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1207961" y="1862811"/>
                  <a:ext cx="2642580" cy="6832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altLang="zh-CN" sz="2400" b="1" dirty="0" smtClean="0">
                      <a:latin typeface="Arial" panose="020B0604020202020204" pitchFamily="34" charset="0"/>
                      <a:ea typeface="方正兰亭黑简体" panose="02000000000000000000" pitchFamily="2" charset="-122"/>
                      <a:cs typeface="Arial" panose="020B0604020202020204" pitchFamily="34" charset="0"/>
                    </a:rPr>
                    <a:t>LÀM VIỆC 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altLang="zh-CN" sz="2400" b="1" dirty="0" smtClean="0">
                      <a:latin typeface="Arial" panose="020B0604020202020204" pitchFamily="34" charset="0"/>
                      <a:ea typeface="方正兰亭黑简体" panose="02000000000000000000" pitchFamily="2" charset="-122"/>
                      <a:cs typeface="Arial" panose="020B0604020202020204" pitchFamily="34" charset="0"/>
                    </a:rPr>
                    <a:t>NHÓM</a:t>
                  </a:r>
                  <a:endParaRPr lang="zh-CN" altLang="en-US" sz="2400" b="1" dirty="0">
                    <a:latin typeface="Arial" panose="020B0604020202020204" pitchFamily="34" charset="0"/>
                    <a:ea typeface="方正兰亭黑简体" panose="02000000000000000000" pitchFamily="2" charset="-122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6" name="Oval 71"/>
            <p:cNvSpPr/>
            <p:nvPr/>
          </p:nvSpPr>
          <p:spPr bwMode="auto">
            <a:xfrm>
              <a:off x="1415565" y="782051"/>
              <a:ext cx="492139" cy="45012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 smtClean="0">
                  <a:latin typeface="Futura-Condensed-Normal" pitchFamily="2" charset="0"/>
                </a:rPr>
                <a:t>02</a:t>
              </a:r>
              <a:endParaRPr lang="en-US" sz="2400" dirty="0">
                <a:latin typeface="Futura-Condensed-Normal" pitchFamily="2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85" t="55752" r="254" b="8009"/>
          <a:stretch/>
        </p:blipFill>
        <p:spPr>
          <a:xfrm>
            <a:off x="3935522" y="2931790"/>
            <a:ext cx="5032130" cy="18722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16" t="3826" b="51581"/>
          <a:stretch/>
        </p:blipFill>
        <p:spPr>
          <a:xfrm>
            <a:off x="3935521" y="483518"/>
            <a:ext cx="5032130" cy="23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5312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6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131">
            <a:off x="-623470" y="3429276"/>
            <a:ext cx="3758942" cy="19809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826"/>
          <a:stretch/>
        </p:blipFill>
        <p:spPr>
          <a:xfrm>
            <a:off x="251519" y="123478"/>
            <a:ext cx="876907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8429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601971" y="185855"/>
            <a:ext cx="8542030" cy="3794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2545"/>
            <a:ext cx="940247" cy="617877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691678" y="2778409"/>
            <a:ext cx="6264697" cy="1598793"/>
            <a:chOff x="1691678" y="2778409"/>
            <a:chExt cx="6264697" cy="1598793"/>
          </a:xfrm>
        </p:grpSpPr>
        <p:grpSp>
          <p:nvGrpSpPr>
            <p:cNvPr id="39" name="组合 1"/>
            <p:cNvGrpSpPr/>
            <p:nvPr/>
          </p:nvGrpSpPr>
          <p:grpSpPr>
            <a:xfrm>
              <a:off x="1691678" y="2778409"/>
              <a:ext cx="6264697" cy="1598793"/>
              <a:chOff x="5358150" y="1066732"/>
              <a:chExt cx="4382926" cy="1598793"/>
            </a:xfrm>
          </p:grpSpPr>
          <p:sp>
            <p:nvSpPr>
              <p:cNvPr id="40" name="Rectangle: Rounded Corners 3"/>
              <p:cNvSpPr/>
              <p:nvPr/>
            </p:nvSpPr>
            <p:spPr>
              <a:xfrm>
                <a:off x="6077893" y="1066732"/>
                <a:ext cx="3663183" cy="1598793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rmAutofit/>
              </a:bodyPr>
              <a:lstStyle/>
              <a:p>
                <a:pPr algn="just"/>
                <a:endPara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1" name="Group 1"/>
              <p:cNvGrpSpPr/>
              <p:nvPr/>
            </p:nvGrpSpPr>
            <p:grpSpPr>
              <a:xfrm>
                <a:off x="5358150" y="1140591"/>
                <a:ext cx="1095018" cy="1321622"/>
                <a:chOff x="2042290" y="2206963"/>
                <a:chExt cx="1031650" cy="1245140"/>
              </a:xfrm>
            </p:grpSpPr>
            <p:sp>
              <p:nvSpPr>
                <p:cNvPr id="43" name="Oval 76"/>
                <p:cNvSpPr/>
                <p:nvPr/>
              </p:nvSpPr>
              <p:spPr>
                <a:xfrm>
                  <a:off x="2042290" y="2206963"/>
                  <a:ext cx="1031650" cy="1245140"/>
                </a:xfrm>
                <a:prstGeom prst="ellipse">
                  <a:avLst/>
                </a:prstGeom>
                <a:solidFill>
                  <a:schemeClr val="bg1"/>
                </a:solidFill>
                <a:ln w="139700">
                  <a:solidFill>
                    <a:srgbClr val="CEAFC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Oval 78"/>
                <p:cNvSpPr/>
                <p:nvPr/>
              </p:nvSpPr>
              <p:spPr>
                <a:xfrm>
                  <a:off x="2125385" y="2333451"/>
                  <a:ext cx="822095" cy="992220"/>
                </a:xfrm>
                <a:prstGeom prst="ellipse">
                  <a:avLst/>
                </a:prstGeom>
                <a:blipFill dpi="0"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39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2" name="Oval 48"/>
              <p:cNvSpPr/>
              <p:nvPr/>
            </p:nvSpPr>
            <p:spPr>
              <a:xfrm>
                <a:off x="5681211" y="1652161"/>
                <a:ext cx="365165" cy="2973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3110022" y="3162306"/>
              <a:ext cx="47128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lớp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67544" y="955001"/>
            <a:ext cx="7488825" cy="1514689"/>
            <a:chOff x="467544" y="955001"/>
            <a:chExt cx="7488825" cy="1514689"/>
          </a:xfrm>
        </p:grpSpPr>
        <p:grpSp>
          <p:nvGrpSpPr>
            <p:cNvPr id="2" name="组合 1"/>
            <p:cNvGrpSpPr/>
            <p:nvPr/>
          </p:nvGrpSpPr>
          <p:grpSpPr>
            <a:xfrm>
              <a:off x="467544" y="955001"/>
              <a:ext cx="7488825" cy="1514689"/>
              <a:chOff x="5032196" y="1111007"/>
              <a:chExt cx="5286373" cy="1351206"/>
            </a:xfrm>
          </p:grpSpPr>
          <p:sp>
            <p:nvSpPr>
              <p:cNvPr id="9" name="Rectangle: Rounded Corners 3"/>
              <p:cNvSpPr/>
              <p:nvPr/>
            </p:nvSpPr>
            <p:spPr>
              <a:xfrm>
                <a:off x="5792358" y="1111007"/>
                <a:ext cx="4526211" cy="130460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Autofit/>
              </a:bodyPr>
              <a:lstStyle/>
              <a:p>
                <a:pPr algn="r"/>
                <a:endPara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" name="Group 1"/>
              <p:cNvGrpSpPr/>
              <p:nvPr/>
            </p:nvGrpSpPr>
            <p:grpSpPr>
              <a:xfrm>
                <a:off x="5032196" y="1140591"/>
                <a:ext cx="1087293" cy="1321622"/>
                <a:chOff x="1735196" y="2206963"/>
                <a:chExt cx="1024372" cy="1245140"/>
              </a:xfrm>
            </p:grpSpPr>
            <p:sp>
              <p:nvSpPr>
                <p:cNvPr id="32" name="Oval 76"/>
                <p:cNvSpPr/>
                <p:nvPr/>
              </p:nvSpPr>
              <p:spPr>
                <a:xfrm>
                  <a:off x="1735196" y="2206963"/>
                  <a:ext cx="1024372" cy="1245140"/>
                </a:xfrm>
                <a:prstGeom prst="ellipse">
                  <a:avLst/>
                </a:prstGeom>
                <a:solidFill>
                  <a:schemeClr val="bg1"/>
                </a:solidFill>
                <a:ln w="139700">
                  <a:solidFill>
                    <a:srgbClr val="CEAFC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Oval 78"/>
                <p:cNvSpPr/>
                <p:nvPr/>
              </p:nvSpPr>
              <p:spPr>
                <a:xfrm>
                  <a:off x="1735198" y="2341714"/>
                  <a:ext cx="992220" cy="992220"/>
                </a:xfrm>
                <a:prstGeom prst="ellipse">
                  <a:avLst/>
                </a:prstGeom>
                <a:blipFill dpi="0"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39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Oval 48"/>
              <p:cNvSpPr/>
              <p:nvPr/>
            </p:nvSpPr>
            <p:spPr>
              <a:xfrm>
                <a:off x="5362441" y="1615240"/>
                <a:ext cx="296141" cy="3598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1974802" y="1048200"/>
              <a:ext cx="58326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gọi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loài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xung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quanh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(ở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ở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xóm</a:t>
              </a:r>
              <a:r>
                <a:rPr lang="en-US" sz="24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,...). </a:t>
              </a:r>
              <a:endPara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42791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6046" y="2571750"/>
            <a:ext cx="2827951" cy="25922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21" y="-10237"/>
            <a:ext cx="2999833" cy="2466366"/>
          </a:xfrm>
          <a:prstGeom prst="rect">
            <a:avLst/>
          </a:prstGeom>
        </p:spPr>
      </p:pic>
      <p:pic>
        <p:nvPicPr>
          <p:cNvPr id="7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3206">
            <a:off x="5024770" y="1442533"/>
            <a:ext cx="2695715" cy="2471072"/>
          </a:xfrm>
          <a:prstGeom prst="rect">
            <a:avLst/>
          </a:prstGeom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92623" flipH="1">
            <a:off x="1467126" y="1386409"/>
            <a:ext cx="2695715" cy="2471072"/>
          </a:xfrm>
          <a:prstGeom prst="rect">
            <a:avLst/>
          </a:prstGeom>
        </p:spPr>
      </p:pic>
      <p:sp>
        <p:nvSpPr>
          <p:cNvPr id="9" name="PA_椭圆 8"/>
          <p:cNvSpPr/>
          <p:nvPr>
            <p:custDataLst>
              <p:tags r:id="rId4"/>
            </p:custDataLst>
          </p:nvPr>
        </p:nvSpPr>
        <p:spPr>
          <a:xfrm>
            <a:off x="2915816" y="978300"/>
            <a:ext cx="3110320" cy="3110320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03200" dist="139700" dir="4320000" sx="98000" sy="98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10" name="PA_椭圆 10"/>
          <p:cNvSpPr/>
          <p:nvPr>
            <p:custDataLst>
              <p:tags r:id="rId5"/>
            </p:custDataLst>
          </p:nvPr>
        </p:nvSpPr>
        <p:spPr>
          <a:xfrm>
            <a:off x="3114165" y="1218680"/>
            <a:ext cx="2706140" cy="2706140"/>
          </a:xfrm>
          <a:prstGeom prst="ellipse">
            <a:avLst/>
          </a:prstGeom>
          <a:solidFill>
            <a:srgbClr val="F5F5F5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pic>
        <p:nvPicPr>
          <p:cNvPr id="11" name="PA_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1704" flipH="1">
            <a:off x="472874" y="2873713"/>
            <a:ext cx="1617150" cy="1364604"/>
          </a:xfrm>
          <a:prstGeom prst="rect">
            <a:avLst/>
          </a:prstGeom>
        </p:spPr>
      </p:pic>
      <p:pic>
        <p:nvPicPr>
          <p:cNvPr id="12" name="PA_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13" y="569577"/>
            <a:ext cx="1526088" cy="1670273"/>
          </a:xfrm>
          <a:prstGeom prst="rect">
            <a:avLst/>
          </a:prstGeom>
        </p:spPr>
      </p:pic>
      <p:sp>
        <p:nvSpPr>
          <p:cNvPr id="13" name="PA_文本框 9"/>
          <p:cNvSpPr txBox="1"/>
          <p:nvPr>
            <p:custDataLst>
              <p:tags r:id="rId8"/>
            </p:custDataLst>
          </p:nvPr>
        </p:nvSpPr>
        <p:spPr>
          <a:xfrm>
            <a:off x="2915816" y="1807069"/>
            <a:ext cx="3201881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  <a:cs typeface="Arial" panose="020B0604020202020204" pitchFamily="34" charset="0"/>
              </a:rPr>
              <a:t>CHÚC CÁC CON CHĂM NGOAN, HỌC GIỎI</a:t>
            </a:r>
            <a:endParaRPr lang="zh-CN" alt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方正兰亭黑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D69FBE"/>
      </a:accent1>
      <a:accent2>
        <a:srgbClr val="D69FBE"/>
      </a:accent2>
      <a:accent3>
        <a:srgbClr val="D69FBE"/>
      </a:accent3>
      <a:accent4>
        <a:srgbClr val="D69FBE"/>
      </a:accent4>
      <a:accent5>
        <a:srgbClr val="D69FBE"/>
      </a:accent5>
      <a:accent6>
        <a:srgbClr val="D69FBE"/>
      </a:accent6>
      <a:hlink>
        <a:srgbClr val="709776"/>
      </a:hlink>
      <a:folHlink>
        <a:srgbClr val="859E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D69FBE"/>
    </a:accent1>
    <a:accent2>
      <a:srgbClr val="D69FBE"/>
    </a:accent2>
    <a:accent3>
      <a:srgbClr val="D69FBE"/>
    </a:accent3>
    <a:accent4>
      <a:srgbClr val="D69FBE"/>
    </a:accent4>
    <a:accent5>
      <a:srgbClr val="D69FBE"/>
    </a:accent5>
    <a:accent6>
      <a:srgbClr val="D69FBE"/>
    </a:accent6>
    <a:hlink>
      <a:srgbClr val="709776"/>
    </a:hlink>
    <a:folHlink>
      <a:srgbClr val="859E8C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D69FBE"/>
    </a:accent1>
    <a:accent2>
      <a:srgbClr val="D69FBE"/>
    </a:accent2>
    <a:accent3>
      <a:srgbClr val="D69FBE"/>
    </a:accent3>
    <a:accent4>
      <a:srgbClr val="D69FBE"/>
    </a:accent4>
    <a:accent5>
      <a:srgbClr val="D69FBE"/>
    </a:accent5>
    <a:accent6>
      <a:srgbClr val="D69FBE"/>
    </a:accent6>
    <a:hlink>
      <a:srgbClr val="709776"/>
    </a:hlink>
    <a:folHlink>
      <a:srgbClr val="859E8C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D69FBE"/>
    </a:accent1>
    <a:accent2>
      <a:srgbClr val="D69FBE"/>
    </a:accent2>
    <a:accent3>
      <a:srgbClr val="D69FBE"/>
    </a:accent3>
    <a:accent4>
      <a:srgbClr val="D69FBE"/>
    </a:accent4>
    <a:accent5>
      <a:srgbClr val="D69FBE"/>
    </a:accent5>
    <a:accent6>
      <a:srgbClr val="D69FBE"/>
    </a:accent6>
    <a:hlink>
      <a:srgbClr val="709776"/>
    </a:hlink>
    <a:folHlink>
      <a:srgbClr val="859E8C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D69FBE"/>
    </a:accent1>
    <a:accent2>
      <a:srgbClr val="D69FBE"/>
    </a:accent2>
    <a:accent3>
      <a:srgbClr val="D69FBE"/>
    </a:accent3>
    <a:accent4>
      <a:srgbClr val="D69FBE"/>
    </a:accent4>
    <a:accent5>
      <a:srgbClr val="D69FBE"/>
    </a:accent5>
    <a:accent6>
      <a:srgbClr val="D69FBE"/>
    </a:accent6>
    <a:hlink>
      <a:srgbClr val="709776"/>
    </a:hlink>
    <a:folHlink>
      <a:srgbClr val="859E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3388</TotalTime>
  <Words>203</Words>
  <Application>Microsoft Office PowerPoint</Application>
  <PresentationFormat>On-screen Show (16:9)</PresentationFormat>
  <Paragraphs>34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宋体</vt:lpstr>
      <vt:lpstr>Futura-Condensed-Normal</vt:lpstr>
      <vt:lpstr>Roboto</vt:lpstr>
      <vt:lpstr>Times New Roman</vt:lpstr>
      <vt:lpstr>方正兰亭黑简体</vt:lpstr>
      <vt:lpstr>FangSong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ACER</cp:lastModifiedBy>
  <cp:revision>265</cp:revision>
  <dcterms:created xsi:type="dcterms:W3CDTF">2015-12-11T17:46:17Z</dcterms:created>
  <dcterms:modified xsi:type="dcterms:W3CDTF">2022-04-25T10:42:47Z</dcterms:modified>
</cp:coreProperties>
</file>