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2"/>
  </p:notesMasterIdLst>
  <p:sldIdLst>
    <p:sldId id="312" r:id="rId3"/>
    <p:sldId id="259" r:id="rId4"/>
    <p:sldId id="289" r:id="rId5"/>
    <p:sldId id="290" r:id="rId6"/>
    <p:sldId id="292" r:id="rId7"/>
    <p:sldId id="293" r:id="rId8"/>
    <p:sldId id="296" r:id="rId9"/>
    <p:sldId id="270" r:id="rId10"/>
    <p:sldId id="297" r:id="rId11"/>
    <p:sldId id="298" r:id="rId12"/>
    <p:sldId id="258" r:id="rId13"/>
    <p:sldId id="283" r:id="rId14"/>
    <p:sldId id="299" r:id="rId15"/>
    <p:sldId id="300" r:id="rId16"/>
    <p:sldId id="301" r:id="rId17"/>
    <p:sldId id="304" r:id="rId18"/>
    <p:sldId id="303" r:id="rId19"/>
    <p:sldId id="305" r:id="rId20"/>
    <p:sldId id="306" r:id="rId21"/>
    <p:sldId id="307" r:id="rId22"/>
    <p:sldId id="308" r:id="rId23"/>
    <p:sldId id="309" r:id="rId24"/>
    <p:sldId id="257" r:id="rId25"/>
    <p:sldId id="264" r:id="rId26"/>
    <p:sldId id="310" r:id="rId27"/>
    <p:sldId id="266" r:id="rId28"/>
    <p:sldId id="269" r:id="rId29"/>
    <p:sldId id="271" r:id="rId30"/>
    <p:sldId id="31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D07A"/>
    <a:srgbClr val="F3E9CE"/>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590" autoAdjust="0"/>
    <p:restoredTop sz="94660"/>
  </p:normalViewPr>
  <p:slideViewPr>
    <p:cSldViewPr snapToGrid="0">
      <p:cViewPr varScale="1">
        <p:scale>
          <a:sx n="70" d="100"/>
          <a:sy n="70" d="100"/>
        </p:scale>
        <p:origin x="6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CB7CE0-EF6B-F94F-B3C1-E6F69B4BC066}" type="datetimeFigureOut">
              <a:rPr lang="en-VN" smtClean="0"/>
              <a:t>03/24/2023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44C01A-4CEF-7946-AFDE-AF20BFC0A10B}" type="slidenum">
              <a:rPr lang="en-VN" smtClean="0"/>
              <a:t>‹#›</a:t>
            </a:fld>
            <a:endParaRPr lang="en-VN"/>
          </a:p>
        </p:txBody>
      </p:sp>
    </p:spTree>
    <p:extLst>
      <p:ext uri="{BB962C8B-B14F-4D97-AF65-F5344CB8AC3E}">
        <p14:creationId xmlns:p14="http://schemas.microsoft.com/office/powerpoint/2010/main" val="976354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68E5DE-3264-4330-84DB-16D0AE5DCE31}" type="slidenum">
              <a:rPr lang="zh-CN" altLang="en-US" smtClean="0"/>
              <a:t>1</a:t>
            </a:fld>
            <a:endParaRPr lang="zh-CN" altLang="en-US"/>
          </a:p>
        </p:txBody>
      </p:sp>
    </p:spTree>
    <p:extLst>
      <p:ext uri="{BB962C8B-B14F-4D97-AF65-F5344CB8AC3E}">
        <p14:creationId xmlns:p14="http://schemas.microsoft.com/office/powerpoint/2010/main" val="3087443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9F866-9589-4730-908C-D44F7B363C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3076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9F866-9589-4730-908C-D44F7B363C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5936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9F866-9589-4730-908C-D44F7B363C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77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89D47F5-E730-42C2-A8FB-9E687534F4C8}"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9FBD23-604F-4A5E-968C-1C1FE245BD56}" type="slidenum">
              <a:rPr lang="en-US" smtClean="0"/>
              <a:t>‹#›</a:t>
            </a:fld>
            <a:endParaRPr lang="en-US"/>
          </a:p>
        </p:txBody>
      </p:sp>
    </p:spTree>
    <p:extLst>
      <p:ext uri="{BB962C8B-B14F-4D97-AF65-F5344CB8AC3E}">
        <p14:creationId xmlns:p14="http://schemas.microsoft.com/office/powerpoint/2010/main" val="2723132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9D47F5-E730-42C2-A8FB-9E687534F4C8}"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9FBD23-604F-4A5E-968C-1C1FE245BD56}" type="slidenum">
              <a:rPr lang="en-US" smtClean="0"/>
              <a:t>‹#›</a:t>
            </a:fld>
            <a:endParaRPr lang="en-US"/>
          </a:p>
        </p:txBody>
      </p:sp>
    </p:spTree>
    <p:extLst>
      <p:ext uri="{BB962C8B-B14F-4D97-AF65-F5344CB8AC3E}">
        <p14:creationId xmlns:p14="http://schemas.microsoft.com/office/powerpoint/2010/main" val="1099130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9D47F5-E730-42C2-A8FB-9E687534F4C8}"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9FBD23-604F-4A5E-968C-1C1FE245BD56}" type="slidenum">
              <a:rPr lang="en-US" smtClean="0"/>
              <a:t>‹#›</a:t>
            </a:fld>
            <a:endParaRPr lang="en-US"/>
          </a:p>
        </p:txBody>
      </p:sp>
    </p:spTree>
    <p:extLst>
      <p:ext uri="{BB962C8B-B14F-4D97-AF65-F5344CB8AC3E}">
        <p14:creationId xmlns:p14="http://schemas.microsoft.com/office/powerpoint/2010/main" val="12653123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4580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26272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44E5CC29-D4C1-43AF-92DE-EAC9F1236EA8}" type="datetime1">
              <a:rPr lang="zh-CN" altLang="en-US" smtClean="0"/>
              <a:t>2023/3/24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115745-2F8B-4195-AD23-8A2542AF7C2C}" type="slidenum">
              <a:rPr lang="zh-CN" altLang="en-US" smtClean="0"/>
              <a:t>‹#›</a:t>
            </a:fld>
            <a:endParaRPr lang="zh-CN" altLang="en-US"/>
          </a:p>
        </p:txBody>
      </p:sp>
    </p:spTree>
    <p:extLst>
      <p:ext uri="{BB962C8B-B14F-4D97-AF65-F5344CB8AC3E}">
        <p14:creationId xmlns:p14="http://schemas.microsoft.com/office/powerpoint/2010/main" val="294396032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823FFC-3859-42E5-A4D1-5134576C902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E6B86FE-A9C1-483A-B47A-F52988E2B0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D285FFF-F3BD-4E9C-8E0F-3B66A6A93BC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09F5-C466-4235-8896-79EE0DA2EA2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413971E-249F-4532-A66D-4A2D04166A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E8DF53D-47FE-4319-9446-4817B574F2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DDDB1-8C7C-450B-AC79-64E7A91B419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30935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4043C8-0A2D-4195-B198-5F40AEA8FD0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07C7A12-D4E0-4B43-8DBA-3E11FC9DEE0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AC20EF2-2455-4C98-88FD-272C469A26D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09F5-C466-4235-8896-79EE0DA2EA2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0897C93A-06E0-4CE3-838C-8E43C5B0990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F42F173-EB01-4463-93C1-B5CBBC6A70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DDDB1-8C7C-450B-AC79-64E7A91B419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548369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7286F9-4BEF-4067-AC98-E7131D45EB1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9BAB803-CE8A-46D9-8F04-05CE7480F7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D0175F4-16A6-4D0E-9C4E-F8D48095EAE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09F5-C466-4235-8896-79EE0DA2EA2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64806B7-792F-4CEF-B915-4385EEA1097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6F650EF-33D2-4EB2-8267-03AB872264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DDDB1-8C7C-450B-AC79-64E7A91B419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997507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0B37D9-D41E-45E2-9BF3-A31FC273A2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3B62985-3E7A-42C2-BC7A-C1A8E89EEA7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3CC5B76-F43C-4C12-817D-F787116DD7D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C309EBE-B260-409E-BFC6-0977B382E5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09F5-C466-4235-8896-79EE0DA2EA2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BF14403-575E-4B93-97CF-6B3FA8EC94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92147F5-92EC-44B4-9D53-69121FD527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DDDB1-8C7C-450B-AC79-64E7A91B419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970671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1CA9EA-7528-4ACB-8563-CE2932C9E4F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E06F95F-BCBE-4C07-B424-B8D360A4BA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FD64E2E-62B2-4D41-8E66-A9F025BB81A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3CAA756-ED9F-4B41-8163-80D85D15B3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BA989A0-5DC8-4615-BA64-9C232C96CAC2}"/>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3B38630-71DF-4CF6-A42D-F80727B70E3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09F5-C466-4235-8896-79EE0DA2EA2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4AC137B3-35E6-412D-BEBD-4C4B13F686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CC5328DF-1439-47DB-BBF7-11DE110F775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DDDB1-8C7C-450B-AC79-64E7A91B419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78288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9D47F5-E730-42C2-A8FB-9E687534F4C8}"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9FBD23-604F-4A5E-968C-1C1FE245BD56}" type="slidenum">
              <a:rPr lang="en-US" smtClean="0"/>
              <a:t>‹#›</a:t>
            </a:fld>
            <a:endParaRPr lang="en-US"/>
          </a:p>
        </p:txBody>
      </p:sp>
    </p:spTree>
    <p:extLst>
      <p:ext uri="{BB962C8B-B14F-4D97-AF65-F5344CB8AC3E}">
        <p14:creationId xmlns:p14="http://schemas.microsoft.com/office/powerpoint/2010/main" val="33750545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AC34FA-0900-4632-840B-E2FCEAE171F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E727E9A-3393-4805-99CD-B48174536C1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09F5-C466-4235-8896-79EE0DA2EA2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E9CE956B-63F7-4BA4-A676-435A862B80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742E11BB-F2F3-4F8E-AB5A-11622AF2C9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DDDB1-8C7C-450B-AC79-64E7A91B419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891971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26415E2-0E59-4CFD-8DA3-48BD7A7B38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36366"/>
            <a:ext cx="12192000" cy="12192000"/>
          </a:xfrm>
          <a:prstGeom prst="rect">
            <a:avLst/>
          </a:prstGeom>
        </p:spPr>
      </p:pic>
      <p:sp>
        <p:nvSpPr>
          <p:cNvPr id="2" name="日期占位符 1">
            <a:extLst>
              <a:ext uri="{FF2B5EF4-FFF2-40B4-BE49-F238E27FC236}">
                <a16:creationId xmlns:a16="http://schemas.microsoft.com/office/drawing/2014/main" id="{2843B649-736B-440B-9B84-76EB399F364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09F5-C466-4235-8896-79EE0DA2EA2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5D973DBE-19F9-43B9-81A2-709809864C4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9A43B31C-B78C-46A7-9E02-9218C98B30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DDDB1-8C7C-450B-AC79-64E7A91B419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任意多边形: 形状 4">
            <a:extLst>
              <a:ext uri="{FF2B5EF4-FFF2-40B4-BE49-F238E27FC236}">
                <a16:creationId xmlns:a16="http://schemas.microsoft.com/office/drawing/2014/main" id="{F4CAD343-2EBB-40EE-925D-556B9A11EEE0}"/>
              </a:ext>
            </a:extLst>
          </p:cNvPr>
          <p:cNvSpPr/>
          <p:nvPr userDrawn="1"/>
        </p:nvSpPr>
        <p:spPr>
          <a:xfrm>
            <a:off x="2" y="0"/>
            <a:ext cx="12191999" cy="6858000"/>
          </a:xfrm>
          <a:custGeom>
            <a:avLst/>
            <a:gdLst>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801510 w 12191999"/>
              <a:gd name="connsiteY10" fmla="*/ 5505197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801510 w 12191999"/>
              <a:gd name="connsiteY10" fmla="*/ 5505197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801510 w 12191999"/>
              <a:gd name="connsiteY10" fmla="*/ 5505197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801510 w 12191999"/>
              <a:gd name="connsiteY10" fmla="*/ 5505197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801510 w 12191999"/>
              <a:gd name="connsiteY10" fmla="*/ 5505197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91999" h="6858000">
                <a:moveTo>
                  <a:pt x="10933288" y="220131"/>
                </a:moveTo>
                <a:cubicBezTo>
                  <a:pt x="10425161" y="220131"/>
                  <a:pt x="10013243" y="632049"/>
                  <a:pt x="10013243" y="1140176"/>
                </a:cubicBezTo>
                <a:lnTo>
                  <a:pt x="10024623" y="1253066"/>
                </a:lnTo>
                <a:cubicBezTo>
                  <a:pt x="7608740" y="774094"/>
                  <a:pt x="4800972" y="570895"/>
                  <a:pt x="2167375" y="1253066"/>
                </a:cubicBezTo>
                <a:lnTo>
                  <a:pt x="2178756" y="1140176"/>
                </a:lnTo>
                <a:cubicBezTo>
                  <a:pt x="2178756" y="632049"/>
                  <a:pt x="1766838" y="220131"/>
                  <a:pt x="1258711" y="220131"/>
                </a:cubicBezTo>
                <a:cubicBezTo>
                  <a:pt x="750584" y="220131"/>
                  <a:pt x="338665" y="632049"/>
                  <a:pt x="338665" y="1140176"/>
                </a:cubicBezTo>
                <a:cubicBezTo>
                  <a:pt x="338665" y="1457756"/>
                  <a:pt x="499571" y="1737754"/>
                  <a:pt x="744305" y="1903092"/>
                </a:cubicBezTo>
                <a:lnTo>
                  <a:pt x="817247" y="1947406"/>
                </a:lnTo>
                <a:lnTo>
                  <a:pt x="801510" y="2103513"/>
                </a:lnTo>
                <a:cubicBezTo>
                  <a:pt x="583796" y="3222894"/>
                  <a:pt x="366081" y="4429359"/>
                  <a:pt x="772481" y="5563254"/>
                </a:cubicBezTo>
                <a:cubicBezTo>
                  <a:pt x="1033738" y="6032943"/>
                  <a:pt x="1182268" y="6355644"/>
                  <a:pt x="1651957" y="6355644"/>
                </a:cubicBezTo>
                <a:cubicBezTo>
                  <a:pt x="4817852" y="6674958"/>
                  <a:pt x="7664431" y="6645929"/>
                  <a:pt x="10540041" y="6355644"/>
                </a:cubicBezTo>
                <a:cubicBezTo>
                  <a:pt x="11009730" y="6355644"/>
                  <a:pt x="11143745" y="6032943"/>
                  <a:pt x="11390488" y="5505197"/>
                </a:cubicBezTo>
                <a:cubicBezTo>
                  <a:pt x="11724317" y="4371302"/>
                  <a:pt x="11695288" y="3222894"/>
                  <a:pt x="11390488" y="2103513"/>
                </a:cubicBezTo>
                <a:lnTo>
                  <a:pt x="11374751" y="1947406"/>
                </a:lnTo>
                <a:lnTo>
                  <a:pt x="11447694" y="1903092"/>
                </a:lnTo>
                <a:cubicBezTo>
                  <a:pt x="11692428" y="1737753"/>
                  <a:pt x="11853333" y="1457756"/>
                  <a:pt x="11853333" y="1140176"/>
                </a:cubicBezTo>
                <a:cubicBezTo>
                  <a:pt x="11853333" y="632049"/>
                  <a:pt x="11441415" y="220131"/>
                  <a:pt x="10933288" y="220131"/>
                </a:cubicBezTo>
                <a:close/>
                <a:moveTo>
                  <a:pt x="0" y="0"/>
                </a:moveTo>
                <a:lnTo>
                  <a:pt x="12191999" y="0"/>
                </a:lnTo>
                <a:lnTo>
                  <a:pt x="12191999" y="6858000"/>
                </a:lnTo>
                <a:lnTo>
                  <a:pt x="0" y="6858000"/>
                </a:lnTo>
                <a:lnTo>
                  <a:pt x="0" y="0"/>
                </a:lnTo>
                <a:close/>
              </a:path>
            </a:pathLst>
          </a:custGeom>
          <a:solidFill>
            <a:schemeClr val="accent2">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6" name="椭圆 5">
            <a:extLst>
              <a:ext uri="{FF2B5EF4-FFF2-40B4-BE49-F238E27FC236}">
                <a16:creationId xmlns:a16="http://schemas.microsoft.com/office/drawing/2014/main" id="{18544282-8E6E-458D-BB8E-90ED2378995B}"/>
              </a:ext>
            </a:extLst>
          </p:cNvPr>
          <p:cNvSpPr/>
          <p:nvPr userDrawn="1"/>
        </p:nvSpPr>
        <p:spPr>
          <a:xfrm>
            <a:off x="640611" y="407208"/>
            <a:ext cx="1197544" cy="119754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7" name="椭圆 6">
            <a:extLst>
              <a:ext uri="{FF2B5EF4-FFF2-40B4-BE49-F238E27FC236}">
                <a16:creationId xmlns:a16="http://schemas.microsoft.com/office/drawing/2014/main" id="{E1500241-2F86-4917-B1D0-E9AEED365FC3}"/>
              </a:ext>
            </a:extLst>
          </p:cNvPr>
          <p:cNvSpPr/>
          <p:nvPr userDrawn="1"/>
        </p:nvSpPr>
        <p:spPr>
          <a:xfrm>
            <a:off x="10353845" y="407208"/>
            <a:ext cx="1197544" cy="119754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22360615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任意多边形: 形状 4">
            <a:extLst>
              <a:ext uri="{FF2B5EF4-FFF2-40B4-BE49-F238E27FC236}">
                <a16:creationId xmlns:a16="http://schemas.microsoft.com/office/drawing/2014/main" id="{F4CAD343-2EBB-40EE-925D-556B9A11EEE0}"/>
              </a:ext>
            </a:extLst>
          </p:cNvPr>
          <p:cNvSpPr/>
          <p:nvPr userDrawn="1"/>
        </p:nvSpPr>
        <p:spPr>
          <a:xfrm>
            <a:off x="2" y="0"/>
            <a:ext cx="12191999" cy="6858000"/>
          </a:xfrm>
          <a:custGeom>
            <a:avLst/>
            <a:gdLst>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801510 w 12191999"/>
              <a:gd name="connsiteY10" fmla="*/ 5505197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801510 w 12191999"/>
              <a:gd name="connsiteY10" fmla="*/ 5505197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801510 w 12191999"/>
              <a:gd name="connsiteY10" fmla="*/ 5505197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801510 w 12191999"/>
              <a:gd name="connsiteY10" fmla="*/ 5505197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801510 w 12191999"/>
              <a:gd name="connsiteY10" fmla="*/ 5505197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91999" h="6858000">
                <a:moveTo>
                  <a:pt x="10933288" y="220131"/>
                </a:moveTo>
                <a:cubicBezTo>
                  <a:pt x="10425161" y="220131"/>
                  <a:pt x="10013243" y="632049"/>
                  <a:pt x="10013243" y="1140176"/>
                </a:cubicBezTo>
                <a:lnTo>
                  <a:pt x="10024623" y="1253066"/>
                </a:lnTo>
                <a:cubicBezTo>
                  <a:pt x="7608740" y="774094"/>
                  <a:pt x="4800972" y="570895"/>
                  <a:pt x="2167375" y="1253066"/>
                </a:cubicBezTo>
                <a:lnTo>
                  <a:pt x="2178756" y="1140176"/>
                </a:lnTo>
                <a:cubicBezTo>
                  <a:pt x="2178756" y="632049"/>
                  <a:pt x="1766838" y="220131"/>
                  <a:pt x="1258711" y="220131"/>
                </a:cubicBezTo>
                <a:cubicBezTo>
                  <a:pt x="750584" y="220131"/>
                  <a:pt x="338665" y="632049"/>
                  <a:pt x="338665" y="1140176"/>
                </a:cubicBezTo>
                <a:cubicBezTo>
                  <a:pt x="338665" y="1457756"/>
                  <a:pt x="499571" y="1737754"/>
                  <a:pt x="744305" y="1903092"/>
                </a:cubicBezTo>
                <a:lnTo>
                  <a:pt x="817247" y="1947406"/>
                </a:lnTo>
                <a:lnTo>
                  <a:pt x="801510" y="2103513"/>
                </a:lnTo>
                <a:cubicBezTo>
                  <a:pt x="583796" y="3222894"/>
                  <a:pt x="366081" y="4429359"/>
                  <a:pt x="772481" y="5563254"/>
                </a:cubicBezTo>
                <a:cubicBezTo>
                  <a:pt x="1033738" y="6032943"/>
                  <a:pt x="1182268" y="6355644"/>
                  <a:pt x="1651957" y="6355644"/>
                </a:cubicBezTo>
                <a:cubicBezTo>
                  <a:pt x="4817852" y="6674958"/>
                  <a:pt x="7664431" y="6645929"/>
                  <a:pt x="10540041" y="6355644"/>
                </a:cubicBezTo>
                <a:cubicBezTo>
                  <a:pt x="11009730" y="6355644"/>
                  <a:pt x="11143745" y="6032943"/>
                  <a:pt x="11390488" y="5505197"/>
                </a:cubicBezTo>
                <a:cubicBezTo>
                  <a:pt x="11724317" y="4371302"/>
                  <a:pt x="11695288" y="3222894"/>
                  <a:pt x="11390488" y="2103513"/>
                </a:cubicBezTo>
                <a:lnTo>
                  <a:pt x="11374751" y="1947406"/>
                </a:lnTo>
                <a:lnTo>
                  <a:pt x="11447694" y="1903092"/>
                </a:lnTo>
                <a:cubicBezTo>
                  <a:pt x="11692428" y="1737753"/>
                  <a:pt x="11853333" y="1457756"/>
                  <a:pt x="11853333" y="1140176"/>
                </a:cubicBezTo>
                <a:cubicBezTo>
                  <a:pt x="11853333" y="632049"/>
                  <a:pt x="11441415" y="220131"/>
                  <a:pt x="10933288" y="220131"/>
                </a:cubicBezTo>
                <a:close/>
                <a:moveTo>
                  <a:pt x="0" y="0"/>
                </a:moveTo>
                <a:lnTo>
                  <a:pt x="12191999" y="0"/>
                </a:lnTo>
                <a:lnTo>
                  <a:pt x="12191999" y="6858000"/>
                </a:lnTo>
                <a:lnTo>
                  <a:pt x="0" y="6858000"/>
                </a:lnTo>
                <a:lnTo>
                  <a:pt x="0" y="0"/>
                </a:lnTo>
                <a:close/>
              </a:path>
            </a:pathLst>
          </a:custGeom>
          <a:solidFill>
            <a:schemeClr val="accent2">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 name="日期占位符 1">
            <a:extLst>
              <a:ext uri="{FF2B5EF4-FFF2-40B4-BE49-F238E27FC236}">
                <a16:creationId xmlns:a16="http://schemas.microsoft.com/office/drawing/2014/main" id="{2843B649-736B-440B-9B84-76EB399F364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09F5-C466-4235-8896-79EE0DA2EA2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5D973DBE-19F9-43B9-81A2-709809864C4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9A43B31C-B78C-46A7-9E02-9218C98B30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DDDB1-8C7C-450B-AC79-64E7A91B419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椭圆 5">
            <a:extLst>
              <a:ext uri="{FF2B5EF4-FFF2-40B4-BE49-F238E27FC236}">
                <a16:creationId xmlns:a16="http://schemas.microsoft.com/office/drawing/2014/main" id="{18544282-8E6E-458D-BB8E-90ED2378995B}"/>
              </a:ext>
            </a:extLst>
          </p:cNvPr>
          <p:cNvSpPr/>
          <p:nvPr userDrawn="1"/>
        </p:nvSpPr>
        <p:spPr>
          <a:xfrm>
            <a:off x="640611" y="407208"/>
            <a:ext cx="1197544" cy="119754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7" name="椭圆 6">
            <a:extLst>
              <a:ext uri="{FF2B5EF4-FFF2-40B4-BE49-F238E27FC236}">
                <a16:creationId xmlns:a16="http://schemas.microsoft.com/office/drawing/2014/main" id="{E1500241-2F86-4917-B1D0-E9AEED365FC3}"/>
              </a:ext>
            </a:extLst>
          </p:cNvPr>
          <p:cNvSpPr/>
          <p:nvPr userDrawn="1"/>
        </p:nvSpPr>
        <p:spPr>
          <a:xfrm>
            <a:off x="10353845" y="407208"/>
            <a:ext cx="1197544" cy="119754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42899638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7C00CD-8084-462D-868B-9358C626F26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0DD8250-AD89-44EF-91C3-DB64EBB13F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0D075F7-9E77-44BB-B732-970DFC6A28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66DC01A-309A-4F15-BDD1-F8990D6AB79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09F5-C466-4235-8896-79EE0DA2EA2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00B7855D-9723-459D-8AD2-64DE07E66FE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9956D39-AB99-4AAD-9F9D-DE01C984B0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DDDB1-8C7C-450B-AC79-64E7A91B419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69407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615765-741D-4EC3-AFAC-60A1677E0CE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0CF2B97-4AD4-493C-A7B7-6B9B503B5D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130145E-C78D-4107-A20D-0135ED6FD9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32810F8-80D9-4C79-AEC4-CA6D08EB616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09F5-C466-4235-8896-79EE0DA2EA2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EC6E4239-1341-49BE-A80E-3F9D5A94F76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F19E396E-2968-4D5D-B750-8EB91E6F7D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DDDB1-8C7C-450B-AC79-64E7A91B419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612177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159CFA-68D5-4DF6-911C-93DBE7C88B0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5AF1306-6144-4DD6-9E65-0ED24E2DC4E6}"/>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44F0AD9-34CC-482C-BF03-6C6591F9C75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09F5-C466-4235-8896-79EE0DA2EA2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5894CA6-2AB0-48D5-AE38-B8908E53BC5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32B953D-62EA-45E4-995D-90D62EF1D5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DDDB1-8C7C-450B-AC79-64E7A91B419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022117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EAB9B68-A282-4952-B80C-74CD2798866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ECE1259-9F96-41B6-853B-25B6F3CE401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0C37308-409F-46AF-8566-A35E5E66EF4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09F5-C466-4235-8896-79EE0DA2EA2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3546CE3-F901-49C8-BB70-FF3C1D3BB05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6CB80C7-84A4-45E7-B41A-6C72C9210D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DDDB1-8C7C-450B-AC79-64E7A91B419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11096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78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89D47F5-E730-42C2-A8FB-9E687534F4C8}"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9FBD23-604F-4A5E-968C-1C1FE245BD56}" type="slidenum">
              <a:rPr lang="en-US" smtClean="0"/>
              <a:t>‹#›</a:t>
            </a:fld>
            <a:endParaRPr lang="en-US"/>
          </a:p>
        </p:txBody>
      </p:sp>
    </p:spTree>
    <p:extLst>
      <p:ext uri="{BB962C8B-B14F-4D97-AF65-F5344CB8AC3E}">
        <p14:creationId xmlns:p14="http://schemas.microsoft.com/office/powerpoint/2010/main" val="1113335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9D47F5-E730-42C2-A8FB-9E687534F4C8}" type="datetimeFigureOut">
              <a:rPr lang="en-US" smtClean="0"/>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9FBD23-604F-4A5E-968C-1C1FE245BD56}" type="slidenum">
              <a:rPr lang="en-US" smtClean="0"/>
              <a:t>‹#›</a:t>
            </a:fld>
            <a:endParaRPr lang="en-US"/>
          </a:p>
        </p:txBody>
      </p:sp>
    </p:spTree>
    <p:extLst>
      <p:ext uri="{BB962C8B-B14F-4D97-AF65-F5344CB8AC3E}">
        <p14:creationId xmlns:p14="http://schemas.microsoft.com/office/powerpoint/2010/main" val="1362187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9D47F5-E730-42C2-A8FB-9E687534F4C8}" type="datetimeFigureOut">
              <a:rPr lang="en-US" smtClean="0"/>
              <a:t>3/24/2023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9FBD23-604F-4A5E-968C-1C1FE245BD56}" type="slidenum">
              <a:rPr lang="en-US" smtClean="0"/>
              <a:t>‹#›</a:t>
            </a:fld>
            <a:endParaRPr lang="en-US"/>
          </a:p>
        </p:txBody>
      </p:sp>
    </p:spTree>
    <p:extLst>
      <p:ext uri="{BB962C8B-B14F-4D97-AF65-F5344CB8AC3E}">
        <p14:creationId xmlns:p14="http://schemas.microsoft.com/office/powerpoint/2010/main" val="2836898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9D47F5-E730-42C2-A8FB-9E687534F4C8}" type="datetimeFigureOut">
              <a:rPr lang="en-US" smtClean="0"/>
              <a:t>3/24/2023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9FBD23-604F-4A5E-968C-1C1FE245BD56}" type="slidenum">
              <a:rPr lang="en-US" smtClean="0"/>
              <a:t>‹#›</a:t>
            </a:fld>
            <a:endParaRPr lang="en-US"/>
          </a:p>
        </p:txBody>
      </p:sp>
    </p:spTree>
    <p:extLst>
      <p:ext uri="{BB962C8B-B14F-4D97-AF65-F5344CB8AC3E}">
        <p14:creationId xmlns:p14="http://schemas.microsoft.com/office/powerpoint/2010/main" val="2883381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9D47F5-E730-42C2-A8FB-9E687534F4C8}" type="datetimeFigureOut">
              <a:rPr lang="en-US" smtClean="0"/>
              <a:t>3/24/2023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9FBD23-604F-4A5E-968C-1C1FE245BD56}" type="slidenum">
              <a:rPr lang="en-US" smtClean="0"/>
              <a:t>‹#›</a:t>
            </a:fld>
            <a:endParaRPr lang="en-US"/>
          </a:p>
        </p:txBody>
      </p:sp>
    </p:spTree>
    <p:extLst>
      <p:ext uri="{BB962C8B-B14F-4D97-AF65-F5344CB8AC3E}">
        <p14:creationId xmlns:p14="http://schemas.microsoft.com/office/powerpoint/2010/main" val="1354051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9D47F5-E730-42C2-A8FB-9E687534F4C8}" type="datetimeFigureOut">
              <a:rPr lang="en-US" smtClean="0"/>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9FBD23-604F-4A5E-968C-1C1FE245BD56}" type="slidenum">
              <a:rPr lang="en-US" smtClean="0"/>
              <a:t>‹#›</a:t>
            </a:fld>
            <a:endParaRPr lang="en-US"/>
          </a:p>
        </p:txBody>
      </p:sp>
    </p:spTree>
    <p:extLst>
      <p:ext uri="{BB962C8B-B14F-4D97-AF65-F5344CB8AC3E}">
        <p14:creationId xmlns:p14="http://schemas.microsoft.com/office/powerpoint/2010/main" val="1980790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89D47F5-E730-42C2-A8FB-9E687534F4C8}" type="datetimeFigureOut">
              <a:rPr lang="en-US" smtClean="0"/>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9FBD23-604F-4A5E-968C-1C1FE245BD56}" type="slidenum">
              <a:rPr lang="en-US" smtClean="0"/>
              <a:t>‹#›</a:t>
            </a:fld>
            <a:endParaRPr lang="en-US"/>
          </a:p>
        </p:txBody>
      </p:sp>
    </p:spTree>
    <p:extLst>
      <p:ext uri="{BB962C8B-B14F-4D97-AF65-F5344CB8AC3E}">
        <p14:creationId xmlns:p14="http://schemas.microsoft.com/office/powerpoint/2010/main" val="3267843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3.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6.xml"/><Relationship Id="rId16" Type="http://schemas.openxmlformats.org/officeDocument/2006/relationships/image" Target="../media/image2.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9D47F5-E730-42C2-A8FB-9E687534F4C8}" type="datetimeFigureOut">
              <a:rPr lang="en-US" smtClean="0"/>
              <a:t>3/24/2023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9FBD23-604F-4A5E-968C-1C1FE245BD56}"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6"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8">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3692765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7" r:id="rId12"/>
    <p:sldLayoutId id="2147483678" r:id="rId13"/>
    <p:sldLayoutId id="214748367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2826E9D-AE4A-4F43-A3D5-9B792343A6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F380FCA-49F8-4CBC-8361-2AED72204F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22B6D8-FE5B-41D3-8817-FD90E4739E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CBD09F5-C466-4235-8896-79EE0DA2EA2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2676B8A-7DDE-4EAC-B300-1BC4CB8783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7696D62-D906-4D74-8670-D9FB2A7776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51DDDB1-8C7C-450B-AC79-64E7A91B419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735260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8.jpg"/><Relationship Id="rId1" Type="http://schemas.openxmlformats.org/officeDocument/2006/relationships/slideLayout" Target="../slideLayouts/slideLayout2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2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2.xml"/><Relationship Id="rId7" Type="http://schemas.openxmlformats.org/officeDocument/2006/relationships/image" Target="../media/image15.png"/><Relationship Id="rId12" Type="http://schemas.openxmlformats.org/officeDocument/2006/relationships/slide" Target="slide10.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11" Type="http://schemas.openxmlformats.org/officeDocument/2006/relationships/slide" Target="slide9.xml"/><Relationship Id="rId5" Type="http://schemas.openxmlformats.org/officeDocument/2006/relationships/image" Target="../media/image6.jpg"/><Relationship Id="rId10" Type="http://schemas.openxmlformats.org/officeDocument/2006/relationships/slide" Target="slide8.xml"/><Relationship Id="rId4" Type="http://schemas.openxmlformats.org/officeDocument/2006/relationships/notesSlide" Target="../notesSlides/notesSlide2.xml"/><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slide" Target="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slide" Target="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extBox 111">
            <a:extLst>
              <a:ext uri="{FF2B5EF4-FFF2-40B4-BE49-F238E27FC236}">
                <a16:creationId xmlns:a16="http://schemas.microsoft.com/office/drawing/2014/main" id="{5CC00CC7-D20B-6054-BCF9-A79CD4AD9C0F}"/>
              </a:ext>
            </a:extLst>
          </p:cNvPr>
          <p:cNvSpPr txBox="1"/>
          <p:nvPr/>
        </p:nvSpPr>
        <p:spPr>
          <a:xfrm>
            <a:off x="959741" y="748760"/>
            <a:ext cx="10450959" cy="1898084"/>
          </a:xfrm>
          <a:prstGeom prst="rect">
            <a:avLst/>
          </a:prstGeom>
          <a:noFill/>
          <a:ln>
            <a:noFill/>
          </a:ln>
        </p:spPr>
        <p:txBody>
          <a:bodyPr wrap="square" rtlCol="0">
            <a:spAutoFit/>
          </a:bodyPr>
          <a:lstStyle/>
          <a:p>
            <a:pPr algn="ctr"/>
            <a:r>
              <a:rPr lang="en-US" sz="5867" b="1" dirty="0">
                <a:solidFill>
                  <a:srgbClr val="00B050"/>
                </a:solidFill>
                <a:latin typeface="UTM Avo" panose="02040603050506020204" pitchFamily="18" charset="0"/>
              </a:rPr>
              <a:t>TIẾNG VIỆT 3</a:t>
            </a:r>
          </a:p>
          <a:p>
            <a:pPr algn="ctr"/>
            <a:endParaRPr lang="en-US" sz="5867" b="1" dirty="0">
              <a:solidFill>
                <a:srgbClr val="00B050"/>
              </a:solidFill>
              <a:latin typeface="UTM Avo" panose="02040603050506020204" pitchFamily="18" charset="0"/>
            </a:endParaRPr>
          </a:p>
        </p:txBody>
      </p:sp>
      <p:sp>
        <p:nvSpPr>
          <p:cNvPr id="113" name="TextBox 112">
            <a:extLst>
              <a:ext uri="{FF2B5EF4-FFF2-40B4-BE49-F238E27FC236}">
                <a16:creationId xmlns:a16="http://schemas.microsoft.com/office/drawing/2014/main" id="{D7DDD42F-B258-7E14-93C6-8EBA7F03FC44}"/>
              </a:ext>
            </a:extLst>
          </p:cNvPr>
          <p:cNvSpPr txBox="1"/>
          <p:nvPr/>
        </p:nvSpPr>
        <p:spPr>
          <a:xfrm>
            <a:off x="335360" y="2547871"/>
            <a:ext cx="11224294" cy="1980094"/>
          </a:xfrm>
          <a:prstGeom prst="rect">
            <a:avLst/>
          </a:prstGeom>
          <a:noFill/>
        </p:spPr>
        <p:txBody>
          <a:bodyPr wrap="square" rtlCol="0">
            <a:spAutoFit/>
          </a:bodyPr>
          <a:lstStyle/>
          <a:p>
            <a:pPr algn="ctr"/>
            <a:r>
              <a:rPr lang="en-US" sz="6400" b="1" dirty="0" err="1">
                <a:solidFill>
                  <a:srgbClr val="FF0000"/>
                </a:solidFill>
                <a:latin typeface="Times New Roman" panose="02020603050405020304" pitchFamily="18" charset="0"/>
                <a:cs typeface="Times New Roman" panose="02020603050405020304" pitchFamily="18" charset="0"/>
              </a:rPr>
              <a:t>Bài</a:t>
            </a:r>
            <a:r>
              <a:rPr lang="en-US" sz="6400" b="1" dirty="0">
                <a:solidFill>
                  <a:srgbClr val="FF0000"/>
                </a:solidFill>
                <a:latin typeface="Times New Roman" panose="02020603050405020304" pitchFamily="18" charset="0"/>
                <a:cs typeface="Times New Roman" panose="02020603050405020304" pitchFamily="18" charset="0"/>
              </a:rPr>
              <a:t>: ÔN TẬP GIỮA HỌC KÌ 2 </a:t>
            </a:r>
            <a:r>
              <a:rPr lang="vi-VN" sz="5867" b="1" dirty="0">
                <a:solidFill>
                  <a:srgbClr val="FF0000"/>
                </a:solidFill>
                <a:latin typeface="Times New Roman" panose="02020603050405020304" pitchFamily="18" charset="0"/>
                <a:cs typeface="Times New Roman" panose="02020603050405020304" pitchFamily="18" charset="0"/>
              </a:rPr>
              <a:t> (Tiết</a:t>
            </a:r>
            <a:r>
              <a:rPr lang="en-US" sz="5867" b="1" dirty="0">
                <a:solidFill>
                  <a:srgbClr val="FF0000"/>
                </a:solidFill>
                <a:latin typeface="Times New Roman" panose="02020603050405020304" pitchFamily="18" charset="0"/>
                <a:cs typeface="Times New Roman" panose="02020603050405020304" pitchFamily="18" charset="0"/>
              </a:rPr>
              <a:t> </a:t>
            </a:r>
            <a:r>
              <a:rPr lang="en-US" sz="5867" b="1" dirty="0" smtClean="0">
                <a:solidFill>
                  <a:srgbClr val="FF0000"/>
                </a:solidFill>
                <a:latin typeface="Times New Roman" panose="02020603050405020304" pitchFamily="18" charset="0"/>
                <a:cs typeface="Times New Roman" panose="02020603050405020304" pitchFamily="18" charset="0"/>
              </a:rPr>
              <a:t>6 + 7</a:t>
            </a:r>
            <a:r>
              <a:rPr lang="vi-VN" sz="5867" b="1" dirty="0" smtClean="0">
                <a:solidFill>
                  <a:srgbClr val="FF0000"/>
                </a:solidFill>
                <a:latin typeface="Times New Roman" panose="02020603050405020304" pitchFamily="18" charset="0"/>
                <a:cs typeface="Times New Roman" panose="02020603050405020304" pitchFamily="18" charset="0"/>
              </a:rPr>
              <a:t> </a:t>
            </a:r>
            <a:r>
              <a:rPr lang="vi-VN" sz="5867" b="1" dirty="0">
                <a:solidFill>
                  <a:srgbClr val="FF0000"/>
                </a:solidFill>
                <a:latin typeface="Times New Roman" panose="02020603050405020304" pitchFamily="18" charset="0"/>
                <a:cs typeface="Times New Roman" panose="02020603050405020304" pitchFamily="18" charset="0"/>
              </a:rPr>
              <a:t>)</a:t>
            </a:r>
            <a:endParaRPr lang="en-US" sz="5867" b="1" dirty="0">
              <a:solidFill>
                <a:srgbClr val="FF0000"/>
              </a:solidFill>
              <a:latin typeface="Times New Roman" panose="02020603050405020304" pitchFamily="18" charset="0"/>
              <a:cs typeface="Times New Roman" panose="02020603050405020304" pitchFamily="18" charset="0"/>
            </a:endParaRPr>
          </a:p>
        </p:txBody>
      </p:sp>
      <p:sp>
        <p:nvSpPr>
          <p:cNvPr id="114" name="TextBox 113">
            <a:extLst>
              <a:ext uri="{FF2B5EF4-FFF2-40B4-BE49-F238E27FC236}">
                <a16:creationId xmlns:a16="http://schemas.microsoft.com/office/drawing/2014/main" id="{7BA5A4CE-80C5-6EB4-7BCF-35E81A01FFDC}"/>
              </a:ext>
            </a:extLst>
          </p:cNvPr>
          <p:cNvSpPr txBox="1"/>
          <p:nvPr/>
        </p:nvSpPr>
        <p:spPr>
          <a:xfrm>
            <a:off x="1078173" y="4482453"/>
            <a:ext cx="9935570" cy="1405641"/>
          </a:xfrm>
          <a:prstGeom prst="rect">
            <a:avLst/>
          </a:prstGeom>
          <a:noFill/>
        </p:spPr>
        <p:txBody>
          <a:bodyPr wrap="square" rtlCol="0">
            <a:spAutoFit/>
          </a:bodyPr>
          <a:lstStyle/>
          <a:p>
            <a:pPr algn="ctr"/>
            <a:r>
              <a:rPr lang="vi-VN" sz="4267" dirty="0">
                <a:solidFill>
                  <a:schemeClr val="tx2"/>
                </a:solidFill>
                <a:latin typeface="Times New Roman" panose="02020603050405020304" pitchFamily="18" charset="0"/>
                <a:cs typeface="Times New Roman" panose="02020603050405020304" pitchFamily="18" charset="0"/>
              </a:rPr>
              <a:t>Người dạy : Nguyễn Thị Hiền</a:t>
            </a:r>
          </a:p>
          <a:p>
            <a:pPr algn="ctr"/>
            <a:r>
              <a:rPr lang="vi-VN" sz="4267" dirty="0">
                <a:solidFill>
                  <a:srgbClr val="FF0000"/>
                </a:solidFill>
                <a:latin typeface="Times New Roman" panose="02020603050405020304" pitchFamily="18" charset="0"/>
                <a:cs typeface="Times New Roman" panose="02020603050405020304" pitchFamily="18" charset="0"/>
              </a:rPr>
              <a:t>Lớp : 3B </a:t>
            </a:r>
            <a:endParaRPr lang="en-US" sz="4267" dirty="0">
              <a:solidFill>
                <a:srgbClr val="FF0000"/>
              </a:solidFill>
              <a:latin typeface="Times New Roman" panose="02020603050405020304" pitchFamily="18" charset="0"/>
              <a:cs typeface="Times New Roman" panose="02020603050405020304" pitchFamily="18" charset="0"/>
            </a:endParaRPr>
          </a:p>
        </p:txBody>
      </p:sp>
      <p:pic>
        <p:nvPicPr>
          <p:cNvPr id="115" name="Picture 4">
            <a:extLst>
              <a:ext uri="{FF2B5EF4-FFF2-40B4-BE49-F238E27FC236}">
                <a16:creationId xmlns:a16="http://schemas.microsoft.com/office/drawing/2014/main" id="{27D4760E-C55D-FCA9-598B-5E652EC406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693" y="-329132"/>
            <a:ext cx="2543605" cy="2543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732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D07A"/>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C408C36-8448-5146-8918-E5740A996ED1}"/>
              </a:ext>
            </a:extLst>
          </p:cNvPr>
          <p:cNvSpPr/>
          <p:nvPr/>
        </p:nvSpPr>
        <p:spPr>
          <a:xfrm>
            <a:off x="214745" y="207818"/>
            <a:ext cx="11817928" cy="6442363"/>
          </a:xfrm>
          <a:prstGeom prst="rect">
            <a:avLst/>
          </a:prstGeom>
          <a:solidFill>
            <a:srgbClr val="F3E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 name="Rounded Rectangle 1"/>
          <p:cNvSpPr/>
          <p:nvPr/>
        </p:nvSpPr>
        <p:spPr>
          <a:xfrm>
            <a:off x="949036" y="475481"/>
            <a:ext cx="10799618" cy="919401"/>
          </a:xfrm>
          <a:prstGeom prst="roundRect">
            <a:avLst/>
          </a:prstGeom>
          <a:ln w="38100"/>
        </p:spPr>
        <p:style>
          <a:lnRef idx="2">
            <a:schemeClr val="dk1"/>
          </a:lnRef>
          <a:fillRef idx="1">
            <a:schemeClr val="lt1"/>
          </a:fillRef>
          <a:effectRef idx="0">
            <a:schemeClr val="dk1"/>
          </a:effectRef>
          <a:fontRef idx="minor">
            <a:schemeClr val="dk1"/>
          </a:fontRef>
        </p:style>
        <p:txBody>
          <a:bodyPr wrap="square">
            <a:spAutoFit/>
          </a:bodyPr>
          <a:lstStyle/>
          <a:p>
            <a:pPr algn="ctr"/>
            <a:r>
              <a:rPr lang="vi-VN" sz="4800" b="1" dirty="0">
                <a:solidFill>
                  <a:srgbClr val="C00000"/>
                </a:solidFill>
                <a:latin typeface="Cambria" panose="02040503050406030204" pitchFamily="18" charset="0"/>
              </a:rPr>
              <a:t>ĐỌC HIỂU</a:t>
            </a:r>
            <a:endParaRPr lang="vi-VN" sz="4400" dirty="0">
              <a:latin typeface="Cambria" panose="02040503050406030204" pitchFamily="18" charset="0"/>
            </a:endParaRPr>
          </a:p>
        </p:txBody>
      </p:sp>
      <p:pic>
        <p:nvPicPr>
          <p:cNvPr id="8" name="Picture 7">
            <a:extLst>
              <a:ext uri="{FF2B5EF4-FFF2-40B4-BE49-F238E27FC236}">
                <a16:creationId xmlns:a16="http://schemas.microsoft.com/office/drawing/2014/main" id="{9D9F93AA-78B2-3343-9FFA-6962E2C498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36" y="-101409"/>
            <a:ext cx="1517073" cy="1769918"/>
          </a:xfrm>
          <a:prstGeom prst="rect">
            <a:avLst/>
          </a:prstGeom>
        </p:spPr>
      </p:pic>
      <p:grpSp>
        <p:nvGrpSpPr>
          <p:cNvPr id="12" name="Group 11">
            <a:extLst>
              <a:ext uri="{FF2B5EF4-FFF2-40B4-BE49-F238E27FC236}">
                <a16:creationId xmlns:a16="http://schemas.microsoft.com/office/drawing/2014/main" id="{D2E64C6B-9F2E-1E43-8433-2F788B653979}"/>
              </a:ext>
            </a:extLst>
          </p:cNvPr>
          <p:cNvGrpSpPr/>
          <p:nvPr/>
        </p:nvGrpSpPr>
        <p:grpSpPr>
          <a:xfrm>
            <a:off x="540327" y="1571610"/>
            <a:ext cx="11208327" cy="5155828"/>
            <a:chOff x="540327" y="1571610"/>
            <a:chExt cx="11208327" cy="5155828"/>
          </a:xfrm>
        </p:grpSpPr>
        <p:sp>
          <p:nvSpPr>
            <p:cNvPr id="4" name="TextBox 3">
              <a:extLst>
                <a:ext uri="{FF2B5EF4-FFF2-40B4-BE49-F238E27FC236}">
                  <a16:creationId xmlns:a16="http://schemas.microsoft.com/office/drawing/2014/main" id="{1BC3461B-A970-2842-A47F-124FA1D520F9}"/>
                </a:ext>
              </a:extLst>
            </p:cNvPr>
            <p:cNvSpPr txBox="1"/>
            <p:nvPr/>
          </p:nvSpPr>
          <p:spPr>
            <a:xfrm>
              <a:off x="540327" y="2203123"/>
              <a:ext cx="11208327" cy="4524315"/>
            </a:xfrm>
            <a:prstGeom prst="rect">
              <a:avLst/>
            </a:prstGeom>
            <a:noFill/>
          </p:spPr>
          <p:txBody>
            <a:bodyPr wrap="square" rtlCol="0">
              <a:spAutoFit/>
            </a:bodyPr>
            <a:lstStyle/>
            <a:p>
              <a:pPr algn="just" latinLnBrk="0"/>
              <a:r>
                <a:rPr lang="vi-VN" sz="2400" b="0" i="0" dirty="0">
                  <a:effectLst/>
                  <a:latin typeface="Cambria" panose="02040503050406030204" pitchFamily="18" charset="0"/>
                </a:rPr>
                <a:t>Ở gần tổ của một chú sẻ non đang tập bay có một cây bằng lăng. Mùa hoa này, bằng lăng nở hoa mà không vui vì bé Thơ, bạn của cây, phải nằm viện. Sẻ non biết bằng lăng đã giữ lại một bông hoa cuối cùng để đợi bé Thơ.</a:t>
              </a:r>
            </a:p>
            <a:p>
              <a:pPr algn="just" latinLnBrk="0"/>
              <a:r>
                <a:rPr lang="vi-VN" sz="2400" b="0" i="0" dirty="0">
                  <a:effectLst/>
                  <a:latin typeface="Cambria" panose="02040503050406030204" pitchFamily="18" charset="0"/>
                </a:rPr>
                <a:t>Sáng hôm ấy, bé Thơ về, bông bằng lăng cuối cùng đã nở. Nhưng bông hoa lại nở cao hơn cửa sổ nên bé không nhìn thấy nó. Bé cứ ngỡ là mùa hoa đã qua.</a:t>
              </a:r>
            </a:p>
            <a:p>
              <a:pPr algn="just" latinLnBrk="0"/>
              <a:r>
                <a:rPr lang="vi-VN" sz="2400" b="0" i="0" dirty="0">
                  <a:effectLst/>
                  <a:latin typeface="Cambria" panose="02040503050406030204" pitchFamily="18" charset="0"/>
                </a:rPr>
                <a:t>Sẻ non rất yêu bằng lăng và bé Thơ. Nó muốn giúp bông hoa. Nó chắp cánh, bay vù về phía cành bằng lăng mảnh mai. Nó nhìn kĩ cành hoa rồi đáp xuống. Cành hoa chao qua, chao lại. Sẻ non cố đứng vững. Thế là bông hoa chúc hẳn xuống, lọt vào khuôn cửa sổ.</a:t>
              </a:r>
            </a:p>
            <a:p>
              <a:pPr algn="just" latinLnBrk="0"/>
              <a:r>
                <a:rPr lang="vi-VN" sz="2400" b="0" i="0" dirty="0">
                  <a:effectLst/>
                  <a:latin typeface="Cambria" panose="02040503050406030204" pitchFamily="18" charset="0"/>
                </a:rPr>
                <a:t>Lập tức, sẻ nghe thấy tiếng reo từ trong gian phòng tràn ngập ánh nắng:</a:t>
              </a:r>
            </a:p>
            <a:p>
              <a:pPr algn="just" latinLnBrk="0"/>
              <a:r>
                <a:rPr lang="vi-VN" sz="2400" b="0" i="0" dirty="0">
                  <a:effectLst/>
                  <a:latin typeface="Cambria" panose="02040503050406030204" pitchFamily="18" charset="0"/>
                </a:rPr>
                <a:t>- Ôi, đẹp quá! Sao lại có bông bằng lăng nở muộn thế kia? </a:t>
              </a:r>
            </a:p>
            <a:p>
              <a:pPr algn="r" latinLnBrk="0"/>
              <a:r>
                <a:rPr lang="vi-VN" sz="2400" b="0" i="0" dirty="0">
                  <a:effectLst/>
                  <a:latin typeface="Cambria" panose="02040503050406030204" pitchFamily="18" charset="0"/>
                </a:rPr>
                <a:t>(</a:t>
              </a:r>
              <a:r>
                <a:rPr lang="vi-VN" sz="2400" b="0" i="1" dirty="0">
                  <a:effectLst/>
                  <a:latin typeface="Cambria" panose="02040503050406030204" pitchFamily="18" charset="0"/>
                </a:rPr>
                <a:t>Theo</a:t>
              </a:r>
              <a:r>
                <a:rPr lang="vi-VN" sz="2400" b="0" i="0" dirty="0">
                  <a:effectLst/>
                  <a:latin typeface="Cambria" panose="02040503050406030204" pitchFamily="18" charset="0"/>
                </a:rPr>
                <a:t> Phạm Hổ)</a:t>
              </a:r>
            </a:p>
          </p:txBody>
        </p:sp>
        <p:sp>
          <p:nvSpPr>
            <p:cNvPr id="9" name="TextBox 8">
              <a:extLst>
                <a:ext uri="{FF2B5EF4-FFF2-40B4-BE49-F238E27FC236}">
                  <a16:creationId xmlns:a16="http://schemas.microsoft.com/office/drawing/2014/main" id="{46FB56A2-BA33-BF47-8428-8AF7CB5025FD}"/>
                </a:ext>
              </a:extLst>
            </p:cNvPr>
            <p:cNvSpPr txBox="1"/>
            <p:nvPr/>
          </p:nvSpPr>
          <p:spPr>
            <a:xfrm>
              <a:off x="3065318" y="1571610"/>
              <a:ext cx="6567054" cy="584775"/>
            </a:xfrm>
            <a:prstGeom prst="rect">
              <a:avLst/>
            </a:prstGeom>
            <a:noFill/>
          </p:spPr>
          <p:txBody>
            <a:bodyPr wrap="square" rtlCol="0">
              <a:spAutoFit/>
            </a:bodyPr>
            <a:lstStyle/>
            <a:p>
              <a:r>
                <a:rPr lang="en-VN" sz="3200" b="1" dirty="0">
                  <a:solidFill>
                    <a:srgbClr val="C00000"/>
                  </a:solidFill>
                  <a:latin typeface="Cambria" panose="02040503050406030204" pitchFamily="18" charset="0"/>
                </a:rPr>
                <a:t>Chú sẻ và bông hoa bằng lăng</a:t>
              </a:r>
            </a:p>
          </p:txBody>
        </p:sp>
      </p:grpSp>
      <p:sp>
        <p:nvSpPr>
          <p:cNvPr id="5" name="Oval Callout 4">
            <a:extLst>
              <a:ext uri="{FF2B5EF4-FFF2-40B4-BE49-F238E27FC236}">
                <a16:creationId xmlns:a16="http://schemas.microsoft.com/office/drawing/2014/main" id="{5BAFC4DA-272C-1343-A703-8204E5616D70}"/>
              </a:ext>
            </a:extLst>
          </p:cNvPr>
          <p:cNvSpPr/>
          <p:nvPr/>
        </p:nvSpPr>
        <p:spPr>
          <a:xfrm>
            <a:off x="1911927" y="2327380"/>
            <a:ext cx="5382491" cy="2018337"/>
          </a:xfrm>
          <a:prstGeom prst="wedgeEllipseCallout">
            <a:avLst>
              <a:gd name="adj1" fmla="val 55121"/>
              <a:gd name="adj2" fmla="val -58998"/>
            </a:avLst>
          </a:prstGeom>
          <a:solidFill>
            <a:srgbClr val="FAD07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b="1" dirty="0">
                <a:solidFill>
                  <a:srgbClr val="C00000"/>
                </a:solidFill>
                <a:latin typeface="Cambria" panose="02040503050406030204" pitchFamily="18" charset="0"/>
              </a:rPr>
              <a:t>Bằng lăng</a:t>
            </a:r>
            <a:r>
              <a:rPr lang="en-VN" sz="2800" dirty="0">
                <a:solidFill>
                  <a:schemeClr val="tx1"/>
                </a:solidFill>
                <a:latin typeface="Cambria" panose="02040503050406030204" pitchFamily="18" charset="0"/>
              </a:rPr>
              <a:t>: </a:t>
            </a:r>
            <a:r>
              <a:rPr lang="en-US" sz="2800" b="0" i="0" dirty="0" err="1">
                <a:solidFill>
                  <a:schemeClr val="tx1"/>
                </a:solidFill>
                <a:effectLst/>
                <a:latin typeface="Cambria" panose="02040503050406030204" pitchFamily="18" charset="0"/>
              </a:rPr>
              <a:t>cây</a:t>
            </a:r>
            <a:r>
              <a:rPr lang="en-US" sz="2800" b="0" i="0" dirty="0">
                <a:solidFill>
                  <a:schemeClr val="tx1"/>
                </a:solidFill>
                <a:effectLst/>
                <a:latin typeface="Cambria" panose="02040503050406030204" pitchFamily="18" charset="0"/>
              </a:rPr>
              <a:t> </a:t>
            </a:r>
            <a:r>
              <a:rPr lang="en-US" sz="2800" b="0" i="0" dirty="0" err="1">
                <a:solidFill>
                  <a:schemeClr val="tx1"/>
                </a:solidFill>
                <a:effectLst/>
                <a:latin typeface="Cambria" panose="02040503050406030204" pitchFamily="18" charset="0"/>
              </a:rPr>
              <a:t>thân</a:t>
            </a:r>
            <a:r>
              <a:rPr lang="en-US" sz="2800" b="0" i="0" dirty="0">
                <a:solidFill>
                  <a:schemeClr val="tx1"/>
                </a:solidFill>
                <a:effectLst/>
                <a:latin typeface="Cambria" panose="02040503050406030204" pitchFamily="18" charset="0"/>
              </a:rPr>
              <a:t> </a:t>
            </a:r>
            <a:r>
              <a:rPr lang="en-US" sz="2800" b="0" i="0" dirty="0" err="1">
                <a:solidFill>
                  <a:schemeClr val="tx1"/>
                </a:solidFill>
                <a:effectLst/>
                <a:latin typeface="Cambria" panose="02040503050406030204" pitchFamily="18" charset="0"/>
              </a:rPr>
              <a:t>gỗ</a:t>
            </a:r>
            <a:r>
              <a:rPr lang="en-US" sz="2800" b="0" i="0" dirty="0">
                <a:solidFill>
                  <a:schemeClr val="tx1"/>
                </a:solidFill>
                <a:effectLst/>
                <a:latin typeface="Cambria" panose="02040503050406030204" pitchFamily="18" charset="0"/>
              </a:rPr>
              <a:t>, </a:t>
            </a:r>
            <a:r>
              <a:rPr lang="en-US" sz="2800" b="0" i="0" dirty="0" err="1">
                <a:solidFill>
                  <a:schemeClr val="tx1"/>
                </a:solidFill>
                <a:effectLst/>
                <a:latin typeface="Cambria" panose="02040503050406030204" pitchFamily="18" charset="0"/>
              </a:rPr>
              <a:t>hoa</a:t>
            </a:r>
            <a:r>
              <a:rPr lang="en-US" sz="2800" b="0" i="0" dirty="0">
                <a:solidFill>
                  <a:schemeClr val="tx1"/>
                </a:solidFill>
                <a:effectLst/>
                <a:latin typeface="Cambria" panose="02040503050406030204" pitchFamily="18" charset="0"/>
              </a:rPr>
              <a:t> </a:t>
            </a:r>
            <a:r>
              <a:rPr lang="en-US" sz="2800" b="0" i="0" dirty="0" err="1">
                <a:solidFill>
                  <a:schemeClr val="tx1"/>
                </a:solidFill>
                <a:effectLst/>
                <a:latin typeface="Cambria" panose="02040503050406030204" pitchFamily="18" charset="0"/>
              </a:rPr>
              <a:t>màu</a:t>
            </a:r>
            <a:r>
              <a:rPr lang="en-US" sz="2800" b="0" i="0" dirty="0">
                <a:solidFill>
                  <a:schemeClr val="tx1"/>
                </a:solidFill>
                <a:effectLst/>
                <a:latin typeface="Cambria" panose="02040503050406030204" pitchFamily="18" charset="0"/>
              </a:rPr>
              <a:t> </a:t>
            </a:r>
            <a:r>
              <a:rPr lang="en-US" sz="2800" b="0" i="0" dirty="0" err="1">
                <a:solidFill>
                  <a:schemeClr val="tx1"/>
                </a:solidFill>
                <a:effectLst/>
                <a:latin typeface="Cambria" panose="02040503050406030204" pitchFamily="18" charset="0"/>
              </a:rPr>
              <a:t>tím</a:t>
            </a:r>
            <a:r>
              <a:rPr lang="en-US" sz="2800" b="0" i="0" dirty="0">
                <a:solidFill>
                  <a:schemeClr val="tx1"/>
                </a:solidFill>
                <a:effectLst/>
                <a:latin typeface="Cambria" panose="02040503050406030204" pitchFamily="18" charset="0"/>
              </a:rPr>
              <a:t> </a:t>
            </a:r>
            <a:r>
              <a:rPr lang="en-US" sz="2800" b="0" i="0" dirty="0" err="1">
                <a:solidFill>
                  <a:schemeClr val="tx1"/>
                </a:solidFill>
                <a:effectLst/>
                <a:latin typeface="Cambria" panose="02040503050406030204" pitchFamily="18" charset="0"/>
              </a:rPr>
              <a:t>hồng</a:t>
            </a:r>
            <a:r>
              <a:rPr lang="en-US" sz="2800" b="0" i="0" dirty="0">
                <a:solidFill>
                  <a:schemeClr val="tx1"/>
                </a:solidFill>
                <a:effectLst/>
                <a:latin typeface="Cambria" panose="02040503050406030204" pitchFamily="18" charset="0"/>
              </a:rPr>
              <a:t>.</a:t>
            </a:r>
            <a:endParaRPr lang="en-VN" sz="2800" dirty="0">
              <a:solidFill>
                <a:schemeClr val="tx1"/>
              </a:solidFill>
              <a:latin typeface="Cambria" panose="02040503050406030204" pitchFamily="18" charset="0"/>
            </a:endParaRPr>
          </a:p>
        </p:txBody>
      </p:sp>
      <p:pic>
        <p:nvPicPr>
          <p:cNvPr id="9218" name="Picture 2" descr="Cận cảnh cây bằng lăng được mệnh danh &quot;đẹp nhất Việt Nam“ ở Bình Thuận -  iVIVU.com">
            <a:extLst>
              <a:ext uri="{FF2B5EF4-FFF2-40B4-BE49-F238E27FC236}">
                <a16:creationId xmlns:a16="http://schemas.microsoft.com/office/drawing/2014/main" id="{95A88A46-EA61-F342-99C4-906E3FA69C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2738" y="2022954"/>
            <a:ext cx="3298030" cy="3848593"/>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a:extLst>
              <a:ext uri="{FF2B5EF4-FFF2-40B4-BE49-F238E27FC236}">
                <a16:creationId xmlns:a16="http://schemas.microsoft.com/office/drawing/2014/main" id="{2907CBC3-0350-7C49-8DE0-C1CDE5B9957B}"/>
              </a:ext>
            </a:extLst>
          </p:cNvPr>
          <p:cNvSpPr/>
          <p:nvPr/>
        </p:nvSpPr>
        <p:spPr>
          <a:xfrm>
            <a:off x="949036" y="4738038"/>
            <a:ext cx="5399809" cy="15198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latin typeface="Cambria" panose="02040503050406030204" pitchFamily="18" charset="0"/>
              </a:rPr>
              <a:t>Chúc: chúi xuống thấp</a:t>
            </a:r>
          </a:p>
        </p:txBody>
      </p:sp>
    </p:spTree>
    <p:extLst>
      <p:ext uri="{BB962C8B-B14F-4D97-AF65-F5344CB8AC3E}">
        <p14:creationId xmlns:p14="http://schemas.microsoft.com/office/powerpoint/2010/main" val="416042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5" presetClass="entr" presetSubtype="10" fill="hold" nodeType="withEffect">
                                  <p:stCondLst>
                                    <p:cond delay="0"/>
                                  </p:stCondLst>
                                  <p:childTnLst>
                                    <p:set>
                                      <p:cBhvr>
                                        <p:cTn id="20" dur="1" fill="hold">
                                          <p:stCondLst>
                                            <p:cond delay="0"/>
                                          </p:stCondLst>
                                        </p:cTn>
                                        <p:tgtEl>
                                          <p:spTgt spid="9218"/>
                                        </p:tgtEl>
                                        <p:attrNameLst>
                                          <p:attrName>style.visibility</p:attrName>
                                        </p:attrNameLst>
                                      </p:cBhvr>
                                      <p:to>
                                        <p:strVal val="visible"/>
                                      </p:to>
                                    </p:set>
                                    <p:animEffect transition="in" filter="checkerboard(across)">
                                      <p:cBhvr>
                                        <p:cTn id="21" dur="500"/>
                                        <p:tgtEl>
                                          <p:spTgt spid="921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par>
                                <p:cTn id="28" presetID="5" presetClass="exit" presetSubtype="10" fill="hold" grpId="1" nodeType="withEffect">
                                  <p:stCondLst>
                                    <p:cond delay="0"/>
                                  </p:stCondLst>
                                  <p:childTnLst>
                                    <p:animEffect transition="out" filter="checkerboard(across)">
                                      <p:cBhvr>
                                        <p:cTn id="29" dur="500"/>
                                        <p:tgtEl>
                                          <p:spTgt spid="5"/>
                                        </p:tgtEl>
                                      </p:cBhvr>
                                    </p:animEffect>
                                    <p:set>
                                      <p:cBhvr>
                                        <p:cTn id="30" dur="1" fill="hold">
                                          <p:stCondLst>
                                            <p:cond delay="499"/>
                                          </p:stCondLst>
                                        </p:cTn>
                                        <p:tgtEl>
                                          <p:spTgt spid="5"/>
                                        </p:tgtEl>
                                        <p:attrNameLst>
                                          <p:attrName>style.visibility</p:attrName>
                                        </p:attrNameLst>
                                      </p:cBhvr>
                                      <p:to>
                                        <p:strVal val="hidden"/>
                                      </p:to>
                                    </p:set>
                                  </p:childTnLst>
                                </p:cTn>
                              </p:par>
                              <p:par>
                                <p:cTn id="31" presetID="5" presetClass="exit" presetSubtype="10" fill="hold" nodeType="withEffect">
                                  <p:stCondLst>
                                    <p:cond delay="0"/>
                                  </p:stCondLst>
                                  <p:childTnLst>
                                    <p:animEffect transition="out" filter="checkerboard(across)">
                                      <p:cBhvr>
                                        <p:cTn id="32" dur="500"/>
                                        <p:tgtEl>
                                          <p:spTgt spid="9218"/>
                                        </p:tgtEl>
                                      </p:cBhvr>
                                    </p:animEffect>
                                    <p:set>
                                      <p:cBhvr>
                                        <p:cTn id="33" dur="1" fill="hold">
                                          <p:stCondLst>
                                            <p:cond delay="499"/>
                                          </p:stCondLst>
                                        </p:cTn>
                                        <p:tgtEl>
                                          <p:spTgt spid="921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5" presetClass="exit" presetSubtype="10" fill="hold" grpId="1" nodeType="clickEffect">
                                  <p:stCondLst>
                                    <p:cond delay="0"/>
                                  </p:stCondLst>
                                  <p:childTnLst>
                                    <p:animEffect transition="out" filter="checkerboard(across)">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5" grpId="1" animBg="1"/>
      <p:bldP spid="11" grpId="0" animBg="1"/>
      <p:bldP spid="1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ounded Rectangle 1"/>
          <p:cNvSpPr/>
          <p:nvPr/>
        </p:nvSpPr>
        <p:spPr>
          <a:xfrm>
            <a:off x="1289896" y="767444"/>
            <a:ext cx="9612208" cy="1940957"/>
          </a:xfrm>
          <a:prstGeom prst="roundRect">
            <a:avLst/>
          </a:prstGeom>
          <a:ln w="38100"/>
        </p:spPr>
        <p:style>
          <a:lnRef idx="2">
            <a:schemeClr val="dk1"/>
          </a:lnRef>
          <a:fillRef idx="1">
            <a:schemeClr val="lt1"/>
          </a:fillRef>
          <a:effectRef idx="0">
            <a:schemeClr val="dk1"/>
          </a:effectRef>
          <a:fontRef idx="minor">
            <a:schemeClr val="dk1"/>
          </a:fontRef>
        </p:style>
        <p:txBody>
          <a:bodyPr wrap="square">
            <a:spAutoFit/>
          </a:bodyPr>
          <a:lstStyle/>
          <a:p>
            <a:pPr algn="ctr"/>
            <a:r>
              <a:rPr lang="vi-VN" sz="5400" b="1" dirty="0">
                <a:solidFill>
                  <a:srgbClr val="C00000"/>
                </a:solidFill>
                <a:latin typeface="Cambria" panose="02040503050406030204" pitchFamily="18" charset="0"/>
                <a:ea typeface="Cambria" panose="02040503050406030204" pitchFamily="18" charset="0"/>
              </a:rPr>
              <a:t>1. Câu chuyện có những </a:t>
            </a:r>
          </a:p>
          <a:p>
            <a:pPr algn="ctr"/>
            <a:r>
              <a:rPr lang="vi-VN" sz="5400" b="1" dirty="0">
                <a:solidFill>
                  <a:srgbClr val="C00000"/>
                </a:solidFill>
                <a:latin typeface="Cambria" panose="02040503050406030204" pitchFamily="18" charset="0"/>
                <a:ea typeface="Cambria" panose="02040503050406030204" pitchFamily="18" charset="0"/>
              </a:rPr>
              <a:t>nhân vật nào?</a:t>
            </a:r>
            <a:endParaRPr lang="vi-VN" sz="5400" b="0" i="0" dirty="0">
              <a:solidFill>
                <a:srgbClr val="C00000"/>
              </a:solidFill>
              <a:effectLst/>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BAEF2871-2414-144E-B8F1-694232556BDB}"/>
              </a:ext>
            </a:extLst>
          </p:cNvPr>
          <p:cNvSpPr txBox="1"/>
          <p:nvPr/>
        </p:nvSpPr>
        <p:spPr>
          <a:xfrm>
            <a:off x="1085850" y="3429000"/>
            <a:ext cx="10020300" cy="175432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0" i="0" dirty="0">
                <a:effectLst/>
                <a:latin typeface="Cambria" panose="02040503050406030204" pitchFamily="18" charset="0"/>
              </a:rPr>
              <a:t>Câu chuyện có những nhân vật là: bằng lăng, bé Thơ và sẻ non.</a:t>
            </a:r>
            <a:endParaRPr kumimoji="0" lang="en-US" sz="5400" b="1"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60383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14" name="TextBox 13"/>
          <p:cNvSpPr txBox="1"/>
          <p:nvPr/>
        </p:nvSpPr>
        <p:spPr>
          <a:xfrm>
            <a:off x="872835" y="4815941"/>
            <a:ext cx="10692306" cy="707886"/>
          </a:xfrm>
          <a:prstGeom prst="rect">
            <a:avLst/>
          </a:prstGeom>
          <a:solidFill>
            <a:schemeClr val="accent1">
              <a:lumMod val="40000"/>
              <a:lumOff val="60000"/>
            </a:schemeClr>
          </a:solidFill>
          <a:ln w="28575">
            <a:solidFill>
              <a:schemeClr val="tx1"/>
            </a:solidFill>
            <a:prstDash val="dashDot"/>
          </a:ln>
        </p:spPr>
        <p:txBody>
          <a:bodyPr wrap="square" rtlCol="0">
            <a:spAutoFit/>
          </a:bodyPr>
          <a:lstStyle/>
          <a:p>
            <a:pPr algn="just"/>
            <a:r>
              <a:rPr lang="vi-VN" sz="4000" dirty="0">
                <a:latin typeface="Cambria" panose="02040503050406030204" pitchFamily="18" charset="0"/>
              </a:rPr>
              <a:t>C.  Vì bé Thơ, bạn của bằng lăng, phải nằm viện.</a:t>
            </a:r>
            <a:endParaRPr lang="vi-VN" sz="6000" dirty="0">
              <a:latin typeface="Cambria" panose="02040503050406030204" pitchFamily="18" charset="0"/>
            </a:endParaRPr>
          </a:p>
        </p:txBody>
      </p:sp>
      <p:sp>
        <p:nvSpPr>
          <p:cNvPr id="15" name="TextBox 14"/>
          <p:cNvSpPr txBox="1"/>
          <p:nvPr/>
        </p:nvSpPr>
        <p:spPr>
          <a:xfrm>
            <a:off x="872835" y="3625878"/>
            <a:ext cx="10692306" cy="707886"/>
          </a:xfrm>
          <a:prstGeom prst="rect">
            <a:avLst/>
          </a:prstGeom>
          <a:solidFill>
            <a:schemeClr val="accent1">
              <a:lumMod val="40000"/>
              <a:lumOff val="60000"/>
            </a:schemeClr>
          </a:solidFill>
          <a:ln w="28575">
            <a:solidFill>
              <a:schemeClr val="tx1"/>
            </a:solidFill>
            <a:prstDash val="dashDot"/>
          </a:ln>
        </p:spPr>
        <p:txBody>
          <a:bodyPr wrap="square" rtlCol="0">
            <a:spAutoFit/>
          </a:bodyPr>
          <a:lstStyle/>
          <a:p>
            <a:pPr algn="just"/>
            <a:r>
              <a:rPr lang="vi-VN" sz="4000" dirty="0">
                <a:latin typeface="Cambria" panose="02040503050406030204" pitchFamily="18" charset="0"/>
              </a:rPr>
              <a:t>B. Vì hoa nở không đẹp như mùa hoa trước.</a:t>
            </a:r>
          </a:p>
        </p:txBody>
      </p:sp>
      <p:sp>
        <p:nvSpPr>
          <p:cNvPr id="18" name="TextBox 17"/>
          <p:cNvSpPr txBox="1"/>
          <p:nvPr/>
        </p:nvSpPr>
        <p:spPr>
          <a:xfrm>
            <a:off x="872835" y="2507627"/>
            <a:ext cx="10692306" cy="707886"/>
          </a:xfrm>
          <a:prstGeom prst="rect">
            <a:avLst/>
          </a:prstGeom>
          <a:solidFill>
            <a:schemeClr val="accent1">
              <a:lumMod val="40000"/>
              <a:lumOff val="60000"/>
            </a:schemeClr>
          </a:solidFill>
          <a:ln w="28575">
            <a:solidFill>
              <a:schemeClr val="tx1"/>
            </a:solidFill>
            <a:prstDash val="dashDot"/>
          </a:ln>
        </p:spPr>
        <p:txBody>
          <a:bodyPr wrap="square" rtlCol="0">
            <a:spAutoFit/>
          </a:bodyPr>
          <a:lstStyle/>
          <a:p>
            <a:pPr algn="just"/>
            <a:r>
              <a:rPr lang="en-US" sz="4000" dirty="0">
                <a:latin typeface="Cambria" panose="02040503050406030204" pitchFamily="18" charset="0"/>
              </a:rPr>
              <a:t>A. </a:t>
            </a:r>
            <a:r>
              <a:rPr lang="en-US" sz="4000" dirty="0" err="1">
                <a:latin typeface="Cambria" panose="02040503050406030204" pitchFamily="18" charset="0"/>
              </a:rPr>
              <a:t>Vì</a:t>
            </a:r>
            <a:r>
              <a:rPr lang="en-US" sz="4000" dirty="0">
                <a:latin typeface="Cambria" panose="02040503050406030204" pitchFamily="18" charset="0"/>
              </a:rPr>
              <a:t> </a:t>
            </a:r>
            <a:r>
              <a:rPr lang="en-US" sz="4000" dirty="0" err="1">
                <a:latin typeface="Cambria" panose="02040503050406030204" pitchFamily="18" charset="0"/>
              </a:rPr>
              <a:t>bằng</a:t>
            </a:r>
            <a:r>
              <a:rPr lang="en-US" sz="4000" dirty="0">
                <a:latin typeface="Cambria" panose="02040503050406030204" pitchFamily="18" charset="0"/>
              </a:rPr>
              <a:t> </a:t>
            </a:r>
            <a:r>
              <a:rPr lang="en-US" sz="4000" dirty="0" err="1">
                <a:latin typeface="Cambria" panose="02040503050406030204" pitchFamily="18" charset="0"/>
              </a:rPr>
              <a:t>lăng</a:t>
            </a:r>
            <a:r>
              <a:rPr lang="en-US" sz="4000" dirty="0">
                <a:latin typeface="Cambria" panose="02040503050406030204" pitchFamily="18" charset="0"/>
              </a:rPr>
              <a:t> </a:t>
            </a:r>
            <a:r>
              <a:rPr lang="en-US" sz="4000" dirty="0" err="1">
                <a:latin typeface="Cambria" panose="02040503050406030204" pitchFamily="18" charset="0"/>
              </a:rPr>
              <a:t>chỉ</a:t>
            </a:r>
            <a:r>
              <a:rPr lang="en-US" sz="4000" dirty="0">
                <a:latin typeface="Cambria" panose="02040503050406030204" pitchFamily="18" charset="0"/>
              </a:rPr>
              <a:t> </a:t>
            </a:r>
            <a:r>
              <a:rPr lang="en-US" sz="4000" dirty="0" err="1">
                <a:latin typeface="Cambria" panose="02040503050406030204" pitchFamily="18" charset="0"/>
              </a:rPr>
              <a:t>nở</a:t>
            </a:r>
            <a:r>
              <a:rPr lang="en-US" sz="4000" dirty="0">
                <a:latin typeface="Cambria" panose="02040503050406030204" pitchFamily="18" charset="0"/>
              </a:rPr>
              <a:t> </a:t>
            </a:r>
            <a:r>
              <a:rPr lang="en-US" sz="4000" dirty="0" err="1">
                <a:latin typeface="Cambria" panose="02040503050406030204" pitchFamily="18" charset="0"/>
              </a:rPr>
              <a:t>một</a:t>
            </a:r>
            <a:r>
              <a:rPr lang="en-US" sz="4000" dirty="0">
                <a:latin typeface="Cambria" panose="02040503050406030204" pitchFamily="18" charset="0"/>
              </a:rPr>
              <a:t> </a:t>
            </a:r>
            <a:r>
              <a:rPr lang="en-US" sz="4000" dirty="0" err="1">
                <a:latin typeface="Cambria" panose="02040503050406030204" pitchFamily="18" charset="0"/>
              </a:rPr>
              <a:t>bông</a:t>
            </a:r>
            <a:r>
              <a:rPr lang="en-US" sz="4000" dirty="0">
                <a:latin typeface="Cambria" panose="02040503050406030204" pitchFamily="18" charset="0"/>
              </a:rPr>
              <a:t> </a:t>
            </a:r>
            <a:r>
              <a:rPr lang="en-US" sz="4000" dirty="0" err="1">
                <a:latin typeface="Cambria" panose="02040503050406030204" pitchFamily="18" charset="0"/>
              </a:rPr>
              <a:t>hoa</a:t>
            </a:r>
            <a:r>
              <a:rPr lang="en-US" sz="4000" dirty="0">
                <a:latin typeface="Cambria" panose="02040503050406030204" pitchFamily="18" charset="0"/>
              </a:rPr>
              <a:t>.</a:t>
            </a:r>
            <a:endParaRPr lang="vi-VN" sz="4000" dirty="0">
              <a:latin typeface="Cambria" panose="02040503050406030204" pitchFamily="18" charset="0"/>
            </a:endParaRPr>
          </a:p>
        </p:txBody>
      </p:sp>
      <p:sp>
        <p:nvSpPr>
          <p:cNvPr id="20" name="Rounded Rectangle 19">
            <a:extLst>
              <a:ext uri="{FF2B5EF4-FFF2-40B4-BE49-F238E27FC236}">
                <a16:creationId xmlns:a16="http://schemas.microsoft.com/office/drawing/2014/main" id="{B8E1EEB2-BAF4-C248-B607-4545409E8A52}"/>
              </a:ext>
            </a:extLst>
          </p:cNvPr>
          <p:cNvSpPr/>
          <p:nvPr/>
        </p:nvSpPr>
        <p:spPr>
          <a:xfrm>
            <a:off x="872835" y="767444"/>
            <a:ext cx="10692306" cy="1464231"/>
          </a:xfrm>
          <a:prstGeom prst="roundRect">
            <a:avLst/>
          </a:prstGeom>
          <a:ln w="38100"/>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4000" b="1" dirty="0">
                <a:solidFill>
                  <a:srgbClr val="C00000"/>
                </a:solidFill>
                <a:latin typeface="Cambria" panose="02040503050406030204" pitchFamily="18" charset="0"/>
              </a:rPr>
              <a:t>2. </a:t>
            </a:r>
            <a:r>
              <a:rPr lang="en-US" sz="4000" b="1" dirty="0" err="1">
                <a:solidFill>
                  <a:srgbClr val="C00000"/>
                </a:solidFill>
                <a:latin typeface="Cambria" panose="02040503050406030204" pitchFamily="18" charset="0"/>
              </a:rPr>
              <a:t>Vì</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sao</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mùa</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hoa</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này</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bằng</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lăng</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nở</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hoa</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mà</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không</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vui</a:t>
            </a:r>
            <a:r>
              <a:rPr lang="en-US" sz="4000" b="1" dirty="0">
                <a:solidFill>
                  <a:srgbClr val="C00000"/>
                </a:solidFill>
                <a:latin typeface="Cambria" panose="02040503050406030204" pitchFamily="18" charset="0"/>
              </a:rPr>
              <a:t>?</a:t>
            </a:r>
            <a:endParaRPr lang="vi-VN" sz="9600" b="1" i="0" dirty="0">
              <a:solidFill>
                <a:srgbClr val="C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68960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xit" presetSubtype="4" fill="hold" grpId="1" nodeType="clickEffect">
                                  <p:stCondLst>
                                    <p:cond delay="0"/>
                                  </p:stCondLst>
                                  <p:childTnLst>
                                    <p:anim calcmode="lin" valueType="num">
                                      <p:cBhvr additive="base">
                                        <p:cTn id="21" dur="500"/>
                                        <p:tgtEl>
                                          <p:spTgt spid="18"/>
                                        </p:tgtEl>
                                        <p:attrNameLst>
                                          <p:attrName>ppt_y</p:attrName>
                                        </p:attrNameLst>
                                      </p:cBhvr>
                                      <p:tavLst>
                                        <p:tav tm="0">
                                          <p:val>
                                            <p:strVal val="#ppt_y"/>
                                          </p:val>
                                        </p:tav>
                                        <p:tav tm="100000">
                                          <p:val>
                                            <p:strVal val="#ppt_y+#ppt_h*1.125000"/>
                                          </p:val>
                                        </p:tav>
                                      </p:tavLst>
                                    </p:anim>
                                    <p:animEffect transition="out" filter="wipe(down)">
                                      <p:cBhvr>
                                        <p:cTn id="22" dur="500"/>
                                        <p:tgtEl>
                                          <p:spTgt spid="18"/>
                                        </p:tgtEl>
                                      </p:cBhvr>
                                    </p:animEffect>
                                    <p:set>
                                      <p:cBhvr>
                                        <p:cTn id="23" dur="1" fill="hold">
                                          <p:stCondLst>
                                            <p:cond delay="499"/>
                                          </p:stCondLst>
                                        </p:cTn>
                                        <p:tgtEl>
                                          <p:spTgt spid="18"/>
                                        </p:tgtEl>
                                        <p:attrNameLst>
                                          <p:attrName>style.visibility</p:attrName>
                                        </p:attrNameLst>
                                      </p:cBhvr>
                                      <p:to>
                                        <p:strVal val="hidden"/>
                                      </p:to>
                                    </p:set>
                                  </p:childTnLst>
                                </p:cTn>
                              </p:par>
                              <p:par>
                                <p:cTn id="24" presetID="12" presetClass="exit" presetSubtype="4" fill="hold" grpId="1" nodeType="withEffect">
                                  <p:stCondLst>
                                    <p:cond delay="0"/>
                                  </p:stCondLst>
                                  <p:childTnLst>
                                    <p:anim calcmode="lin" valueType="num">
                                      <p:cBhvr additive="base">
                                        <p:cTn id="25" dur="500"/>
                                        <p:tgtEl>
                                          <p:spTgt spid="15"/>
                                        </p:tgtEl>
                                        <p:attrNameLst>
                                          <p:attrName>ppt_y</p:attrName>
                                        </p:attrNameLst>
                                      </p:cBhvr>
                                      <p:tavLst>
                                        <p:tav tm="0">
                                          <p:val>
                                            <p:strVal val="#ppt_y"/>
                                          </p:val>
                                        </p:tav>
                                        <p:tav tm="100000">
                                          <p:val>
                                            <p:strVal val="#ppt_y+#ppt_h*1.125000"/>
                                          </p:val>
                                        </p:tav>
                                      </p:tavLst>
                                    </p:anim>
                                    <p:animEffect transition="out" filter="wipe(down)">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5" grpId="1" animBg="1"/>
      <p:bldP spid="18" grpId="0" animBg="1"/>
      <p:bldP spid="18" grpId="1"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14" name="TextBox 13"/>
          <p:cNvSpPr txBox="1"/>
          <p:nvPr/>
        </p:nvSpPr>
        <p:spPr>
          <a:xfrm>
            <a:off x="872835" y="4815941"/>
            <a:ext cx="10692306" cy="1323439"/>
          </a:xfrm>
          <a:prstGeom prst="rect">
            <a:avLst/>
          </a:prstGeom>
          <a:solidFill>
            <a:schemeClr val="accent1">
              <a:lumMod val="40000"/>
              <a:lumOff val="60000"/>
            </a:schemeClr>
          </a:solidFill>
          <a:ln w="28575">
            <a:solidFill>
              <a:schemeClr val="tx1"/>
            </a:solidFill>
            <a:prstDash val="dashDot"/>
          </a:ln>
        </p:spPr>
        <p:txBody>
          <a:bodyPr wrap="square" rtlCol="0">
            <a:spAutoFit/>
          </a:bodyPr>
          <a:lstStyle/>
          <a:p>
            <a:pPr algn="just"/>
            <a:r>
              <a:rPr lang="vi-VN" sz="4000" dirty="0">
                <a:latin typeface="Cambria" panose="02040503050406030204" pitchFamily="18" charset="0"/>
              </a:rPr>
              <a:t>C.  Bằng lăng giữ lại bông hoa cuối cùng để đợi bé Thơ về</a:t>
            </a:r>
            <a:endParaRPr lang="vi-VN" sz="6000" dirty="0">
              <a:latin typeface="Cambria" panose="02040503050406030204" pitchFamily="18" charset="0"/>
            </a:endParaRPr>
          </a:p>
        </p:txBody>
      </p:sp>
      <p:sp>
        <p:nvSpPr>
          <p:cNvPr id="15" name="TextBox 14"/>
          <p:cNvSpPr txBox="1"/>
          <p:nvPr/>
        </p:nvSpPr>
        <p:spPr>
          <a:xfrm>
            <a:off x="872835" y="3625878"/>
            <a:ext cx="10692306" cy="707886"/>
          </a:xfrm>
          <a:prstGeom prst="rect">
            <a:avLst/>
          </a:prstGeom>
          <a:solidFill>
            <a:schemeClr val="accent1">
              <a:lumMod val="40000"/>
              <a:lumOff val="60000"/>
            </a:schemeClr>
          </a:solidFill>
          <a:ln w="28575">
            <a:solidFill>
              <a:schemeClr val="tx1"/>
            </a:solidFill>
            <a:prstDash val="dashDot"/>
          </a:ln>
        </p:spPr>
        <p:txBody>
          <a:bodyPr wrap="square" rtlCol="0">
            <a:spAutoFit/>
          </a:bodyPr>
          <a:lstStyle/>
          <a:p>
            <a:pPr algn="just"/>
            <a:r>
              <a:rPr lang="vi-VN" sz="4000" dirty="0">
                <a:latin typeface="Cambria" panose="02040503050406030204" pitchFamily="18" charset="0"/>
              </a:rPr>
              <a:t>B. Bằng lăng đợi bé Thơ trở về mới nở hoa</a:t>
            </a:r>
          </a:p>
        </p:txBody>
      </p:sp>
      <p:sp>
        <p:nvSpPr>
          <p:cNvPr id="18" name="TextBox 17"/>
          <p:cNvSpPr txBox="1"/>
          <p:nvPr/>
        </p:nvSpPr>
        <p:spPr>
          <a:xfrm>
            <a:off x="872835" y="2507627"/>
            <a:ext cx="10692306" cy="707886"/>
          </a:xfrm>
          <a:prstGeom prst="rect">
            <a:avLst/>
          </a:prstGeom>
          <a:solidFill>
            <a:schemeClr val="accent1">
              <a:lumMod val="40000"/>
              <a:lumOff val="60000"/>
            </a:schemeClr>
          </a:solidFill>
          <a:ln w="28575">
            <a:solidFill>
              <a:schemeClr val="tx1"/>
            </a:solidFill>
            <a:prstDash val="dashDot"/>
          </a:ln>
        </p:spPr>
        <p:txBody>
          <a:bodyPr wrap="square" rtlCol="0">
            <a:spAutoFit/>
          </a:bodyPr>
          <a:lstStyle/>
          <a:p>
            <a:pPr algn="just"/>
            <a:r>
              <a:rPr lang="en-US" sz="4000" dirty="0">
                <a:latin typeface="Cambria" panose="02040503050406030204" pitchFamily="18" charset="0"/>
              </a:rPr>
              <a:t>A. </a:t>
            </a:r>
            <a:r>
              <a:rPr lang="en-US" sz="4000" dirty="0" err="1">
                <a:latin typeface="Cambria" panose="02040503050406030204" pitchFamily="18" charset="0"/>
              </a:rPr>
              <a:t>Cành</a:t>
            </a:r>
            <a:r>
              <a:rPr lang="en-US" sz="4000" dirty="0">
                <a:latin typeface="Cambria" panose="02040503050406030204" pitchFamily="18" charset="0"/>
              </a:rPr>
              <a:t> </a:t>
            </a:r>
            <a:r>
              <a:rPr lang="en-US" sz="4000" dirty="0" err="1">
                <a:latin typeface="Cambria" panose="02040503050406030204" pitchFamily="18" charset="0"/>
              </a:rPr>
              <a:t>bằng</a:t>
            </a:r>
            <a:r>
              <a:rPr lang="en-US" sz="4000" dirty="0">
                <a:latin typeface="Cambria" panose="02040503050406030204" pitchFamily="18" charset="0"/>
              </a:rPr>
              <a:t> </a:t>
            </a:r>
            <a:r>
              <a:rPr lang="en-US" sz="4000" dirty="0" err="1">
                <a:latin typeface="Cambria" panose="02040503050406030204" pitchFamily="18" charset="0"/>
              </a:rPr>
              <a:t>lăng</a:t>
            </a:r>
            <a:r>
              <a:rPr lang="en-US" sz="4000" dirty="0">
                <a:latin typeface="Cambria" panose="02040503050406030204" pitchFamily="18" charset="0"/>
              </a:rPr>
              <a:t> </a:t>
            </a:r>
            <a:r>
              <a:rPr lang="en-US" sz="4000" dirty="0" err="1">
                <a:latin typeface="Cambria" panose="02040503050406030204" pitchFamily="18" charset="0"/>
              </a:rPr>
              <a:t>ghé</a:t>
            </a:r>
            <a:r>
              <a:rPr lang="en-US" sz="4000" dirty="0">
                <a:latin typeface="Cambria" panose="02040503050406030204" pitchFamily="18" charset="0"/>
              </a:rPr>
              <a:t> </a:t>
            </a:r>
            <a:r>
              <a:rPr lang="en-US" sz="4000" dirty="0" err="1">
                <a:latin typeface="Cambria" panose="02040503050406030204" pitchFamily="18" charset="0"/>
              </a:rPr>
              <a:t>sát</a:t>
            </a:r>
            <a:r>
              <a:rPr lang="en-US" sz="4000" dirty="0">
                <a:latin typeface="Cambria" panose="02040503050406030204" pitchFamily="18" charset="0"/>
              </a:rPr>
              <a:t> </a:t>
            </a:r>
            <a:r>
              <a:rPr lang="en-US" sz="4000" dirty="0" err="1">
                <a:latin typeface="Cambria" panose="02040503050406030204" pitchFamily="18" charset="0"/>
              </a:rPr>
              <a:t>vào</a:t>
            </a:r>
            <a:r>
              <a:rPr lang="en-US" sz="4000" dirty="0">
                <a:latin typeface="Cambria" panose="02040503050406030204" pitchFamily="18" charset="0"/>
              </a:rPr>
              <a:t> </a:t>
            </a:r>
            <a:r>
              <a:rPr lang="en-US" sz="4000" dirty="0" err="1">
                <a:latin typeface="Cambria" panose="02040503050406030204" pitchFamily="18" charset="0"/>
              </a:rPr>
              <a:t>cửa</a:t>
            </a:r>
            <a:r>
              <a:rPr lang="en-US" sz="4000" dirty="0">
                <a:latin typeface="Cambria" panose="02040503050406030204" pitchFamily="18" charset="0"/>
              </a:rPr>
              <a:t> </a:t>
            </a:r>
            <a:r>
              <a:rPr lang="en-US" sz="4000" dirty="0" err="1">
                <a:latin typeface="Cambria" panose="02040503050406030204" pitchFamily="18" charset="0"/>
              </a:rPr>
              <a:t>sổ</a:t>
            </a:r>
            <a:r>
              <a:rPr lang="en-US" sz="4000" dirty="0">
                <a:latin typeface="Cambria" panose="02040503050406030204" pitchFamily="18" charset="0"/>
              </a:rPr>
              <a:t> </a:t>
            </a:r>
            <a:r>
              <a:rPr lang="en-US" sz="4000" dirty="0" err="1">
                <a:latin typeface="Cambria" panose="02040503050406030204" pitchFamily="18" charset="0"/>
              </a:rPr>
              <a:t>nơi</a:t>
            </a:r>
            <a:r>
              <a:rPr lang="en-US" sz="4000" dirty="0">
                <a:latin typeface="Cambria" panose="02040503050406030204" pitchFamily="18" charset="0"/>
              </a:rPr>
              <a:t> </a:t>
            </a:r>
            <a:r>
              <a:rPr lang="en-US" sz="4000" dirty="0" err="1">
                <a:latin typeface="Cambria" panose="02040503050406030204" pitchFamily="18" charset="0"/>
              </a:rPr>
              <a:t>bé</a:t>
            </a:r>
            <a:r>
              <a:rPr lang="en-US" sz="4000" dirty="0">
                <a:latin typeface="Cambria" panose="02040503050406030204" pitchFamily="18" charset="0"/>
              </a:rPr>
              <a:t> </a:t>
            </a:r>
            <a:r>
              <a:rPr lang="en-US" sz="4000" dirty="0" err="1">
                <a:latin typeface="Cambria" panose="02040503050406030204" pitchFamily="18" charset="0"/>
              </a:rPr>
              <a:t>nằm</a:t>
            </a:r>
            <a:r>
              <a:rPr lang="en-US" sz="4000" dirty="0">
                <a:latin typeface="Cambria" panose="02040503050406030204" pitchFamily="18" charset="0"/>
              </a:rPr>
              <a:t>.</a:t>
            </a:r>
            <a:endParaRPr lang="vi-VN" sz="4000" dirty="0">
              <a:latin typeface="Cambria" panose="02040503050406030204" pitchFamily="18" charset="0"/>
            </a:endParaRPr>
          </a:p>
        </p:txBody>
      </p:sp>
      <p:sp>
        <p:nvSpPr>
          <p:cNvPr id="20" name="Rounded Rectangle 19">
            <a:extLst>
              <a:ext uri="{FF2B5EF4-FFF2-40B4-BE49-F238E27FC236}">
                <a16:creationId xmlns:a16="http://schemas.microsoft.com/office/drawing/2014/main" id="{B8E1EEB2-BAF4-C248-B607-4545409E8A52}"/>
              </a:ext>
            </a:extLst>
          </p:cNvPr>
          <p:cNvSpPr/>
          <p:nvPr/>
        </p:nvSpPr>
        <p:spPr>
          <a:xfrm>
            <a:off x="872835" y="767444"/>
            <a:ext cx="10692306" cy="1464231"/>
          </a:xfrm>
          <a:prstGeom prst="roundRect">
            <a:avLst/>
          </a:prstGeom>
          <a:ln w="38100"/>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4000" b="1" dirty="0">
                <a:solidFill>
                  <a:srgbClr val="C00000"/>
                </a:solidFill>
                <a:latin typeface="Cambria" panose="02040503050406030204" pitchFamily="18" charset="0"/>
              </a:rPr>
              <a:t>3. </a:t>
            </a:r>
            <a:r>
              <a:rPr lang="en-US" sz="4000" b="1" dirty="0" err="1">
                <a:solidFill>
                  <a:srgbClr val="C00000"/>
                </a:solidFill>
                <a:latin typeface="Cambria" panose="02040503050406030204" pitchFamily="18" charset="0"/>
              </a:rPr>
              <a:t>Bằng</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lăng</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làm</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gì</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để</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thể</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hiện</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tình</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bạn</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với</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bé</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Thơ</a:t>
            </a:r>
            <a:endParaRPr lang="vi-VN" sz="9600" b="1" i="0" dirty="0">
              <a:solidFill>
                <a:srgbClr val="C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489964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grpId="1" nodeType="clickEffect">
                                  <p:stCondLst>
                                    <p:cond delay="0"/>
                                  </p:stCondLst>
                                  <p:childTnLst>
                                    <p:anim calcmode="lin" valueType="num">
                                      <p:cBhvr additive="base">
                                        <p:cTn id="21" dur="500"/>
                                        <p:tgtEl>
                                          <p:spTgt spid="15"/>
                                        </p:tgtEl>
                                        <p:attrNameLst>
                                          <p:attrName>ppt_x</p:attrName>
                                        </p:attrNameLst>
                                      </p:cBhvr>
                                      <p:tavLst>
                                        <p:tav tm="0">
                                          <p:val>
                                            <p:strVal val="ppt_x"/>
                                          </p:val>
                                        </p:tav>
                                        <p:tav tm="100000">
                                          <p:val>
                                            <p:strVal val="ppt_x"/>
                                          </p:val>
                                        </p:tav>
                                      </p:tavLst>
                                    </p:anim>
                                    <p:anim calcmode="lin" valueType="num">
                                      <p:cBhvr additive="base">
                                        <p:cTn id="22" dur="500"/>
                                        <p:tgtEl>
                                          <p:spTgt spid="15"/>
                                        </p:tgtEl>
                                        <p:attrNameLst>
                                          <p:attrName>ppt_y</p:attrName>
                                        </p:attrNameLst>
                                      </p:cBhvr>
                                      <p:tavLst>
                                        <p:tav tm="0">
                                          <p:val>
                                            <p:strVal val="ppt_y"/>
                                          </p:val>
                                        </p:tav>
                                        <p:tav tm="100000">
                                          <p:val>
                                            <p:strVal val="1+ppt_h/2"/>
                                          </p:val>
                                        </p:tav>
                                      </p:tavLst>
                                    </p:anim>
                                    <p:set>
                                      <p:cBhvr>
                                        <p:cTn id="23" dur="1" fill="hold">
                                          <p:stCondLst>
                                            <p:cond delay="499"/>
                                          </p:stCondLst>
                                        </p:cTn>
                                        <p:tgtEl>
                                          <p:spTgt spid="15"/>
                                        </p:tgtEl>
                                        <p:attrNameLst>
                                          <p:attrName>style.visibility</p:attrName>
                                        </p:attrNameLst>
                                      </p:cBhvr>
                                      <p:to>
                                        <p:strVal val="hidden"/>
                                      </p:to>
                                    </p:set>
                                  </p:childTnLst>
                                </p:cTn>
                              </p:par>
                              <p:par>
                                <p:cTn id="24" presetID="2" presetClass="exit" presetSubtype="4" fill="hold" grpId="1" nodeType="withEffect">
                                  <p:stCondLst>
                                    <p:cond delay="0"/>
                                  </p:stCondLst>
                                  <p:childTnLst>
                                    <p:anim calcmode="lin" valueType="num">
                                      <p:cBhvr additive="base">
                                        <p:cTn id="25" dur="500"/>
                                        <p:tgtEl>
                                          <p:spTgt spid="18"/>
                                        </p:tgtEl>
                                        <p:attrNameLst>
                                          <p:attrName>ppt_x</p:attrName>
                                        </p:attrNameLst>
                                      </p:cBhvr>
                                      <p:tavLst>
                                        <p:tav tm="0">
                                          <p:val>
                                            <p:strVal val="ppt_x"/>
                                          </p:val>
                                        </p:tav>
                                        <p:tav tm="100000">
                                          <p:val>
                                            <p:strVal val="ppt_x"/>
                                          </p:val>
                                        </p:tav>
                                      </p:tavLst>
                                    </p:anim>
                                    <p:anim calcmode="lin" valueType="num">
                                      <p:cBhvr additive="base">
                                        <p:cTn id="26" dur="500"/>
                                        <p:tgtEl>
                                          <p:spTgt spid="18"/>
                                        </p:tgtEl>
                                        <p:attrNameLst>
                                          <p:attrName>ppt_y</p:attrName>
                                        </p:attrNameLst>
                                      </p:cBhvr>
                                      <p:tavLst>
                                        <p:tav tm="0">
                                          <p:val>
                                            <p:strVal val="ppt_y"/>
                                          </p:val>
                                        </p:tav>
                                        <p:tav tm="100000">
                                          <p:val>
                                            <p:strVal val="1+ppt_h/2"/>
                                          </p:val>
                                        </p:tav>
                                      </p:tavLst>
                                    </p:anim>
                                    <p:set>
                                      <p:cBhvr>
                                        <p:cTn id="2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5" grpId="1" animBg="1"/>
      <p:bldP spid="18" grpId="0" animBg="1"/>
      <p:bldP spid="18" grpId="1"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ounded Rectangle 1"/>
          <p:cNvSpPr/>
          <p:nvPr/>
        </p:nvSpPr>
        <p:spPr>
          <a:xfrm>
            <a:off x="935893" y="704195"/>
            <a:ext cx="10669205" cy="1940957"/>
          </a:xfrm>
          <a:prstGeom prst="roundRect">
            <a:avLst/>
          </a:prstGeom>
          <a:ln w="38100"/>
        </p:spPr>
        <p:style>
          <a:lnRef idx="2">
            <a:schemeClr val="dk1"/>
          </a:lnRef>
          <a:fillRef idx="1">
            <a:schemeClr val="lt1"/>
          </a:fillRef>
          <a:effectRef idx="0">
            <a:schemeClr val="dk1"/>
          </a:effectRef>
          <a:fontRef idx="minor">
            <a:schemeClr val="dk1"/>
          </a:fontRef>
        </p:style>
        <p:txBody>
          <a:bodyPr wrap="square">
            <a:spAutoFit/>
          </a:bodyPr>
          <a:lstStyle/>
          <a:p>
            <a:pPr algn="ctr"/>
            <a:r>
              <a:rPr lang="vi-VN" sz="5400" b="1" dirty="0">
                <a:solidFill>
                  <a:srgbClr val="C00000"/>
                </a:solidFill>
                <a:latin typeface="Cambria" panose="02040503050406030204" pitchFamily="18" charset="0"/>
                <a:ea typeface="Cambria" panose="02040503050406030204" pitchFamily="18" charset="0"/>
              </a:rPr>
              <a:t>4. Khi trở về nhà, vì sao bé Thơ nghĩ mùa hoa bằng lăng đã </a:t>
            </a:r>
            <a:r>
              <a:rPr lang="vi-VN" sz="5400" b="1" dirty="0" smtClean="0">
                <a:solidFill>
                  <a:srgbClr val="C00000"/>
                </a:solidFill>
                <a:latin typeface="Cambria" panose="02040503050406030204" pitchFamily="18" charset="0"/>
                <a:ea typeface="Cambria" panose="02040503050406030204" pitchFamily="18" charset="0"/>
              </a:rPr>
              <a:t>qua</a:t>
            </a:r>
            <a:r>
              <a:rPr lang="en-US" sz="5400" b="1" dirty="0" smtClean="0">
                <a:solidFill>
                  <a:srgbClr val="C00000"/>
                </a:solidFill>
                <a:latin typeface="Cambria" panose="02040503050406030204" pitchFamily="18" charset="0"/>
                <a:ea typeface="Cambria" panose="02040503050406030204" pitchFamily="18" charset="0"/>
              </a:rPr>
              <a:t>?</a:t>
            </a:r>
            <a:endParaRPr lang="vi-VN" sz="5400" b="0" i="0" dirty="0">
              <a:solidFill>
                <a:srgbClr val="C00000"/>
              </a:solidFill>
              <a:effectLst/>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BAEF2871-2414-144E-B8F1-694232556BDB}"/>
              </a:ext>
            </a:extLst>
          </p:cNvPr>
          <p:cNvSpPr txBox="1"/>
          <p:nvPr/>
        </p:nvSpPr>
        <p:spPr>
          <a:xfrm>
            <a:off x="1175940" y="3351180"/>
            <a:ext cx="10189110" cy="2123658"/>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400" b="0" i="0" dirty="0">
                <a:effectLst/>
                <a:latin typeface="Cambria" panose="02040503050406030204" pitchFamily="18" charset="0"/>
              </a:rPr>
              <a:t>Khi trở về nhà, bé Thơ nghĩ mùa hoa bằng lăng đã qua bông hoa bằng lăng nở cao hơn cửa sổ nên bé không nhìn thấy nó.</a:t>
            </a:r>
            <a:endParaRPr kumimoji="0" lang="en-US" sz="4400" b="1"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847466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ounded Rectangle 1"/>
          <p:cNvSpPr/>
          <p:nvPr/>
        </p:nvSpPr>
        <p:spPr>
          <a:xfrm>
            <a:off x="647101" y="913707"/>
            <a:ext cx="10897798" cy="1940957"/>
          </a:xfrm>
          <a:prstGeom prst="roundRect">
            <a:avLst/>
          </a:prstGeom>
          <a:ln w="38100"/>
        </p:spPr>
        <p:style>
          <a:lnRef idx="2">
            <a:schemeClr val="dk1"/>
          </a:lnRef>
          <a:fillRef idx="1">
            <a:schemeClr val="lt1"/>
          </a:fillRef>
          <a:effectRef idx="0">
            <a:schemeClr val="dk1"/>
          </a:effectRef>
          <a:fontRef idx="minor">
            <a:schemeClr val="dk1"/>
          </a:fontRef>
        </p:style>
        <p:txBody>
          <a:bodyPr wrap="square">
            <a:spAutoFit/>
          </a:bodyPr>
          <a:lstStyle/>
          <a:p>
            <a:pPr algn="just"/>
            <a:r>
              <a:rPr lang="vi-VN" sz="3600" b="1" dirty="0">
                <a:solidFill>
                  <a:srgbClr val="C00000"/>
                </a:solidFill>
                <a:latin typeface="Cambria" panose="02040503050406030204" pitchFamily="18" charset="0"/>
              </a:rPr>
              <a:t>5. Sẻ non làm gì để giúp bé Thơ nhìn thấy bông hoa bằng lăng nở muộn? (Viết tiếp vào chỗ trống để hoàn thành câu trả lời.)</a:t>
            </a:r>
            <a:endParaRPr lang="vi-VN" sz="8800" b="1" i="0" dirty="0">
              <a:solidFill>
                <a:srgbClr val="C00000"/>
              </a:solidFill>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EBFC2A8A-DC40-B84B-8BCF-293D50F80D15}"/>
              </a:ext>
            </a:extLst>
          </p:cNvPr>
          <p:cNvSpPr txBox="1"/>
          <p:nvPr/>
        </p:nvSpPr>
        <p:spPr>
          <a:xfrm>
            <a:off x="898036" y="3176596"/>
            <a:ext cx="10395927" cy="2308324"/>
          </a:xfrm>
          <a:prstGeom prst="rect">
            <a:avLst/>
          </a:prstGeom>
          <a:solidFill>
            <a:schemeClr val="accent4">
              <a:lumMod val="60000"/>
              <a:lumOff val="40000"/>
            </a:schemeClr>
          </a:solidFill>
          <a:ln>
            <a:solidFill>
              <a:schemeClr val="tx1"/>
            </a:solidFill>
          </a:ln>
        </p:spPr>
        <p:txBody>
          <a:bodyPr wrap="square">
            <a:spAutoFit/>
          </a:bodyPr>
          <a:lstStyle/>
          <a:p>
            <a:r>
              <a:rPr lang="en-US" sz="3600" b="0" i="0" dirty="0" err="1">
                <a:effectLst/>
                <a:latin typeface="Cambria" panose="02040503050406030204" pitchFamily="18" charset="0"/>
              </a:rPr>
              <a:t>Sẻ</a:t>
            </a:r>
            <a:r>
              <a:rPr lang="en-US" sz="3600" b="0" i="0" dirty="0">
                <a:effectLst/>
                <a:latin typeface="Cambria" panose="02040503050406030204" pitchFamily="18" charset="0"/>
              </a:rPr>
              <a:t> non (…) </a:t>
            </a:r>
            <a:r>
              <a:rPr lang="en-US" sz="3600" b="0" i="0" dirty="0" err="1">
                <a:effectLst/>
                <a:latin typeface="Cambria" panose="02040503050406030204" pitchFamily="18" charset="0"/>
              </a:rPr>
              <a:t>về</a:t>
            </a:r>
            <a:r>
              <a:rPr lang="en-US" sz="3600" b="0" i="0" dirty="0">
                <a:effectLst/>
                <a:latin typeface="Cambria" panose="02040503050406030204" pitchFamily="18" charset="0"/>
              </a:rPr>
              <a:t> </a:t>
            </a:r>
            <a:r>
              <a:rPr lang="en-US" sz="3600" b="0" i="0" dirty="0" err="1">
                <a:effectLst/>
                <a:latin typeface="Cambria" panose="02040503050406030204" pitchFamily="18" charset="0"/>
              </a:rPr>
              <a:t>phía</a:t>
            </a:r>
            <a:r>
              <a:rPr lang="en-US" sz="3600" b="0" i="0" dirty="0">
                <a:effectLst/>
                <a:latin typeface="Cambria" panose="02040503050406030204" pitchFamily="18" charset="0"/>
              </a:rPr>
              <a:t> </a:t>
            </a:r>
            <a:r>
              <a:rPr lang="en-US" sz="3600" b="0" i="0" dirty="0" err="1">
                <a:effectLst/>
                <a:latin typeface="Cambria" panose="02040503050406030204" pitchFamily="18" charset="0"/>
              </a:rPr>
              <a:t>cành</a:t>
            </a:r>
            <a:r>
              <a:rPr lang="en-US" sz="3600" b="0" i="0" dirty="0">
                <a:effectLst/>
                <a:latin typeface="Cambria" panose="02040503050406030204" pitchFamily="18" charset="0"/>
              </a:rPr>
              <a:t> </a:t>
            </a:r>
            <a:r>
              <a:rPr lang="en-US" sz="3600" b="0" i="0" dirty="0" err="1">
                <a:effectLst/>
                <a:latin typeface="Cambria" panose="02040503050406030204" pitchFamily="18" charset="0"/>
              </a:rPr>
              <a:t>bằng</a:t>
            </a:r>
            <a:r>
              <a:rPr lang="en-US" sz="3600" b="0" i="0" dirty="0">
                <a:effectLst/>
                <a:latin typeface="Cambria" panose="02040503050406030204" pitchFamily="18" charset="0"/>
              </a:rPr>
              <a:t> </a:t>
            </a:r>
            <a:r>
              <a:rPr lang="en-US" sz="3600" b="0" i="0" dirty="0" err="1">
                <a:effectLst/>
                <a:latin typeface="Cambria" panose="02040503050406030204" pitchFamily="18" charset="0"/>
              </a:rPr>
              <a:t>lăng</a:t>
            </a:r>
            <a:r>
              <a:rPr lang="en-US" sz="3600" b="0" i="0" dirty="0">
                <a:effectLst/>
                <a:latin typeface="Cambria" panose="02040503050406030204" pitchFamily="18" charset="0"/>
              </a:rPr>
              <a:t> </a:t>
            </a:r>
            <a:r>
              <a:rPr lang="en-US" sz="3600" b="0" i="0" dirty="0" err="1">
                <a:effectLst/>
                <a:latin typeface="Cambria" panose="02040503050406030204" pitchFamily="18" charset="0"/>
              </a:rPr>
              <a:t>mảnh</a:t>
            </a:r>
            <a:r>
              <a:rPr lang="en-US" sz="3600" b="0" i="0" dirty="0">
                <a:effectLst/>
                <a:latin typeface="Cambria" panose="02040503050406030204" pitchFamily="18" charset="0"/>
              </a:rPr>
              <a:t> </a:t>
            </a:r>
            <a:r>
              <a:rPr lang="en-US" sz="3600" b="0" i="0" dirty="0" err="1">
                <a:effectLst/>
                <a:latin typeface="Cambria" panose="02040503050406030204" pitchFamily="18" charset="0"/>
              </a:rPr>
              <a:t>mai</a:t>
            </a:r>
            <a:r>
              <a:rPr lang="en-US" sz="3600" b="0" i="0" dirty="0">
                <a:effectLst/>
                <a:latin typeface="Cambria" panose="02040503050406030204" pitchFamily="18" charset="0"/>
              </a:rPr>
              <a:t>. </a:t>
            </a:r>
            <a:r>
              <a:rPr lang="en-US" sz="3600" b="0" i="0" dirty="0" err="1">
                <a:effectLst/>
                <a:latin typeface="Cambria" panose="02040503050406030204" pitchFamily="18" charset="0"/>
              </a:rPr>
              <a:t>Nó</a:t>
            </a:r>
            <a:r>
              <a:rPr lang="en-US" sz="3600" b="0" i="0" dirty="0">
                <a:effectLst/>
                <a:latin typeface="Cambria" panose="02040503050406030204" pitchFamily="18" charset="0"/>
              </a:rPr>
              <a:t> </a:t>
            </a:r>
            <a:r>
              <a:rPr lang="en-US" sz="3600" b="0" i="0" dirty="0" err="1">
                <a:effectLst/>
                <a:latin typeface="Cambria" panose="02040503050406030204" pitchFamily="18" charset="0"/>
              </a:rPr>
              <a:t>nhìn</a:t>
            </a:r>
            <a:r>
              <a:rPr lang="en-US" sz="3600" b="0" i="0" dirty="0">
                <a:effectLst/>
                <a:latin typeface="Cambria" panose="02040503050406030204" pitchFamily="18" charset="0"/>
              </a:rPr>
              <a:t> </a:t>
            </a:r>
            <a:r>
              <a:rPr lang="en-US" sz="3600" b="0" i="0" dirty="0" err="1">
                <a:effectLst/>
                <a:latin typeface="Cambria" panose="02040503050406030204" pitchFamily="18" charset="0"/>
              </a:rPr>
              <a:t>kĩ</a:t>
            </a:r>
            <a:r>
              <a:rPr lang="en-US" sz="3600" b="0" i="0" dirty="0">
                <a:effectLst/>
                <a:latin typeface="Cambria" panose="02040503050406030204" pitchFamily="18" charset="0"/>
              </a:rPr>
              <a:t> </a:t>
            </a:r>
            <a:r>
              <a:rPr lang="en-US" sz="3600" b="0" i="0" dirty="0" err="1">
                <a:effectLst/>
                <a:latin typeface="Cambria" panose="02040503050406030204" pitchFamily="18" charset="0"/>
              </a:rPr>
              <a:t>cành</a:t>
            </a:r>
            <a:r>
              <a:rPr lang="en-US" sz="3600" b="0" i="0" dirty="0">
                <a:effectLst/>
                <a:latin typeface="Cambria" panose="02040503050406030204" pitchFamily="18" charset="0"/>
              </a:rPr>
              <a:t> </a:t>
            </a:r>
            <a:r>
              <a:rPr lang="en-US" sz="3600" b="0" i="0" dirty="0" err="1">
                <a:effectLst/>
                <a:latin typeface="Cambria" panose="02040503050406030204" pitchFamily="18" charset="0"/>
              </a:rPr>
              <a:t>hoa</a:t>
            </a:r>
            <a:r>
              <a:rPr lang="en-US" sz="3600" b="0" i="0" dirty="0">
                <a:effectLst/>
                <a:latin typeface="Cambria" panose="02040503050406030204" pitchFamily="18" charset="0"/>
              </a:rPr>
              <a:t> </a:t>
            </a:r>
            <a:r>
              <a:rPr lang="en-US" sz="3600" b="0" i="0" dirty="0" err="1">
                <a:effectLst/>
                <a:latin typeface="Cambria" panose="02040503050406030204" pitchFamily="18" charset="0"/>
              </a:rPr>
              <a:t>rồi</a:t>
            </a:r>
            <a:r>
              <a:rPr lang="en-US" sz="3600" b="0" i="0" dirty="0">
                <a:effectLst/>
                <a:latin typeface="Cambria" panose="02040503050406030204" pitchFamily="18" charset="0"/>
              </a:rPr>
              <a:t> </a:t>
            </a:r>
            <a:r>
              <a:rPr lang="en-US" sz="3600" i="0" dirty="0">
                <a:effectLst/>
                <a:latin typeface="Cambria" panose="02040503050406030204" pitchFamily="18" charset="0"/>
              </a:rPr>
              <a:t>(…)</a:t>
            </a:r>
            <a:r>
              <a:rPr lang="en-US" sz="3600" b="0" i="0" dirty="0">
                <a:effectLst/>
                <a:latin typeface="Cambria" panose="02040503050406030204" pitchFamily="18" charset="0"/>
              </a:rPr>
              <a:t>. </a:t>
            </a:r>
            <a:r>
              <a:rPr lang="en-US" sz="3600" b="0" i="0" dirty="0" err="1">
                <a:effectLst/>
                <a:latin typeface="Cambria" panose="02040503050406030204" pitchFamily="18" charset="0"/>
              </a:rPr>
              <a:t>Cành</a:t>
            </a:r>
            <a:r>
              <a:rPr lang="en-US" sz="3600" b="0" i="0" dirty="0">
                <a:effectLst/>
                <a:latin typeface="Cambria" panose="02040503050406030204" pitchFamily="18" charset="0"/>
              </a:rPr>
              <a:t> </a:t>
            </a:r>
            <a:r>
              <a:rPr lang="en-US" sz="3600" b="0" i="0" dirty="0" err="1">
                <a:effectLst/>
                <a:latin typeface="Cambria" panose="02040503050406030204" pitchFamily="18" charset="0"/>
              </a:rPr>
              <a:t>hoa</a:t>
            </a:r>
            <a:r>
              <a:rPr lang="en-US" sz="3600" b="0" i="0" dirty="0">
                <a:effectLst/>
                <a:latin typeface="Cambria" panose="02040503050406030204" pitchFamily="18" charset="0"/>
              </a:rPr>
              <a:t> chao qua, chao </a:t>
            </a:r>
            <a:r>
              <a:rPr lang="en-US" sz="3600" b="0" i="0" dirty="0" err="1">
                <a:effectLst/>
                <a:latin typeface="Cambria" panose="02040503050406030204" pitchFamily="18" charset="0"/>
              </a:rPr>
              <a:t>lại</a:t>
            </a:r>
            <a:r>
              <a:rPr lang="en-US" sz="3600" b="0" i="0" dirty="0">
                <a:effectLst/>
                <a:latin typeface="Cambria" panose="02040503050406030204" pitchFamily="18" charset="0"/>
              </a:rPr>
              <a:t>. </a:t>
            </a:r>
            <a:r>
              <a:rPr lang="en-US" sz="3600" b="0" i="0" dirty="0" err="1">
                <a:effectLst/>
                <a:latin typeface="Cambria" panose="02040503050406030204" pitchFamily="18" charset="0"/>
              </a:rPr>
              <a:t>Sẻ</a:t>
            </a:r>
            <a:r>
              <a:rPr lang="en-US" sz="3600" b="0" i="0" dirty="0">
                <a:effectLst/>
                <a:latin typeface="Cambria" panose="02040503050406030204" pitchFamily="18" charset="0"/>
              </a:rPr>
              <a:t> non (…) </a:t>
            </a:r>
            <a:r>
              <a:rPr lang="en-US" sz="3600" b="0" i="0" dirty="0" err="1">
                <a:effectLst/>
                <a:latin typeface="Cambria" panose="02040503050406030204" pitchFamily="18" charset="0"/>
              </a:rPr>
              <a:t>để</a:t>
            </a:r>
            <a:r>
              <a:rPr lang="en-US" sz="3600" b="0" i="0" dirty="0">
                <a:effectLst/>
                <a:latin typeface="Cambria" panose="02040503050406030204" pitchFamily="18" charset="0"/>
              </a:rPr>
              <a:t> </a:t>
            </a:r>
            <a:r>
              <a:rPr lang="en-US" sz="3600" b="0" i="0" dirty="0" err="1">
                <a:effectLst/>
                <a:latin typeface="Cambria" panose="02040503050406030204" pitchFamily="18" charset="0"/>
              </a:rPr>
              <a:t>bông</a:t>
            </a:r>
            <a:r>
              <a:rPr lang="en-US" sz="3600" b="0" i="0" dirty="0">
                <a:effectLst/>
                <a:latin typeface="Cambria" panose="02040503050406030204" pitchFamily="18" charset="0"/>
              </a:rPr>
              <a:t> </a:t>
            </a:r>
            <a:r>
              <a:rPr lang="en-US" sz="3600" b="0" i="0" dirty="0" err="1">
                <a:effectLst/>
                <a:latin typeface="Cambria" panose="02040503050406030204" pitchFamily="18" charset="0"/>
              </a:rPr>
              <a:t>hoa</a:t>
            </a:r>
            <a:r>
              <a:rPr lang="en-US" sz="3600" b="0" i="0" dirty="0">
                <a:effectLst/>
                <a:latin typeface="Cambria" panose="02040503050406030204" pitchFamily="18" charset="0"/>
              </a:rPr>
              <a:t> </a:t>
            </a:r>
            <a:r>
              <a:rPr lang="en-US" sz="3600" b="0" i="0" dirty="0" err="1">
                <a:effectLst/>
                <a:latin typeface="Cambria" panose="02040503050406030204" pitchFamily="18" charset="0"/>
              </a:rPr>
              <a:t>chúc</a:t>
            </a:r>
            <a:r>
              <a:rPr lang="en-US" sz="3600" b="0" i="0" dirty="0">
                <a:effectLst/>
                <a:latin typeface="Cambria" panose="02040503050406030204" pitchFamily="18" charset="0"/>
              </a:rPr>
              <a:t> </a:t>
            </a:r>
            <a:r>
              <a:rPr lang="en-US" sz="3600" b="0" i="0" dirty="0" err="1">
                <a:effectLst/>
                <a:latin typeface="Cambria" panose="02040503050406030204" pitchFamily="18" charset="0"/>
              </a:rPr>
              <a:t>xuống</a:t>
            </a:r>
            <a:r>
              <a:rPr lang="en-US" sz="3600" b="0" i="0" dirty="0">
                <a:effectLst/>
                <a:latin typeface="Cambria" panose="02040503050406030204" pitchFamily="18" charset="0"/>
              </a:rPr>
              <a:t>, </a:t>
            </a:r>
            <a:r>
              <a:rPr lang="en-US" sz="3600" b="0" i="0" dirty="0" err="1">
                <a:effectLst/>
                <a:latin typeface="Cambria" panose="02040503050406030204" pitchFamily="18" charset="0"/>
              </a:rPr>
              <a:t>lọt</a:t>
            </a:r>
            <a:r>
              <a:rPr lang="en-US" sz="3600" b="0" i="0" dirty="0">
                <a:effectLst/>
                <a:latin typeface="Cambria" panose="02040503050406030204" pitchFamily="18" charset="0"/>
              </a:rPr>
              <a:t> </a:t>
            </a:r>
            <a:r>
              <a:rPr lang="en-US" sz="3600" b="0" i="0" dirty="0" err="1">
                <a:effectLst/>
                <a:latin typeface="Cambria" panose="02040503050406030204" pitchFamily="18" charset="0"/>
              </a:rPr>
              <a:t>vào</a:t>
            </a:r>
            <a:r>
              <a:rPr lang="en-US" sz="3600" b="0" i="0" dirty="0">
                <a:effectLst/>
                <a:latin typeface="Cambria" panose="02040503050406030204" pitchFamily="18" charset="0"/>
              </a:rPr>
              <a:t> </a:t>
            </a:r>
            <a:r>
              <a:rPr lang="en-US" sz="3600" b="0" i="0" dirty="0" err="1">
                <a:effectLst/>
                <a:latin typeface="Cambria" panose="02040503050406030204" pitchFamily="18" charset="0"/>
              </a:rPr>
              <a:t>khuôn</a:t>
            </a:r>
            <a:r>
              <a:rPr lang="en-US" sz="3600" b="0" i="0" dirty="0">
                <a:effectLst/>
                <a:latin typeface="Cambria" panose="02040503050406030204" pitchFamily="18" charset="0"/>
              </a:rPr>
              <a:t> </a:t>
            </a:r>
            <a:r>
              <a:rPr lang="en-US" sz="3600" b="0" i="0" dirty="0" err="1">
                <a:effectLst/>
                <a:latin typeface="Cambria" panose="02040503050406030204" pitchFamily="18" charset="0"/>
              </a:rPr>
              <a:t>cửa</a:t>
            </a:r>
            <a:r>
              <a:rPr lang="en-US" sz="3600" b="0" i="0" dirty="0">
                <a:effectLst/>
                <a:latin typeface="Cambria" panose="02040503050406030204" pitchFamily="18" charset="0"/>
              </a:rPr>
              <a:t> </a:t>
            </a:r>
            <a:r>
              <a:rPr lang="en-US" sz="3600" b="0" i="0" dirty="0" err="1">
                <a:effectLst/>
                <a:latin typeface="Cambria" panose="02040503050406030204" pitchFamily="18" charset="0"/>
              </a:rPr>
              <a:t>sổ</a:t>
            </a:r>
            <a:r>
              <a:rPr lang="en-US" sz="3600" b="0" i="0" dirty="0" smtClean="0">
                <a:effectLst/>
                <a:latin typeface="Cambria" panose="02040503050406030204" pitchFamily="18" charset="0"/>
              </a:rPr>
              <a:t>.</a:t>
            </a:r>
            <a:endParaRPr lang="en-US" sz="3600" b="0" i="0" dirty="0">
              <a:effectLst/>
              <a:latin typeface="Cambria" panose="02040503050406030204" pitchFamily="18" charset="0"/>
            </a:endParaRPr>
          </a:p>
        </p:txBody>
      </p:sp>
    </p:spTree>
    <p:extLst>
      <p:ext uri="{BB962C8B-B14F-4D97-AF65-F5344CB8AC3E}">
        <p14:creationId xmlns:p14="http://schemas.microsoft.com/office/powerpoint/2010/main" val="11330479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ppt_y</p:attrName>
                                        </p:attrNameLst>
                                      </p:cBhvr>
                                      <p:tavLst>
                                        <p:tav tm="0">
                                          <p:val>
                                            <p:strVal val="#ppt_y+#ppt_h*1.125000"/>
                                          </p:val>
                                        </p:tav>
                                        <p:tav tm="100000">
                                          <p:val>
                                            <p:strVal val="#ppt_y"/>
                                          </p:val>
                                        </p:tav>
                                      </p:tavLst>
                                    </p:anim>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ounded Rectangle 1"/>
          <p:cNvSpPr/>
          <p:nvPr/>
        </p:nvSpPr>
        <p:spPr>
          <a:xfrm>
            <a:off x="647101" y="913707"/>
            <a:ext cx="10897798" cy="1736646"/>
          </a:xfrm>
          <a:prstGeom prst="roundRect">
            <a:avLst/>
          </a:prstGeom>
          <a:ln w="38100"/>
        </p:spPr>
        <p:style>
          <a:lnRef idx="2">
            <a:schemeClr val="dk1"/>
          </a:lnRef>
          <a:fillRef idx="1">
            <a:schemeClr val="lt1"/>
          </a:fillRef>
          <a:effectRef idx="0">
            <a:schemeClr val="dk1"/>
          </a:effectRef>
          <a:fontRef idx="minor">
            <a:schemeClr val="dk1"/>
          </a:fontRef>
        </p:style>
        <p:txBody>
          <a:bodyPr wrap="square">
            <a:spAutoFit/>
          </a:bodyPr>
          <a:lstStyle/>
          <a:p>
            <a:pPr algn="just"/>
            <a:r>
              <a:rPr lang="vi-VN" sz="3200" b="1" dirty="0">
                <a:solidFill>
                  <a:srgbClr val="C00000"/>
                </a:solidFill>
                <a:latin typeface="Cambria" panose="02040503050406030204" pitchFamily="18" charset="0"/>
              </a:rPr>
              <a:t>5. Sẻ non làm gì để giúp bé Thơ nhìn thấy bông hoa bằng lăng nở muộn? (Viết tiếp vào chỗ trống để hoàn thành câu trả lời.)</a:t>
            </a:r>
            <a:endParaRPr lang="vi-VN" sz="8000" b="1" i="0" dirty="0">
              <a:solidFill>
                <a:srgbClr val="C00000"/>
              </a:solidFill>
              <a:effectLst/>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2784BE35-1A48-984F-9E38-4486BE222BA9}"/>
              </a:ext>
            </a:extLst>
          </p:cNvPr>
          <p:cNvSpPr txBox="1"/>
          <p:nvPr/>
        </p:nvSpPr>
        <p:spPr>
          <a:xfrm>
            <a:off x="826255" y="3429000"/>
            <a:ext cx="10539490" cy="2062103"/>
          </a:xfrm>
          <a:prstGeom prst="rect">
            <a:avLst/>
          </a:prstGeom>
          <a:solidFill>
            <a:schemeClr val="accent6">
              <a:lumMod val="40000"/>
              <a:lumOff val="60000"/>
            </a:schemeClr>
          </a:solidFill>
          <a:ln>
            <a:solidFill>
              <a:schemeClr val="tx1"/>
            </a:solidFill>
          </a:ln>
        </p:spPr>
        <p:txBody>
          <a:bodyPr wrap="square">
            <a:spAutoFit/>
          </a:bodyPr>
          <a:lstStyle/>
          <a:p>
            <a:r>
              <a:rPr lang="en-US" sz="3200" b="0" i="0" dirty="0" err="1">
                <a:effectLst/>
                <a:latin typeface="Cambria" panose="02040503050406030204" pitchFamily="18" charset="0"/>
              </a:rPr>
              <a:t>Sẻ</a:t>
            </a:r>
            <a:r>
              <a:rPr lang="en-US" sz="3200" b="0" i="0" dirty="0">
                <a:effectLst/>
                <a:latin typeface="Cambria" panose="02040503050406030204" pitchFamily="18" charset="0"/>
              </a:rPr>
              <a:t> non </a:t>
            </a:r>
            <a:r>
              <a:rPr lang="en-US" sz="3200" b="1" i="0" u="sng" dirty="0" err="1">
                <a:effectLst/>
                <a:latin typeface="Cambria" panose="02040503050406030204" pitchFamily="18" charset="0"/>
              </a:rPr>
              <a:t>chắp</a:t>
            </a:r>
            <a:r>
              <a:rPr lang="en-US" sz="3200" b="1" i="0" u="sng" dirty="0">
                <a:effectLst/>
                <a:latin typeface="Cambria" panose="02040503050406030204" pitchFamily="18" charset="0"/>
              </a:rPr>
              <a:t> </a:t>
            </a:r>
            <a:r>
              <a:rPr lang="en-US" sz="3200" b="1" i="0" u="sng" dirty="0" err="1">
                <a:effectLst/>
                <a:latin typeface="Cambria" panose="02040503050406030204" pitchFamily="18" charset="0"/>
              </a:rPr>
              <a:t>cánh,bay</a:t>
            </a:r>
            <a:r>
              <a:rPr lang="en-US" sz="3200" b="1" i="0" u="sng" dirty="0">
                <a:effectLst/>
                <a:latin typeface="Cambria" panose="02040503050406030204" pitchFamily="18" charset="0"/>
              </a:rPr>
              <a:t> </a:t>
            </a:r>
            <a:r>
              <a:rPr lang="en-US" sz="3200" b="1" i="0" u="sng" dirty="0" err="1">
                <a:effectLst/>
                <a:latin typeface="Cambria" panose="02040503050406030204" pitchFamily="18" charset="0"/>
              </a:rPr>
              <a:t>vù</a:t>
            </a:r>
            <a:r>
              <a:rPr lang="en-US" sz="3200" b="0" i="0" dirty="0">
                <a:effectLst/>
                <a:latin typeface="Cambria" panose="02040503050406030204" pitchFamily="18" charset="0"/>
              </a:rPr>
              <a:t> </a:t>
            </a:r>
            <a:r>
              <a:rPr lang="en-US" sz="3200" b="0" i="0" dirty="0" err="1">
                <a:effectLst/>
                <a:latin typeface="Cambria" panose="02040503050406030204" pitchFamily="18" charset="0"/>
              </a:rPr>
              <a:t>về</a:t>
            </a:r>
            <a:r>
              <a:rPr lang="en-US" sz="3200" b="0" i="0" dirty="0">
                <a:effectLst/>
                <a:latin typeface="Cambria" panose="02040503050406030204" pitchFamily="18" charset="0"/>
              </a:rPr>
              <a:t> </a:t>
            </a:r>
            <a:r>
              <a:rPr lang="en-US" sz="3200" b="0" i="0" dirty="0" err="1">
                <a:effectLst/>
                <a:latin typeface="Cambria" panose="02040503050406030204" pitchFamily="18" charset="0"/>
              </a:rPr>
              <a:t>phía</a:t>
            </a:r>
            <a:r>
              <a:rPr lang="en-US" sz="3200" b="0" i="0" dirty="0">
                <a:effectLst/>
                <a:latin typeface="Cambria" panose="02040503050406030204" pitchFamily="18" charset="0"/>
              </a:rPr>
              <a:t> </a:t>
            </a:r>
            <a:r>
              <a:rPr lang="en-US" sz="3200" b="0" i="0" dirty="0" err="1">
                <a:effectLst/>
                <a:latin typeface="Cambria" panose="02040503050406030204" pitchFamily="18" charset="0"/>
              </a:rPr>
              <a:t>cành</a:t>
            </a:r>
            <a:r>
              <a:rPr lang="en-US" sz="3200" b="0" i="0" dirty="0">
                <a:effectLst/>
                <a:latin typeface="Cambria" panose="02040503050406030204" pitchFamily="18" charset="0"/>
              </a:rPr>
              <a:t> </a:t>
            </a:r>
            <a:r>
              <a:rPr lang="en-US" sz="3200" b="0" i="0" dirty="0" err="1">
                <a:effectLst/>
                <a:latin typeface="Cambria" panose="02040503050406030204" pitchFamily="18" charset="0"/>
              </a:rPr>
              <a:t>bằng</a:t>
            </a:r>
            <a:r>
              <a:rPr lang="en-US" sz="3200" b="0" i="0" dirty="0">
                <a:effectLst/>
                <a:latin typeface="Cambria" panose="02040503050406030204" pitchFamily="18" charset="0"/>
              </a:rPr>
              <a:t> </a:t>
            </a:r>
            <a:r>
              <a:rPr lang="en-US" sz="3200" b="0" i="0" dirty="0" err="1">
                <a:effectLst/>
                <a:latin typeface="Cambria" panose="02040503050406030204" pitchFamily="18" charset="0"/>
              </a:rPr>
              <a:t>lăng</a:t>
            </a:r>
            <a:r>
              <a:rPr lang="en-US" sz="3200" b="0" i="0" dirty="0">
                <a:effectLst/>
                <a:latin typeface="Cambria" panose="02040503050406030204" pitchFamily="18" charset="0"/>
              </a:rPr>
              <a:t> </a:t>
            </a:r>
            <a:r>
              <a:rPr lang="en-US" sz="3200" b="0" i="0" dirty="0" err="1">
                <a:effectLst/>
                <a:latin typeface="Cambria" panose="02040503050406030204" pitchFamily="18" charset="0"/>
              </a:rPr>
              <a:t>mảnh</a:t>
            </a:r>
            <a:r>
              <a:rPr lang="en-US" sz="3200" b="0" i="0" dirty="0">
                <a:effectLst/>
                <a:latin typeface="Cambria" panose="02040503050406030204" pitchFamily="18" charset="0"/>
              </a:rPr>
              <a:t> </a:t>
            </a:r>
            <a:r>
              <a:rPr lang="en-US" sz="3200" b="0" i="0" dirty="0" err="1">
                <a:effectLst/>
                <a:latin typeface="Cambria" panose="02040503050406030204" pitchFamily="18" charset="0"/>
              </a:rPr>
              <a:t>mai</a:t>
            </a:r>
            <a:r>
              <a:rPr lang="en-US" sz="3200" b="0" i="0" dirty="0">
                <a:effectLst/>
                <a:latin typeface="Cambria" panose="02040503050406030204" pitchFamily="18" charset="0"/>
              </a:rPr>
              <a:t>. </a:t>
            </a:r>
            <a:r>
              <a:rPr lang="en-US" sz="3200" b="0" i="0" dirty="0" err="1">
                <a:effectLst/>
                <a:latin typeface="Cambria" panose="02040503050406030204" pitchFamily="18" charset="0"/>
              </a:rPr>
              <a:t>Nó</a:t>
            </a:r>
            <a:r>
              <a:rPr lang="en-US" sz="3200" b="0" i="0" dirty="0">
                <a:effectLst/>
                <a:latin typeface="Cambria" panose="02040503050406030204" pitchFamily="18" charset="0"/>
              </a:rPr>
              <a:t> </a:t>
            </a:r>
            <a:r>
              <a:rPr lang="en-US" sz="3200" b="0" i="0" dirty="0" err="1">
                <a:effectLst/>
                <a:latin typeface="Cambria" panose="02040503050406030204" pitchFamily="18" charset="0"/>
              </a:rPr>
              <a:t>nhìn</a:t>
            </a:r>
            <a:r>
              <a:rPr lang="en-US" sz="3200" b="0" i="0" dirty="0">
                <a:effectLst/>
                <a:latin typeface="Cambria" panose="02040503050406030204" pitchFamily="18" charset="0"/>
              </a:rPr>
              <a:t> </a:t>
            </a:r>
            <a:r>
              <a:rPr lang="en-US" sz="3200" b="0" i="0" dirty="0" err="1">
                <a:effectLst/>
                <a:latin typeface="Cambria" panose="02040503050406030204" pitchFamily="18" charset="0"/>
              </a:rPr>
              <a:t>kĩ</a:t>
            </a:r>
            <a:r>
              <a:rPr lang="en-US" sz="3200" b="0" i="0" dirty="0">
                <a:effectLst/>
                <a:latin typeface="Cambria" panose="02040503050406030204" pitchFamily="18" charset="0"/>
              </a:rPr>
              <a:t> </a:t>
            </a:r>
            <a:r>
              <a:rPr lang="en-US" sz="3200" b="0" i="0" dirty="0" err="1">
                <a:effectLst/>
                <a:latin typeface="Cambria" panose="02040503050406030204" pitchFamily="18" charset="0"/>
              </a:rPr>
              <a:t>cành</a:t>
            </a:r>
            <a:r>
              <a:rPr lang="en-US" sz="3200" b="0" i="0" dirty="0">
                <a:effectLst/>
                <a:latin typeface="Cambria" panose="02040503050406030204" pitchFamily="18" charset="0"/>
              </a:rPr>
              <a:t> </a:t>
            </a:r>
            <a:r>
              <a:rPr lang="en-US" sz="3200" b="0" i="0" dirty="0" err="1">
                <a:effectLst/>
                <a:latin typeface="Cambria" panose="02040503050406030204" pitchFamily="18" charset="0"/>
              </a:rPr>
              <a:t>hoa</a:t>
            </a:r>
            <a:r>
              <a:rPr lang="en-US" sz="3200" b="0" i="0" dirty="0">
                <a:effectLst/>
                <a:latin typeface="Cambria" panose="02040503050406030204" pitchFamily="18" charset="0"/>
              </a:rPr>
              <a:t> </a:t>
            </a:r>
            <a:r>
              <a:rPr lang="en-US" sz="3200" b="0" i="0" dirty="0" err="1">
                <a:effectLst/>
                <a:latin typeface="Cambria" panose="02040503050406030204" pitchFamily="18" charset="0"/>
              </a:rPr>
              <a:t>rồi</a:t>
            </a:r>
            <a:r>
              <a:rPr lang="en-US" sz="3200" b="0" i="0" dirty="0">
                <a:effectLst/>
                <a:latin typeface="Cambria" panose="02040503050406030204" pitchFamily="18" charset="0"/>
              </a:rPr>
              <a:t> </a:t>
            </a:r>
            <a:r>
              <a:rPr lang="en-US" sz="3200" b="1" i="0" u="sng" dirty="0" err="1">
                <a:effectLst/>
                <a:latin typeface="Cambria" panose="02040503050406030204" pitchFamily="18" charset="0"/>
              </a:rPr>
              <a:t>đáp</a:t>
            </a:r>
            <a:r>
              <a:rPr lang="en-US" sz="3200" b="1" i="0" u="sng" dirty="0">
                <a:effectLst/>
                <a:latin typeface="Cambria" panose="02040503050406030204" pitchFamily="18" charset="0"/>
              </a:rPr>
              <a:t> </a:t>
            </a:r>
            <a:r>
              <a:rPr lang="en-US" sz="3200" b="1" i="0" u="sng" dirty="0" err="1">
                <a:effectLst/>
                <a:latin typeface="Cambria" panose="02040503050406030204" pitchFamily="18" charset="0"/>
              </a:rPr>
              <a:t>xuống</a:t>
            </a:r>
            <a:r>
              <a:rPr lang="en-US" sz="3200" b="0" i="0" dirty="0">
                <a:effectLst/>
                <a:latin typeface="Cambria" panose="02040503050406030204" pitchFamily="18" charset="0"/>
              </a:rPr>
              <a:t>. </a:t>
            </a:r>
            <a:r>
              <a:rPr lang="en-US" sz="3200" b="0" i="0" dirty="0" err="1">
                <a:effectLst/>
                <a:latin typeface="Cambria" panose="02040503050406030204" pitchFamily="18" charset="0"/>
              </a:rPr>
              <a:t>Cành</a:t>
            </a:r>
            <a:r>
              <a:rPr lang="en-US" sz="3200" b="0" i="0" dirty="0">
                <a:effectLst/>
                <a:latin typeface="Cambria" panose="02040503050406030204" pitchFamily="18" charset="0"/>
              </a:rPr>
              <a:t> </a:t>
            </a:r>
            <a:r>
              <a:rPr lang="en-US" sz="3200" b="0" i="0" dirty="0" err="1">
                <a:effectLst/>
                <a:latin typeface="Cambria" panose="02040503050406030204" pitchFamily="18" charset="0"/>
              </a:rPr>
              <a:t>hoa</a:t>
            </a:r>
            <a:r>
              <a:rPr lang="en-US" sz="3200" b="0" i="0" dirty="0">
                <a:effectLst/>
                <a:latin typeface="Cambria" panose="02040503050406030204" pitchFamily="18" charset="0"/>
              </a:rPr>
              <a:t> chao qua, chao </a:t>
            </a:r>
            <a:r>
              <a:rPr lang="en-US" sz="3200" b="0" i="0" dirty="0" err="1">
                <a:effectLst/>
                <a:latin typeface="Cambria" panose="02040503050406030204" pitchFamily="18" charset="0"/>
              </a:rPr>
              <a:t>lại</a:t>
            </a:r>
            <a:r>
              <a:rPr lang="en-US" sz="3200" b="0" i="0" dirty="0">
                <a:effectLst/>
                <a:latin typeface="Cambria" panose="02040503050406030204" pitchFamily="18" charset="0"/>
              </a:rPr>
              <a:t>. </a:t>
            </a:r>
            <a:r>
              <a:rPr lang="en-US" sz="3200" b="0" i="0" dirty="0" err="1">
                <a:effectLst/>
                <a:latin typeface="Cambria" panose="02040503050406030204" pitchFamily="18" charset="0"/>
              </a:rPr>
              <a:t>Sẻ</a:t>
            </a:r>
            <a:r>
              <a:rPr lang="en-US" sz="3200" b="0" i="0" dirty="0">
                <a:effectLst/>
                <a:latin typeface="Cambria" panose="02040503050406030204" pitchFamily="18" charset="0"/>
              </a:rPr>
              <a:t> non </a:t>
            </a:r>
            <a:r>
              <a:rPr lang="en-US" sz="3200" b="1" i="0" u="sng" dirty="0" err="1">
                <a:effectLst/>
                <a:latin typeface="Cambria" panose="02040503050406030204" pitchFamily="18" charset="0"/>
              </a:rPr>
              <a:t>cố</a:t>
            </a:r>
            <a:r>
              <a:rPr lang="en-US" sz="3200" b="1" i="0" u="sng" dirty="0">
                <a:effectLst/>
                <a:latin typeface="Cambria" panose="02040503050406030204" pitchFamily="18" charset="0"/>
              </a:rPr>
              <a:t> </a:t>
            </a:r>
            <a:r>
              <a:rPr lang="en-US" sz="3200" b="1" i="0" u="sng" dirty="0" err="1">
                <a:effectLst/>
                <a:latin typeface="Cambria" panose="02040503050406030204" pitchFamily="18" charset="0"/>
              </a:rPr>
              <a:t>đứng</a:t>
            </a:r>
            <a:r>
              <a:rPr lang="en-US" sz="3200" b="1" i="0" u="sng" dirty="0">
                <a:effectLst/>
                <a:latin typeface="Cambria" panose="02040503050406030204" pitchFamily="18" charset="0"/>
              </a:rPr>
              <a:t> </a:t>
            </a:r>
            <a:r>
              <a:rPr lang="en-US" sz="3200" b="1" i="0" u="sng" dirty="0" err="1">
                <a:effectLst/>
                <a:latin typeface="Cambria" panose="02040503050406030204" pitchFamily="18" charset="0"/>
              </a:rPr>
              <a:t>vững</a:t>
            </a:r>
            <a:r>
              <a:rPr lang="en-US" sz="3200" b="0" i="0" dirty="0">
                <a:effectLst/>
                <a:latin typeface="Cambria" panose="02040503050406030204" pitchFamily="18" charset="0"/>
              </a:rPr>
              <a:t> </a:t>
            </a:r>
            <a:r>
              <a:rPr lang="en-US" sz="3200" b="0" i="0" dirty="0" err="1">
                <a:effectLst/>
                <a:latin typeface="Cambria" panose="02040503050406030204" pitchFamily="18" charset="0"/>
              </a:rPr>
              <a:t>để</a:t>
            </a:r>
            <a:r>
              <a:rPr lang="en-US" sz="3200" b="0" i="0" dirty="0">
                <a:effectLst/>
                <a:latin typeface="Cambria" panose="02040503050406030204" pitchFamily="18" charset="0"/>
              </a:rPr>
              <a:t> </a:t>
            </a:r>
            <a:r>
              <a:rPr lang="en-US" sz="3200" b="0" i="0" dirty="0" err="1">
                <a:effectLst/>
                <a:latin typeface="Cambria" panose="02040503050406030204" pitchFamily="18" charset="0"/>
              </a:rPr>
              <a:t>bông</a:t>
            </a:r>
            <a:r>
              <a:rPr lang="en-US" sz="3200" b="0" i="0" dirty="0">
                <a:effectLst/>
                <a:latin typeface="Cambria" panose="02040503050406030204" pitchFamily="18" charset="0"/>
              </a:rPr>
              <a:t> </a:t>
            </a:r>
            <a:r>
              <a:rPr lang="en-US" sz="3200" b="0" i="0" dirty="0" err="1">
                <a:effectLst/>
                <a:latin typeface="Cambria" panose="02040503050406030204" pitchFamily="18" charset="0"/>
              </a:rPr>
              <a:t>hoa</a:t>
            </a:r>
            <a:r>
              <a:rPr lang="en-US" sz="3200" b="0" i="0" dirty="0">
                <a:effectLst/>
                <a:latin typeface="Cambria" panose="02040503050406030204" pitchFamily="18" charset="0"/>
              </a:rPr>
              <a:t> </a:t>
            </a:r>
            <a:r>
              <a:rPr lang="en-US" sz="3200" b="0" i="0" dirty="0" err="1">
                <a:effectLst/>
                <a:latin typeface="Cambria" panose="02040503050406030204" pitchFamily="18" charset="0"/>
              </a:rPr>
              <a:t>chúc</a:t>
            </a:r>
            <a:r>
              <a:rPr lang="en-US" sz="3200" b="0" i="0" dirty="0">
                <a:effectLst/>
                <a:latin typeface="Cambria" panose="02040503050406030204" pitchFamily="18" charset="0"/>
              </a:rPr>
              <a:t> </a:t>
            </a:r>
            <a:r>
              <a:rPr lang="en-US" sz="3200" b="0" i="0" dirty="0" err="1">
                <a:effectLst/>
                <a:latin typeface="Cambria" panose="02040503050406030204" pitchFamily="18" charset="0"/>
              </a:rPr>
              <a:t>xuống</a:t>
            </a:r>
            <a:r>
              <a:rPr lang="en-US" sz="3200" b="0" i="0" dirty="0">
                <a:effectLst/>
                <a:latin typeface="Cambria" panose="02040503050406030204" pitchFamily="18" charset="0"/>
              </a:rPr>
              <a:t>, </a:t>
            </a:r>
            <a:r>
              <a:rPr lang="en-US" sz="3200" b="0" i="0" dirty="0" err="1">
                <a:effectLst/>
                <a:latin typeface="Cambria" panose="02040503050406030204" pitchFamily="18" charset="0"/>
              </a:rPr>
              <a:t>lọt</a:t>
            </a:r>
            <a:r>
              <a:rPr lang="en-US" sz="3200" b="0" i="0" dirty="0">
                <a:effectLst/>
                <a:latin typeface="Cambria" panose="02040503050406030204" pitchFamily="18" charset="0"/>
              </a:rPr>
              <a:t> </a:t>
            </a:r>
            <a:r>
              <a:rPr lang="en-US" sz="3200" b="0" i="0" dirty="0" err="1">
                <a:effectLst/>
                <a:latin typeface="Cambria" panose="02040503050406030204" pitchFamily="18" charset="0"/>
              </a:rPr>
              <a:t>vào</a:t>
            </a:r>
            <a:r>
              <a:rPr lang="en-US" sz="3200" b="0" i="0" dirty="0">
                <a:effectLst/>
                <a:latin typeface="Cambria" panose="02040503050406030204" pitchFamily="18" charset="0"/>
              </a:rPr>
              <a:t> </a:t>
            </a:r>
            <a:r>
              <a:rPr lang="en-US" sz="3200" b="0" i="0" dirty="0" err="1">
                <a:effectLst/>
                <a:latin typeface="Cambria" panose="02040503050406030204" pitchFamily="18" charset="0"/>
              </a:rPr>
              <a:t>khuôn</a:t>
            </a:r>
            <a:r>
              <a:rPr lang="en-US" sz="3200" b="0" i="0" dirty="0">
                <a:effectLst/>
                <a:latin typeface="Cambria" panose="02040503050406030204" pitchFamily="18" charset="0"/>
              </a:rPr>
              <a:t> </a:t>
            </a:r>
            <a:r>
              <a:rPr lang="en-US" sz="3200" b="0" i="0" dirty="0" err="1">
                <a:effectLst/>
                <a:latin typeface="Cambria" panose="02040503050406030204" pitchFamily="18" charset="0"/>
              </a:rPr>
              <a:t>cửa</a:t>
            </a:r>
            <a:r>
              <a:rPr lang="en-US" sz="3200" b="0" i="0" dirty="0">
                <a:effectLst/>
                <a:latin typeface="Cambria" panose="02040503050406030204" pitchFamily="18" charset="0"/>
              </a:rPr>
              <a:t> </a:t>
            </a:r>
            <a:r>
              <a:rPr lang="en-US" sz="3200" b="0" i="0" dirty="0" err="1">
                <a:effectLst/>
                <a:latin typeface="Cambria" panose="02040503050406030204" pitchFamily="18" charset="0"/>
              </a:rPr>
              <a:t>sổ</a:t>
            </a:r>
            <a:r>
              <a:rPr lang="en-US" sz="3200" b="0" i="0" dirty="0">
                <a:effectLst/>
                <a:latin typeface="Cambria" panose="02040503050406030204" pitchFamily="18" charset="0"/>
              </a:rPr>
              <a:t>.</a:t>
            </a:r>
            <a:endParaRPr lang="en-VN" sz="3200" dirty="0">
              <a:latin typeface="Cambria" panose="02040503050406030204" pitchFamily="18" charset="0"/>
            </a:endParaRPr>
          </a:p>
        </p:txBody>
      </p:sp>
    </p:spTree>
    <p:extLst>
      <p:ext uri="{BB962C8B-B14F-4D97-AF65-F5344CB8AC3E}">
        <p14:creationId xmlns:p14="http://schemas.microsoft.com/office/powerpoint/2010/main" val="10868032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14" name="TextBox 13"/>
          <p:cNvSpPr txBox="1"/>
          <p:nvPr/>
        </p:nvSpPr>
        <p:spPr>
          <a:xfrm>
            <a:off x="5216236" y="4975050"/>
            <a:ext cx="6348907" cy="1323439"/>
          </a:xfrm>
          <a:prstGeom prst="rect">
            <a:avLst/>
          </a:prstGeom>
          <a:solidFill>
            <a:schemeClr val="accent1">
              <a:lumMod val="40000"/>
              <a:lumOff val="60000"/>
            </a:schemeClr>
          </a:solidFill>
          <a:ln w="28575">
            <a:solidFill>
              <a:schemeClr val="tx1"/>
            </a:solidFill>
            <a:prstDash val="dashDot"/>
          </a:ln>
        </p:spPr>
        <p:txBody>
          <a:bodyPr wrap="square" rtlCol="0">
            <a:spAutoFit/>
          </a:bodyPr>
          <a:lstStyle/>
          <a:p>
            <a:pPr algn="just"/>
            <a:r>
              <a:rPr lang="vi-VN" sz="4000" dirty="0">
                <a:latin typeface="Cambria" panose="02040503050406030204" pitchFamily="18" charset="0"/>
              </a:rPr>
              <a:t>Bé Thơ nghĩ mùa hoa bằng lăng đã qua</a:t>
            </a:r>
            <a:endParaRPr lang="vi-VN" sz="6000" dirty="0">
              <a:latin typeface="Cambria" panose="02040503050406030204" pitchFamily="18" charset="0"/>
            </a:endParaRPr>
          </a:p>
        </p:txBody>
      </p:sp>
      <p:sp>
        <p:nvSpPr>
          <p:cNvPr id="15" name="TextBox 14"/>
          <p:cNvSpPr txBox="1"/>
          <p:nvPr/>
        </p:nvSpPr>
        <p:spPr>
          <a:xfrm>
            <a:off x="5216236" y="3443773"/>
            <a:ext cx="6348906" cy="1323439"/>
          </a:xfrm>
          <a:prstGeom prst="rect">
            <a:avLst/>
          </a:prstGeom>
          <a:solidFill>
            <a:schemeClr val="accent1">
              <a:lumMod val="40000"/>
              <a:lumOff val="60000"/>
            </a:schemeClr>
          </a:solidFill>
          <a:ln w="28575">
            <a:solidFill>
              <a:schemeClr val="tx1"/>
            </a:solidFill>
            <a:prstDash val="dashDot"/>
          </a:ln>
        </p:spPr>
        <p:txBody>
          <a:bodyPr wrap="square" rtlCol="0">
            <a:spAutoFit/>
          </a:bodyPr>
          <a:lstStyle/>
          <a:p>
            <a:pPr algn="just"/>
            <a:r>
              <a:rPr lang="vi-VN" sz="4000" dirty="0">
                <a:latin typeface="Cambria" panose="02040503050406030204" pitchFamily="18" charset="0"/>
              </a:rPr>
              <a:t>Bằng lăng nở hoa mà không vui</a:t>
            </a:r>
          </a:p>
        </p:txBody>
      </p:sp>
      <p:sp>
        <p:nvSpPr>
          <p:cNvPr id="18" name="TextBox 17"/>
          <p:cNvSpPr txBox="1"/>
          <p:nvPr/>
        </p:nvSpPr>
        <p:spPr>
          <a:xfrm>
            <a:off x="5216234" y="1854971"/>
            <a:ext cx="6348905" cy="1323439"/>
          </a:xfrm>
          <a:prstGeom prst="rect">
            <a:avLst/>
          </a:prstGeom>
          <a:solidFill>
            <a:schemeClr val="accent1">
              <a:lumMod val="40000"/>
              <a:lumOff val="60000"/>
            </a:schemeClr>
          </a:solidFill>
          <a:ln w="28575">
            <a:solidFill>
              <a:schemeClr val="tx1"/>
            </a:solidFill>
            <a:prstDash val="dashDot"/>
          </a:ln>
        </p:spPr>
        <p:txBody>
          <a:bodyPr wrap="square" rtlCol="0">
            <a:spAutoFit/>
          </a:bodyPr>
          <a:lstStyle/>
          <a:p>
            <a:pPr algn="just"/>
            <a:r>
              <a:rPr lang="en-US" sz="4000" dirty="0" err="1">
                <a:latin typeface="Cambria" panose="02040503050406030204" pitchFamily="18" charset="0"/>
              </a:rPr>
              <a:t>Sẻ</a:t>
            </a:r>
            <a:r>
              <a:rPr lang="en-US" sz="4000" dirty="0">
                <a:latin typeface="Cambria" panose="02040503050406030204" pitchFamily="18" charset="0"/>
              </a:rPr>
              <a:t> non </a:t>
            </a:r>
            <a:r>
              <a:rPr lang="en-US" sz="4000" dirty="0" err="1">
                <a:latin typeface="Cambria" panose="02040503050406030204" pitchFamily="18" charset="0"/>
              </a:rPr>
              <a:t>giúp</a:t>
            </a:r>
            <a:r>
              <a:rPr lang="en-US" sz="4000" dirty="0">
                <a:latin typeface="Cambria" panose="02040503050406030204" pitchFamily="18" charset="0"/>
              </a:rPr>
              <a:t> </a:t>
            </a:r>
            <a:r>
              <a:rPr lang="en-US" sz="4000" dirty="0" err="1">
                <a:latin typeface="Cambria" panose="02040503050406030204" pitchFamily="18" charset="0"/>
              </a:rPr>
              <a:t>hoa</a:t>
            </a:r>
            <a:r>
              <a:rPr lang="en-US" sz="4000" dirty="0">
                <a:latin typeface="Cambria" panose="02040503050406030204" pitchFamily="18" charset="0"/>
              </a:rPr>
              <a:t> </a:t>
            </a:r>
            <a:r>
              <a:rPr lang="en-US" sz="4000" dirty="0" err="1">
                <a:latin typeface="Cambria" panose="02040503050406030204" pitchFamily="18" charset="0"/>
              </a:rPr>
              <a:t>bằng</a:t>
            </a:r>
            <a:r>
              <a:rPr lang="en-US" sz="4000" dirty="0">
                <a:latin typeface="Cambria" panose="02040503050406030204" pitchFamily="18" charset="0"/>
              </a:rPr>
              <a:t> </a:t>
            </a:r>
            <a:r>
              <a:rPr lang="en-US" sz="4000" dirty="0" err="1">
                <a:latin typeface="Cambria" panose="02040503050406030204" pitchFamily="18" charset="0"/>
              </a:rPr>
              <a:t>lăng</a:t>
            </a:r>
            <a:r>
              <a:rPr lang="en-US" sz="4000" dirty="0">
                <a:latin typeface="Cambria" panose="02040503050406030204" pitchFamily="18" charset="0"/>
              </a:rPr>
              <a:t> </a:t>
            </a:r>
            <a:r>
              <a:rPr lang="en-US" sz="4000" dirty="0" err="1">
                <a:latin typeface="Cambria" panose="02040503050406030204" pitchFamily="18" charset="0"/>
              </a:rPr>
              <a:t>và</a:t>
            </a:r>
            <a:r>
              <a:rPr lang="en-US" sz="4000" dirty="0">
                <a:latin typeface="Cambria" panose="02040503050406030204" pitchFamily="18" charset="0"/>
              </a:rPr>
              <a:t> </a:t>
            </a:r>
            <a:r>
              <a:rPr lang="en-US" sz="4000" dirty="0" err="1">
                <a:latin typeface="Cambria" panose="02040503050406030204" pitchFamily="18" charset="0"/>
              </a:rPr>
              <a:t>bé</a:t>
            </a:r>
            <a:r>
              <a:rPr lang="en-US" sz="4000" dirty="0">
                <a:latin typeface="Cambria" panose="02040503050406030204" pitchFamily="18" charset="0"/>
              </a:rPr>
              <a:t> </a:t>
            </a:r>
            <a:r>
              <a:rPr lang="en-US" sz="4000" dirty="0" err="1">
                <a:latin typeface="Cambria" panose="02040503050406030204" pitchFamily="18" charset="0"/>
              </a:rPr>
              <a:t>Thơ</a:t>
            </a:r>
            <a:endParaRPr lang="vi-VN" sz="4000" dirty="0">
              <a:latin typeface="Cambria" panose="02040503050406030204" pitchFamily="18" charset="0"/>
            </a:endParaRPr>
          </a:p>
        </p:txBody>
      </p:sp>
      <p:sp>
        <p:nvSpPr>
          <p:cNvPr id="20" name="Rounded Rectangle 19">
            <a:extLst>
              <a:ext uri="{FF2B5EF4-FFF2-40B4-BE49-F238E27FC236}">
                <a16:creationId xmlns:a16="http://schemas.microsoft.com/office/drawing/2014/main" id="{B8E1EEB2-BAF4-C248-B607-4545409E8A52}"/>
              </a:ext>
            </a:extLst>
          </p:cNvPr>
          <p:cNvSpPr/>
          <p:nvPr/>
        </p:nvSpPr>
        <p:spPr>
          <a:xfrm>
            <a:off x="872835" y="767444"/>
            <a:ext cx="10692306" cy="783193"/>
          </a:xfrm>
          <a:prstGeom prst="roundRect">
            <a:avLst/>
          </a:prstGeom>
          <a:ln w="38100"/>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4000" b="1" dirty="0">
                <a:solidFill>
                  <a:srgbClr val="C00000"/>
                </a:solidFill>
                <a:latin typeface="Cambria" panose="02040503050406030204" pitchFamily="18" charset="0"/>
              </a:rPr>
              <a:t>6. </a:t>
            </a:r>
            <a:r>
              <a:rPr lang="en-US" sz="4000" b="1" dirty="0" err="1">
                <a:solidFill>
                  <a:srgbClr val="C00000"/>
                </a:solidFill>
                <a:latin typeface="Cambria" panose="02040503050406030204" pitchFamily="18" charset="0"/>
              </a:rPr>
              <a:t>Tìm</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ý</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tương</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ứng</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với</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mỗi</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đoạn</a:t>
            </a:r>
            <a:endParaRPr lang="vi-VN" dirty="0"/>
          </a:p>
        </p:txBody>
      </p:sp>
      <p:sp>
        <p:nvSpPr>
          <p:cNvPr id="7" name="TextBox 6">
            <a:extLst>
              <a:ext uri="{FF2B5EF4-FFF2-40B4-BE49-F238E27FC236}">
                <a16:creationId xmlns:a16="http://schemas.microsoft.com/office/drawing/2014/main" id="{3D49C4AB-693D-B547-AC14-F5F54E09993B}"/>
              </a:ext>
            </a:extLst>
          </p:cNvPr>
          <p:cNvSpPr txBox="1"/>
          <p:nvPr/>
        </p:nvSpPr>
        <p:spPr>
          <a:xfrm>
            <a:off x="626861" y="1845743"/>
            <a:ext cx="3924358" cy="1323439"/>
          </a:xfrm>
          <a:prstGeom prst="rect">
            <a:avLst/>
          </a:prstGeom>
          <a:solidFill>
            <a:schemeClr val="accent1">
              <a:lumMod val="40000"/>
              <a:lumOff val="60000"/>
            </a:schemeClr>
          </a:solidFill>
          <a:ln w="28575">
            <a:solidFill>
              <a:schemeClr val="tx1"/>
            </a:solidFill>
            <a:prstDash val="dashDot"/>
          </a:ln>
        </p:spPr>
        <p:txBody>
          <a:bodyPr wrap="square" rtlCol="0">
            <a:spAutoFit/>
          </a:bodyPr>
          <a:lstStyle/>
          <a:p>
            <a:pPr algn="ctr"/>
            <a:r>
              <a:rPr lang="en-US" sz="4000" dirty="0" err="1">
                <a:latin typeface="Cambria" panose="02040503050406030204" pitchFamily="18" charset="0"/>
              </a:rPr>
              <a:t>Đoạn</a:t>
            </a:r>
            <a:r>
              <a:rPr lang="en-US" sz="4000" dirty="0">
                <a:latin typeface="Cambria" panose="02040503050406030204" pitchFamily="18" charset="0"/>
              </a:rPr>
              <a:t> 1 (</a:t>
            </a:r>
            <a:r>
              <a:rPr lang="en-US" sz="4000" dirty="0" err="1">
                <a:latin typeface="Cambria" panose="02040503050406030204" pitchFamily="18" charset="0"/>
              </a:rPr>
              <a:t>từ</a:t>
            </a:r>
            <a:r>
              <a:rPr lang="en-US" sz="4000" dirty="0">
                <a:latin typeface="Cambria" panose="02040503050406030204" pitchFamily="18" charset="0"/>
              </a:rPr>
              <a:t> </a:t>
            </a:r>
            <a:r>
              <a:rPr lang="en-US" sz="4000" dirty="0" err="1">
                <a:latin typeface="Cambria" panose="02040503050406030204" pitchFamily="18" charset="0"/>
              </a:rPr>
              <a:t>đầu</a:t>
            </a:r>
            <a:r>
              <a:rPr lang="en-US" sz="4000" dirty="0">
                <a:latin typeface="Cambria" panose="02040503050406030204" pitchFamily="18" charset="0"/>
              </a:rPr>
              <a:t> </a:t>
            </a:r>
            <a:r>
              <a:rPr lang="en-US" sz="4000" dirty="0" err="1">
                <a:latin typeface="Cambria" panose="02040503050406030204" pitchFamily="18" charset="0"/>
              </a:rPr>
              <a:t>đến</a:t>
            </a:r>
            <a:r>
              <a:rPr lang="en-US" sz="4000" dirty="0">
                <a:latin typeface="Cambria" panose="02040503050406030204" pitchFamily="18" charset="0"/>
              </a:rPr>
              <a:t> </a:t>
            </a:r>
            <a:r>
              <a:rPr lang="en-US" sz="4000" dirty="0" err="1">
                <a:latin typeface="Cambria" panose="02040503050406030204" pitchFamily="18" charset="0"/>
              </a:rPr>
              <a:t>đợi</a:t>
            </a:r>
            <a:r>
              <a:rPr lang="en-US" sz="4000" dirty="0">
                <a:latin typeface="Cambria" panose="02040503050406030204" pitchFamily="18" charset="0"/>
              </a:rPr>
              <a:t> </a:t>
            </a:r>
            <a:r>
              <a:rPr lang="en-US" sz="4000" dirty="0" err="1">
                <a:latin typeface="Cambria" panose="02040503050406030204" pitchFamily="18" charset="0"/>
              </a:rPr>
              <a:t>bé</a:t>
            </a:r>
            <a:r>
              <a:rPr lang="en-US" sz="4000" dirty="0">
                <a:latin typeface="Cambria" panose="02040503050406030204" pitchFamily="18" charset="0"/>
              </a:rPr>
              <a:t> </a:t>
            </a:r>
            <a:r>
              <a:rPr lang="en-US" sz="4000" dirty="0" err="1">
                <a:latin typeface="Cambria" panose="02040503050406030204" pitchFamily="18" charset="0"/>
              </a:rPr>
              <a:t>Thơ</a:t>
            </a:r>
            <a:r>
              <a:rPr lang="en-US" sz="4000" dirty="0">
                <a:latin typeface="Cambria" panose="02040503050406030204" pitchFamily="18" charset="0"/>
              </a:rPr>
              <a:t>)</a:t>
            </a:r>
            <a:endParaRPr lang="vi-VN" sz="4000" dirty="0">
              <a:latin typeface="Cambria" panose="02040503050406030204" pitchFamily="18" charset="0"/>
            </a:endParaRPr>
          </a:p>
        </p:txBody>
      </p:sp>
      <p:sp>
        <p:nvSpPr>
          <p:cNvPr id="9" name="TextBox 8">
            <a:extLst>
              <a:ext uri="{FF2B5EF4-FFF2-40B4-BE49-F238E27FC236}">
                <a16:creationId xmlns:a16="http://schemas.microsoft.com/office/drawing/2014/main" id="{AFADC210-812C-D948-A892-1127D76191C8}"/>
              </a:ext>
            </a:extLst>
          </p:cNvPr>
          <p:cNvSpPr txBox="1"/>
          <p:nvPr/>
        </p:nvSpPr>
        <p:spPr>
          <a:xfrm>
            <a:off x="626861" y="3393264"/>
            <a:ext cx="3924358" cy="1323439"/>
          </a:xfrm>
          <a:prstGeom prst="rect">
            <a:avLst/>
          </a:prstGeom>
          <a:solidFill>
            <a:schemeClr val="accent1">
              <a:lumMod val="40000"/>
              <a:lumOff val="60000"/>
            </a:schemeClr>
          </a:solidFill>
          <a:ln w="28575">
            <a:solidFill>
              <a:schemeClr val="tx1"/>
            </a:solidFill>
            <a:prstDash val="dashDot"/>
          </a:ln>
        </p:spPr>
        <p:txBody>
          <a:bodyPr wrap="square" rtlCol="0">
            <a:spAutoFit/>
          </a:bodyPr>
          <a:lstStyle/>
          <a:p>
            <a:pPr algn="ctr"/>
            <a:r>
              <a:rPr lang="en-US" sz="4000" dirty="0" err="1">
                <a:latin typeface="Cambria" panose="02040503050406030204" pitchFamily="18" charset="0"/>
              </a:rPr>
              <a:t>Đoạn</a:t>
            </a:r>
            <a:r>
              <a:rPr lang="en-US" sz="4000" dirty="0">
                <a:latin typeface="Cambria" panose="02040503050406030204" pitchFamily="18" charset="0"/>
              </a:rPr>
              <a:t> 2 (</a:t>
            </a:r>
            <a:r>
              <a:rPr lang="en-US" sz="4000" dirty="0" err="1">
                <a:latin typeface="Cambria" panose="02040503050406030204" pitchFamily="18" charset="0"/>
              </a:rPr>
              <a:t>tiếp</a:t>
            </a:r>
            <a:r>
              <a:rPr lang="en-US" sz="4000" dirty="0">
                <a:latin typeface="Cambria" panose="02040503050406030204" pitchFamily="18" charset="0"/>
              </a:rPr>
              <a:t> </a:t>
            </a:r>
            <a:r>
              <a:rPr lang="en-US" sz="4000" dirty="0" err="1">
                <a:latin typeface="Cambria" panose="02040503050406030204" pitchFamily="18" charset="0"/>
              </a:rPr>
              <a:t>theo</a:t>
            </a:r>
            <a:r>
              <a:rPr lang="en-US" sz="4000" dirty="0">
                <a:latin typeface="Cambria" panose="02040503050406030204" pitchFamily="18" charset="0"/>
              </a:rPr>
              <a:t> </a:t>
            </a:r>
            <a:r>
              <a:rPr lang="en-US" sz="4000" dirty="0" err="1">
                <a:latin typeface="Cambria" panose="02040503050406030204" pitchFamily="18" charset="0"/>
              </a:rPr>
              <a:t>đến</a:t>
            </a:r>
            <a:r>
              <a:rPr lang="en-US" sz="4000" dirty="0">
                <a:latin typeface="Cambria" panose="02040503050406030204" pitchFamily="18" charset="0"/>
              </a:rPr>
              <a:t> </a:t>
            </a:r>
            <a:r>
              <a:rPr lang="en-US" sz="4000" dirty="0" err="1">
                <a:latin typeface="Cambria" panose="02040503050406030204" pitchFamily="18" charset="0"/>
              </a:rPr>
              <a:t>đã</a:t>
            </a:r>
            <a:r>
              <a:rPr lang="en-US" sz="4000" dirty="0">
                <a:latin typeface="Cambria" panose="02040503050406030204" pitchFamily="18" charset="0"/>
              </a:rPr>
              <a:t> qua)</a:t>
            </a:r>
            <a:endParaRPr lang="vi-VN" sz="4000" dirty="0">
              <a:latin typeface="Cambria" panose="02040503050406030204" pitchFamily="18" charset="0"/>
            </a:endParaRPr>
          </a:p>
        </p:txBody>
      </p:sp>
      <p:sp>
        <p:nvSpPr>
          <p:cNvPr id="10" name="TextBox 9">
            <a:extLst>
              <a:ext uri="{FF2B5EF4-FFF2-40B4-BE49-F238E27FC236}">
                <a16:creationId xmlns:a16="http://schemas.microsoft.com/office/drawing/2014/main" id="{FB5BF807-6985-544C-A3BC-F9B9C38A8946}"/>
              </a:ext>
            </a:extLst>
          </p:cNvPr>
          <p:cNvSpPr txBox="1"/>
          <p:nvPr/>
        </p:nvSpPr>
        <p:spPr>
          <a:xfrm>
            <a:off x="626861" y="4940785"/>
            <a:ext cx="3924358" cy="1323439"/>
          </a:xfrm>
          <a:prstGeom prst="rect">
            <a:avLst/>
          </a:prstGeom>
          <a:solidFill>
            <a:schemeClr val="accent1">
              <a:lumMod val="40000"/>
              <a:lumOff val="60000"/>
            </a:schemeClr>
          </a:solidFill>
          <a:ln w="28575">
            <a:solidFill>
              <a:schemeClr val="tx1"/>
            </a:solidFill>
            <a:prstDash val="dashDot"/>
          </a:ln>
        </p:spPr>
        <p:txBody>
          <a:bodyPr wrap="square" rtlCol="0">
            <a:spAutoFit/>
          </a:bodyPr>
          <a:lstStyle/>
          <a:p>
            <a:pPr algn="ctr"/>
            <a:r>
              <a:rPr lang="en-US" sz="4000" dirty="0" err="1">
                <a:latin typeface="Cambria" panose="02040503050406030204" pitchFamily="18" charset="0"/>
              </a:rPr>
              <a:t>Đoạn</a:t>
            </a:r>
            <a:r>
              <a:rPr lang="en-US" sz="4000" dirty="0">
                <a:latin typeface="Cambria" panose="02040503050406030204" pitchFamily="18" charset="0"/>
              </a:rPr>
              <a:t> 3 </a:t>
            </a:r>
            <a:endParaRPr lang="en-US" sz="4000" dirty="0" smtClean="0">
              <a:latin typeface="Cambria" panose="02040503050406030204" pitchFamily="18" charset="0"/>
            </a:endParaRPr>
          </a:p>
          <a:p>
            <a:pPr algn="ctr"/>
            <a:r>
              <a:rPr lang="en-US" sz="4000" dirty="0" smtClean="0">
                <a:latin typeface="Cambria" panose="02040503050406030204" pitchFamily="18" charset="0"/>
              </a:rPr>
              <a:t>(</a:t>
            </a:r>
            <a:r>
              <a:rPr lang="en-US" sz="4000" dirty="0" err="1">
                <a:latin typeface="Cambria" panose="02040503050406030204" pitchFamily="18" charset="0"/>
              </a:rPr>
              <a:t>phần</a:t>
            </a:r>
            <a:r>
              <a:rPr lang="en-US" sz="4000" dirty="0">
                <a:latin typeface="Cambria" panose="02040503050406030204" pitchFamily="18" charset="0"/>
              </a:rPr>
              <a:t> </a:t>
            </a:r>
            <a:r>
              <a:rPr lang="en-US" sz="4000" dirty="0" err="1">
                <a:latin typeface="Cambria" panose="02040503050406030204" pitchFamily="18" charset="0"/>
              </a:rPr>
              <a:t>còn</a:t>
            </a:r>
            <a:r>
              <a:rPr lang="en-US" sz="4000" dirty="0">
                <a:latin typeface="Cambria" panose="02040503050406030204" pitchFamily="18" charset="0"/>
              </a:rPr>
              <a:t> </a:t>
            </a:r>
            <a:r>
              <a:rPr lang="en-US" sz="4000" dirty="0" err="1">
                <a:latin typeface="Cambria" panose="02040503050406030204" pitchFamily="18" charset="0"/>
              </a:rPr>
              <a:t>lại</a:t>
            </a:r>
            <a:r>
              <a:rPr lang="en-US" sz="4000" dirty="0">
                <a:latin typeface="Cambria" panose="02040503050406030204" pitchFamily="18" charset="0"/>
              </a:rPr>
              <a:t>)</a:t>
            </a:r>
            <a:endParaRPr lang="vi-VN" sz="4000" dirty="0">
              <a:latin typeface="Cambria" panose="02040503050406030204" pitchFamily="18" charset="0"/>
            </a:endParaRPr>
          </a:p>
        </p:txBody>
      </p:sp>
      <p:cxnSp>
        <p:nvCxnSpPr>
          <p:cNvPr id="3" name="Straight Arrow Connector 2">
            <a:extLst>
              <a:ext uri="{FF2B5EF4-FFF2-40B4-BE49-F238E27FC236}">
                <a16:creationId xmlns:a16="http://schemas.microsoft.com/office/drawing/2014/main" id="{1E35D676-E0CA-C442-B4ED-2B5B72385C7E}"/>
              </a:ext>
            </a:extLst>
          </p:cNvPr>
          <p:cNvCxnSpPr>
            <a:stCxn id="7" idx="3"/>
            <a:endCxn id="15" idx="1"/>
          </p:cNvCxnSpPr>
          <p:nvPr/>
        </p:nvCxnSpPr>
        <p:spPr>
          <a:xfrm>
            <a:off x="4551219" y="2507463"/>
            <a:ext cx="665017" cy="159803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65600D4-CC6E-BC41-8F35-EA20E42F8912}"/>
              </a:ext>
            </a:extLst>
          </p:cNvPr>
          <p:cNvCxnSpPr>
            <a:cxnSpLocks/>
            <a:stCxn id="9" idx="3"/>
            <a:endCxn id="14" idx="1"/>
          </p:cNvCxnSpPr>
          <p:nvPr/>
        </p:nvCxnSpPr>
        <p:spPr>
          <a:xfrm>
            <a:off x="4551219" y="4054984"/>
            <a:ext cx="665017" cy="158178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81F5627-2B9A-274D-92EE-FF267F5979A8}"/>
              </a:ext>
            </a:extLst>
          </p:cNvPr>
          <p:cNvCxnSpPr>
            <a:cxnSpLocks/>
            <a:stCxn id="10" idx="3"/>
            <a:endCxn id="18" idx="1"/>
          </p:cNvCxnSpPr>
          <p:nvPr/>
        </p:nvCxnSpPr>
        <p:spPr>
          <a:xfrm flipV="1">
            <a:off x="4551219" y="2516691"/>
            <a:ext cx="665015" cy="308581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70873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circle(in)">
                                      <p:cBhvr>
                                        <p:cTn id="31" dur="20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circle(in)">
                                      <p:cBhvr>
                                        <p:cTn id="36" dur="20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circle(in)">
                                      <p:cBhvr>
                                        <p:cTn id="4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8" grpId="0" animBg="1"/>
      <p:bldP spid="20" grpId="0" animBg="1"/>
      <p:bldP spid="7"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ounded Rectangle 1"/>
          <p:cNvSpPr/>
          <p:nvPr/>
        </p:nvSpPr>
        <p:spPr>
          <a:xfrm>
            <a:off x="647101" y="913707"/>
            <a:ext cx="10897798" cy="1600438"/>
          </a:xfrm>
          <a:prstGeom prst="roundRect">
            <a:avLst/>
          </a:prstGeom>
          <a:ln w="38100"/>
        </p:spPr>
        <p:style>
          <a:lnRef idx="2">
            <a:schemeClr val="dk1"/>
          </a:lnRef>
          <a:fillRef idx="1">
            <a:schemeClr val="lt1"/>
          </a:fillRef>
          <a:effectRef idx="0">
            <a:schemeClr val="dk1"/>
          </a:effectRef>
          <a:fontRef idx="minor">
            <a:schemeClr val="dk1"/>
          </a:fontRef>
        </p:style>
        <p:txBody>
          <a:bodyPr wrap="square">
            <a:spAutoFit/>
          </a:bodyPr>
          <a:lstStyle/>
          <a:p>
            <a:pPr algn="ctr"/>
            <a:r>
              <a:rPr lang="vi-VN" sz="4400" b="1" dirty="0">
                <a:solidFill>
                  <a:srgbClr val="C00000"/>
                </a:solidFill>
                <a:latin typeface="Cambria" panose="02040503050406030204" pitchFamily="18" charset="0"/>
              </a:rPr>
              <a:t>7. Theo em, câu chuyện muốn nói với chúng ta điều gì?</a:t>
            </a:r>
            <a:endParaRPr lang="vi-VN" sz="11500" b="1" i="0" dirty="0">
              <a:solidFill>
                <a:srgbClr val="C00000"/>
              </a:solidFill>
              <a:effectLst/>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2784BE35-1A48-984F-9E38-4486BE222BA9}"/>
              </a:ext>
            </a:extLst>
          </p:cNvPr>
          <p:cNvSpPr txBox="1"/>
          <p:nvPr/>
        </p:nvSpPr>
        <p:spPr>
          <a:xfrm>
            <a:off x="492791" y="3189694"/>
            <a:ext cx="11206418" cy="2308324"/>
          </a:xfrm>
          <a:prstGeom prst="rect">
            <a:avLst/>
          </a:prstGeom>
          <a:solidFill>
            <a:schemeClr val="bg1"/>
          </a:solidFill>
          <a:ln>
            <a:solidFill>
              <a:schemeClr val="tx1"/>
            </a:solidFill>
          </a:ln>
        </p:spPr>
        <p:txBody>
          <a:bodyPr wrap="square">
            <a:spAutoFit/>
          </a:bodyPr>
          <a:lstStyle/>
          <a:p>
            <a:r>
              <a:rPr lang="vi-VN" sz="3600" b="0" i="0" dirty="0">
                <a:effectLst/>
                <a:latin typeface="Cambria" panose="02040503050406030204" pitchFamily="18" charset="0"/>
              </a:rPr>
              <a:t>Theo em, câu chuyện nói với chúng ta là: Ca ngợi tình cảm đẹp đẽ, cảm động mà bông hoa bằng lăng và sẻ non dành cho bé Thơ. Để chúng ta thấy được xung quanh ta có nhiều điều rất tươi đẹp và đáng yêu, đáng quý.</a:t>
            </a:r>
            <a:endParaRPr lang="en-VN" sz="3600" dirty="0">
              <a:latin typeface="Cambria" panose="02040503050406030204" pitchFamily="18" charset="0"/>
            </a:endParaRPr>
          </a:p>
        </p:txBody>
      </p:sp>
    </p:spTree>
    <p:extLst>
      <p:ext uri="{BB962C8B-B14F-4D97-AF65-F5344CB8AC3E}">
        <p14:creationId xmlns:p14="http://schemas.microsoft.com/office/powerpoint/2010/main" val="8445631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ounded Rectangle 1"/>
          <p:cNvSpPr/>
          <p:nvPr/>
        </p:nvSpPr>
        <p:spPr>
          <a:xfrm>
            <a:off x="647101" y="913707"/>
            <a:ext cx="10897798" cy="1600438"/>
          </a:xfrm>
          <a:prstGeom prst="roundRect">
            <a:avLst/>
          </a:prstGeom>
          <a:ln w="38100"/>
        </p:spPr>
        <p:style>
          <a:lnRef idx="2">
            <a:schemeClr val="dk1"/>
          </a:lnRef>
          <a:fillRef idx="1">
            <a:schemeClr val="lt1"/>
          </a:fillRef>
          <a:effectRef idx="0">
            <a:schemeClr val="dk1"/>
          </a:effectRef>
          <a:fontRef idx="minor">
            <a:schemeClr val="dk1"/>
          </a:fontRef>
        </p:style>
        <p:txBody>
          <a:bodyPr wrap="square">
            <a:spAutoFit/>
          </a:bodyPr>
          <a:lstStyle/>
          <a:p>
            <a:pPr algn="ctr"/>
            <a:r>
              <a:rPr lang="vi-VN" sz="4400" b="1" dirty="0">
                <a:solidFill>
                  <a:srgbClr val="C00000"/>
                </a:solidFill>
                <a:latin typeface="Cambria" panose="02040503050406030204" pitchFamily="18" charset="0"/>
              </a:rPr>
              <a:t>8. </a:t>
            </a:r>
            <a:r>
              <a:rPr lang="en-US" sz="4400" b="1" dirty="0" err="1">
                <a:solidFill>
                  <a:srgbClr val="C00000"/>
                </a:solidFill>
                <a:latin typeface="Cambria" panose="02040503050406030204" pitchFamily="18" charset="0"/>
              </a:rPr>
              <a:t>Tìm</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trong</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câu</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chuyện</a:t>
            </a:r>
            <a:r>
              <a:rPr lang="en-US" sz="4400" b="1" dirty="0">
                <a:solidFill>
                  <a:srgbClr val="C00000"/>
                </a:solidFill>
                <a:latin typeface="Cambria" panose="02040503050406030204" pitchFamily="18" charset="0"/>
              </a:rPr>
              <a:t> 3 </a:t>
            </a:r>
            <a:r>
              <a:rPr lang="en-US" sz="4400" b="1" dirty="0" err="1">
                <a:solidFill>
                  <a:srgbClr val="C00000"/>
                </a:solidFill>
                <a:latin typeface="Cambria" panose="02040503050406030204" pitchFamily="18" charset="0"/>
              </a:rPr>
              <a:t>từ</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ngữ</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chỉ</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hoạt</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động</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của</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chú</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sẻ</a:t>
            </a:r>
            <a:r>
              <a:rPr lang="en-US" sz="4400" b="1" dirty="0">
                <a:solidFill>
                  <a:srgbClr val="C00000"/>
                </a:solidFill>
                <a:latin typeface="Cambria" panose="02040503050406030204" pitchFamily="18" charset="0"/>
              </a:rPr>
              <a:t> non.</a:t>
            </a:r>
            <a:endParaRPr lang="vi-VN" sz="4400" b="1" i="0" dirty="0">
              <a:solidFill>
                <a:srgbClr val="C00000"/>
              </a:solidFill>
              <a:effectLst/>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2784BE35-1A48-984F-9E38-4486BE222BA9}"/>
              </a:ext>
            </a:extLst>
          </p:cNvPr>
          <p:cNvSpPr txBox="1"/>
          <p:nvPr/>
        </p:nvSpPr>
        <p:spPr>
          <a:xfrm>
            <a:off x="798068" y="3374360"/>
            <a:ext cx="10595863" cy="1938992"/>
          </a:xfrm>
          <a:prstGeom prst="rect">
            <a:avLst/>
          </a:prstGeom>
          <a:solidFill>
            <a:schemeClr val="bg1"/>
          </a:solidFill>
          <a:ln>
            <a:solidFill>
              <a:schemeClr val="tx1"/>
            </a:solidFill>
          </a:ln>
        </p:spPr>
        <p:txBody>
          <a:bodyPr wrap="square">
            <a:spAutoFit/>
          </a:bodyPr>
          <a:lstStyle/>
          <a:p>
            <a:r>
              <a:rPr lang="en-US" sz="4000" b="0" i="0" dirty="0">
                <a:effectLst/>
                <a:latin typeface="Cambria" panose="02040503050406030204" pitchFamily="18" charset="0"/>
              </a:rPr>
              <a:t>3 </a:t>
            </a:r>
            <a:r>
              <a:rPr lang="en-US" sz="4000" b="0" i="0" dirty="0" err="1">
                <a:effectLst/>
                <a:latin typeface="Cambria" panose="02040503050406030204" pitchFamily="18" charset="0"/>
              </a:rPr>
              <a:t>từ</a:t>
            </a:r>
            <a:r>
              <a:rPr lang="en-US" sz="4000" b="0" i="0" dirty="0">
                <a:effectLst/>
                <a:latin typeface="Cambria" panose="02040503050406030204" pitchFamily="18" charset="0"/>
              </a:rPr>
              <a:t> </a:t>
            </a:r>
            <a:r>
              <a:rPr lang="en-US" sz="4000" b="0" i="0" dirty="0" err="1">
                <a:effectLst/>
                <a:latin typeface="Cambria" panose="02040503050406030204" pitchFamily="18" charset="0"/>
              </a:rPr>
              <a:t>ngữ</a:t>
            </a:r>
            <a:r>
              <a:rPr lang="en-US" sz="4000" b="0" i="0" dirty="0">
                <a:effectLst/>
                <a:latin typeface="Cambria" panose="02040503050406030204" pitchFamily="18" charset="0"/>
              </a:rPr>
              <a:t> </a:t>
            </a:r>
            <a:r>
              <a:rPr lang="en-US" sz="4000" b="0" i="0" dirty="0" err="1">
                <a:effectLst/>
                <a:latin typeface="Cambria" panose="02040503050406030204" pitchFamily="18" charset="0"/>
              </a:rPr>
              <a:t>chỉ</a:t>
            </a:r>
            <a:r>
              <a:rPr lang="en-US" sz="4000" b="0" i="0" dirty="0">
                <a:effectLst/>
                <a:latin typeface="Cambria" panose="02040503050406030204" pitchFamily="18" charset="0"/>
              </a:rPr>
              <a:t> </a:t>
            </a:r>
            <a:r>
              <a:rPr lang="en-US" sz="4000" b="0" i="0" dirty="0" err="1">
                <a:effectLst/>
                <a:latin typeface="Cambria" panose="02040503050406030204" pitchFamily="18" charset="0"/>
              </a:rPr>
              <a:t>hoạt</a:t>
            </a:r>
            <a:r>
              <a:rPr lang="en-US" sz="4000" b="0" i="0" dirty="0">
                <a:effectLst/>
                <a:latin typeface="Cambria" panose="02040503050406030204" pitchFamily="18" charset="0"/>
              </a:rPr>
              <a:t> </a:t>
            </a:r>
            <a:r>
              <a:rPr lang="en-US" sz="4000" b="0" i="0" dirty="0" err="1">
                <a:effectLst/>
                <a:latin typeface="Cambria" panose="02040503050406030204" pitchFamily="18" charset="0"/>
              </a:rPr>
              <a:t>động</a:t>
            </a:r>
            <a:r>
              <a:rPr lang="en-US" sz="4000" b="0" i="0" dirty="0">
                <a:effectLst/>
                <a:latin typeface="Cambria" panose="02040503050406030204" pitchFamily="18" charset="0"/>
              </a:rPr>
              <a:t> </a:t>
            </a:r>
            <a:r>
              <a:rPr lang="en-US" sz="4000" b="0" i="0" dirty="0" err="1">
                <a:effectLst/>
                <a:latin typeface="Cambria" panose="02040503050406030204" pitchFamily="18" charset="0"/>
              </a:rPr>
              <a:t>của</a:t>
            </a:r>
            <a:r>
              <a:rPr lang="en-US" sz="4000" b="0" i="0" dirty="0">
                <a:effectLst/>
                <a:latin typeface="Cambria" panose="02040503050406030204" pitchFamily="18" charset="0"/>
              </a:rPr>
              <a:t> </a:t>
            </a:r>
            <a:r>
              <a:rPr lang="en-US" sz="4000" b="0" i="0" dirty="0" err="1">
                <a:effectLst/>
                <a:latin typeface="Cambria" panose="02040503050406030204" pitchFamily="18" charset="0"/>
              </a:rPr>
              <a:t>chú</a:t>
            </a:r>
            <a:r>
              <a:rPr lang="en-US" sz="4000" b="0" i="0" dirty="0">
                <a:effectLst/>
                <a:latin typeface="Cambria" panose="02040503050406030204" pitchFamily="18" charset="0"/>
              </a:rPr>
              <a:t> </a:t>
            </a:r>
            <a:r>
              <a:rPr lang="en-US" sz="4000" b="0" i="0" dirty="0" err="1">
                <a:effectLst/>
                <a:latin typeface="Cambria" panose="02040503050406030204" pitchFamily="18" charset="0"/>
              </a:rPr>
              <a:t>sẻ</a:t>
            </a:r>
            <a:r>
              <a:rPr lang="en-US" sz="4000" b="0" i="0" dirty="0">
                <a:effectLst/>
                <a:latin typeface="Cambria" panose="02040503050406030204" pitchFamily="18" charset="0"/>
              </a:rPr>
              <a:t> non </a:t>
            </a:r>
            <a:r>
              <a:rPr lang="en-US" sz="4000" b="0" i="0" dirty="0" err="1">
                <a:effectLst/>
                <a:latin typeface="Cambria" panose="02040503050406030204" pitchFamily="18" charset="0"/>
              </a:rPr>
              <a:t>trong</a:t>
            </a:r>
            <a:r>
              <a:rPr lang="en-US" sz="4000" b="0" i="0" dirty="0">
                <a:effectLst/>
                <a:latin typeface="Cambria" panose="02040503050406030204" pitchFamily="18" charset="0"/>
              </a:rPr>
              <a:t> </a:t>
            </a:r>
            <a:r>
              <a:rPr lang="en-US" sz="4000" b="0" i="0" dirty="0" err="1">
                <a:effectLst/>
                <a:latin typeface="Cambria" panose="02040503050406030204" pitchFamily="18" charset="0"/>
              </a:rPr>
              <a:t>câu</a:t>
            </a:r>
            <a:r>
              <a:rPr lang="en-US" sz="4000" b="0" i="0" dirty="0">
                <a:effectLst/>
                <a:latin typeface="Cambria" panose="02040503050406030204" pitchFamily="18" charset="0"/>
              </a:rPr>
              <a:t> </a:t>
            </a:r>
            <a:r>
              <a:rPr lang="en-US" sz="4000" b="0" i="0" dirty="0" err="1">
                <a:effectLst/>
                <a:latin typeface="Cambria" panose="02040503050406030204" pitchFamily="18" charset="0"/>
              </a:rPr>
              <a:t>chuyện</a:t>
            </a:r>
            <a:r>
              <a:rPr lang="en-US" sz="4000" b="0" i="0" dirty="0">
                <a:effectLst/>
                <a:latin typeface="Cambria" panose="02040503050406030204" pitchFamily="18" charset="0"/>
              </a:rPr>
              <a:t>: </a:t>
            </a:r>
            <a:r>
              <a:rPr lang="en-US" sz="4000" b="0" i="0" dirty="0" err="1">
                <a:effectLst/>
                <a:latin typeface="Cambria" panose="02040503050406030204" pitchFamily="18" charset="0"/>
              </a:rPr>
              <a:t>tập</a:t>
            </a:r>
            <a:r>
              <a:rPr lang="en-US" sz="4000" b="0" i="0" dirty="0">
                <a:effectLst/>
                <a:latin typeface="Cambria" panose="02040503050406030204" pitchFamily="18" charset="0"/>
              </a:rPr>
              <a:t> bay, </a:t>
            </a:r>
            <a:r>
              <a:rPr lang="en-US" sz="4000" b="0" i="0" dirty="0" err="1">
                <a:effectLst/>
                <a:latin typeface="Cambria" panose="02040503050406030204" pitchFamily="18" charset="0"/>
              </a:rPr>
              <a:t>chắp</a:t>
            </a:r>
            <a:r>
              <a:rPr lang="en-US" sz="4000" b="0" i="0" dirty="0">
                <a:effectLst/>
                <a:latin typeface="Cambria" panose="02040503050406030204" pitchFamily="18" charset="0"/>
              </a:rPr>
              <a:t> </a:t>
            </a:r>
            <a:r>
              <a:rPr lang="en-US" sz="4000" b="0" i="0" dirty="0" err="1">
                <a:effectLst/>
                <a:latin typeface="Cambria" panose="02040503050406030204" pitchFamily="18" charset="0"/>
              </a:rPr>
              <a:t>cánh</a:t>
            </a:r>
            <a:r>
              <a:rPr lang="en-US" sz="4000" b="0" i="0" dirty="0">
                <a:effectLst/>
                <a:latin typeface="Cambria" panose="02040503050406030204" pitchFamily="18" charset="0"/>
              </a:rPr>
              <a:t>, bay </a:t>
            </a:r>
            <a:r>
              <a:rPr lang="en-US" sz="4000" b="0" i="0" dirty="0" err="1">
                <a:effectLst/>
                <a:latin typeface="Cambria" panose="02040503050406030204" pitchFamily="18" charset="0"/>
              </a:rPr>
              <a:t>vù</a:t>
            </a:r>
            <a:r>
              <a:rPr lang="en-US" sz="4000" b="0" i="0" dirty="0">
                <a:effectLst/>
                <a:latin typeface="Cambria" panose="02040503050406030204" pitchFamily="18" charset="0"/>
              </a:rPr>
              <a:t>, </a:t>
            </a:r>
            <a:r>
              <a:rPr lang="en-US" sz="4000" b="0" i="0" dirty="0" err="1">
                <a:effectLst/>
                <a:latin typeface="Cambria" panose="02040503050406030204" pitchFamily="18" charset="0"/>
              </a:rPr>
              <a:t>đáp</a:t>
            </a:r>
            <a:r>
              <a:rPr lang="en-US" sz="4000" b="0" i="0" dirty="0">
                <a:effectLst/>
                <a:latin typeface="Cambria" panose="02040503050406030204" pitchFamily="18" charset="0"/>
              </a:rPr>
              <a:t> </a:t>
            </a:r>
            <a:r>
              <a:rPr lang="en-US" sz="4000" b="0" i="0" dirty="0" err="1">
                <a:effectLst/>
                <a:latin typeface="Cambria" panose="02040503050406030204" pitchFamily="18" charset="0"/>
              </a:rPr>
              <a:t>xuống</a:t>
            </a:r>
            <a:r>
              <a:rPr lang="en-US" sz="4000" b="0" i="0" dirty="0">
                <a:effectLst/>
                <a:latin typeface="Cambria" panose="02040503050406030204" pitchFamily="18" charset="0"/>
              </a:rPr>
              <a:t>, </a:t>
            </a:r>
            <a:r>
              <a:rPr lang="en-US" sz="4000" b="0" i="0" dirty="0" err="1">
                <a:effectLst/>
                <a:latin typeface="Cambria" panose="02040503050406030204" pitchFamily="18" charset="0"/>
              </a:rPr>
              <a:t>đứng</a:t>
            </a:r>
            <a:r>
              <a:rPr lang="en-US" sz="4000" b="0" i="0" dirty="0">
                <a:effectLst/>
                <a:latin typeface="Cambria" panose="02040503050406030204" pitchFamily="18" charset="0"/>
              </a:rPr>
              <a:t> </a:t>
            </a:r>
            <a:r>
              <a:rPr lang="en-US" sz="4000" b="0" i="0" dirty="0" err="1">
                <a:effectLst/>
                <a:latin typeface="Cambria" panose="02040503050406030204" pitchFamily="18" charset="0"/>
              </a:rPr>
              <a:t>vững</a:t>
            </a:r>
            <a:endParaRPr lang="en-VN" sz="4000" dirty="0">
              <a:latin typeface="Cambria" panose="02040503050406030204" pitchFamily="18" charset="0"/>
            </a:endParaRPr>
          </a:p>
        </p:txBody>
      </p:sp>
    </p:spTree>
    <p:extLst>
      <p:ext uri="{BB962C8B-B14F-4D97-AF65-F5344CB8AC3E}">
        <p14:creationId xmlns:p14="http://schemas.microsoft.com/office/powerpoint/2010/main" val="18509750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E3D90ACB-C2C2-CA43-ACBC-B96CB6246AB7}"/>
              </a:ext>
            </a:extLst>
          </p:cNvPr>
          <p:cNvSpPr/>
          <p:nvPr/>
        </p:nvSpPr>
        <p:spPr>
          <a:xfrm>
            <a:off x="166255" y="665018"/>
            <a:ext cx="8229600" cy="599555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8" name="Picture 7">
            <a:extLst>
              <a:ext uri="{FF2B5EF4-FFF2-40B4-BE49-F238E27FC236}">
                <a16:creationId xmlns:a16="http://schemas.microsoft.com/office/drawing/2014/main" id="{A93A5EC6-96CF-164A-8556-D0F6879BEB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2913" y="923130"/>
            <a:ext cx="4521777" cy="5479330"/>
          </a:xfrm>
          <a:prstGeom prst="rect">
            <a:avLst/>
          </a:prstGeom>
        </p:spPr>
      </p:pic>
      <p:pic>
        <p:nvPicPr>
          <p:cNvPr id="10" name="Picture 9">
            <a:extLst>
              <a:ext uri="{FF2B5EF4-FFF2-40B4-BE49-F238E27FC236}">
                <a16:creationId xmlns:a16="http://schemas.microsoft.com/office/drawing/2014/main" id="{898E11F5-A764-7E40-8579-C230B55861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755" y="1447800"/>
            <a:ext cx="7848600" cy="3962400"/>
          </a:xfrm>
          <a:prstGeom prst="rect">
            <a:avLst/>
          </a:prstGeom>
        </p:spPr>
      </p:pic>
    </p:spTree>
    <p:extLst>
      <p:ext uri="{BB962C8B-B14F-4D97-AF65-F5344CB8AC3E}">
        <p14:creationId xmlns:p14="http://schemas.microsoft.com/office/powerpoint/2010/main" val="288553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14" name="TextBox 13"/>
          <p:cNvSpPr txBox="1"/>
          <p:nvPr/>
        </p:nvSpPr>
        <p:spPr>
          <a:xfrm>
            <a:off x="5216236" y="3884525"/>
            <a:ext cx="6348903" cy="1200329"/>
          </a:xfrm>
          <a:prstGeom prst="rect">
            <a:avLst/>
          </a:prstGeom>
          <a:solidFill>
            <a:schemeClr val="accent1">
              <a:lumMod val="40000"/>
              <a:lumOff val="60000"/>
            </a:schemeClr>
          </a:solidFill>
          <a:ln w="28575">
            <a:solidFill>
              <a:schemeClr val="tx1"/>
            </a:solidFill>
            <a:prstDash val="dashDot"/>
          </a:ln>
        </p:spPr>
        <p:txBody>
          <a:bodyPr wrap="square" rtlCol="0">
            <a:spAutoFit/>
          </a:bodyPr>
          <a:lstStyle/>
          <a:p>
            <a:pPr algn="just"/>
            <a:r>
              <a:rPr lang="vi-VN" sz="3600" dirty="0">
                <a:latin typeface="Cambria" panose="02040503050406030204" pitchFamily="18" charset="0"/>
              </a:rPr>
              <a:t>Sẻ non rất yêu bằng lăng và </a:t>
            </a:r>
          </a:p>
          <a:p>
            <a:pPr algn="just"/>
            <a:r>
              <a:rPr lang="vi-VN" sz="3600" dirty="0">
                <a:latin typeface="Cambria" panose="02040503050406030204" pitchFamily="18" charset="0"/>
              </a:rPr>
              <a:t>bé Thơ.</a:t>
            </a:r>
          </a:p>
        </p:txBody>
      </p:sp>
      <p:sp>
        <p:nvSpPr>
          <p:cNvPr id="15" name="TextBox 14"/>
          <p:cNvSpPr txBox="1"/>
          <p:nvPr/>
        </p:nvSpPr>
        <p:spPr>
          <a:xfrm>
            <a:off x="5216233" y="2596017"/>
            <a:ext cx="6348906" cy="1200329"/>
          </a:xfrm>
          <a:prstGeom prst="rect">
            <a:avLst/>
          </a:prstGeom>
          <a:solidFill>
            <a:schemeClr val="accent1">
              <a:lumMod val="40000"/>
              <a:lumOff val="60000"/>
            </a:schemeClr>
          </a:solidFill>
          <a:ln w="28575">
            <a:solidFill>
              <a:schemeClr val="tx1"/>
            </a:solidFill>
            <a:prstDash val="dashDot"/>
          </a:ln>
        </p:spPr>
        <p:txBody>
          <a:bodyPr wrap="square" rtlCol="0">
            <a:spAutoFit/>
          </a:bodyPr>
          <a:lstStyle/>
          <a:p>
            <a:pPr algn="just"/>
            <a:r>
              <a:rPr lang="en-US" sz="3600" dirty="0">
                <a:latin typeface="Cambria" panose="02040503050406030204" pitchFamily="18" charset="0"/>
              </a:rPr>
              <a:t>Sao </a:t>
            </a:r>
            <a:r>
              <a:rPr lang="en-US" sz="3600" dirty="0" err="1">
                <a:latin typeface="Cambria" panose="02040503050406030204" pitchFamily="18" charset="0"/>
              </a:rPr>
              <a:t>lại</a:t>
            </a:r>
            <a:r>
              <a:rPr lang="en-US" sz="3600" dirty="0">
                <a:latin typeface="Cambria" panose="02040503050406030204" pitchFamily="18" charset="0"/>
              </a:rPr>
              <a:t> </a:t>
            </a:r>
            <a:r>
              <a:rPr lang="en-US" sz="3600" dirty="0" err="1">
                <a:latin typeface="Cambria" panose="02040503050406030204" pitchFamily="18" charset="0"/>
              </a:rPr>
              <a:t>có</a:t>
            </a:r>
            <a:r>
              <a:rPr lang="en-US" sz="3600" dirty="0">
                <a:latin typeface="Cambria" panose="02040503050406030204" pitchFamily="18" charset="0"/>
              </a:rPr>
              <a:t> </a:t>
            </a:r>
            <a:r>
              <a:rPr lang="en-US" sz="3600" dirty="0" err="1">
                <a:latin typeface="Cambria" panose="02040503050406030204" pitchFamily="18" charset="0"/>
              </a:rPr>
              <a:t>bông</a:t>
            </a:r>
            <a:r>
              <a:rPr lang="en-US" sz="3600" dirty="0">
                <a:latin typeface="Cambria" panose="02040503050406030204" pitchFamily="18" charset="0"/>
              </a:rPr>
              <a:t> </a:t>
            </a:r>
            <a:r>
              <a:rPr lang="en-US" sz="3600" dirty="0" err="1">
                <a:latin typeface="Cambria" panose="02040503050406030204" pitchFamily="18" charset="0"/>
              </a:rPr>
              <a:t>hoa</a:t>
            </a:r>
            <a:r>
              <a:rPr lang="en-US" sz="3600" dirty="0">
                <a:latin typeface="Cambria" panose="02040503050406030204" pitchFamily="18" charset="0"/>
              </a:rPr>
              <a:t> </a:t>
            </a:r>
            <a:r>
              <a:rPr lang="en-US" sz="3600" dirty="0" err="1">
                <a:latin typeface="Cambria" panose="02040503050406030204" pitchFamily="18" charset="0"/>
              </a:rPr>
              <a:t>bằng</a:t>
            </a:r>
            <a:r>
              <a:rPr lang="en-US" sz="3600" dirty="0">
                <a:latin typeface="Cambria" panose="02040503050406030204" pitchFamily="18" charset="0"/>
              </a:rPr>
              <a:t> </a:t>
            </a:r>
            <a:r>
              <a:rPr lang="en-US" sz="3600" dirty="0" err="1">
                <a:latin typeface="Cambria" panose="02040503050406030204" pitchFamily="18" charset="0"/>
              </a:rPr>
              <a:t>lăng</a:t>
            </a:r>
            <a:r>
              <a:rPr lang="en-US" sz="3600" dirty="0">
                <a:latin typeface="Cambria" panose="02040503050406030204" pitchFamily="18" charset="0"/>
              </a:rPr>
              <a:t> </a:t>
            </a:r>
            <a:r>
              <a:rPr lang="en-US" sz="3600" dirty="0" err="1">
                <a:latin typeface="Cambria" panose="02040503050406030204" pitchFamily="18" charset="0"/>
              </a:rPr>
              <a:t>nở</a:t>
            </a:r>
            <a:r>
              <a:rPr lang="en-US" sz="3600" dirty="0">
                <a:latin typeface="Cambria" panose="02040503050406030204" pitchFamily="18" charset="0"/>
              </a:rPr>
              <a:t> </a:t>
            </a:r>
            <a:r>
              <a:rPr lang="en-US" sz="3600" dirty="0" err="1">
                <a:latin typeface="Cambria" panose="02040503050406030204" pitchFamily="18" charset="0"/>
              </a:rPr>
              <a:t>muộn</a:t>
            </a:r>
            <a:r>
              <a:rPr lang="en-US" sz="3600" dirty="0">
                <a:latin typeface="Cambria" panose="02040503050406030204" pitchFamily="18" charset="0"/>
              </a:rPr>
              <a:t> </a:t>
            </a:r>
            <a:r>
              <a:rPr lang="en-US" sz="3600" dirty="0" err="1">
                <a:latin typeface="Cambria" panose="02040503050406030204" pitchFamily="18" charset="0"/>
              </a:rPr>
              <a:t>thế</a:t>
            </a:r>
            <a:r>
              <a:rPr lang="en-US" sz="3600" dirty="0">
                <a:latin typeface="Cambria" panose="02040503050406030204" pitchFamily="18" charset="0"/>
              </a:rPr>
              <a:t> kia?</a:t>
            </a:r>
            <a:endParaRPr lang="vi-VN" sz="3600" dirty="0">
              <a:latin typeface="Cambria" panose="02040503050406030204" pitchFamily="18" charset="0"/>
            </a:endParaRPr>
          </a:p>
        </p:txBody>
      </p:sp>
      <p:sp>
        <p:nvSpPr>
          <p:cNvPr id="18" name="TextBox 17"/>
          <p:cNvSpPr txBox="1"/>
          <p:nvPr/>
        </p:nvSpPr>
        <p:spPr>
          <a:xfrm>
            <a:off x="5216234" y="1854971"/>
            <a:ext cx="6348905" cy="646331"/>
          </a:xfrm>
          <a:prstGeom prst="rect">
            <a:avLst/>
          </a:prstGeom>
          <a:solidFill>
            <a:schemeClr val="accent1">
              <a:lumMod val="40000"/>
              <a:lumOff val="60000"/>
            </a:schemeClr>
          </a:solidFill>
          <a:ln w="28575">
            <a:solidFill>
              <a:schemeClr val="tx1"/>
            </a:solidFill>
            <a:prstDash val="dashDot"/>
          </a:ln>
        </p:spPr>
        <p:txBody>
          <a:bodyPr wrap="square" rtlCol="0">
            <a:spAutoFit/>
          </a:bodyPr>
          <a:lstStyle/>
          <a:p>
            <a:pPr algn="just"/>
            <a:r>
              <a:rPr lang="en-US" sz="3600" dirty="0" err="1">
                <a:latin typeface="Cambria" panose="02040503050406030204" pitchFamily="18" charset="0"/>
              </a:rPr>
              <a:t>Bông</a:t>
            </a:r>
            <a:r>
              <a:rPr lang="en-US" sz="3600" dirty="0">
                <a:latin typeface="Cambria" panose="02040503050406030204" pitchFamily="18" charset="0"/>
              </a:rPr>
              <a:t> </a:t>
            </a:r>
            <a:r>
              <a:rPr lang="en-US" sz="3600" dirty="0" err="1">
                <a:latin typeface="Cambria" panose="02040503050406030204" pitchFamily="18" charset="0"/>
              </a:rPr>
              <a:t>hoa</a:t>
            </a:r>
            <a:r>
              <a:rPr lang="en-US" sz="3600" dirty="0">
                <a:latin typeface="Cambria" panose="02040503050406030204" pitchFamily="18" charset="0"/>
              </a:rPr>
              <a:t> </a:t>
            </a:r>
            <a:r>
              <a:rPr lang="en-US" sz="3600" dirty="0" err="1">
                <a:latin typeface="Cambria" panose="02040503050406030204" pitchFamily="18" charset="0"/>
              </a:rPr>
              <a:t>bằng</a:t>
            </a:r>
            <a:r>
              <a:rPr lang="en-US" sz="3600" dirty="0">
                <a:latin typeface="Cambria" panose="02040503050406030204" pitchFamily="18" charset="0"/>
              </a:rPr>
              <a:t> </a:t>
            </a:r>
            <a:r>
              <a:rPr lang="en-US" sz="3600" dirty="0" err="1">
                <a:latin typeface="Cambria" panose="02040503050406030204" pitchFamily="18" charset="0"/>
              </a:rPr>
              <a:t>lăng</a:t>
            </a:r>
            <a:r>
              <a:rPr lang="en-US" sz="3600" dirty="0">
                <a:latin typeface="Cambria" panose="02040503050406030204" pitchFamily="18" charset="0"/>
              </a:rPr>
              <a:t> </a:t>
            </a:r>
            <a:r>
              <a:rPr lang="en-US" sz="3600" dirty="0" err="1">
                <a:latin typeface="Cambria" panose="02040503050406030204" pitchFamily="18" charset="0"/>
              </a:rPr>
              <a:t>đẹp</a:t>
            </a:r>
            <a:r>
              <a:rPr lang="en-US" sz="3600" dirty="0">
                <a:latin typeface="Cambria" panose="02040503050406030204" pitchFamily="18" charset="0"/>
              </a:rPr>
              <a:t> </a:t>
            </a:r>
            <a:r>
              <a:rPr lang="en-US" sz="3600" dirty="0" err="1">
                <a:latin typeface="Cambria" panose="02040503050406030204" pitchFamily="18" charset="0"/>
              </a:rPr>
              <a:t>quá</a:t>
            </a:r>
            <a:r>
              <a:rPr lang="en-US" sz="3600" dirty="0">
                <a:latin typeface="Cambria" panose="02040503050406030204" pitchFamily="18" charset="0"/>
              </a:rPr>
              <a:t>!</a:t>
            </a:r>
            <a:endParaRPr lang="vi-VN" sz="6600" dirty="0">
              <a:latin typeface="Cambria" panose="02040503050406030204" pitchFamily="18" charset="0"/>
            </a:endParaRPr>
          </a:p>
        </p:txBody>
      </p:sp>
      <p:sp>
        <p:nvSpPr>
          <p:cNvPr id="20" name="Rounded Rectangle 19">
            <a:extLst>
              <a:ext uri="{FF2B5EF4-FFF2-40B4-BE49-F238E27FC236}">
                <a16:creationId xmlns:a16="http://schemas.microsoft.com/office/drawing/2014/main" id="{B8E1EEB2-BAF4-C248-B607-4545409E8A52}"/>
              </a:ext>
            </a:extLst>
          </p:cNvPr>
          <p:cNvSpPr/>
          <p:nvPr/>
        </p:nvSpPr>
        <p:spPr>
          <a:xfrm>
            <a:off x="872835" y="767444"/>
            <a:ext cx="10692306" cy="783193"/>
          </a:xfrm>
          <a:prstGeom prst="roundRect">
            <a:avLst/>
          </a:prstGeom>
          <a:ln w="38100"/>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4000" b="1" dirty="0">
                <a:solidFill>
                  <a:srgbClr val="C00000"/>
                </a:solidFill>
                <a:latin typeface="Cambria" panose="02040503050406030204" pitchFamily="18" charset="0"/>
              </a:rPr>
              <a:t>9. </a:t>
            </a:r>
            <a:r>
              <a:rPr lang="en-US" sz="4000" b="1" dirty="0" err="1">
                <a:solidFill>
                  <a:srgbClr val="C00000"/>
                </a:solidFill>
                <a:latin typeface="Cambria" panose="02040503050406030204" pitchFamily="18" charset="0"/>
              </a:rPr>
              <a:t>Mỗi</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câu</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dưới</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đây</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thuộc</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kiểu</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câu</a:t>
            </a:r>
            <a:r>
              <a:rPr lang="en-US" sz="4000" b="1" dirty="0">
                <a:solidFill>
                  <a:srgbClr val="C00000"/>
                </a:solidFill>
                <a:latin typeface="Cambria" panose="02040503050406030204" pitchFamily="18" charset="0"/>
              </a:rPr>
              <a:t> </a:t>
            </a:r>
            <a:r>
              <a:rPr lang="en-US" sz="4000" b="1" dirty="0" err="1">
                <a:solidFill>
                  <a:srgbClr val="C00000"/>
                </a:solidFill>
                <a:latin typeface="Cambria" panose="02040503050406030204" pitchFamily="18" charset="0"/>
              </a:rPr>
              <a:t>gì</a:t>
            </a:r>
            <a:endParaRPr lang="vi-VN" dirty="0"/>
          </a:p>
        </p:txBody>
      </p:sp>
      <p:sp>
        <p:nvSpPr>
          <p:cNvPr id="7" name="TextBox 6">
            <a:extLst>
              <a:ext uri="{FF2B5EF4-FFF2-40B4-BE49-F238E27FC236}">
                <a16:creationId xmlns:a16="http://schemas.microsoft.com/office/drawing/2014/main" id="{3D49C4AB-693D-B547-AC14-F5F54E09993B}"/>
              </a:ext>
            </a:extLst>
          </p:cNvPr>
          <p:cNvSpPr txBox="1"/>
          <p:nvPr/>
        </p:nvSpPr>
        <p:spPr>
          <a:xfrm>
            <a:off x="626861" y="1845743"/>
            <a:ext cx="3924358" cy="707886"/>
          </a:xfrm>
          <a:prstGeom prst="rect">
            <a:avLst/>
          </a:prstGeom>
          <a:solidFill>
            <a:schemeClr val="accent1">
              <a:lumMod val="40000"/>
              <a:lumOff val="60000"/>
            </a:schemeClr>
          </a:solidFill>
          <a:ln w="28575">
            <a:solidFill>
              <a:schemeClr val="tx1"/>
            </a:solidFill>
            <a:prstDash val="dashDot"/>
          </a:ln>
        </p:spPr>
        <p:txBody>
          <a:bodyPr wrap="square" rtlCol="0">
            <a:spAutoFit/>
          </a:bodyPr>
          <a:lstStyle/>
          <a:p>
            <a:pPr algn="ctr"/>
            <a:r>
              <a:rPr lang="en-US" sz="4000" dirty="0" err="1">
                <a:latin typeface="Cambria" panose="02040503050406030204" pitchFamily="18" charset="0"/>
              </a:rPr>
              <a:t>Câu</a:t>
            </a:r>
            <a:r>
              <a:rPr lang="en-US" sz="4000" dirty="0">
                <a:latin typeface="Cambria" panose="02040503050406030204" pitchFamily="18" charset="0"/>
              </a:rPr>
              <a:t> </a:t>
            </a:r>
            <a:r>
              <a:rPr lang="en-US" sz="4000" dirty="0" err="1">
                <a:latin typeface="Cambria" panose="02040503050406030204" pitchFamily="18" charset="0"/>
              </a:rPr>
              <a:t>kể</a:t>
            </a:r>
            <a:endParaRPr lang="vi-VN" sz="4000" dirty="0">
              <a:latin typeface="Cambria" panose="02040503050406030204" pitchFamily="18" charset="0"/>
            </a:endParaRPr>
          </a:p>
        </p:txBody>
      </p:sp>
      <p:sp>
        <p:nvSpPr>
          <p:cNvPr id="9" name="TextBox 8">
            <a:extLst>
              <a:ext uri="{FF2B5EF4-FFF2-40B4-BE49-F238E27FC236}">
                <a16:creationId xmlns:a16="http://schemas.microsoft.com/office/drawing/2014/main" id="{AFADC210-812C-D948-A892-1127D76191C8}"/>
              </a:ext>
            </a:extLst>
          </p:cNvPr>
          <p:cNvSpPr txBox="1"/>
          <p:nvPr/>
        </p:nvSpPr>
        <p:spPr>
          <a:xfrm>
            <a:off x="626861" y="2941297"/>
            <a:ext cx="3924358" cy="707886"/>
          </a:xfrm>
          <a:prstGeom prst="rect">
            <a:avLst/>
          </a:prstGeom>
          <a:solidFill>
            <a:schemeClr val="accent1">
              <a:lumMod val="40000"/>
              <a:lumOff val="60000"/>
            </a:schemeClr>
          </a:solidFill>
          <a:ln w="28575">
            <a:solidFill>
              <a:schemeClr val="tx1"/>
            </a:solidFill>
            <a:prstDash val="dashDot"/>
          </a:ln>
        </p:spPr>
        <p:txBody>
          <a:bodyPr wrap="square" rtlCol="0">
            <a:spAutoFit/>
          </a:bodyPr>
          <a:lstStyle/>
          <a:p>
            <a:pPr algn="ctr"/>
            <a:r>
              <a:rPr lang="en-US" sz="4000" dirty="0" err="1">
                <a:latin typeface="Cambria" panose="02040503050406030204" pitchFamily="18" charset="0"/>
              </a:rPr>
              <a:t>Câu</a:t>
            </a:r>
            <a:r>
              <a:rPr lang="en-US" sz="4000" dirty="0">
                <a:latin typeface="Cambria" panose="02040503050406030204" pitchFamily="18" charset="0"/>
              </a:rPr>
              <a:t> </a:t>
            </a:r>
            <a:r>
              <a:rPr lang="en-US" sz="4000" dirty="0" err="1">
                <a:latin typeface="Cambria" panose="02040503050406030204" pitchFamily="18" charset="0"/>
              </a:rPr>
              <a:t>hỏi</a:t>
            </a:r>
            <a:endParaRPr lang="vi-VN" sz="4000" dirty="0">
              <a:latin typeface="Cambria" panose="02040503050406030204" pitchFamily="18" charset="0"/>
            </a:endParaRPr>
          </a:p>
        </p:txBody>
      </p:sp>
      <p:sp>
        <p:nvSpPr>
          <p:cNvPr id="10" name="TextBox 9">
            <a:extLst>
              <a:ext uri="{FF2B5EF4-FFF2-40B4-BE49-F238E27FC236}">
                <a16:creationId xmlns:a16="http://schemas.microsoft.com/office/drawing/2014/main" id="{FB5BF807-6985-544C-A3BC-F9B9C38A8946}"/>
              </a:ext>
            </a:extLst>
          </p:cNvPr>
          <p:cNvSpPr txBox="1"/>
          <p:nvPr/>
        </p:nvSpPr>
        <p:spPr>
          <a:xfrm>
            <a:off x="626861" y="5084854"/>
            <a:ext cx="3924358" cy="707886"/>
          </a:xfrm>
          <a:prstGeom prst="rect">
            <a:avLst/>
          </a:prstGeom>
          <a:solidFill>
            <a:schemeClr val="accent1">
              <a:lumMod val="40000"/>
              <a:lumOff val="60000"/>
            </a:schemeClr>
          </a:solidFill>
          <a:ln w="28575">
            <a:solidFill>
              <a:schemeClr val="tx1"/>
            </a:solidFill>
            <a:prstDash val="dashDot"/>
          </a:ln>
        </p:spPr>
        <p:txBody>
          <a:bodyPr wrap="square" rtlCol="0">
            <a:spAutoFit/>
          </a:bodyPr>
          <a:lstStyle/>
          <a:p>
            <a:pPr algn="ctr"/>
            <a:r>
              <a:rPr lang="en-US" sz="4000" dirty="0" err="1">
                <a:latin typeface="Cambria" panose="02040503050406030204" pitchFamily="18" charset="0"/>
              </a:rPr>
              <a:t>Câu</a:t>
            </a:r>
            <a:r>
              <a:rPr lang="en-US" sz="4000" dirty="0">
                <a:latin typeface="Cambria" panose="02040503050406030204" pitchFamily="18" charset="0"/>
              </a:rPr>
              <a:t> </a:t>
            </a:r>
            <a:r>
              <a:rPr lang="en-US" sz="4000" dirty="0" err="1">
                <a:latin typeface="Cambria" panose="02040503050406030204" pitchFamily="18" charset="0"/>
              </a:rPr>
              <a:t>khiến</a:t>
            </a:r>
            <a:endParaRPr lang="vi-VN" sz="4000" dirty="0">
              <a:latin typeface="Cambria" panose="02040503050406030204" pitchFamily="18" charset="0"/>
            </a:endParaRPr>
          </a:p>
        </p:txBody>
      </p:sp>
      <p:cxnSp>
        <p:nvCxnSpPr>
          <p:cNvPr id="3" name="Straight Arrow Connector 2">
            <a:extLst>
              <a:ext uri="{FF2B5EF4-FFF2-40B4-BE49-F238E27FC236}">
                <a16:creationId xmlns:a16="http://schemas.microsoft.com/office/drawing/2014/main" id="{1E35D676-E0CA-C442-B4ED-2B5B72385C7E}"/>
              </a:ext>
            </a:extLst>
          </p:cNvPr>
          <p:cNvCxnSpPr>
            <a:cxnSpLocks/>
            <a:stCxn id="7" idx="3"/>
          </p:cNvCxnSpPr>
          <p:nvPr/>
        </p:nvCxnSpPr>
        <p:spPr>
          <a:xfrm>
            <a:off x="4551219" y="2199686"/>
            <a:ext cx="665013" cy="238128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65600D4-CC6E-BC41-8F35-EA20E42F8912}"/>
              </a:ext>
            </a:extLst>
          </p:cNvPr>
          <p:cNvCxnSpPr>
            <a:cxnSpLocks/>
            <a:stCxn id="9" idx="3"/>
            <a:endCxn id="15" idx="1"/>
          </p:cNvCxnSpPr>
          <p:nvPr/>
        </p:nvCxnSpPr>
        <p:spPr>
          <a:xfrm flipV="1">
            <a:off x="4551219" y="3196182"/>
            <a:ext cx="665014" cy="9905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81F5627-2B9A-274D-92EE-FF267F5979A8}"/>
              </a:ext>
            </a:extLst>
          </p:cNvPr>
          <p:cNvCxnSpPr>
            <a:cxnSpLocks/>
            <a:stCxn id="10" idx="3"/>
          </p:cNvCxnSpPr>
          <p:nvPr/>
        </p:nvCxnSpPr>
        <p:spPr>
          <a:xfrm>
            <a:off x="4551219" y="5438797"/>
            <a:ext cx="665013" cy="53006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8AFA0CE-4394-9248-9DFF-9CCD1BDF41A2}"/>
              </a:ext>
            </a:extLst>
          </p:cNvPr>
          <p:cNvSpPr txBox="1"/>
          <p:nvPr/>
        </p:nvSpPr>
        <p:spPr>
          <a:xfrm>
            <a:off x="5216233" y="5260978"/>
            <a:ext cx="6348903" cy="1200329"/>
          </a:xfrm>
          <a:prstGeom prst="rect">
            <a:avLst/>
          </a:prstGeom>
          <a:solidFill>
            <a:schemeClr val="accent1">
              <a:lumMod val="40000"/>
              <a:lumOff val="60000"/>
            </a:schemeClr>
          </a:solidFill>
          <a:ln w="28575">
            <a:solidFill>
              <a:schemeClr val="tx1"/>
            </a:solidFill>
            <a:prstDash val="dashDot"/>
          </a:ln>
        </p:spPr>
        <p:txBody>
          <a:bodyPr wrap="square" rtlCol="0">
            <a:spAutoFit/>
          </a:bodyPr>
          <a:lstStyle/>
          <a:p>
            <a:pPr algn="just"/>
            <a:r>
              <a:rPr lang="vi-VN" sz="3600" dirty="0">
                <a:latin typeface="Cambria" panose="02040503050406030204" pitchFamily="18" charset="0"/>
              </a:rPr>
              <a:t>Sẻ non hãy giúp bé thơ nhìn thấy bằng lăng nở hoa đi!</a:t>
            </a:r>
          </a:p>
        </p:txBody>
      </p:sp>
      <p:sp>
        <p:nvSpPr>
          <p:cNvPr id="21" name="TextBox 20">
            <a:extLst>
              <a:ext uri="{FF2B5EF4-FFF2-40B4-BE49-F238E27FC236}">
                <a16:creationId xmlns:a16="http://schemas.microsoft.com/office/drawing/2014/main" id="{889007C1-8751-0741-AA7E-4CD3CDEBA2F6}"/>
              </a:ext>
            </a:extLst>
          </p:cNvPr>
          <p:cNvSpPr txBox="1"/>
          <p:nvPr/>
        </p:nvSpPr>
        <p:spPr>
          <a:xfrm>
            <a:off x="626861" y="4050906"/>
            <a:ext cx="3924358" cy="707886"/>
          </a:xfrm>
          <a:prstGeom prst="rect">
            <a:avLst/>
          </a:prstGeom>
          <a:solidFill>
            <a:schemeClr val="accent1">
              <a:lumMod val="40000"/>
              <a:lumOff val="60000"/>
            </a:schemeClr>
          </a:solidFill>
          <a:ln w="28575">
            <a:solidFill>
              <a:schemeClr val="tx1"/>
            </a:solidFill>
            <a:prstDash val="dashDot"/>
          </a:ln>
        </p:spPr>
        <p:txBody>
          <a:bodyPr wrap="square" rtlCol="0">
            <a:spAutoFit/>
          </a:bodyPr>
          <a:lstStyle/>
          <a:p>
            <a:pPr algn="ctr"/>
            <a:r>
              <a:rPr lang="en-US" sz="4000" dirty="0" err="1">
                <a:latin typeface="Cambria" panose="02040503050406030204" pitchFamily="18" charset="0"/>
              </a:rPr>
              <a:t>Câu</a:t>
            </a:r>
            <a:r>
              <a:rPr lang="en-US" sz="4000" dirty="0">
                <a:latin typeface="Cambria" panose="02040503050406030204" pitchFamily="18" charset="0"/>
              </a:rPr>
              <a:t> </a:t>
            </a:r>
            <a:r>
              <a:rPr lang="en-US" sz="4000" dirty="0" err="1">
                <a:latin typeface="Cambria" panose="02040503050406030204" pitchFamily="18" charset="0"/>
              </a:rPr>
              <a:t>cảm</a:t>
            </a:r>
            <a:endParaRPr lang="vi-VN" sz="4000" dirty="0">
              <a:latin typeface="Cambria" panose="02040503050406030204" pitchFamily="18" charset="0"/>
            </a:endParaRPr>
          </a:p>
        </p:txBody>
      </p:sp>
      <p:cxnSp>
        <p:nvCxnSpPr>
          <p:cNvPr id="23" name="Straight Arrow Connector 22">
            <a:extLst>
              <a:ext uri="{FF2B5EF4-FFF2-40B4-BE49-F238E27FC236}">
                <a16:creationId xmlns:a16="http://schemas.microsoft.com/office/drawing/2014/main" id="{4BA809FE-29D4-8F40-B3B3-FDAE7A9715A0}"/>
              </a:ext>
            </a:extLst>
          </p:cNvPr>
          <p:cNvCxnSpPr>
            <a:cxnSpLocks/>
            <a:stCxn id="21" idx="3"/>
            <a:endCxn id="18" idx="1"/>
          </p:cNvCxnSpPr>
          <p:nvPr/>
        </p:nvCxnSpPr>
        <p:spPr>
          <a:xfrm flipV="1">
            <a:off x="4551219" y="2178137"/>
            <a:ext cx="665015" cy="222671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96874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randombar(horizontal)">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randombar(horizont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randombar(horizontal)">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8" grpId="0" animBg="1"/>
      <p:bldP spid="20" grpId="0" animBg="1"/>
      <p:bldP spid="7" grpId="0" animBg="1"/>
      <p:bldP spid="9" grpId="0" animBg="1"/>
      <p:bldP spid="10" grpId="0" animBg="1"/>
      <p:bldP spid="17"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7" name="Cloud 6">
            <a:extLst>
              <a:ext uri="{FF2B5EF4-FFF2-40B4-BE49-F238E27FC236}">
                <a16:creationId xmlns:a16="http://schemas.microsoft.com/office/drawing/2014/main" id="{F7A64A01-6AF7-E34D-8C30-97099374C6F4}"/>
              </a:ext>
            </a:extLst>
          </p:cNvPr>
          <p:cNvSpPr/>
          <p:nvPr/>
        </p:nvSpPr>
        <p:spPr>
          <a:xfrm>
            <a:off x="2425224" y="815187"/>
            <a:ext cx="7341547" cy="5232322"/>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Google Shape;466;p28">
            <a:extLst>
              <a:ext uri="{FF2B5EF4-FFF2-40B4-BE49-F238E27FC236}">
                <a16:creationId xmlns:a16="http://schemas.microsoft.com/office/drawing/2014/main" id="{340574F3-8828-004E-B5D8-2EE76DD92BFF}"/>
              </a:ext>
            </a:extLst>
          </p:cNvPr>
          <p:cNvSpPr txBox="1">
            <a:spLocks/>
          </p:cNvSpPr>
          <p:nvPr/>
        </p:nvSpPr>
        <p:spPr>
          <a:xfrm>
            <a:off x="2169593" y="2364550"/>
            <a:ext cx="7852807" cy="2886503"/>
          </a:xfrm>
          <a:prstGeom prst="rect">
            <a:avLst/>
          </a:prstGeom>
          <a:ln>
            <a:noFill/>
          </a:ln>
        </p:spPr>
        <p:txBody>
          <a:bodyPr spcFirstLastPara="1" vert="horz" wrap="square" lIns="91425" tIns="91425" rIns="91425" bIns="9142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16600" dirty="0">
                <a:ln w="22225">
                  <a:solidFill>
                    <a:srgbClr val="000000"/>
                  </a:solidFill>
                </a:ln>
                <a:solidFill>
                  <a:srgbClr val="FFC000"/>
                </a:solidFill>
                <a:latin typeface="#9Slide07 Cadena" panose="02000503000000020004" pitchFamily="2" charset="77"/>
                <a:cs typeface="#9Slide05 Pattaya" pitchFamily="2" charset="-34"/>
              </a:rPr>
              <a:t>VIẾT</a:t>
            </a:r>
            <a:endParaRPr lang="en-US" sz="16600" dirty="0">
              <a:ln w="22225">
                <a:solidFill>
                  <a:srgbClr val="000000"/>
                </a:solidFill>
              </a:ln>
              <a:solidFill>
                <a:srgbClr val="FF0000"/>
              </a:solidFill>
              <a:latin typeface="#9Slide07 Cadena" panose="02000503000000020004" pitchFamily="2" charset="77"/>
              <a:cs typeface="#9Slide05 Pattaya" pitchFamily="2" charset="-34"/>
            </a:endParaRPr>
          </a:p>
        </p:txBody>
      </p:sp>
      <p:sp>
        <p:nvSpPr>
          <p:cNvPr id="3" name="Up Ribbon 2">
            <a:extLst>
              <a:ext uri="{FF2B5EF4-FFF2-40B4-BE49-F238E27FC236}">
                <a16:creationId xmlns:a16="http://schemas.microsoft.com/office/drawing/2014/main" id="{7454FADB-AAAD-2540-B98D-EC6F0F46BB64}"/>
              </a:ext>
            </a:extLst>
          </p:cNvPr>
          <p:cNvSpPr/>
          <p:nvPr/>
        </p:nvSpPr>
        <p:spPr>
          <a:xfrm>
            <a:off x="3725783" y="1103844"/>
            <a:ext cx="4740432" cy="972049"/>
          </a:xfrm>
          <a:prstGeom prst="ribbon2">
            <a:avLst>
              <a:gd name="adj1" fmla="val 16667"/>
              <a:gd name="adj2" fmla="val 71920"/>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latin typeface="#9Slide04 Tinos Bold" panose="02020803070505020304" pitchFamily="18" charset="0"/>
                <a:ea typeface="#9Slide04 Tinos Bold" panose="02020803070505020304" pitchFamily="18" charset="0"/>
                <a:cs typeface="#9Slide04 Tinos Bold" panose="02020803070505020304" pitchFamily="18" charset="0"/>
              </a:rPr>
              <a:t>HẠT ĐỘNG 2</a:t>
            </a:r>
          </a:p>
        </p:txBody>
      </p:sp>
    </p:spTree>
    <p:extLst>
      <p:ext uri="{BB962C8B-B14F-4D97-AF65-F5344CB8AC3E}">
        <p14:creationId xmlns:p14="http://schemas.microsoft.com/office/powerpoint/2010/main" val="2581862614"/>
      </p:ext>
    </p:extLst>
  </p:cSld>
  <p:clrMapOvr>
    <a:masterClrMapping/>
  </p:clrMapOvr>
  <p:transition spd="slow">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AD07A"/>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C408C36-8448-5146-8918-E5740A996ED1}"/>
              </a:ext>
            </a:extLst>
          </p:cNvPr>
          <p:cNvSpPr/>
          <p:nvPr/>
        </p:nvSpPr>
        <p:spPr>
          <a:xfrm>
            <a:off x="214745" y="207818"/>
            <a:ext cx="11817928" cy="6442363"/>
          </a:xfrm>
          <a:prstGeom prst="rect">
            <a:avLst/>
          </a:prstGeom>
          <a:solidFill>
            <a:srgbClr val="F3E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 name="Rounded Rectangle 1"/>
          <p:cNvSpPr/>
          <p:nvPr/>
        </p:nvSpPr>
        <p:spPr>
          <a:xfrm>
            <a:off x="949036" y="475481"/>
            <a:ext cx="10799618" cy="919401"/>
          </a:xfrm>
          <a:prstGeom prst="roundRect">
            <a:avLst/>
          </a:prstGeom>
          <a:ln w="38100"/>
        </p:spPr>
        <p:style>
          <a:lnRef idx="2">
            <a:schemeClr val="dk1"/>
          </a:lnRef>
          <a:fillRef idx="1">
            <a:schemeClr val="lt1"/>
          </a:fillRef>
          <a:effectRef idx="0">
            <a:schemeClr val="dk1"/>
          </a:effectRef>
          <a:fontRef idx="minor">
            <a:schemeClr val="dk1"/>
          </a:fontRef>
        </p:style>
        <p:txBody>
          <a:bodyPr wrap="square">
            <a:spAutoFit/>
          </a:bodyPr>
          <a:lstStyle/>
          <a:p>
            <a:pPr algn="ctr"/>
            <a:r>
              <a:rPr lang="vi-VN" sz="4800" b="1" dirty="0">
                <a:solidFill>
                  <a:srgbClr val="C00000"/>
                </a:solidFill>
                <a:latin typeface="Cambria" panose="02040503050406030204" pitchFamily="18" charset="0"/>
              </a:rPr>
              <a:t>NGHE VIẾT: Gió (3 khổ thơ đầu)</a:t>
            </a:r>
            <a:endParaRPr lang="vi-VN" sz="4400" dirty="0">
              <a:latin typeface="Cambria" panose="02040503050406030204" pitchFamily="18" charset="0"/>
            </a:endParaRPr>
          </a:p>
        </p:txBody>
      </p:sp>
      <p:pic>
        <p:nvPicPr>
          <p:cNvPr id="8" name="Picture 7">
            <a:extLst>
              <a:ext uri="{FF2B5EF4-FFF2-40B4-BE49-F238E27FC236}">
                <a16:creationId xmlns:a16="http://schemas.microsoft.com/office/drawing/2014/main" id="{9D9F93AA-78B2-3343-9FFA-6962E2C498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36" y="-101409"/>
            <a:ext cx="1517073" cy="1769918"/>
          </a:xfrm>
          <a:prstGeom prst="rect">
            <a:avLst/>
          </a:prstGeom>
        </p:spPr>
      </p:pic>
      <p:sp>
        <p:nvSpPr>
          <p:cNvPr id="9" name="TextBox 8">
            <a:extLst>
              <a:ext uri="{FF2B5EF4-FFF2-40B4-BE49-F238E27FC236}">
                <a16:creationId xmlns:a16="http://schemas.microsoft.com/office/drawing/2014/main" id="{46FB56A2-BA33-BF47-8428-8AF7CB5025FD}"/>
              </a:ext>
            </a:extLst>
          </p:cNvPr>
          <p:cNvSpPr txBox="1"/>
          <p:nvPr/>
        </p:nvSpPr>
        <p:spPr>
          <a:xfrm>
            <a:off x="2840182" y="1452597"/>
            <a:ext cx="6567054" cy="584775"/>
          </a:xfrm>
          <a:prstGeom prst="rect">
            <a:avLst/>
          </a:prstGeom>
          <a:noFill/>
        </p:spPr>
        <p:txBody>
          <a:bodyPr wrap="square" rtlCol="0">
            <a:spAutoFit/>
          </a:bodyPr>
          <a:lstStyle/>
          <a:p>
            <a:pPr algn="ctr"/>
            <a:r>
              <a:rPr lang="en-VN" sz="3200" b="1" dirty="0">
                <a:solidFill>
                  <a:srgbClr val="C00000"/>
                </a:solidFill>
                <a:latin typeface="Cambria" panose="02040503050406030204" pitchFamily="18" charset="0"/>
              </a:rPr>
              <a:t>Gió</a:t>
            </a:r>
          </a:p>
        </p:txBody>
      </p:sp>
      <p:sp>
        <p:nvSpPr>
          <p:cNvPr id="10" name="TextBox 9">
            <a:extLst>
              <a:ext uri="{FF2B5EF4-FFF2-40B4-BE49-F238E27FC236}">
                <a16:creationId xmlns:a16="http://schemas.microsoft.com/office/drawing/2014/main" id="{4C613C5B-99E1-1E40-A570-8855853EC72E}"/>
              </a:ext>
            </a:extLst>
          </p:cNvPr>
          <p:cNvSpPr txBox="1"/>
          <p:nvPr/>
        </p:nvSpPr>
        <p:spPr>
          <a:xfrm>
            <a:off x="1482437" y="2037372"/>
            <a:ext cx="4010891" cy="3970318"/>
          </a:xfrm>
          <a:prstGeom prst="rect">
            <a:avLst/>
          </a:prstGeom>
          <a:noFill/>
        </p:spPr>
        <p:txBody>
          <a:bodyPr wrap="square" rtlCol="0">
            <a:spAutoFit/>
          </a:bodyPr>
          <a:lstStyle/>
          <a:p>
            <a:pPr algn="just" latinLnBrk="0"/>
            <a:r>
              <a:rPr lang="vi-VN" sz="2800" b="0" i="0" dirty="0">
                <a:effectLst/>
                <a:latin typeface="Cambria" panose="02040503050406030204" pitchFamily="18" charset="0"/>
              </a:rPr>
              <a:t>Vừa gõ cửa gọi bé</a:t>
            </a:r>
          </a:p>
          <a:p>
            <a:pPr algn="just" latinLnBrk="0"/>
            <a:r>
              <a:rPr lang="vi-VN" sz="2800" b="0" i="0" dirty="0">
                <a:effectLst/>
                <a:latin typeface="Cambria" panose="02040503050406030204" pitchFamily="18" charset="0"/>
              </a:rPr>
              <a:t>Bé ra, đã biến rồi</a:t>
            </a:r>
          </a:p>
          <a:p>
            <a:pPr algn="just" latinLnBrk="0"/>
            <a:r>
              <a:rPr lang="vi-VN" sz="2800" b="0" i="0" dirty="0">
                <a:effectLst/>
                <a:latin typeface="Cambria" panose="02040503050406030204" pitchFamily="18" charset="0"/>
              </a:rPr>
              <a:t>Thấy rung rinh cành lá</a:t>
            </a:r>
          </a:p>
          <a:p>
            <a:pPr algn="just" latinLnBrk="0"/>
            <a:r>
              <a:rPr lang="vi-VN" sz="2800" b="0" i="0" dirty="0">
                <a:effectLst/>
                <a:latin typeface="Cambria" panose="02040503050406030204" pitchFamily="18" charset="0"/>
              </a:rPr>
              <a:t>Lại trèo me đấy thôi!</a:t>
            </a:r>
          </a:p>
          <a:p>
            <a:pPr algn="just" latinLnBrk="0"/>
            <a:r>
              <a:rPr lang="vi-VN" sz="2800" b="0" i="0" dirty="0">
                <a:effectLst/>
                <a:latin typeface="Cambria" panose="02040503050406030204" pitchFamily="18" charset="0"/>
              </a:rPr>
              <a:t> </a:t>
            </a:r>
          </a:p>
          <a:p>
            <a:pPr algn="just" latinLnBrk="0"/>
            <a:r>
              <a:rPr lang="vi-VN" sz="2800" b="0" i="0" dirty="0">
                <a:effectLst/>
                <a:latin typeface="Cambria" panose="02040503050406030204" pitchFamily="18" charset="0"/>
              </a:rPr>
              <a:t>Gió lúc nào cũng chạy</a:t>
            </a:r>
          </a:p>
          <a:p>
            <a:pPr algn="just" latinLnBrk="0"/>
            <a:r>
              <a:rPr lang="vi-VN" sz="2800" b="0" i="0" dirty="0">
                <a:effectLst/>
                <a:latin typeface="Cambria" panose="02040503050406030204" pitchFamily="18" charset="0"/>
              </a:rPr>
              <a:t>Suốt ngày vội thế à?</a:t>
            </a:r>
          </a:p>
          <a:p>
            <a:pPr algn="just" latinLnBrk="0"/>
            <a:r>
              <a:rPr lang="vi-VN" sz="2800" b="0" i="0" dirty="0">
                <a:effectLst/>
                <a:latin typeface="Cambria" panose="02040503050406030204" pitchFamily="18" charset="0"/>
              </a:rPr>
              <a:t>Lúc nào cũng huýt sáo</a:t>
            </a:r>
          </a:p>
          <a:p>
            <a:pPr algn="just" latinLnBrk="0"/>
            <a:r>
              <a:rPr lang="vi-VN" sz="2800" b="0" i="0" dirty="0">
                <a:effectLst/>
                <a:latin typeface="Cambria" panose="02040503050406030204" pitchFamily="18" charset="0"/>
              </a:rPr>
              <a:t>Lúc nào cũng hát ca...</a:t>
            </a:r>
          </a:p>
        </p:txBody>
      </p:sp>
      <p:sp>
        <p:nvSpPr>
          <p:cNvPr id="6" name="TextBox 5">
            <a:extLst>
              <a:ext uri="{FF2B5EF4-FFF2-40B4-BE49-F238E27FC236}">
                <a16:creationId xmlns:a16="http://schemas.microsoft.com/office/drawing/2014/main" id="{5A84CF62-5DE7-724D-B212-5383EE0F21D5}"/>
              </a:ext>
            </a:extLst>
          </p:cNvPr>
          <p:cNvSpPr txBox="1"/>
          <p:nvPr/>
        </p:nvSpPr>
        <p:spPr>
          <a:xfrm>
            <a:off x="6376557" y="2097007"/>
            <a:ext cx="4551218" cy="2246769"/>
          </a:xfrm>
          <a:prstGeom prst="rect">
            <a:avLst/>
          </a:prstGeom>
          <a:noFill/>
        </p:spPr>
        <p:txBody>
          <a:bodyPr wrap="square" rtlCol="0">
            <a:spAutoFit/>
          </a:bodyPr>
          <a:lstStyle/>
          <a:p>
            <a:pPr algn="just" latinLnBrk="0"/>
            <a:r>
              <a:rPr lang="vi-VN" sz="2800" b="0" i="0" dirty="0">
                <a:effectLst/>
                <a:latin typeface="Cambria" panose="02040503050406030204" pitchFamily="18" charset="0"/>
              </a:rPr>
              <a:t>Gió thích chơi chong chóng</a:t>
            </a:r>
          </a:p>
          <a:p>
            <a:pPr algn="just" latinLnBrk="0"/>
            <a:r>
              <a:rPr lang="vi-VN" sz="2800" b="0" i="0" dirty="0">
                <a:effectLst/>
                <a:latin typeface="Cambria" panose="02040503050406030204" pitchFamily="18" charset="0"/>
              </a:rPr>
              <a:t>Cùng bé chơi thả diều</a:t>
            </a:r>
          </a:p>
          <a:p>
            <a:pPr algn="just" latinLnBrk="0"/>
            <a:r>
              <a:rPr lang="vi-VN" sz="2800" b="0" i="0" dirty="0">
                <a:effectLst/>
                <a:latin typeface="Cambria" panose="02040503050406030204" pitchFamily="18" charset="0"/>
              </a:rPr>
              <a:t>Lại giật tung nón bé</a:t>
            </a:r>
          </a:p>
          <a:p>
            <a:pPr algn="just" latinLnBrk="0"/>
            <a:r>
              <a:rPr lang="vi-VN" sz="2800" b="0" i="0" dirty="0">
                <a:effectLst/>
                <a:latin typeface="Cambria" panose="02040503050406030204" pitchFamily="18" charset="0"/>
              </a:rPr>
              <a:t>Gió bông đùa chọc trêu…</a:t>
            </a:r>
          </a:p>
          <a:p>
            <a:pPr algn="r" latinLnBrk="0"/>
            <a:r>
              <a:rPr lang="en-VN" sz="2800" dirty="0">
                <a:latin typeface="Cambria" panose="02040503050406030204" pitchFamily="18" charset="0"/>
              </a:rPr>
              <a:t>(Đặng Hấn)</a:t>
            </a:r>
          </a:p>
        </p:txBody>
      </p:sp>
      <p:pic>
        <p:nvPicPr>
          <p:cNvPr id="12" name="Picture 11">
            <a:extLst>
              <a:ext uri="{FF2B5EF4-FFF2-40B4-BE49-F238E27FC236}">
                <a16:creationId xmlns:a16="http://schemas.microsoft.com/office/drawing/2014/main" id="{C10F0176-C76D-964C-ADEF-37CDD34A81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4826" y="3826819"/>
            <a:ext cx="2698174" cy="2698174"/>
          </a:xfrm>
          <a:prstGeom prst="rect">
            <a:avLst/>
          </a:prstGeom>
        </p:spPr>
      </p:pic>
      <p:pic>
        <p:nvPicPr>
          <p:cNvPr id="13" name="Picture 12">
            <a:extLst>
              <a:ext uri="{FF2B5EF4-FFF2-40B4-BE49-F238E27FC236}">
                <a16:creationId xmlns:a16="http://schemas.microsoft.com/office/drawing/2014/main" id="{139C4CB6-6B49-C444-9328-702FCAEF6A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4351" y="4662287"/>
            <a:ext cx="2107703" cy="2136791"/>
          </a:xfrm>
          <a:prstGeom prst="rect">
            <a:avLst/>
          </a:prstGeom>
        </p:spPr>
      </p:pic>
    </p:spTree>
    <p:extLst>
      <p:ext uri="{BB962C8B-B14F-4D97-AF65-F5344CB8AC3E}">
        <p14:creationId xmlns:p14="http://schemas.microsoft.com/office/powerpoint/2010/main" val="78642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TextBox 6"/>
          <p:cNvSpPr txBox="1"/>
          <p:nvPr/>
        </p:nvSpPr>
        <p:spPr>
          <a:xfrm>
            <a:off x="294460" y="178383"/>
            <a:ext cx="4289380" cy="2389406"/>
          </a:xfrm>
          <a:prstGeom prst="cloud">
            <a:avLst/>
          </a:prstGeom>
          <a:solidFill>
            <a:schemeClr val="accent4">
              <a:lumMod val="40000"/>
              <a:lumOff val="60000"/>
            </a:schemeClr>
          </a:solidFill>
          <a:ln w="28575">
            <a:solidFill>
              <a:schemeClr val="accent4">
                <a:lumMod val="75000"/>
              </a:schemeClr>
            </a:solidFill>
            <a:prstDash val="dash"/>
          </a:ln>
        </p:spPr>
        <p:txBody>
          <a:bodyPr wrap="square" rtlCol="0">
            <a:spAutoFit/>
          </a:bodyPr>
          <a:lstStyle/>
          <a:p>
            <a:pPr algn="ctr"/>
            <a:r>
              <a:rPr lang="nl-NL" sz="3200" b="1" dirty="0">
                <a:solidFill>
                  <a:schemeClr val="tx1">
                    <a:lumMod val="85000"/>
                    <a:lumOff val="15000"/>
                  </a:schemeClr>
                </a:solidFill>
                <a:latin typeface="Cambria" panose="02040503050406030204" pitchFamily="18" charset="0"/>
                <a:ea typeface="Cambria" panose="02040503050406030204" pitchFamily="18" charset="0"/>
              </a:rPr>
              <a:t>Đoạn văn có chữ nào cần viết hoa?</a:t>
            </a:r>
            <a:endParaRPr lang="en-US" sz="16600" b="1" dirty="0">
              <a:solidFill>
                <a:schemeClr val="tx1">
                  <a:lumMod val="85000"/>
                  <a:lumOff val="15000"/>
                </a:schemeClr>
              </a:solidFill>
              <a:latin typeface="Cambria" panose="02040503050406030204" pitchFamily="18" charset="0"/>
              <a:ea typeface="Cambria" panose="02040503050406030204" pitchFamily="18" charset="0"/>
            </a:endParaRPr>
          </a:p>
        </p:txBody>
      </p:sp>
      <p:sp>
        <p:nvSpPr>
          <p:cNvPr id="8" name="TextBox 7"/>
          <p:cNvSpPr txBox="1"/>
          <p:nvPr/>
        </p:nvSpPr>
        <p:spPr>
          <a:xfrm>
            <a:off x="465535" y="2774498"/>
            <a:ext cx="3515915" cy="1191816"/>
          </a:xfrm>
          <a:prstGeom prst="roundRect">
            <a:avLst/>
          </a:prstGeom>
          <a:solidFill>
            <a:schemeClr val="bg1"/>
          </a:solidFill>
          <a:ln w="28575">
            <a:solidFill>
              <a:schemeClr val="accent4">
                <a:lumMod val="75000"/>
              </a:schemeClr>
            </a:solidFill>
            <a:prstDash val="dash"/>
          </a:ln>
        </p:spPr>
        <p:txBody>
          <a:bodyPr wrap="square" rtlCol="0">
            <a:spAutoFit/>
          </a:bodyPr>
          <a:lstStyle/>
          <a:p>
            <a:pPr algn="ctr"/>
            <a:r>
              <a:rPr lang="nl-NL" sz="3200" b="1" dirty="0">
                <a:solidFill>
                  <a:schemeClr val="tx1">
                    <a:lumMod val="85000"/>
                    <a:lumOff val="15000"/>
                  </a:schemeClr>
                </a:solidFill>
                <a:latin typeface="Cambria" panose="02040503050406030204" pitchFamily="18" charset="0"/>
                <a:ea typeface="Cambria" panose="02040503050406030204" pitchFamily="18" charset="0"/>
              </a:rPr>
              <a:t>Những chữ cái đầu câu</a:t>
            </a:r>
            <a:endParaRPr lang="en-US" sz="16600" b="1" dirty="0">
              <a:solidFill>
                <a:schemeClr val="tx1">
                  <a:lumMod val="85000"/>
                  <a:lumOff val="15000"/>
                </a:schemeClr>
              </a:solidFill>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a:blip r:embed="rId3"/>
          <a:stretch>
            <a:fillRect/>
          </a:stretch>
        </p:blipFill>
        <p:spPr>
          <a:xfrm>
            <a:off x="6584257" y="178383"/>
            <a:ext cx="4888315" cy="783546"/>
          </a:xfrm>
          <a:prstGeom prst="rect">
            <a:avLst/>
          </a:prstGeom>
        </p:spPr>
      </p:pic>
      <p:sp>
        <p:nvSpPr>
          <p:cNvPr id="11" name="TextBox 10"/>
          <p:cNvSpPr txBox="1"/>
          <p:nvPr/>
        </p:nvSpPr>
        <p:spPr>
          <a:xfrm>
            <a:off x="294460" y="178383"/>
            <a:ext cx="4289380" cy="2389406"/>
          </a:xfrm>
          <a:prstGeom prst="cloud">
            <a:avLst/>
          </a:prstGeom>
          <a:solidFill>
            <a:schemeClr val="accent4">
              <a:lumMod val="40000"/>
              <a:lumOff val="60000"/>
            </a:schemeClr>
          </a:solidFill>
          <a:ln w="28575">
            <a:solidFill>
              <a:schemeClr val="accent4">
                <a:lumMod val="75000"/>
              </a:schemeClr>
            </a:solidFill>
            <a:prstDash val="dash"/>
          </a:ln>
        </p:spPr>
        <p:txBody>
          <a:bodyPr wrap="square" rtlCol="0">
            <a:spAutoFit/>
          </a:bodyPr>
          <a:lstStyle/>
          <a:p>
            <a:pPr algn="ctr"/>
            <a:r>
              <a:rPr lang="nl-NL" sz="3200" b="1" dirty="0">
                <a:latin typeface="Cambria" panose="02040503050406030204" pitchFamily="18" charset="0"/>
                <a:ea typeface="Cambria" panose="02040503050406030204" pitchFamily="18" charset="0"/>
              </a:rPr>
              <a:t>Có chữ nào dễ viết lẫn, dễ sai chính tả ?</a:t>
            </a:r>
            <a:endParaRPr lang="en-US" sz="3200" b="1" dirty="0">
              <a:latin typeface="Cambria" panose="02040503050406030204" pitchFamily="18" charset="0"/>
              <a:ea typeface="Cambria" panose="02040503050406030204" pitchFamily="18" charset="0"/>
            </a:endParaRPr>
          </a:p>
        </p:txBody>
      </p:sp>
      <p:sp>
        <p:nvSpPr>
          <p:cNvPr id="12" name="TextBox 11"/>
          <p:cNvSpPr txBox="1"/>
          <p:nvPr/>
        </p:nvSpPr>
        <p:spPr>
          <a:xfrm>
            <a:off x="3554096" y="4539470"/>
            <a:ext cx="3414404" cy="783193"/>
          </a:xfrm>
          <a:prstGeom prst="roundRect">
            <a:avLst/>
          </a:prstGeom>
          <a:solidFill>
            <a:schemeClr val="accent1">
              <a:lumMod val="50000"/>
            </a:schemeClr>
          </a:solidFill>
          <a:ln w="28575">
            <a:solidFill>
              <a:schemeClr val="accent4">
                <a:lumMod val="75000"/>
              </a:schemeClr>
            </a:solidFill>
            <a:prstDash val="dash"/>
          </a:ln>
        </p:spPr>
        <p:txBody>
          <a:bodyPr wrap="square" rtlCol="0">
            <a:spAutoFit/>
          </a:bodyPr>
          <a:lstStyle/>
          <a:p>
            <a:pPr algn="ctr"/>
            <a:r>
              <a:rPr lang="nl-NL" sz="4000" b="1" dirty="0" err="1">
                <a:solidFill>
                  <a:schemeClr val="bg1"/>
                </a:solidFill>
                <a:latin typeface="Cambria" panose="02040503050406030204" pitchFamily="18" charset="0"/>
                <a:ea typeface="Cambria" panose="02040503050406030204" pitchFamily="18" charset="0"/>
              </a:rPr>
              <a:t>chong</a:t>
            </a:r>
            <a:r>
              <a:rPr lang="nl-NL" sz="4000" b="1" dirty="0">
                <a:solidFill>
                  <a:schemeClr val="bg1"/>
                </a:solidFill>
                <a:latin typeface="Cambria" panose="02040503050406030204" pitchFamily="18" charset="0"/>
                <a:ea typeface="Cambria" panose="02040503050406030204" pitchFamily="18" charset="0"/>
              </a:rPr>
              <a:t> </a:t>
            </a:r>
            <a:r>
              <a:rPr lang="nl-NL" sz="4000" b="1" dirty="0" err="1">
                <a:solidFill>
                  <a:schemeClr val="bg1"/>
                </a:solidFill>
                <a:latin typeface="Cambria" panose="02040503050406030204" pitchFamily="18" charset="0"/>
                <a:ea typeface="Cambria" panose="02040503050406030204" pitchFamily="18" charset="0"/>
              </a:rPr>
              <a:t>chóng</a:t>
            </a:r>
            <a:endParaRPr lang="en-US" sz="23900" b="1" dirty="0">
              <a:solidFill>
                <a:schemeClr val="bg1"/>
              </a:solidFill>
              <a:latin typeface="Cambria" panose="02040503050406030204" pitchFamily="18" charset="0"/>
              <a:ea typeface="Cambria" panose="02040503050406030204" pitchFamily="18" charset="0"/>
            </a:endParaRPr>
          </a:p>
        </p:txBody>
      </p:sp>
      <p:sp>
        <p:nvSpPr>
          <p:cNvPr id="13" name="TextBox 12"/>
          <p:cNvSpPr txBox="1"/>
          <p:nvPr/>
        </p:nvSpPr>
        <p:spPr>
          <a:xfrm>
            <a:off x="465535" y="5403109"/>
            <a:ext cx="3074834" cy="783193"/>
          </a:xfrm>
          <a:prstGeom prst="roundRect">
            <a:avLst/>
          </a:prstGeom>
          <a:solidFill>
            <a:schemeClr val="accent1">
              <a:lumMod val="50000"/>
            </a:schemeClr>
          </a:solidFill>
          <a:ln w="28575">
            <a:solidFill>
              <a:schemeClr val="accent4">
                <a:lumMod val="75000"/>
              </a:schemeClr>
            </a:solidFill>
            <a:prstDash val="dash"/>
          </a:ln>
        </p:spPr>
        <p:txBody>
          <a:bodyPr wrap="square" rtlCol="0">
            <a:spAutoFit/>
          </a:bodyPr>
          <a:lstStyle/>
          <a:p>
            <a:pPr algn="ctr"/>
            <a:r>
              <a:rPr lang="nl-NL" sz="4000" b="1" dirty="0" err="1">
                <a:solidFill>
                  <a:schemeClr val="bg1"/>
                </a:solidFill>
                <a:latin typeface="Cambria" panose="02040503050406030204" pitchFamily="18" charset="0"/>
                <a:ea typeface="Cambria" panose="02040503050406030204" pitchFamily="18" charset="0"/>
              </a:rPr>
              <a:t>giật</a:t>
            </a:r>
            <a:r>
              <a:rPr lang="nl-NL" sz="4000" b="1" dirty="0">
                <a:solidFill>
                  <a:schemeClr val="bg1"/>
                </a:solidFill>
                <a:latin typeface="Cambria" panose="02040503050406030204" pitchFamily="18" charset="0"/>
                <a:ea typeface="Cambria" panose="02040503050406030204" pitchFamily="18" charset="0"/>
              </a:rPr>
              <a:t> </a:t>
            </a:r>
            <a:r>
              <a:rPr lang="nl-NL" sz="4000" b="1" dirty="0" err="1">
                <a:solidFill>
                  <a:schemeClr val="bg1"/>
                </a:solidFill>
                <a:latin typeface="Cambria" panose="02040503050406030204" pitchFamily="18" charset="0"/>
                <a:ea typeface="Cambria" panose="02040503050406030204" pitchFamily="18" charset="0"/>
              </a:rPr>
              <a:t>tung</a:t>
            </a:r>
            <a:endParaRPr lang="en-US" sz="23900" b="1" dirty="0">
              <a:solidFill>
                <a:schemeClr val="bg1"/>
              </a:solidFill>
              <a:latin typeface="Cambria" panose="02040503050406030204" pitchFamily="18" charset="0"/>
              <a:ea typeface="Cambria" panose="02040503050406030204" pitchFamily="18" charset="0"/>
            </a:endParaRPr>
          </a:p>
        </p:txBody>
      </p:sp>
      <p:sp>
        <p:nvSpPr>
          <p:cNvPr id="14" name="TextBox 13"/>
          <p:cNvSpPr txBox="1"/>
          <p:nvPr/>
        </p:nvSpPr>
        <p:spPr>
          <a:xfrm>
            <a:off x="3801227" y="2319482"/>
            <a:ext cx="3074834" cy="783193"/>
          </a:xfrm>
          <a:prstGeom prst="roundRect">
            <a:avLst/>
          </a:prstGeom>
          <a:solidFill>
            <a:schemeClr val="accent1">
              <a:lumMod val="50000"/>
            </a:schemeClr>
          </a:solidFill>
          <a:ln w="28575">
            <a:solidFill>
              <a:schemeClr val="accent4">
                <a:lumMod val="75000"/>
              </a:schemeClr>
            </a:solidFill>
            <a:prstDash val="dash"/>
          </a:ln>
        </p:spPr>
        <p:txBody>
          <a:bodyPr wrap="square" rtlCol="0">
            <a:spAutoFit/>
          </a:bodyPr>
          <a:lstStyle/>
          <a:p>
            <a:pPr algn="ctr"/>
            <a:r>
              <a:rPr lang="nl-NL" sz="4000" b="1" dirty="0" err="1">
                <a:solidFill>
                  <a:schemeClr val="bg1"/>
                </a:solidFill>
                <a:latin typeface="Cambria" panose="02040503050406030204" pitchFamily="18" charset="0"/>
                <a:ea typeface="Cambria" panose="02040503050406030204" pitchFamily="18" charset="0"/>
              </a:rPr>
              <a:t>gõ</a:t>
            </a:r>
            <a:r>
              <a:rPr lang="nl-NL" sz="4000" b="1" dirty="0">
                <a:solidFill>
                  <a:schemeClr val="bg1"/>
                </a:solidFill>
                <a:latin typeface="Cambria" panose="02040503050406030204" pitchFamily="18" charset="0"/>
                <a:ea typeface="Cambria" panose="02040503050406030204" pitchFamily="18" charset="0"/>
              </a:rPr>
              <a:t> </a:t>
            </a:r>
            <a:r>
              <a:rPr lang="nl-NL" sz="4000" b="1" dirty="0" err="1">
                <a:solidFill>
                  <a:schemeClr val="bg1"/>
                </a:solidFill>
                <a:latin typeface="Cambria" panose="02040503050406030204" pitchFamily="18" charset="0"/>
                <a:ea typeface="Cambria" panose="02040503050406030204" pitchFamily="18" charset="0"/>
              </a:rPr>
              <a:t>cửa</a:t>
            </a:r>
            <a:endParaRPr lang="en-US" sz="23900" b="1" dirty="0">
              <a:solidFill>
                <a:schemeClr val="bg1"/>
              </a:solidFill>
              <a:latin typeface="Cambria" panose="02040503050406030204" pitchFamily="18" charset="0"/>
              <a:ea typeface="Cambria" panose="02040503050406030204" pitchFamily="18" charset="0"/>
            </a:endParaRPr>
          </a:p>
        </p:txBody>
      </p:sp>
      <p:sp>
        <p:nvSpPr>
          <p:cNvPr id="15" name="TextBox 14"/>
          <p:cNvSpPr txBox="1"/>
          <p:nvPr/>
        </p:nvSpPr>
        <p:spPr>
          <a:xfrm>
            <a:off x="3760909" y="3469699"/>
            <a:ext cx="3074834" cy="783193"/>
          </a:xfrm>
          <a:prstGeom prst="roundRect">
            <a:avLst/>
          </a:prstGeom>
          <a:solidFill>
            <a:schemeClr val="accent1">
              <a:lumMod val="50000"/>
            </a:schemeClr>
          </a:solidFill>
          <a:ln w="28575">
            <a:solidFill>
              <a:schemeClr val="accent4">
                <a:lumMod val="75000"/>
              </a:schemeClr>
            </a:solidFill>
            <a:prstDash val="dash"/>
          </a:ln>
        </p:spPr>
        <p:txBody>
          <a:bodyPr wrap="square" rtlCol="0">
            <a:spAutoFit/>
          </a:bodyPr>
          <a:lstStyle/>
          <a:p>
            <a:pPr algn="ctr"/>
            <a:r>
              <a:rPr lang="nl-NL" sz="4000" b="1" dirty="0" err="1">
                <a:solidFill>
                  <a:schemeClr val="bg1"/>
                </a:solidFill>
                <a:latin typeface="Cambria" panose="02040503050406030204" pitchFamily="18" charset="0"/>
                <a:ea typeface="Cambria" panose="02040503050406030204" pitchFamily="18" charset="0"/>
              </a:rPr>
              <a:t>rung</a:t>
            </a:r>
            <a:r>
              <a:rPr lang="nl-NL" sz="4000" b="1" dirty="0">
                <a:solidFill>
                  <a:schemeClr val="bg1"/>
                </a:solidFill>
                <a:latin typeface="Cambria" panose="02040503050406030204" pitchFamily="18" charset="0"/>
                <a:ea typeface="Cambria" panose="02040503050406030204" pitchFamily="18" charset="0"/>
              </a:rPr>
              <a:t> </a:t>
            </a:r>
            <a:r>
              <a:rPr lang="nl-NL" sz="4000" b="1" dirty="0" err="1">
                <a:solidFill>
                  <a:schemeClr val="bg1"/>
                </a:solidFill>
                <a:latin typeface="Cambria" panose="02040503050406030204" pitchFamily="18" charset="0"/>
                <a:ea typeface="Cambria" panose="02040503050406030204" pitchFamily="18" charset="0"/>
              </a:rPr>
              <a:t>rinh</a:t>
            </a:r>
            <a:endParaRPr lang="en-US" sz="23900" b="1" dirty="0">
              <a:solidFill>
                <a:schemeClr val="bg1"/>
              </a:solidFill>
              <a:latin typeface="Cambria" panose="02040503050406030204" pitchFamily="18" charset="0"/>
              <a:ea typeface="Cambria" panose="02040503050406030204" pitchFamily="18" charset="0"/>
            </a:endParaRPr>
          </a:p>
        </p:txBody>
      </p:sp>
      <p:sp>
        <p:nvSpPr>
          <p:cNvPr id="16" name="TextBox 15"/>
          <p:cNvSpPr txBox="1"/>
          <p:nvPr/>
        </p:nvSpPr>
        <p:spPr>
          <a:xfrm>
            <a:off x="379580" y="4362634"/>
            <a:ext cx="3074834" cy="783193"/>
          </a:xfrm>
          <a:prstGeom prst="roundRect">
            <a:avLst/>
          </a:prstGeom>
          <a:solidFill>
            <a:schemeClr val="accent1">
              <a:lumMod val="50000"/>
            </a:schemeClr>
          </a:solidFill>
          <a:ln w="28575">
            <a:solidFill>
              <a:schemeClr val="accent4">
                <a:lumMod val="75000"/>
              </a:schemeClr>
            </a:solidFill>
            <a:prstDash val="dash"/>
          </a:ln>
        </p:spPr>
        <p:txBody>
          <a:bodyPr wrap="square" rtlCol="0">
            <a:spAutoFit/>
          </a:bodyPr>
          <a:lstStyle/>
          <a:p>
            <a:pPr algn="ctr"/>
            <a:r>
              <a:rPr lang="nl-NL" sz="4000" b="1" dirty="0" err="1">
                <a:solidFill>
                  <a:schemeClr val="bg1"/>
                </a:solidFill>
                <a:latin typeface="Cambria" panose="02040503050406030204" pitchFamily="18" charset="0"/>
                <a:ea typeface="Cambria" panose="02040503050406030204" pitchFamily="18" charset="0"/>
              </a:rPr>
              <a:t>huýt</a:t>
            </a:r>
            <a:r>
              <a:rPr lang="nl-NL" sz="4000" b="1" dirty="0">
                <a:solidFill>
                  <a:schemeClr val="bg1"/>
                </a:solidFill>
                <a:latin typeface="Cambria" panose="02040503050406030204" pitchFamily="18" charset="0"/>
                <a:ea typeface="Cambria" panose="02040503050406030204" pitchFamily="18" charset="0"/>
              </a:rPr>
              <a:t> </a:t>
            </a:r>
            <a:r>
              <a:rPr lang="nl-NL" sz="4000" b="1" dirty="0" err="1">
                <a:solidFill>
                  <a:schemeClr val="bg1"/>
                </a:solidFill>
                <a:latin typeface="Cambria" panose="02040503050406030204" pitchFamily="18" charset="0"/>
                <a:ea typeface="Cambria" panose="02040503050406030204" pitchFamily="18" charset="0"/>
              </a:rPr>
              <a:t>sáo</a:t>
            </a:r>
            <a:endParaRPr lang="en-US" sz="23900" b="1" dirty="0">
              <a:solidFill>
                <a:schemeClr val="bg1"/>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590967DA-6405-1546-B542-945EA14B5F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7865" y="889216"/>
            <a:ext cx="3721100" cy="5740400"/>
          </a:xfrm>
          <a:prstGeom prst="rect">
            <a:avLst/>
          </a:prstGeom>
        </p:spPr>
      </p:pic>
      <p:sp>
        <p:nvSpPr>
          <p:cNvPr id="17" name="TextBox 16">
            <a:extLst>
              <a:ext uri="{FF2B5EF4-FFF2-40B4-BE49-F238E27FC236}">
                <a16:creationId xmlns:a16="http://schemas.microsoft.com/office/drawing/2014/main" id="{D29EF9ED-D77F-D848-8C8F-E446812951C0}"/>
              </a:ext>
            </a:extLst>
          </p:cNvPr>
          <p:cNvSpPr txBox="1"/>
          <p:nvPr/>
        </p:nvSpPr>
        <p:spPr>
          <a:xfrm>
            <a:off x="3555919" y="5679524"/>
            <a:ext cx="3074834" cy="783193"/>
          </a:xfrm>
          <a:prstGeom prst="roundRect">
            <a:avLst/>
          </a:prstGeom>
          <a:solidFill>
            <a:schemeClr val="accent1">
              <a:lumMod val="50000"/>
            </a:schemeClr>
          </a:solidFill>
          <a:ln w="28575">
            <a:solidFill>
              <a:schemeClr val="accent4">
                <a:lumMod val="75000"/>
              </a:schemeClr>
            </a:solidFill>
            <a:prstDash val="dash"/>
          </a:ln>
        </p:spPr>
        <p:txBody>
          <a:bodyPr wrap="square" rtlCol="0">
            <a:spAutoFit/>
          </a:bodyPr>
          <a:lstStyle/>
          <a:p>
            <a:pPr algn="ctr"/>
            <a:r>
              <a:rPr lang="nl-NL" sz="4000" b="1" dirty="0" err="1">
                <a:solidFill>
                  <a:schemeClr val="bg1"/>
                </a:solidFill>
                <a:latin typeface="Cambria" panose="02040503050406030204" pitchFamily="18" charset="0"/>
                <a:ea typeface="Cambria" panose="02040503050406030204" pitchFamily="18" charset="0"/>
              </a:rPr>
              <a:t>chọc</a:t>
            </a:r>
            <a:r>
              <a:rPr lang="nl-NL" sz="4000" b="1" dirty="0">
                <a:solidFill>
                  <a:schemeClr val="bg1"/>
                </a:solidFill>
                <a:latin typeface="Cambria" panose="02040503050406030204" pitchFamily="18" charset="0"/>
                <a:ea typeface="Cambria" panose="02040503050406030204" pitchFamily="18" charset="0"/>
              </a:rPr>
              <a:t> </a:t>
            </a:r>
            <a:r>
              <a:rPr lang="nl-NL" sz="4000" b="1" dirty="0" err="1">
                <a:solidFill>
                  <a:schemeClr val="bg1"/>
                </a:solidFill>
                <a:latin typeface="Cambria" panose="02040503050406030204" pitchFamily="18" charset="0"/>
                <a:ea typeface="Cambria" panose="02040503050406030204" pitchFamily="18" charset="0"/>
              </a:rPr>
              <a:t>trêu</a:t>
            </a:r>
            <a:endParaRPr lang="en-US" sz="23900" b="1" dirty="0">
              <a:solidFill>
                <a:schemeClr val="bg1"/>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D12D16B6-3504-7244-A395-261D039AF6B7}"/>
              </a:ext>
            </a:extLst>
          </p:cNvPr>
          <p:cNvSpPr txBox="1"/>
          <p:nvPr/>
        </p:nvSpPr>
        <p:spPr>
          <a:xfrm>
            <a:off x="648571" y="1898628"/>
            <a:ext cx="4518877" cy="2389406"/>
          </a:xfrm>
          <a:prstGeom prst="cloud">
            <a:avLst/>
          </a:prstGeom>
          <a:solidFill>
            <a:schemeClr val="accent2">
              <a:lumMod val="40000"/>
              <a:lumOff val="60000"/>
            </a:schemeClr>
          </a:solidFill>
          <a:ln w="28575">
            <a:solidFill>
              <a:schemeClr val="accent4">
                <a:lumMod val="75000"/>
              </a:schemeClr>
            </a:solidFill>
            <a:prstDash val="dash"/>
          </a:ln>
        </p:spPr>
        <p:txBody>
          <a:bodyPr wrap="square" rtlCol="0">
            <a:spAutoFit/>
          </a:bodyPr>
          <a:lstStyle/>
          <a:p>
            <a:pPr algn="ctr"/>
            <a:r>
              <a:rPr lang="nl-NL" sz="3200" b="1" dirty="0" err="1">
                <a:latin typeface="Cambria" panose="02040503050406030204" pitchFamily="18" charset="0"/>
                <a:ea typeface="Cambria" panose="02040503050406030204" pitchFamily="18" charset="0"/>
              </a:rPr>
              <a:t>Dấu</a:t>
            </a:r>
            <a:r>
              <a:rPr lang="nl-NL" sz="3200" b="1" dirty="0">
                <a:latin typeface="Cambria" panose="02040503050406030204" pitchFamily="18" charset="0"/>
                <a:ea typeface="Cambria" panose="02040503050406030204" pitchFamily="18" charset="0"/>
              </a:rPr>
              <a:t> </a:t>
            </a:r>
            <a:r>
              <a:rPr lang="nl-NL" sz="3200" b="1" dirty="0" err="1">
                <a:latin typeface="Cambria" panose="02040503050406030204" pitchFamily="18" charset="0"/>
                <a:ea typeface="Cambria" panose="02040503050406030204" pitchFamily="18" charset="0"/>
              </a:rPr>
              <a:t>chấm</a:t>
            </a:r>
            <a:r>
              <a:rPr lang="nl-NL" sz="3200" b="1" dirty="0">
                <a:latin typeface="Cambria" panose="02040503050406030204" pitchFamily="18" charset="0"/>
                <a:ea typeface="Cambria" panose="02040503050406030204" pitchFamily="18" charset="0"/>
              </a:rPr>
              <a:t> </a:t>
            </a:r>
            <a:r>
              <a:rPr lang="nl-NL" sz="3200" b="1" dirty="0" err="1">
                <a:latin typeface="Cambria" panose="02040503050406030204" pitchFamily="18" charset="0"/>
                <a:ea typeface="Cambria" panose="02040503050406030204" pitchFamily="18" charset="0"/>
              </a:rPr>
              <a:t>hỏi</a:t>
            </a:r>
            <a:r>
              <a:rPr lang="nl-NL" sz="3200" b="1" dirty="0">
                <a:latin typeface="Cambria" panose="02040503050406030204" pitchFamily="18" charset="0"/>
                <a:ea typeface="Cambria" panose="02040503050406030204" pitchFamily="18" charset="0"/>
              </a:rPr>
              <a:t>, </a:t>
            </a:r>
            <a:r>
              <a:rPr lang="nl-NL" sz="3200" b="1" dirty="0" err="1">
                <a:latin typeface="Cambria" panose="02040503050406030204" pitchFamily="18" charset="0"/>
                <a:ea typeface="Cambria" panose="02040503050406030204" pitchFamily="18" charset="0"/>
              </a:rPr>
              <a:t>chấm</a:t>
            </a:r>
            <a:r>
              <a:rPr lang="nl-NL" sz="3200" b="1" dirty="0">
                <a:latin typeface="Cambria" panose="02040503050406030204" pitchFamily="18" charset="0"/>
                <a:ea typeface="Cambria" panose="02040503050406030204" pitchFamily="18" charset="0"/>
              </a:rPr>
              <a:t> </a:t>
            </a:r>
            <a:r>
              <a:rPr lang="nl-NL" sz="3200" b="1" dirty="0" err="1">
                <a:latin typeface="Cambria" panose="02040503050406030204" pitchFamily="18" charset="0"/>
                <a:ea typeface="Cambria" panose="02040503050406030204" pitchFamily="18" charset="0"/>
              </a:rPr>
              <a:t>than</a:t>
            </a:r>
            <a:r>
              <a:rPr lang="nl-NL" sz="3200" b="1" dirty="0">
                <a:latin typeface="Cambria" panose="02040503050406030204" pitchFamily="18" charset="0"/>
                <a:ea typeface="Cambria" panose="02040503050406030204" pitchFamily="18" charset="0"/>
              </a:rPr>
              <a:t>,</a:t>
            </a:r>
          </a:p>
          <a:p>
            <a:pPr algn="ctr"/>
            <a:r>
              <a:rPr lang="nl-NL" sz="3200" b="1" dirty="0">
                <a:latin typeface="Cambria" panose="02040503050406030204" pitchFamily="18" charset="0"/>
                <a:ea typeface="Cambria" panose="02040503050406030204" pitchFamily="18" charset="0"/>
              </a:rPr>
              <a:t> hai </a:t>
            </a:r>
            <a:r>
              <a:rPr lang="nl-NL" sz="3200" b="1" dirty="0" err="1">
                <a:latin typeface="Cambria" panose="02040503050406030204" pitchFamily="18" charset="0"/>
                <a:ea typeface="Cambria" panose="02040503050406030204" pitchFamily="18" charset="0"/>
              </a:rPr>
              <a:t>chấm</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3988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 presetClass="exit" presetSubtype="10" fill="hold" grpId="1" nodeType="clickEffect">
                                  <p:stCondLst>
                                    <p:cond delay="0"/>
                                  </p:stCondLst>
                                  <p:childTnLst>
                                    <p:animEffect transition="out" filter="checkerboard(across)">
                                      <p:cBhvr>
                                        <p:cTn id="39" dur="500"/>
                                        <p:tgtEl>
                                          <p:spTgt spid="18"/>
                                        </p:tgtEl>
                                      </p:cBhvr>
                                    </p:animEffect>
                                    <p:set>
                                      <p:cBhvr>
                                        <p:cTn id="40" dur="1" fill="hold">
                                          <p:stCondLst>
                                            <p:cond delay="499"/>
                                          </p:stCondLst>
                                        </p:cTn>
                                        <p:tgtEl>
                                          <p:spTgt spid="1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1"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1"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ppt_x"/>
                                          </p:val>
                                        </p:tav>
                                        <p:tav tm="100000">
                                          <p:val>
                                            <p:strVal val="#ppt_x"/>
                                          </p:val>
                                        </p:tav>
                                      </p:tavLst>
                                    </p:anim>
                                    <p:anim calcmode="lin" valueType="num">
                                      <p:cBhvr additive="base">
                                        <p:cTn id="64"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1"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additive="base">
                                        <p:cTn id="69" dur="500" fill="hold"/>
                                        <p:tgtEl>
                                          <p:spTgt spid="15"/>
                                        </p:tgtEl>
                                        <p:attrNameLst>
                                          <p:attrName>ppt_x</p:attrName>
                                        </p:attrNameLst>
                                      </p:cBhvr>
                                      <p:tavLst>
                                        <p:tav tm="0">
                                          <p:val>
                                            <p:strVal val="#ppt_x"/>
                                          </p:val>
                                        </p:tav>
                                        <p:tav tm="100000">
                                          <p:val>
                                            <p:strVal val="#ppt_x"/>
                                          </p:val>
                                        </p:tav>
                                      </p:tavLst>
                                    </p:anim>
                                    <p:anim calcmode="lin" valueType="num">
                                      <p:cBhvr additive="base">
                                        <p:cTn id="70"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1"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 calcmode="lin" valueType="num">
                                      <p:cBhvr additive="base">
                                        <p:cTn id="75" dur="500" fill="hold"/>
                                        <p:tgtEl>
                                          <p:spTgt spid="16"/>
                                        </p:tgtEl>
                                        <p:attrNameLst>
                                          <p:attrName>ppt_x</p:attrName>
                                        </p:attrNameLst>
                                      </p:cBhvr>
                                      <p:tavLst>
                                        <p:tav tm="0">
                                          <p:val>
                                            <p:strVal val="#ppt_x"/>
                                          </p:val>
                                        </p:tav>
                                        <p:tav tm="100000">
                                          <p:val>
                                            <p:strVal val="#ppt_x"/>
                                          </p:val>
                                        </p:tav>
                                      </p:tavLst>
                                    </p:anim>
                                    <p:anim calcmode="lin" valueType="num">
                                      <p:cBhvr additive="base">
                                        <p:cTn id="7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1" fill="hold" grpId="0" nodeType="click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additive="base">
                                        <p:cTn id="81" dur="500" fill="hold"/>
                                        <p:tgtEl>
                                          <p:spTgt spid="17"/>
                                        </p:tgtEl>
                                        <p:attrNameLst>
                                          <p:attrName>ppt_x</p:attrName>
                                        </p:attrNameLst>
                                      </p:cBhvr>
                                      <p:tavLst>
                                        <p:tav tm="0">
                                          <p:val>
                                            <p:strVal val="#ppt_x"/>
                                          </p:val>
                                        </p:tav>
                                        <p:tav tm="100000">
                                          <p:val>
                                            <p:strVal val="#ppt_x"/>
                                          </p:val>
                                        </p:tav>
                                      </p:tavLst>
                                    </p:anim>
                                    <p:anim calcmode="lin" valueType="num">
                                      <p:cBhvr additive="base">
                                        <p:cTn id="82"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11" grpId="0" animBg="1"/>
      <p:bldP spid="12" grpId="0" animBg="1"/>
      <p:bldP spid="13" grpId="0" animBg="1"/>
      <p:bldP spid="14" grpId="0" animBg="1"/>
      <p:bldP spid="15" grpId="0" animBg="1"/>
      <p:bldP spid="16" grpId="0" animBg="1"/>
      <p:bldP spid="17" grpId="0" animBg="1"/>
      <p:bldP spid="18" grpId="0" animBg="1"/>
      <p:bldP spid="18" grpId="1"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3116CCC-3F0F-2CC5-7BC3-605C20B0C744}"/>
              </a:ext>
            </a:extLst>
          </p:cNvPr>
          <p:cNvGrpSpPr/>
          <p:nvPr/>
        </p:nvGrpSpPr>
        <p:grpSpPr>
          <a:xfrm>
            <a:off x="2115862" y="1224678"/>
            <a:ext cx="7440513" cy="4905011"/>
            <a:chOff x="2252546" y="1541657"/>
            <a:chExt cx="8296507" cy="4792236"/>
          </a:xfrm>
        </p:grpSpPr>
        <p:pic>
          <p:nvPicPr>
            <p:cNvPr id="3" name="Picture 2" descr="Tư thế ngồi học đúng cách - YouTube">
              <a:extLst>
                <a:ext uri="{FF2B5EF4-FFF2-40B4-BE49-F238E27FC236}">
                  <a16:creationId xmlns:a16="http://schemas.microsoft.com/office/drawing/2014/main" id="{3BC572AF-3205-C7DA-374D-B4B01BB69E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8" r="1546"/>
            <a:stretch/>
          </p:blipFill>
          <p:spPr bwMode="auto">
            <a:xfrm>
              <a:off x="2252546" y="1541657"/>
              <a:ext cx="8296507" cy="47922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576F1F0-D2B9-C60C-6AFC-217D7B31814F}"/>
                </a:ext>
              </a:extLst>
            </p:cNvPr>
            <p:cNvSpPr/>
            <p:nvPr/>
          </p:nvSpPr>
          <p:spPr>
            <a:xfrm>
              <a:off x="7950818" y="1639229"/>
              <a:ext cx="2598235" cy="892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grpSp>
      <p:pic>
        <p:nvPicPr>
          <p:cNvPr id="5" name="Picture 4">
            <a:extLst>
              <a:ext uri="{FF2B5EF4-FFF2-40B4-BE49-F238E27FC236}">
                <a16:creationId xmlns:a16="http://schemas.microsoft.com/office/drawing/2014/main" id="{F3CE00B2-828D-F07D-169B-858FF6DB328C}"/>
              </a:ext>
            </a:extLst>
          </p:cNvPr>
          <p:cNvPicPr>
            <a:picLocks noChangeAspect="1"/>
          </p:cNvPicPr>
          <p:nvPr/>
        </p:nvPicPr>
        <p:blipFill>
          <a:blip r:embed="rId4"/>
          <a:stretch>
            <a:fillRect/>
          </a:stretch>
        </p:blipFill>
        <p:spPr>
          <a:xfrm>
            <a:off x="1950360" y="596011"/>
            <a:ext cx="8291279" cy="1457070"/>
          </a:xfrm>
          <a:prstGeom prst="rect">
            <a:avLst/>
          </a:prstGeom>
        </p:spPr>
      </p:pic>
    </p:spTree>
    <p:extLst>
      <p:ext uri="{BB962C8B-B14F-4D97-AF65-F5344CB8AC3E}">
        <p14:creationId xmlns:p14="http://schemas.microsoft.com/office/powerpoint/2010/main" val="106195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AD07A"/>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C408C36-8448-5146-8918-E5740A996ED1}"/>
              </a:ext>
            </a:extLst>
          </p:cNvPr>
          <p:cNvSpPr/>
          <p:nvPr/>
        </p:nvSpPr>
        <p:spPr>
          <a:xfrm>
            <a:off x="214745" y="207818"/>
            <a:ext cx="11817928" cy="6442363"/>
          </a:xfrm>
          <a:prstGeom prst="rect">
            <a:avLst/>
          </a:prstGeom>
          <a:solidFill>
            <a:srgbClr val="F3E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3200">
              <a:solidFill>
                <a:schemeClr val="tx1"/>
              </a:solidFill>
              <a:latin typeface="Cambria" panose="02040503050406030204" pitchFamily="18" charset="0"/>
            </a:endParaRPr>
          </a:p>
        </p:txBody>
      </p:sp>
      <p:sp>
        <p:nvSpPr>
          <p:cNvPr id="2" name="Rounded Rectangle 1"/>
          <p:cNvSpPr/>
          <p:nvPr/>
        </p:nvSpPr>
        <p:spPr>
          <a:xfrm>
            <a:off x="1104405" y="814807"/>
            <a:ext cx="10507683" cy="1191816"/>
          </a:xfrm>
          <a:prstGeom prst="roundRect">
            <a:avLst/>
          </a:prstGeom>
          <a:ln w="38100"/>
        </p:spPr>
        <p:style>
          <a:lnRef idx="2">
            <a:schemeClr val="dk1"/>
          </a:lnRef>
          <a:fillRef idx="1">
            <a:schemeClr val="lt1"/>
          </a:fillRef>
          <a:effectRef idx="0">
            <a:schemeClr val="dk1"/>
          </a:effectRef>
          <a:fontRef idx="minor">
            <a:schemeClr val="dk1"/>
          </a:fontRef>
        </p:style>
        <p:txBody>
          <a:bodyPr wrap="square">
            <a:spAutoFit/>
          </a:bodyPr>
          <a:lstStyle/>
          <a:p>
            <a:pPr algn="ctr"/>
            <a:r>
              <a:rPr lang="vi-VN" sz="3200" b="1" dirty="0">
                <a:solidFill>
                  <a:schemeClr val="tx1"/>
                </a:solidFill>
                <a:latin typeface="Cambria" panose="02040503050406030204" pitchFamily="18" charset="0"/>
              </a:rPr>
              <a:t>Viết đoạn văn về một nhân vật yêu thích trong câu chuyện em đã được nghe kể.</a:t>
            </a:r>
          </a:p>
        </p:txBody>
      </p:sp>
      <p:pic>
        <p:nvPicPr>
          <p:cNvPr id="8" name="Picture 7">
            <a:extLst>
              <a:ext uri="{FF2B5EF4-FFF2-40B4-BE49-F238E27FC236}">
                <a16:creationId xmlns:a16="http://schemas.microsoft.com/office/drawing/2014/main" id="{9D9F93AA-78B2-3343-9FFA-6962E2C498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36" y="-101409"/>
            <a:ext cx="1517073" cy="1769918"/>
          </a:xfrm>
          <a:prstGeom prst="rect">
            <a:avLst/>
          </a:prstGeom>
        </p:spPr>
      </p:pic>
      <p:sp>
        <p:nvSpPr>
          <p:cNvPr id="10" name="TextBox 9">
            <a:extLst>
              <a:ext uri="{FF2B5EF4-FFF2-40B4-BE49-F238E27FC236}">
                <a16:creationId xmlns:a16="http://schemas.microsoft.com/office/drawing/2014/main" id="{4C613C5B-99E1-1E40-A570-8855853EC72E}"/>
              </a:ext>
            </a:extLst>
          </p:cNvPr>
          <p:cNvSpPr txBox="1"/>
          <p:nvPr/>
        </p:nvSpPr>
        <p:spPr>
          <a:xfrm>
            <a:off x="1104405" y="2613612"/>
            <a:ext cx="9751620" cy="2739211"/>
          </a:xfrm>
          <a:prstGeom prst="rect">
            <a:avLst/>
          </a:prstGeom>
          <a:solidFill>
            <a:schemeClr val="accent6">
              <a:lumMod val="20000"/>
              <a:lumOff val="80000"/>
            </a:schemeClr>
          </a:solidFill>
          <a:ln>
            <a:solidFill>
              <a:schemeClr val="tx1"/>
            </a:solidFill>
          </a:ln>
        </p:spPr>
        <p:txBody>
          <a:bodyPr wrap="square" rtlCol="0">
            <a:spAutoFit/>
          </a:bodyPr>
          <a:lstStyle/>
          <a:p>
            <a:pPr algn="ctr" latinLnBrk="0"/>
            <a:r>
              <a:rPr lang="vi-VN" sz="4400" b="0" i="0" u="sng" dirty="0">
                <a:effectLst/>
                <a:latin typeface="Cambria" panose="02040503050406030204" pitchFamily="18" charset="0"/>
              </a:rPr>
              <a:t>Gợi ý:</a:t>
            </a:r>
          </a:p>
          <a:p>
            <a:pPr latinLnBrk="0"/>
            <a:r>
              <a:rPr lang="vi-VN" sz="3200" b="0" i="0" dirty="0">
                <a:effectLst/>
                <a:latin typeface="Cambria" panose="02040503050406030204" pitchFamily="18" charset="0"/>
              </a:rPr>
              <a:t>- Câu chuyện em đã được nghe kể là gì?</a:t>
            </a:r>
          </a:p>
          <a:p>
            <a:pPr latinLnBrk="0"/>
            <a:r>
              <a:rPr lang="vi-VN" sz="3200" b="0" i="0" dirty="0">
                <a:effectLst/>
                <a:latin typeface="Cambria" panose="02040503050406030204" pitchFamily="18" charset="0"/>
              </a:rPr>
              <a:t>- Em thích nhất nhân vật nào trong câu chuyện đó?</a:t>
            </a:r>
          </a:p>
          <a:p>
            <a:pPr latinLnBrk="0"/>
            <a:r>
              <a:rPr lang="vi-VN" sz="3200" b="0" i="0" dirty="0">
                <a:effectLst/>
                <a:latin typeface="Cambria" panose="02040503050406030204" pitchFamily="18" charset="0"/>
              </a:rPr>
              <a:t>- Em thích nhất điều gì ở nhân vật đó?</a:t>
            </a:r>
          </a:p>
          <a:p>
            <a:pPr latinLnBrk="0"/>
            <a:r>
              <a:rPr lang="vi-VN" sz="3200" b="0" i="0" dirty="0">
                <a:effectLst/>
                <a:latin typeface="Cambria" panose="02040503050406030204" pitchFamily="18" charset="0"/>
              </a:rPr>
              <a:t>- Em có suy nghĩ, cảm xúc gì về nhân vật đó? </a:t>
            </a:r>
          </a:p>
        </p:txBody>
      </p:sp>
      <p:pic>
        <p:nvPicPr>
          <p:cNvPr id="13" name="Picture 12">
            <a:extLst>
              <a:ext uri="{FF2B5EF4-FFF2-40B4-BE49-F238E27FC236}">
                <a16:creationId xmlns:a16="http://schemas.microsoft.com/office/drawing/2014/main" id="{139C4CB6-6B49-C444-9328-702FCAEF6A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4351" y="4662287"/>
            <a:ext cx="2107703" cy="2136791"/>
          </a:xfrm>
          <a:prstGeom prst="rect">
            <a:avLst/>
          </a:prstGeom>
        </p:spPr>
      </p:pic>
    </p:spTree>
    <p:extLst>
      <p:ext uri="{BB962C8B-B14F-4D97-AF65-F5344CB8AC3E}">
        <p14:creationId xmlns:p14="http://schemas.microsoft.com/office/powerpoint/2010/main" val="81464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91AB86-527A-3C40-905E-AC7642E67D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146" y="4359429"/>
            <a:ext cx="4333284" cy="2498571"/>
          </a:xfrm>
          <a:prstGeom prst="rect">
            <a:avLst/>
          </a:prstGeom>
        </p:spPr>
      </p:pic>
      <p:sp>
        <p:nvSpPr>
          <p:cNvPr id="4" name="Google Shape;466;p28">
            <a:extLst>
              <a:ext uri="{FF2B5EF4-FFF2-40B4-BE49-F238E27FC236}">
                <a16:creationId xmlns:a16="http://schemas.microsoft.com/office/drawing/2014/main" id="{00464EBD-C26B-3D49-8EEB-B5ADA71E1A92}"/>
              </a:ext>
            </a:extLst>
          </p:cNvPr>
          <p:cNvSpPr txBox="1">
            <a:spLocks/>
          </p:cNvSpPr>
          <p:nvPr/>
        </p:nvSpPr>
        <p:spPr>
          <a:xfrm>
            <a:off x="2169596" y="2220172"/>
            <a:ext cx="7852807" cy="2886503"/>
          </a:xfrm>
          <a:prstGeom prst="rect">
            <a:avLst/>
          </a:prstGeom>
          <a:ln>
            <a:noFill/>
          </a:ln>
        </p:spPr>
        <p:txBody>
          <a:bodyPr spcFirstLastPara="1" vert="horz" wrap="square" lIns="91425" tIns="91425" rIns="91425" bIns="9142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16600" dirty="0">
                <a:ln w="22225">
                  <a:solidFill>
                    <a:srgbClr val="000000"/>
                  </a:solidFill>
                </a:ln>
                <a:solidFill>
                  <a:srgbClr val="FFC000"/>
                </a:solidFill>
                <a:latin typeface="#9Slide07 Cadena" panose="02000503000000020004" pitchFamily="2" charset="77"/>
                <a:cs typeface="#9Slide05 Pattaya" pitchFamily="2" charset="-34"/>
              </a:rPr>
              <a:t>VIẾT</a:t>
            </a:r>
            <a:endParaRPr lang="en-US" sz="16600" dirty="0">
              <a:ln w="22225">
                <a:solidFill>
                  <a:srgbClr val="000000"/>
                </a:solidFill>
              </a:ln>
              <a:solidFill>
                <a:srgbClr val="FF0000"/>
              </a:solidFill>
              <a:latin typeface="#9Slide07 Cadena" panose="02000503000000020004" pitchFamily="2" charset="77"/>
              <a:cs typeface="#9Slide05 Pattaya" pitchFamily="2" charset="-34"/>
            </a:endParaRPr>
          </a:p>
        </p:txBody>
      </p:sp>
    </p:spTree>
    <p:extLst>
      <p:ext uri="{BB962C8B-B14F-4D97-AF65-F5344CB8AC3E}">
        <p14:creationId xmlns:p14="http://schemas.microsoft.com/office/powerpoint/2010/main" val="6049246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ounded Rectangle 3"/>
          <p:cNvSpPr/>
          <p:nvPr/>
        </p:nvSpPr>
        <p:spPr>
          <a:xfrm>
            <a:off x="624840" y="283992"/>
            <a:ext cx="11030865" cy="6231493"/>
          </a:xfrm>
          <a:prstGeom prst="roundRect">
            <a:avLst>
              <a:gd name="adj" fmla="val 8352"/>
            </a:avLst>
          </a:prstGeom>
          <a:ln w="38100">
            <a:prstDash val="dashDot"/>
          </a:ln>
        </p:spPr>
        <p:style>
          <a:lnRef idx="2">
            <a:schemeClr val="dk1"/>
          </a:lnRef>
          <a:fillRef idx="1">
            <a:schemeClr val="lt1"/>
          </a:fillRef>
          <a:effectRef idx="0">
            <a:schemeClr val="dk1"/>
          </a:effectRef>
          <a:fontRef idx="minor">
            <a:schemeClr val="dk1"/>
          </a:fontRef>
        </p:style>
        <p:txBody>
          <a:bodyPr wrap="square">
            <a:spAutoFit/>
          </a:bodyPr>
          <a:lstStyle/>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en-US" sz="3600" dirty="0">
              <a:solidFill>
                <a:srgbClr val="000000"/>
              </a:solidFill>
              <a:latin typeface="Cambria" panose="02040503050406030204" pitchFamily="18" charset="0"/>
              <a:ea typeface="Cambria" panose="02040503050406030204" pitchFamily="18" charset="0"/>
            </a:endParaRPr>
          </a:p>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en-US" sz="3600" dirty="0">
              <a:solidFill>
                <a:srgbClr val="000000"/>
              </a:solidFill>
              <a:latin typeface="Cambria" panose="02040503050406030204" pitchFamily="18" charset="0"/>
              <a:ea typeface="Cambria" panose="02040503050406030204" pitchFamily="18" charset="0"/>
            </a:endParaRPr>
          </a:p>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en-US" sz="3600" dirty="0">
              <a:solidFill>
                <a:srgbClr val="000000"/>
              </a:solidFill>
              <a:latin typeface="Cambria" panose="02040503050406030204" pitchFamily="18" charset="0"/>
              <a:ea typeface="Cambria" panose="02040503050406030204" pitchFamily="18" charset="0"/>
            </a:endParaRPr>
          </a:p>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en-US" sz="3600" dirty="0">
              <a:solidFill>
                <a:srgbClr val="000000"/>
              </a:solidFill>
              <a:latin typeface="Cambria" panose="02040503050406030204" pitchFamily="18" charset="0"/>
              <a:ea typeface="Cambria" panose="02040503050406030204" pitchFamily="18" charset="0"/>
            </a:endParaRPr>
          </a:p>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vi-VN" sz="3600" b="0" i="0" dirty="0">
              <a:solidFill>
                <a:srgbClr val="000000"/>
              </a:solidFill>
              <a:effectLst/>
              <a:latin typeface="Cambria" panose="02040503050406030204" pitchFamily="18" charset="0"/>
              <a:ea typeface="Cambria" panose="02040503050406030204" pitchFamily="18" charset="0"/>
            </a:endParaRPr>
          </a:p>
        </p:txBody>
      </p:sp>
      <p:sp>
        <p:nvSpPr>
          <p:cNvPr id="7" name="TextBox 6"/>
          <p:cNvSpPr txBox="1"/>
          <p:nvPr/>
        </p:nvSpPr>
        <p:spPr>
          <a:xfrm>
            <a:off x="1512104" y="499346"/>
            <a:ext cx="9256336" cy="707886"/>
          </a:xfrm>
          <a:prstGeom prst="rect">
            <a:avLst/>
          </a:prstGeom>
          <a:noFill/>
        </p:spPr>
        <p:txBody>
          <a:bodyPr wrap="square" rtlCol="0">
            <a:spAutoFit/>
          </a:bodyPr>
          <a:lstStyle/>
          <a:p>
            <a:pPr algn="ctr"/>
            <a:r>
              <a:rPr lang="en-US" sz="4000" b="1" dirty="0" err="1" smtClean="0">
                <a:solidFill>
                  <a:srgbClr val="FF0000"/>
                </a:solidFill>
                <a:latin typeface="Cambria" panose="02040503050406030204" pitchFamily="18" charset="0"/>
              </a:rPr>
              <a:t>Gợi</a:t>
            </a:r>
            <a:r>
              <a:rPr lang="en-US" sz="4000" b="1" dirty="0" smtClean="0">
                <a:solidFill>
                  <a:srgbClr val="FF0000"/>
                </a:solidFill>
                <a:latin typeface="Cambria" panose="02040503050406030204" pitchFamily="18" charset="0"/>
              </a:rPr>
              <a:t> ý</a:t>
            </a:r>
            <a:endParaRPr lang="en-US" sz="9600" b="1" dirty="0">
              <a:solidFill>
                <a:srgbClr val="FF0000"/>
              </a:solidFill>
              <a:latin typeface="Cambria" panose="02040503050406030204" pitchFamily="18" charset="0"/>
            </a:endParaRPr>
          </a:p>
        </p:txBody>
      </p:sp>
      <p:sp>
        <p:nvSpPr>
          <p:cNvPr id="19" name="TextBox 18">
            <a:extLst>
              <a:ext uri="{FF2B5EF4-FFF2-40B4-BE49-F238E27FC236}">
                <a16:creationId xmlns:a16="http://schemas.microsoft.com/office/drawing/2014/main" id="{9C6A5BA3-E292-9248-AF54-189DA4FA8675}"/>
              </a:ext>
            </a:extLst>
          </p:cNvPr>
          <p:cNvSpPr txBox="1"/>
          <p:nvPr/>
        </p:nvSpPr>
        <p:spPr>
          <a:xfrm>
            <a:off x="886161" y="1422586"/>
            <a:ext cx="10419678" cy="4401205"/>
          </a:xfrm>
          <a:prstGeom prst="rect">
            <a:avLst/>
          </a:prstGeom>
          <a:noFill/>
        </p:spPr>
        <p:txBody>
          <a:bodyPr wrap="square" rtlCol="0">
            <a:spAutoFit/>
          </a:bodyPr>
          <a:lstStyle/>
          <a:p>
            <a:pPr algn="just"/>
            <a:r>
              <a:rPr lang="en-US" sz="2800" dirty="0">
                <a:latin typeface="Cambria" panose="02040503050406030204" pitchFamily="18" charset="0"/>
              </a:rPr>
              <a:t>	</a:t>
            </a:r>
            <a:r>
              <a:rPr lang="vi-VN" sz="2800" dirty="0" smtClean="0">
                <a:latin typeface="Cambria" panose="02040503050406030204" pitchFamily="18" charset="0"/>
              </a:rPr>
              <a:t>Em </a:t>
            </a:r>
            <a:r>
              <a:rPr lang="vi-VN" sz="2800" dirty="0">
                <a:latin typeface="Cambria" panose="02040503050406030204" pitchFamily="18" charset="0"/>
              </a:rPr>
              <a:t>được nghe kể truyện Gió lạnh đầu mùa của nhà văn Thạch Lam. Em rất ấn tượng với nhân vật cô bé Hiên. Hiên là một cô bé nhà nghèo, thiếu thốn đủ đường. Mẹ của em làm nghề mò cua bắt ốc, nên chẳng đủ tiền may áo mới cho em. Vậy nên, dù trời đông rét buốt, em vẫn chỉ mặc có một manh áo tả tơi, hở cả lưng và tay. Tuy vậy, nhờ tình thương, và sự quan tâm ấm áp của chị em Sơn cùng mẹ của Sơn, cuối cùng, Hiên đã có được chiếc áo ấm của mình. Qua nhân vật Hiên, tác giả giúp em cảm nhận được tình ấm áp của con người với nhau trong xã hội. Chỉ cần chúng ta cho đi, yêu thương, đùm bọc, san sẻ cho nhau, thì mùa đông sẽ không còn lạnh lẽo nữa.</a:t>
            </a:r>
            <a:endParaRPr lang="vi-VN" sz="4000" b="0" i="0" dirty="0">
              <a:effectLst/>
              <a:latin typeface="Cambria" panose="02040503050406030204" pitchFamily="18" charset="0"/>
            </a:endParaRPr>
          </a:p>
        </p:txBody>
      </p:sp>
    </p:spTree>
    <p:extLst>
      <p:ext uri="{BB962C8B-B14F-4D97-AF65-F5344CB8AC3E}">
        <p14:creationId xmlns:p14="http://schemas.microsoft.com/office/powerpoint/2010/main" val="3620728013"/>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ounded Rectangle 3"/>
          <p:cNvSpPr/>
          <p:nvPr/>
        </p:nvSpPr>
        <p:spPr>
          <a:xfrm>
            <a:off x="640080" y="771672"/>
            <a:ext cx="11030865" cy="5323880"/>
          </a:xfrm>
          <a:prstGeom prst="roundRect">
            <a:avLst>
              <a:gd name="adj" fmla="val 8352"/>
            </a:avLst>
          </a:prstGeom>
          <a:ln w="38100">
            <a:prstDash val="dashDot"/>
          </a:ln>
        </p:spPr>
        <p:style>
          <a:lnRef idx="2">
            <a:schemeClr val="dk1"/>
          </a:lnRef>
          <a:fillRef idx="1">
            <a:schemeClr val="lt1"/>
          </a:fillRef>
          <a:effectRef idx="0">
            <a:schemeClr val="dk1"/>
          </a:effectRef>
          <a:fontRef idx="minor">
            <a:schemeClr val="dk1"/>
          </a:fontRef>
        </p:style>
        <p:txBody>
          <a:bodyPr wrap="square">
            <a:spAutoFit/>
          </a:bodyPr>
          <a:lstStyle/>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en-US" sz="3600" dirty="0">
              <a:solidFill>
                <a:srgbClr val="000000"/>
              </a:solidFill>
              <a:latin typeface="Cambria" panose="02040503050406030204" pitchFamily="18" charset="0"/>
              <a:ea typeface="Cambria" panose="02040503050406030204" pitchFamily="18" charset="0"/>
            </a:endParaRPr>
          </a:p>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en-US" sz="3600" dirty="0">
              <a:solidFill>
                <a:srgbClr val="000000"/>
              </a:solidFill>
              <a:latin typeface="Cambria" panose="02040503050406030204" pitchFamily="18" charset="0"/>
              <a:ea typeface="Cambria" panose="02040503050406030204" pitchFamily="18" charset="0"/>
            </a:endParaRPr>
          </a:p>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en-US" sz="3600" dirty="0">
              <a:solidFill>
                <a:srgbClr val="000000"/>
              </a:solidFill>
              <a:latin typeface="Cambria" panose="02040503050406030204" pitchFamily="18" charset="0"/>
              <a:ea typeface="Cambria" panose="02040503050406030204" pitchFamily="18" charset="0"/>
            </a:endParaRPr>
          </a:p>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en-US" sz="3600" dirty="0">
              <a:solidFill>
                <a:srgbClr val="000000"/>
              </a:solidFill>
              <a:latin typeface="Cambria" panose="02040503050406030204" pitchFamily="18" charset="0"/>
              <a:ea typeface="Cambria" panose="02040503050406030204" pitchFamily="18" charset="0"/>
            </a:endParaRPr>
          </a:p>
          <a:p>
            <a:pPr algn="ctr"/>
            <a:endParaRPr lang="vi-VN" sz="3600" b="0" i="0" dirty="0">
              <a:solidFill>
                <a:srgbClr val="000000"/>
              </a:solidFill>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3414DF5-A4A4-3941-844B-B6592CD473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2984" y="1076549"/>
            <a:ext cx="5892120" cy="4704902"/>
          </a:xfrm>
          <a:prstGeom prst="rect">
            <a:avLst/>
          </a:prstGeom>
        </p:spPr>
      </p:pic>
    </p:spTree>
    <p:extLst>
      <p:ext uri="{BB962C8B-B14F-4D97-AF65-F5344CB8AC3E}">
        <p14:creationId xmlns:p14="http://schemas.microsoft.com/office/powerpoint/2010/main" val="355686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098" y="40505"/>
            <a:ext cx="1549364" cy="1549364"/>
          </a:xfrm>
          <a:prstGeom prst="rect">
            <a:avLst/>
          </a:prstGeom>
        </p:spPr>
      </p:pic>
      <p:pic>
        <p:nvPicPr>
          <p:cNvPr id="8" name="Picture 7">
            <a:extLst>
              <a:ext uri="{FF2B5EF4-FFF2-40B4-BE49-F238E27FC236}">
                <a16:creationId xmlns:a16="http://schemas.microsoft.com/office/drawing/2014/main" id="{D254F8F7-C48D-5746-A958-F7577C860B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0403" y="1589869"/>
            <a:ext cx="8791194" cy="4133446"/>
          </a:xfrm>
          <a:prstGeom prst="rect">
            <a:avLst/>
          </a:prstGeom>
        </p:spPr>
      </p:pic>
    </p:spTree>
    <p:extLst>
      <p:ext uri="{BB962C8B-B14F-4D97-AF65-F5344CB8AC3E}">
        <p14:creationId xmlns:p14="http://schemas.microsoft.com/office/powerpoint/2010/main" val="176465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D07A"/>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C408C36-8448-5146-8918-E5740A996ED1}"/>
              </a:ext>
            </a:extLst>
          </p:cNvPr>
          <p:cNvSpPr/>
          <p:nvPr/>
        </p:nvSpPr>
        <p:spPr>
          <a:xfrm>
            <a:off x="214745" y="207818"/>
            <a:ext cx="11817928" cy="6442363"/>
          </a:xfrm>
          <a:prstGeom prst="rect">
            <a:avLst/>
          </a:prstGeom>
          <a:solidFill>
            <a:srgbClr val="F3E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 name="Rounded Rectangle 1"/>
          <p:cNvSpPr/>
          <p:nvPr/>
        </p:nvSpPr>
        <p:spPr>
          <a:xfrm>
            <a:off x="3110344" y="475481"/>
            <a:ext cx="6816440" cy="919401"/>
          </a:xfrm>
          <a:prstGeom prst="roundRect">
            <a:avLst/>
          </a:prstGeom>
          <a:ln w="38100"/>
        </p:spPr>
        <p:style>
          <a:lnRef idx="2">
            <a:schemeClr val="dk1"/>
          </a:lnRef>
          <a:fillRef idx="1">
            <a:schemeClr val="lt1"/>
          </a:fillRef>
          <a:effectRef idx="0">
            <a:schemeClr val="dk1"/>
          </a:effectRef>
          <a:fontRef idx="minor">
            <a:schemeClr val="dk1"/>
          </a:fontRef>
        </p:style>
        <p:txBody>
          <a:bodyPr wrap="square">
            <a:spAutoFit/>
          </a:bodyPr>
          <a:lstStyle/>
          <a:p>
            <a:pPr algn="ctr"/>
            <a:r>
              <a:rPr lang="vi-VN" sz="4800" b="1" dirty="0">
                <a:solidFill>
                  <a:srgbClr val="C00000"/>
                </a:solidFill>
                <a:latin typeface="Cambria" panose="02040503050406030204" pitchFamily="18" charset="0"/>
              </a:rPr>
              <a:t>Đọc và trả lời câu hỏi</a:t>
            </a:r>
            <a:endParaRPr lang="vi-VN" sz="4400" dirty="0">
              <a:latin typeface="Cambria" panose="02040503050406030204" pitchFamily="18" charset="0"/>
            </a:endParaRPr>
          </a:p>
        </p:txBody>
      </p:sp>
      <p:sp>
        <p:nvSpPr>
          <p:cNvPr id="4" name="TextBox 3">
            <a:extLst>
              <a:ext uri="{FF2B5EF4-FFF2-40B4-BE49-F238E27FC236}">
                <a16:creationId xmlns:a16="http://schemas.microsoft.com/office/drawing/2014/main" id="{1BC3461B-A970-2842-A47F-124FA1D520F9}"/>
              </a:ext>
            </a:extLst>
          </p:cNvPr>
          <p:cNvSpPr txBox="1"/>
          <p:nvPr/>
        </p:nvSpPr>
        <p:spPr>
          <a:xfrm>
            <a:off x="498764" y="1394882"/>
            <a:ext cx="11249890" cy="5262979"/>
          </a:xfrm>
          <a:prstGeom prst="rect">
            <a:avLst/>
          </a:prstGeom>
          <a:noFill/>
        </p:spPr>
        <p:txBody>
          <a:bodyPr wrap="square" rtlCol="0">
            <a:spAutoFit/>
          </a:bodyPr>
          <a:lstStyle/>
          <a:p>
            <a:pPr algn="ctr" latinLnBrk="0"/>
            <a:r>
              <a:rPr lang="vi-VN" sz="2400" b="1" i="0" dirty="0">
                <a:effectLst/>
                <a:latin typeface="Cambria" panose="02040503050406030204" pitchFamily="18" charset="0"/>
              </a:rPr>
              <a:t>Đường về</a:t>
            </a:r>
            <a:endParaRPr lang="vi-VN" sz="2400" b="0" i="0" dirty="0">
              <a:effectLst/>
              <a:latin typeface="Cambria" panose="02040503050406030204" pitchFamily="18" charset="0"/>
            </a:endParaRPr>
          </a:p>
          <a:p>
            <a:pPr algn="just" latinLnBrk="0"/>
            <a:r>
              <a:rPr lang="vi-VN" sz="2400" b="0" i="0" dirty="0">
                <a:effectLst/>
                <a:latin typeface="Cambria" panose="02040503050406030204" pitchFamily="18" charset="0"/>
              </a:rPr>
              <a:t>Cậu bé cùng mẹ trở về ngôi nhà cũ. Non xanh đang chuyển mình. Những chiếc lá khiêm nhường suốt mùa đông hé mở dần dưới bầu trời. Một cây chuối rừng mọc nghiêng trên vách đá đã vội nở hoa, chẳng cần chờ mùa mới đến. Những bông hoa đỏ lập loè như những bó đuốc trong hơi sương mờ bao phủ khắp núi non.</a:t>
            </a:r>
          </a:p>
          <a:p>
            <a:pPr algn="just" latinLnBrk="0"/>
            <a:r>
              <a:rPr lang="vi-VN" sz="2400" b="0" i="0" dirty="0">
                <a:effectLst/>
                <a:latin typeface="Cambria" panose="02040503050406030204" pitchFamily="18" charset="0"/>
              </a:rPr>
              <a:t>Sườn núi phía trước có ngôi nhà của mẹ con cậu bé rộng mênh mông. Phía dưới là suối trong veo. Phía trên là rừng già và những dãy núi đó lởm chởm. Cả xóm chỉ có rải rác hơn hai chục nóc nhà. Có chuyện gì, người đứng bên này hú gọi, người đứng bên kia hú đáp trả.</a:t>
            </a:r>
          </a:p>
          <a:p>
            <a:pPr algn="just" latinLnBrk="0"/>
            <a:r>
              <a:rPr lang="vi-VN" sz="2400" b="0" i="0" dirty="0">
                <a:effectLst/>
                <a:latin typeface="Cambria" panose="02040503050406030204" pitchFamily="18" charset="0"/>
              </a:rPr>
              <a:t>Đêm đó, gian nhà bếp của hai mẹ con cậu bé sáng bừng ánh lửa. Những bó đuốc từ mọi ngả đổ về căn nhà nhỏ. Xóm núi đón họ trở về thân tình biết mấy! Cậu bé sẽ cùng mẹ ở lại trên non cao, nơi có những triền núi thoai thoải, những bông hồng rừng hồn hậu, những nếp nhà thưa thớt, lặng lẽ mà bình yên. </a:t>
            </a:r>
          </a:p>
          <a:p>
            <a:pPr algn="r" latinLnBrk="0"/>
            <a:r>
              <a:rPr lang="vi-VN" sz="2400" b="0" i="0" dirty="0">
                <a:effectLst/>
                <a:latin typeface="Cambria" panose="02040503050406030204" pitchFamily="18" charset="0"/>
              </a:rPr>
              <a:t>(Theo Võ Thị Xuân Hà)</a:t>
            </a:r>
          </a:p>
        </p:txBody>
      </p:sp>
      <p:sp>
        <p:nvSpPr>
          <p:cNvPr id="5" name="Oval Callout 4">
            <a:extLst>
              <a:ext uri="{FF2B5EF4-FFF2-40B4-BE49-F238E27FC236}">
                <a16:creationId xmlns:a16="http://schemas.microsoft.com/office/drawing/2014/main" id="{36FE490E-6C2C-0940-B219-FCBE68E5392B}"/>
              </a:ext>
            </a:extLst>
          </p:cNvPr>
          <p:cNvSpPr/>
          <p:nvPr/>
        </p:nvSpPr>
        <p:spPr>
          <a:xfrm>
            <a:off x="5486400" y="2314283"/>
            <a:ext cx="5943600" cy="2548662"/>
          </a:xfrm>
          <a:prstGeom prst="wedgeEllipseCallout">
            <a:avLst>
              <a:gd name="adj1" fmla="val -61342"/>
              <a:gd name="adj2" fmla="val -39961"/>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effectLst/>
                <a:latin typeface="Times New Roman" panose="02020603050405020304" pitchFamily="18" charset="0"/>
                <a:ea typeface="Times New Roman" panose="02020603050405020304" pitchFamily="18" charset="0"/>
              </a:rPr>
              <a:t>Em thích hình ảnh, chi tiết nào nhất trong câu chuyện.Vì sao?</a:t>
            </a:r>
            <a:r>
              <a:rPr lang="en-VN" sz="3600" dirty="0">
                <a:solidFill>
                  <a:schemeClr val="tx1"/>
                </a:solidFill>
                <a:effectLst/>
              </a:rPr>
              <a:t> </a:t>
            </a:r>
            <a:endParaRPr lang="en-VN" sz="3600" dirty="0">
              <a:solidFill>
                <a:schemeClr val="tx1"/>
              </a:solidFill>
            </a:endParaRPr>
          </a:p>
        </p:txBody>
      </p:sp>
      <p:pic>
        <p:nvPicPr>
          <p:cNvPr id="8" name="Picture 7">
            <a:extLst>
              <a:ext uri="{FF2B5EF4-FFF2-40B4-BE49-F238E27FC236}">
                <a16:creationId xmlns:a16="http://schemas.microsoft.com/office/drawing/2014/main" id="{9D9F93AA-78B2-3343-9FFA-6962E2C498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7788" y="-83609"/>
            <a:ext cx="1517073" cy="1769918"/>
          </a:xfrm>
          <a:prstGeom prst="rect">
            <a:avLst/>
          </a:prstGeom>
        </p:spPr>
      </p:pic>
    </p:spTree>
    <p:extLst>
      <p:ext uri="{BB962C8B-B14F-4D97-AF65-F5344CB8AC3E}">
        <p14:creationId xmlns:p14="http://schemas.microsoft.com/office/powerpoint/2010/main" val="82306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P spid="5" grpId="1"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E3D90ACB-C2C2-CA43-ACBC-B96CB6246AB7}"/>
              </a:ext>
            </a:extLst>
          </p:cNvPr>
          <p:cNvSpPr/>
          <p:nvPr/>
        </p:nvSpPr>
        <p:spPr>
          <a:xfrm>
            <a:off x="166255" y="665018"/>
            <a:ext cx="8229600" cy="599555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4098" name="Picture 2">
            <a:extLst>
              <a:ext uri="{FF2B5EF4-FFF2-40B4-BE49-F238E27FC236}">
                <a16:creationId xmlns:a16="http://schemas.microsoft.com/office/drawing/2014/main" id="{6E41237C-B2AB-C142-95A2-7E5BBA156B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0969" y="1688406"/>
            <a:ext cx="5684776" cy="38494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D752B7B-4C39-084B-951E-EC82B7AF5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755" y="1847808"/>
            <a:ext cx="7848600" cy="3530600"/>
          </a:xfrm>
          <a:prstGeom prst="rect">
            <a:avLst/>
          </a:prstGeom>
        </p:spPr>
      </p:pic>
    </p:spTree>
    <p:extLst>
      <p:ext uri="{BB962C8B-B14F-4D97-AF65-F5344CB8AC3E}">
        <p14:creationId xmlns:p14="http://schemas.microsoft.com/office/powerpoint/2010/main" val="2112977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7" name="Cloud 6">
            <a:extLst>
              <a:ext uri="{FF2B5EF4-FFF2-40B4-BE49-F238E27FC236}">
                <a16:creationId xmlns:a16="http://schemas.microsoft.com/office/drawing/2014/main" id="{F7A64A01-6AF7-E34D-8C30-97099374C6F4}"/>
              </a:ext>
            </a:extLst>
          </p:cNvPr>
          <p:cNvSpPr/>
          <p:nvPr/>
        </p:nvSpPr>
        <p:spPr>
          <a:xfrm>
            <a:off x="2425224" y="815187"/>
            <a:ext cx="7341547" cy="5232322"/>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Google Shape;466;p28">
            <a:extLst>
              <a:ext uri="{FF2B5EF4-FFF2-40B4-BE49-F238E27FC236}">
                <a16:creationId xmlns:a16="http://schemas.microsoft.com/office/drawing/2014/main" id="{340574F3-8828-004E-B5D8-2EE76DD92BFF}"/>
              </a:ext>
            </a:extLst>
          </p:cNvPr>
          <p:cNvSpPr txBox="1">
            <a:spLocks/>
          </p:cNvSpPr>
          <p:nvPr/>
        </p:nvSpPr>
        <p:spPr>
          <a:xfrm>
            <a:off x="2169593" y="2075893"/>
            <a:ext cx="7852807" cy="2886503"/>
          </a:xfrm>
          <a:prstGeom prst="rect">
            <a:avLst/>
          </a:prstGeom>
          <a:ln>
            <a:noFill/>
          </a:ln>
        </p:spPr>
        <p:txBody>
          <a:bodyPr spcFirstLastPara="1" vert="horz" wrap="square" lIns="91425" tIns="91425" rIns="91425" bIns="9142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16600" dirty="0">
                <a:ln w="22225">
                  <a:solidFill>
                    <a:srgbClr val="000000"/>
                  </a:solidFill>
                </a:ln>
                <a:solidFill>
                  <a:srgbClr val="FFC000"/>
                </a:solidFill>
                <a:latin typeface="#9Slide07 Cadena" panose="02000503000000020004" pitchFamily="2" charset="77"/>
                <a:cs typeface="#9Slide05 Pattaya" pitchFamily="2" charset="-34"/>
              </a:rPr>
              <a:t>ĐỌC</a:t>
            </a:r>
            <a:endParaRPr lang="en-US" sz="16600" dirty="0">
              <a:ln w="22225">
                <a:solidFill>
                  <a:srgbClr val="000000"/>
                </a:solidFill>
              </a:ln>
              <a:solidFill>
                <a:srgbClr val="FF0000"/>
              </a:solidFill>
              <a:latin typeface="#9Slide07 Cadena" panose="02000503000000020004" pitchFamily="2" charset="77"/>
              <a:cs typeface="#9Slide05 Pattaya" pitchFamily="2" charset="-34"/>
            </a:endParaRPr>
          </a:p>
        </p:txBody>
      </p:sp>
      <p:sp>
        <p:nvSpPr>
          <p:cNvPr id="3" name="Up Ribbon 2">
            <a:extLst>
              <a:ext uri="{FF2B5EF4-FFF2-40B4-BE49-F238E27FC236}">
                <a16:creationId xmlns:a16="http://schemas.microsoft.com/office/drawing/2014/main" id="{7454FADB-AAAD-2540-B98D-EC6F0F46BB64}"/>
              </a:ext>
            </a:extLst>
          </p:cNvPr>
          <p:cNvSpPr/>
          <p:nvPr/>
        </p:nvSpPr>
        <p:spPr>
          <a:xfrm>
            <a:off x="3725783" y="1103844"/>
            <a:ext cx="4740432" cy="972049"/>
          </a:xfrm>
          <a:prstGeom prst="ribbon2">
            <a:avLst>
              <a:gd name="adj1" fmla="val 16667"/>
              <a:gd name="adj2" fmla="val 71920"/>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latin typeface="#9Slide04 Tinos Bold" panose="02020803070505020304" pitchFamily="18" charset="0"/>
                <a:ea typeface="#9Slide04 Tinos Bold" panose="02020803070505020304" pitchFamily="18" charset="0"/>
                <a:cs typeface="#9Slide04 Tinos Bold" panose="02020803070505020304" pitchFamily="18" charset="0"/>
              </a:rPr>
              <a:t>HẠT ĐỘNG 1</a:t>
            </a:r>
          </a:p>
        </p:txBody>
      </p:sp>
    </p:spTree>
    <p:extLst>
      <p:ext uri="{BB962C8B-B14F-4D97-AF65-F5344CB8AC3E}">
        <p14:creationId xmlns:p14="http://schemas.microsoft.com/office/powerpoint/2010/main" val="2311621207"/>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D07A"/>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C408C36-8448-5146-8918-E5740A996ED1}"/>
              </a:ext>
            </a:extLst>
          </p:cNvPr>
          <p:cNvSpPr/>
          <p:nvPr/>
        </p:nvSpPr>
        <p:spPr>
          <a:xfrm>
            <a:off x="214745" y="207818"/>
            <a:ext cx="11817928" cy="6442363"/>
          </a:xfrm>
          <a:prstGeom prst="rect">
            <a:avLst/>
          </a:prstGeom>
          <a:solidFill>
            <a:srgbClr val="F3E9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 name="Rounded Rectangle 1"/>
          <p:cNvSpPr/>
          <p:nvPr/>
        </p:nvSpPr>
        <p:spPr>
          <a:xfrm>
            <a:off x="949036" y="475481"/>
            <a:ext cx="10799618" cy="919401"/>
          </a:xfrm>
          <a:prstGeom prst="roundRect">
            <a:avLst/>
          </a:prstGeom>
          <a:ln w="38100"/>
        </p:spPr>
        <p:style>
          <a:lnRef idx="2">
            <a:schemeClr val="dk1"/>
          </a:lnRef>
          <a:fillRef idx="1">
            <a:schemeClr val="lt1"/>
          </a:fillRef>
          <a:effectRef idx="0">
            <a:schemeClr val="dk1"/>
          </a:effectRef>
          <a:fontRef idx="minor">
            <a:schemeClr val="dk1"/>
          </a:fontRef>
        </p:style>
        <p:txBody>
          <a:bodyPr wrap="square">
            <a:spAutoFit/>
          </a:bodyPr>
          <a:lstStyle/>
          <a:p>
            <a:pPr algn="ctr"/>
            <a:r>
              <a:rPr lang="vi-VN" sz="4800" b="1" dirty="0">
                <a:solidFill>
                  <a:srgbClr val="C00000"/>
                </a:solidFill>
                <a:latin typeface="Cambria" panose="02040503050406030204" pitchFamily="18" charset="0"/>
              </a:rPr>
              <a:t>Đọc thành tiếng và trả lời câu hỏi</a:t>
            </a:r>
            <a:endParaRPr lang="vi-VN" sz="4400" dirty="0">
              <a:latin typeface="Cambria" panose="02040503050406030204" pitchFamily="18" charset="0"/>
            </a:endParaRPr>
          </a:p>
        </p:txBody>
      </p:sp>
      <p:sp>
        <p:nvSpPr>
          <p:cNvPr id="4" name="TextBox 3">
            <a:extLst>
              <a:ext uri="{FF2B5EF4-FFF2-40B4-BE49-F238E27FC236}">
                <a16:creationId xmlns:a16="http://schemas.microsoft.com/office/drawing/2014/main" id="{1BC3461B-A970-2842-A47F-124FA1D520F9}"/>
              </a:ext>
            </a:extLst>
          </p:cNvPr>
          <p:cNvSpPr txBox="1"/>
          <p:nvPr/>
        </p:nvSpPr>
        <p:spPr>
          <a:xfrm>
            <a:off x="540327" y="2310999"/>
            <a:ext cx="4010891" cy="3970318"/>
          </a:xfrm>
          <a:prstGeom prst="rect">
            <a:avLst/>
          </a:prstGeom>
          <a:noFill/>
        </p:spPr>
        <p:txBody>
          <a:bodyPr wrap="square" rtlCol="0">
            <a:spAutoFit/>
          </a:bodyPr>
          <a:lstStyle/>
          <a:p>
            <a:pPr algn="just" latinLnBrk="0"/>
            <a:r>
              <a:rPr lang="vi-VN" sz="2800" b="0" i="0" dirty="0">
                <a:effectLst/>
                <a:latin typeface="Cambria" panose="02040503050406030204" pitchFamily="18" charset="0"/>
              </a:rPr>
              <a:t>Vừa gõ cửa gọi bé</a:t>
            </a:r>
          </a:p>
          <a:p>
            <a:pPr algn="just" latinLnBrk="0"/>
            <a:r>
              <a:rPr lang="vi-VN" sz="2800" b="0" i="0" dirty="0">
                <a:effectLst/>
                <a:latin typeface="Cambria" panose="02040503050406030204" pitchFamily="18" charset="0"/>
              </a:rPr>
              <a:t>Bé ra, đã biến rồi</a:t>
            </a:r>
          </a:p>
          <a:p>
            <a:pPr algn="just" latinLnBrk="0"/>
            <a:r>
              <a:rPr lang="vi-VN" sz="2800" b="0" i="0" dirty="0">
                <a:effectLst/>
                <a:latin typeface="Cambria" panose="02040503050406030204" pitchFamily="18" charset="0"/>
              </a:rPr>
              <a:t>Thấy rung rinh cành lá</a:t>
            </a:r>
          </a:p>
          <a:p>
            <a:pPr algn="just" latinLnBrk="0"/>
            <a:r>
              <a:rPr lang="vi-VN" sz="2800" b="0" i="0" dirty="0">
                <a:effectLst/>
                <a:latin typeface="Cambria" panose="02040503050406030204" pitchFamily="18" charset="0"/>
              </a:rPr>
              <a:t>Lại trèo me đấy thôi!</a:t>
            </a:r>
          </a:p>
          <a:p>
            <a:pPr algn="just" latinLnBrk="0"/>
            <a:r>
              <a:rPr lang="vi-VN" sz="2800" b="0" i="0" dirty="0">
                <a:effectLst/>
                <a:latin typeface="Cambria" panose="02040503050406030204" pitchFamily="18" charset="0"/>
              </a:rPr>
              <a:t> </a:t>
            </a:r>
          </a:p>
          <a:p>
            <a:pPr algn="just" latinLnBrk="0"/>
            <a:r>
              <a:rPr lang="vi-VN" sz="2800" b="0" i="0" dirty="0">
                <a:effectLst/>
                <a:latin typeface="Cambria" panose="02040503050406030204" pitchFamily="18" charset="0"/>
              </a:rPr>
              <a:t>Gió lúc nào cũng chạy</a:t>
            </a:r>
          </a:p>
          <a:p>
            <a:pPr algn="just" latinLnBrk="0"/>
            <a:r>
              <a:rPr lang="vi-VN" sz="2800" b="0" i="0" dirty="0">
                <a:effectLst/>
                <a:latin typeface="Cambria" panose="02040503050406030204" pitchFamily="18" charset="0"/>
              </a:rPr>
              <a:t>Suốt ngày vội thế à?</a:t>
            </a:r>
          </a:p>
          <a:p>
            <a:pPr algn="just" latinLnBrk="0"/>
            <a:r>
              <a:rPr lang="vi-VN" sz="2800" b="0" i="0" dirty="0">
                <a:effectLst/>
                <a:latin typeface="Cambria" panose="02040503050406030204" pitchFamily="18" charset="0"/>
              </a:rPr>
              <a:t>Lúc nào cũng huýt sáo</a:t>
            </a:r>
          </a:p>
          <a:p>
            <a:pPr algn="just" latinLnBrk="0"/>
            <a:r>
              <a:rPr lang="vi-VN" sz="2800" b="0" i="0" dirty="0">
                <a:effectLst/>
                <a:latin typeface="Cambria" panose="02040503050406030204" pitchFamily="18" charset="0"/>
              </a:rPr>
              <a:t>Lúc nào cũng hát ca...</a:t>
            </a:r>
          </a:p>
        </p:txBody>
      </p:sp>
      <p:pic>
        <p:nvPicPr>
          <p:cNvPr id="8" name="Picture 7">
            <a:extLst>
              <a:ext uri="{FF2B5EF4-FFF2-40B4-BE49-F238E27FC236}">
                <a16:creationId xmlns:a16="http://schemas.microsoft.com/office/drawing/2014/main" id="{9D9F93AA-78B2-3343-9FFA-6962E2C498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36" y="-101409"/>
            <a:ext cx="1517073" cy="1769918"/>
          </a:xfrm>
          <a:prstGeom prst="rect">
            <a:avLst/>
          </a:prstGeom>
        </p:spPr>
      </p:pic>
      <p:sp>
        <p:nvSpPr>
          <p:cNvPr id="6" name="TextBox 5">
            <a:extLst>
              <a:ext uri="{FF2B5EF4-FFF2-40B4-BE49-F238E27FC236}">
                <a16:creationId xmlns:a16="http://schemas.microsoft.com/office/drawing/2014/main" id="{C5A021CB-C914-F441-BB79-14D04A601842}"/>
              </a:ext>
            </a:extLst>
          </p:cNvPr>
          <p:cNvSpPr txBox="1"/>
          <p:nvPr/>
        </p:nvSpPr>
        <p:spPr>
          <a:xfrm>
            <a:off x="4322618" y="2310999"/>
            <a:ext cx="4655127" cy="4401205"/>
          </a:xfrm>
          <a:prstGeom prst="rect">
            <a:avLst/>
          </a:prstGeom>
          <a:noFill/>
        </p:spPr>
        <p:txBody>
          <a:bodyPr wrap="square" rtlCol="0">
            <a:spAutoFit/>
          </a:bodyPr>
          <a:lstStyle/>
          <a:p>
            <a:pPr algn="just" latinLnBrk="0"/>
            <a:r>
              <a:rPr lang="vi-VN" sz="2800" b="0" i="0" dirty="0">
                <a:effectLst/>
                <a:latin typeface="Cambria" panose="02040503050406030204" pitchFamily="18" charset="0"/>
              </a:rPr>
              <a:t>Gió thích chơi chong chóng</a:t>
            </a:r>
          </a:p>
          <a:p>
            <a:pPr algn="just" latinLnBrk="0"/>
            <a:r>
              <a:rPr lang="vi-VN" sz="2800" b="0" i="0" dirty="0">
                <a:effectLst/>
                <a:latin typeface="Cambria" panose="02040503050406030204" pitchFamily="18" charset="0"/>
              </a:rPr>
              <a:t>Cùng bé chơi thả diều</a:t>
            </a:r>
          </a:p>
          <a:p>
            <a:pPr algn="just" latinLnBrk="0"/>
            <a:r>
              <a:rPr lang="vi-VN" sz="2800" b="0" i="0" dirty="0">
                <a:effectLst/>
                <a:latin typeface="Cambria" panose="02040503050406030204" pitchFamily="18" charset="0"/>
              </a:rPr>
              <a:t>Lại giật tung nón bé</a:t>
            </a:r>
          </a:p>
          <a:p>
            <a:pPr algn="just" latinLnBrk="0"/>
            <a:r>
              <a:rPr lang="vi-VN" sz="2800" b="0" i="0" dirty="0">
                <a:effectLst/>
                <a:latin typeface="Cambria" panose="02040503050406030204" pitchFamily="18" charset="0"/>
              </a:rPr>
              <a:t>Gió bông đùa chọc trêu.</a:t>
            </a:r>
          </a:p>
          <a:p>
            <a:pPr algn="just" latinLnBrk="0"/>
            <a:r>
              <a:rPr lang="vi-VN" sz="2800" b="0" i="0" dirty="0">
                <a:effectLst/>
                <a:latin typeface="Cambria" panose="02040503050406030204" pitchFamily="18" charset="0"/>
              </a:rPr>
              <a:t> </a:t>
            </a:r>
          </a:p>
          <a:p>
            <a:pPr algn="just" latinLnBrk="0"/>
            <a:r>
              <a:rPr lang="vi-VN" sz="2800" b="0" i="0" dirty="0">
                <a:effectLst/>
                <a:latin typeface="Cambria" panose="02040503050406030204" pitchFamily="18" charset="0"/>
              </a:rPr>
              <a:t>Ơi gió yêu của bé!</a:t>
            </a:r>
          </a:p>
          <a:p>
            <a:pPr algn="just" latinLnBrk="0"/>
            <a:r>
              <a:rPr lang="vi-VN" sz="2800" b="0" i="0" dirty="0">
                <a:effectLst/>
                <a:latin typeface="Cambria" panose="02040503050406030204" pitchFamily="18" charset="0"/>
              </a:rPr>
              <a:t>Còn trẻ hay đã già?</a:t>
            </a:r>
          </a:p>
          <a:p>
            <a:pPr algn="just" latinLnBrk="0"/>
            <a:r>
              <a:rPr lang="vi-VN" sz="2800" b="0" i="0" dirty="0">
                <a:effectLst/>
                <a:latin typeface="Cambria" panose="02040503050406030204" pitchFamily="18" charset="0"/>
              </a:rPr>
              <a:t>Lúc rì rầm thủ thỉ</a:t>
            </a:r>
          </a:p>
          <a:p>
            <a:pPr algn="just" latinLnBrk="0"/>
            <a:r>
              <a:rPr lang="vi-VN" sz="2800" b="0" i="0" dirty="0">
                <a:effectLst/>
                <a:latin typeface="Cambria" panose="02040503050406030204" pitchFamily="18" charset="0"/>
              </a:rPr>
              <a:t>Lúc ầm ào thét la...</a:t>
            </a:r>
          </a:p>
          <a:p>
            <a:endParaRPr lang="en-VN" sz="2800" dirty="0">
              <a:latin typeface="Cambria" panose="02040503050406030204" pitchFamily="18" charset="0"/>
            </a:endParaRPr>
          </a:p>
        </p:txBody>
      </p:sp>
      <p:sp>
        <p:nvSpPr>
          <p:cNvPr id="7" name="TextBox 6">
            <a:extLst>
              <a:ext uri="{FF2B5EF4-FFF2-40B4-BE49-F238E27FC236}">
                <a16:creationId xmlns:a16="http://schemas.microsoft.com/office/drawing/2014/main" id="{3235B1CC-3215-6341-A808-4698961D5FC7}"/>
              </a:ext>
            </a:extLst>
          </p:cNvPr>
          <p:cNvSpPr txBox="1"/>
          <p:nvPr/>
        </p:nvSpPr>
        <p:spPr>
          <a:xfrm>
            <a:off x="8007926" y="5042118"/>
            <a:ext cx="3740728" cy="1815882"/>
          </a:xfrm>
          <a:prstGeom prst="rect">
            <a:avLst/>
          </a:prstGeom>
          <a:noFill/>
        </p:spPr>
        <p:txBody>
          <a:bodyPr wrap="square" rtlCol="0">
            <a:spAutoFit/>
          </a:bodyPr>
          <a:lstStyle/>
          <a:p>
            <a:pPr algn="just" latinLnBrk="0"/>
            <a:r>
              <a:rPr lang="vi-VN" sz="2800" b="0" i="0" dirty="0">
                <a:effectLst/>
                <a:latin typeface="Cambria" panose="02040503050406030204" pitchFamily="18" charset="0"/>
              </a:rPr>
              <a:t>Gió tới đâu, bé biết</a:t>
            </a:r>
          </a:p>
          <a:p>
            <a:pPr algn="just" latinLnBrk="0"/>
            <a:r>
              <a:rPr lang="vi-VN" sz="2800" b="0" i="0" dirty="0">
                <a:effectLst/>
                <a:latin typeface="Cambria" panose="02040503050406030204" pitchFamily="18" charset="0"/>
              </a:rPr>
              <a:t>Sao bé nhìn không ra? </a:t>
            </a:r>
          </a:p>
          <a:p>
            <a:pPr algn="r" latinLnBrk="0"/>
            <a:r>
              <a:rPr lang="vi-VN" sz="2800" b="0" i="0" dirty="0">
                <a:effectLst/>
                <a:latin typeface="Cambria" panose="02040503050406030204" pitchFamily="18" charset="0"/>
              </a:rPr>
              <a:t>(Đặng Hấn)</a:t>
            </a:r>
          </a:p>
          <a:p>
            <a:endParaRPr lang="en-VN" sz="2800" dirty="0">
              <a:latin typeface="Cambria" panose="02040503050406030204" pitchFamily="18" charset="0"/>
            </a:endParaRPr>
          </a:p>
        </p:txBody>
      </p:sp>
      <p:sp>
        <p:nvSpPr>
          <p:cNvPr id="9" name="TextBox 8">
            <a:extLst>
              <a:ext uri="{FF2B5EF4-FFF2-40B4-BE49-F238E27FC236}">
                <a16:creationId xmlns:a16="http://schemas.microsoft.com/office/drawing/2014/main" id="{46FB56A2-BA33-BF47-8428-8AF7CB5025FD}"/>
              </a:ext>
            </a:extLst>
          </p:cNvPr>
          <p:cNvSpPr txBox="1"/>
          <p:nvPr/>
        </p:nvSpPr>
        <p:spPr>
          <a:xfrm>
            <a:off x="5624946" y="1593834"/>
            <a:ext cx="2265218" cy="584775"/>
          </a:xfrm>
          <a:prstGeom prst="rect">
            <a:avLst/>
          </a:prstGeom>
          <a:noFill/>
        </p:spPr>
        <p:txBody>
          <a:bodyPr wrap="square" rtlCol="0">
            <a:spAutoFit/>
          </a:bodyPr>
          <a:lstStyle/>
          <a:p>
            <a:r>
              <a:rPr lang="en-VN" sz="3200" b="1" dirty="0">
                <a:solidFill>
                  <a:srgbClr val="C00000"/>
                </a:solidFill>
                <a:latin typeface="Cambria" panose="02040503050406030204" pitchFamily="18" charset="0"/>
              </a:rPr>
              <a:t>Gió</a:t>
            </a:r>
          </a:p>
        </p:txBody>
      </p:sp>
      <p:pic>
        <p:nvPicPr>
          <p:cNvPr id="11" name="Picture 10">
            <a:extLst>
              <a:ext uri="{FF2B5EF4-FFF2-40B4-BE49-F238E27FC236}">
                <a16:creationId xmlns:a16="http://schemas.microsoft.com/office/drawing/2014/main" id="{FA358085-D33E-FF41-88E0-34B678DFB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3509" y="1322926"/>
            <a:ext cx="3577936" cy="3577936"/>
          </a:xfrm>
          <a:prstGeom prst="rect">
            <a:avLst/>
          </a:prstGeom>
        </p:spPr>
      </p:pic>
    </p:spTree>
    <p:extLst>
      <p:ext uri="{BB962C8B-B14F-4D97-AF65-F5344CB8AC3E}">
        <p14:creationId xmlns:p14="http://schemas.microsoft.com/office/powerpoint/2010/main" val="1621582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pic>
        <p:nvPicPr>
          <p:cNvPr id="5" name="nhac 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79780" y="-971550"/>
            <a:ext cx="609600" cy="609600"/>
          </a:xfrm>
          <a:prstGeom prst="rect">
            <a:avLst/>
          </a:prstGeom>
        </p:spPr>
      </p:pic>
      <p:pic>
        <p:nvPicPr>
          <p:cNvPr id="10" name="voi">
            <a:hlinkClick r:id="" action="ppaction://macro?name=UpdateRandomNumber"/>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72058" y="4517186"/>
            <a:ext cx="2034643" cy="2037754"/>
          </a:xfrm>
          <a:prstGeom prst="rect">
            <a:avLst/>
          </a:prstGeom>
        </p:spPr>
      </p:pic>
      <p:grpSp>
        <p:nvGrpSpPr>
          <p:cNvPr id="39" name="MsPhamwheel"/>
          <p:cNvGrpSpPr/>
          <p:nvPr/>
        </p:nvGrpSpPr>
        <p:grpSpPr>
          <a:xfrm>
            <a:off x="7957368" y="622709"/>
            <a:ext cx="3864868" cy="3856706"/>
            <a:chOff x="2958277" y="649134"/>
            <a:chExt cx="5773412" cy="5761219"/>
          </a:xfrm>
        </p:grpSpPr>
        <p:pic>
          <p:nvPicPr>
            <p:cNvPr id="40" name="Picture 39"/>
            <p:cNvPicPr>
              <a:picLocks noChangeAspect="1"/>
            </p:cNvPicPr>
            <p:nvPr/>
          </p:nvPicPr>
          <p:blipFill>
            <a:blip r:embed="rId8"/>
            <a:stretch>
              <a:fillRect/>
            </a:stretch>
          </p:blipFill>
          <p:spPr>
            <a:xfrm>
              <a:off x="2958277" y="649134"/>
              <a:ext cx="5773412" cy="5761219"/>
            </a:xfrm>
            <a:prstGeom prst="rect">
              <a:avLst/>
            </a:prstGeom>
          </p:spPr>
        </p:pic>
        <p:sp>
          <p:nvSpPr>
            <p:cNvPr id="41" name="Oval 40"/>
            <p:cNvSpPr/>
            <p:nvPr/>
          </p:nvSpPr>
          <p:spPr>
            <a:xfrm>
              <a:off x="5225821" y="986051"/>
              <a:ext cx="1238324" cy="9144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sp>
          <p:nvSpPr>
            <p:cNvPr id="42" name="Oval 41"/>
            <p:cNvSpPr/>
            <p:nvPr/>
          </p:nvSpPr>
          <p:spPr>
            <a:xfrm>
              <a:off x="6230829" y="1220132"/>
              <a:ext cx="1238324" cy="9144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2</a:t>
              </a:r>
            </a:p>
          </p:txBody>
        </p:sp>
        <p:sp>
          <p:nvSpPr>
            <p:cNvPr id="43" name="Oval 42"/>
            <p:cNvSpPr/>
            <p:nvPr/>
          </p:nvSpPr>
          <p:spPr>
            <a:xfrm>
              <a:off x="6977868" y="1937164"/>
              <a:ext cx="1238324" cy="9144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sp>
          <p:nvSpPr>
            <p:cNvPr id="45" name="Oval 44"/>
            <p:cNvSpPr/>
            <p:nvPr/>
          </p:nvSpPr>
          <p:spPr>
            <a:xfrm>
              <a:off x="7272171" y="2961581"/>
              <a:ext cx="1238324" cy="9144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2</a:t>
              </a:r>
            </a:p>
          </p:txBody>
        </p:sp>
        <p:sp>
          <p:nvSpPr>
            <p:cNvPr id="46" name="Oval 45"/>
            <p:cNvSpPr/>
            <p:nvPr/>
          </p:nvSpPr>
          <p:spPr>
            <a:xfrm>
              <a:off x="7205066" y="3875981"/>
              <a:ext cx="1238324" cy="9144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Arial Black" panose="020B0A04020102020204" pitchFamily="34" charset="0"/>
                </a:rPr>
                <a:t>1</a:t>
              </a:r>
              <a:endParaRPr kumimoji="0" lang="en-US" sz="36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
          <p:nvSpPr>
            <p:cNvPr id="47" name="Oval 46"/>
            <p:cNvSpPr/>
            <p:nvPr/>
          </p:nvSpPr>
          <p:spPr>
            <a:xfrm>
              <a:off x="6635090" y="4694834"/>
              <a:ext cx="1238324" cy="9144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2</a:t>
              </a:r>
            </a:p>
          </p:txBody>
        </p:sp>
        <p:sp>
          <p:nvSpPr>
            <p:cNvPr id="48" name="Oval 47"/>
            <p:cNvSpPr/>
            <p:nvPr/>
          </p:nvSpPr>
          <p:spPr>
            <a:xfrm>
              <a:off x="5778589" y="5103726"/>
              <a:ext cx="1238324" cy="9144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sp>
          <p:nvSpPr>
            <p:cNvPr id="49" name="Oval 48"/>
            <p:cNvSpPr/>
            <p:nvPr/>
          </p:nvSpPr>
          <p:spPr>
            <a:xfrm>
              <a:off x="4776717" y="5130390"/>
              <a:ext cx="1238324" cy="9144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2</a:t>
              </a:r>
            </a:p>
          </p:txBody>
        </p:sp>
        <p:sp>
          <p:nvSpPr>
            <p:cNvPr id="50" name="Oval 49"/>
            <p:cNvSpPr/>
            <p:nvPr/>
          </p:nvSpPr>
          <p:spPr>
            <a:xfrm>
              <a:off x="3931909" y="4763153"/>
              <a:ext cx="1238324" cy="9144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sp>
          <p:nvSpPr>
            <p:cNvPr id="51" name="Oval 50"/>
            <p:cNvSpPr/>
            <p:nvPr/>
          </p:nvSpPr>
          <p:spPr>
            <a:xfrm>
              <a:off x="3246576" y="3971530"/>
              <a:ext cx="1238324" cy="9144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2</a:t>
              </a:r>
            </a:p>
          </p:txBody>
        </p:sp>
        <p:sp>
          <p:nvSpPr>
            <p:cNvPr id="52" name="Oval 51"/>
            <p:cNvSpPr/>
            <p:nvPr/>
          </p:nvSpPr>
          <p:spPr>
            <a:xfrm>
              <a:off x="3066626" y="2939206"/>
              <a:ext cx="1238324" cy="9144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sp>
          <p:nvSpPr>
            <p:cNvPr id="53" name="Oval 52"/>
            <p:cNvSpPr/>
            <p:nvPr/>
          </p:nvSpPr>
          <p:spPr>
            <a:xfrm>
              <a:off x="3407136" y="1965614"/>
              <a:ext cx="1238324" cy="9144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2</a:t>
              </a:r>
            </a:p>
          </p:txBody>
        </p:sp>
        <p:sp>
          <p:nvSpPr>
            <p:cNvPr id="54" name="Oval 53"/>
            <p:cNvSpPr/>
            <p:nvPr/>
          </p:nvSpPr>
          <p:spPr>
            <a:xfrm>
              <a:off x="4171420" y="1202874"/>
              <a:ext cx="1238324" cy="914400"/>
            </a:xfrm>
            <a:prstGeom prst="ellipse">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2</a:t>
              </a:r>
            </a:p>
          </p:txBody>
        </p:sp>
      </p:grpSp>
      <p:sp>
        <p:nvSpPr>
          <p:cNvPr id="58" name="spinMsPham">
            <a:hlinkClick r:id="" action="ppaction://macro?name=bienmat"/>
          </p:cNvPr>
          <p:cNvSpPr/>
          <p:nvPr/>
        </p:nvSpPr>
        <p:spPr>
          <a:xfrm>
            <a:off x="9422366" y="2076737"/>
            <a:ext cx="918184" cy="918184"/>
          </a:xfrm>
          <a:prstGeom prst="ellipse">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rPr>
              <a:t>SPIN/STOP</a:t>
            </a:r>
          </a:p>
        </p:txBody>
      </p:sp>
      <p:sp>
        <p:nvSpPr>
          <p:cNvPr id="59" name="Ms.HuyenPham">
            <a:extLst>
              <a:ext uri="{FF2B5EF4-FFF2-40B4-BE49-F238E27FC236}">
                <a16:creationId xmlns:a16="http://schemas.microsoft.com/office/drawing/2014/main" id="{4E97F1CE-C6FA-491F-A6E2-CBFE3A9C82F7}"/>
              </a:ext>
            </a:extLst>
          </p:cNvPr>
          <p:cNvSpPr txBox="1"/>
          <p:nvPr/>
        </p:nvSpPr>
        <p:spPr>
          <a:xfrm>
            <a:off x="-7719696" y="-4570143"/>
            <a:ext cx="2746265"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ahoma" panose="020B0604030504040204" pitchFamily="34" charset="0"/>
                <a:ea typeface="+mn-ea"/>
                <a:cs typeface="Tahoma" panose="020B0604030504040204" pitchFamily="34" charset="0"/>
              </a:rPr>
              <a:t>Ms Huyền Phạm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Tahoma" panose="020B0604030504040204" pitchFamily="34" charset="0"/>
                <a:ea typeface="+mn-ea"/>
                <a:cs typeface="Tahoma" panose="020B0604030504040204" pitchFamily="34" charset="0"/>
              </a:rPr>
              <a:t>0936.082.789</a:t>
            </a:r>
          </a:p>
        </p:txBody>
      </p:sp>
      <p:pic>
        <p:nvPicPr>
          <p:cNvPr id="60" name="MsPhamlogo">
            <a:extLst>
              <a:ext uri="{FF2B5EF4-FFF2-40B4-BE49-F238E27FC236}">
                <a16:creationId xmlns:a16="http://schemas.microsoft.com/office/drawing/2014/main" id="{E215F4A0-E35E-4251-9F88-663CA538785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85993" y="-6267444"/>
            <a:ext cx="1641062" cy="1673930"/>
          </a:xfrm>
          <a:prstGeom prst="rect">
            <a:avLst/>
          </a:prstGeom>
        </p:spPr>
      </p:pic>
      <p:sp>
        <p:nvSpPr>
          <p:cNvPr id="2" name="TextBox 1"/>
          <p:cNvSpPr txBox="1"/>
          <p:nvPr/>
        </p:nvSpPr>
        <p:spPr>
          <a:xfrm>
            <a:off x="414839" y="2386330"/>
            <a:ext cx="7010535" cy="2005204"/>
          </a:xfrm>
          <a:prstGeom prst="rect">
            <a:avLst/>
          </a:prstGeom>
          <a:noFill/>
        </p:spPr>
        <p:txBody>
          <a:bodyPr wrap="square" rtlCol="0">
            <a:prstTxWarp prst="textCircl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solidFill>
                    <a:srgbClr val="5B9BD5">
                      <a:lumMod val="75000"/>
                    </a:srgbClr>
                  </a:solidFill>
                </a:ln>
                <a:solidFill>
                  <a:srgbClr val="FFFF00"/>
                </a:solidFill>
                <a:effectLst/>
                <a:uLnTx/>
                <a:uFillTx/>
                <a:latin typeface="SVN-Billo" panose="00000400000000000000" pitchFamily="2" charset="0"/>
                <a:ea typeface="+mn-ea"/>
                <a:cs typeface="+mn-cs"/>
              </a:rPr>
              <a:t>  </a:t>
            </a:r>
            <a:r>
              <a:rPr kumimoji="0" lang="en-US" sz="6000" b="0" i="0" u="none" strike="noStrike" kern="1200" cap="none" spc="0" normalizeH="0" baseline="0" noProof="0" dirty="0">
                <a:ln>
                  <a:solidFill>
                    <a:srgbClr val="5B9BD5">
                      <a:lumMod val="75000"/>
                    </a:srgbClr>
                  </a:solidFill>
                </a:ln>
                <a:solidFill>
                  <a:srgbClr val="FFFF00"/>
                </a:solidFill>
                <a:effectLst/>
                <a:uLnTx/>
                <a:uFillTx/>
                <a:latin typeface="SVN-Billo" panose="00000400000000000000" pitchFamily="2" charset="0"/>
                <a:ea typeface="+mn-ea"/>
                <a:cs typeface="+mn-cs"/>
              </a:rPr>
              <a:t>VÒNG QUAY MAY</a:t>
            </a:r>
            <a:r>
              <a:rPr kumimoji="0" lang="en-US" sz="6000" b="0" i="0" u="none" strike="noStrike" kern="1200" cap="none" spc="0" normalizeH="0" noProof="0" dirty="0">
                <a:ln>
                  <a:solidFill>
                    <a:srgbClr val="5B9BD5">
                      <a:lumMod val="75000"/>
                    </a:srgbClr>
                  </a:solidFill>
                </a:ln>
                <a:solidFill>
                  <a:srgbClr val="FFFF00"/>
                </a:solidFill>
                <a:effectLst/>
                <a:uLnTx/>
                <a:uFillTx/>
                <a:latin typeface="SVN-Billo" panose="00000400000000000000" pitchFamily="2" charset="0"/>
                <a:ea typeface="+mn-ea"/>
                <a:cs typeface="+mn-cs"/>
              </a:rPr>
              <a:t> MẮN</a:t>
            </a:r>
            <a:endParaRPr kumimoji="0" lang="en-US" sz="6000" b="0" i="0" u="none" strike="noStrike" kern="1200" cap="none" spc="0" normalizeH="0" baseline="0" noProof="0" dirty="0">
              <a:ln>
                <a:solidFill>
                  <a:srgbClr val="5B9BD5">
                    <a:lumMod val="75000"/>
                  </a:srgbClr>
                </a:solidFill>
              </a:ln>
              <a:solidFill>
                <a:srgbClr val="FFFF00"/>
              </a:solidFill>
              <a:effectLst/>
              <a:uLnTx/>
              <a:uFillTx/>
              <a:latin typeface="SVN-Billo" panose="00000400000000000000" pitchFamily="2" charset="0"/>
              <a:ea typeface="+mn-ea"/>
              <a:cs typeface="+mn-cs"/>
            </a:endParaRPr>
          </a:p>
        </p:txBody>
      </p:sp>
      <p:sp>
        <p:nvSpPr>
          <p:cNvPr id="4" name="Heart 3">
            <a:hlinkClick r:id="rId10" action="ppaction://hlinksldjump"/>
          </p:cNvPr>
          <p:cNvSpPr/>
          <p:nvPr/>
        </p:nvSpPr>
        <p:spPr>
          <a:xfrm>
            <a:off x="1058803" y="3682799"/>
            <a:ext cx="2259108" cy="2037754"/>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UTM Alberta Heavy" panose="02040603050506020204" pitchFamily="18" charset="0"/>
                <a:ea typeface="+mn-ea"/>
                <a:cs typeface="+mn-cs"/>
              </a:rPr>
              <a:t>1</a:t>
            </a:r>
          </a:p>
        </p:txBody>
      </p:sp>
      <p:sp>
        <p:nvSpPr>
          <p:cNvPr id="61" name="Heart 60">
            <a:hlinkClick r:id="rId11" action="ppaction://hlinksldjump"/>
          </p:cNvPr>
          <p:cNvSpPr/>
          <p:nvPr/>
        </p:nvSpPr>
        <p:spPr>
          <a:xfrm>
            <a:off x="4227489" y="3715349"/>
            <a:ext cx="2259109" cy="2005204"/>
          </a:xfrm>
          <a:prstGeom prst="hear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00"/>
                </a:solidFill>
                <a:effectLst/>
                <a:uLnTx/>
                <a:uFillTx/>
                <a:latin typeface="UTM Alberta Heavy" panose="02040603050506020204" pitchFamily="18" charset="0"/>
                <a:ea typeface="+mn-ea"/>
                <a:cs typeface="+mn-cs"/>
              </a:rPr>
              <a:t>2</a:t>
            </a:r>
          </a:p>
        </p:txBody>
      </p:sp>
      <p:sp>
        <p:nvSpPr>
          <p:cNvPr id="11" name="Rounded Rectangle 10">
            <a:hlinkClick r:id="rId12" action="ppaction://hlinksldjump"/>
          </p:cNvPr>
          <p:cNvSpPr/>
          <p:nvPr/>
        </p:nvSpPr>
        <p:spPr>
          <a:xfrm>
            <a:off x="10452117" y="5823284"/>
            <a:ext cx="1531178" cy="647616"/>
          </a:xfrm>
          <a:prstGeom prst="roundRect">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66"/>
                </a:solidFill>
                <a:effectLst/>
                <a:uLnTx/>
                <a:uFillTx/>
                <a:latin typeface="UTM Alberta Heavy" panose="02040603050506020204" pitchFamily="18" charset="0"/>
                <a:ea typeface="+mn-ea"/>
                <a:cs typeface="+mn-cs"/>
              </a:rPr>
              <a:t>THE END</a:t>
            </a:r>
          </a:p>
        </p:txBody>
      </p:sp>
    </p:spTree>
    <p:extLst>
      <p:ext uri="{BB962C8B-B14F-4D97-AF65-F5344CB8AC3E}">
        <p14:creationId xmlns:p14="http://schemas.microsoft.com/office/powerpoint/2010/main" val="295683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par>
                                <p:cTn id="10" presetID="26"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wipe(down)">
                                      <p:cBhvr>
                                        <p:cTn id="28" dur="580">
                                          <p:stCondLst>
                                            <p:cond delay="0"/>
                                          </p:stCondLst>
                                        </p:cTn>
                                        <p:tgtEl>
                                          <p:spTgt spid="61"/>
                                        </p:tgtEl>
                                      </p:cBhvr>
                                    </p:animEffect>
                                    <p:anim calcmode="lin" valueType="num">
                                      <p:cBhvr>
                                        <p:cTn id="29" dur="1822" tmFilter="0,0; 0.14,0.36; 0.43,0.73; 0.71,0.91; 1.0,1.0">
                                          <p:stCondLst>
                                            <p:cond delay="0"/>
                                          </p:stCondLst>
                                        </p:cTn>
                                        <p:tgtEl>
                                          <p:spTgt spid="6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6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6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6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61"/>
                                        </p:tgtEl>
                                        <p:attrNameLst>
                                          <p:attrName>ppt_y</p:attrName>
                                        </p:attrNameLst>
                                      </p:cBhvr>
                                      <p:tavLst>
                                        <p:tav tm="0" fmla="#ppt_y-sin(pi*$)/81">
                                          <p:val>
                                            <p:fltVal val="0"/>
                                          </p:val>
                                        </p:tav>
                                        <p:tav tm="100000">
                                          <p:val>
                                            <p:fltVal val="1"/>
                                          </p:val>
                                        </p:tav>
                                      </p:tavLst>
                                    </p:anim>
                                    <p:animScale>
                                      <p:cBhvr>
                                        <p:cTn id="34" dur="26">
                                          <p:stCondLst>
                                            <p:cond delay="650"/>
                                          </p:stCondLst>
                                        </p:cTn>
                                        <p:tgtEl>
                                          <p:spTgt spid="61"/>
                                        </p:tgtEl>
                                      </p:cBhvr>
                                      <p:to x="100000" y="60000"/>
                                    </p:animScale>
                                    <p:animScale>
                                      <p:cBhvr>
                                        <p:cTn id="35" dur="166" decel="50000">
                                          <p:stCondLst>
                                            <p:cond delay="676"/>
                                          </p:stCondLst>
                                        </p:cTn>
                                        <p:tgtEl>
                                          <p:spTgt spid="61"/>
                                        </p:tgtEl>
                                      </p:cBhvr>
                                      <p:to x="100000" y="100000"/>
                                    </p:animScale>
                                    <p:animScale>
                                      <p:cBhvr>
                                        <p:cTn id="36" dur="26">
                                          <p:stCondLst>
                                            <p:cond delay="1312"/>
                                          </p:stCondLst>
                                        </p:cTn>
                                        <p:tgtEl>
                                          <p:spTgt spid="61"/>
                                        </p:tgtEl>
                                      </p:cBhvr>
                                      <p:to x="100000" y="80000"/>
                                    </p:animScale>
                                    <p:animScale>
                                      <p:cBhvr>
                                        <p:cTn id="37" dur="166" decel="50000">
                                          <p:stCondLst>
                                            <p:cond delay="1338"/>
                                          </p:stCondLst>
                                        </p:cTn>
                                        <p:tgtEl>
                                          <p:spTgt spid="61"/>
                                        </p:tgtEl>
                                      </p:cBhvr>
                                      <p:to x="100000" y="100000"/>
                                    </p:animScale>
                                    <p:animScale>
                                      <p:cBhvr>
                                        <p:cTn id="38" dur="26">
                                          <p:stCondLst>
                                            <p:cond delay="1642"/>
                                          </p:stCondLst>
                                        </p:cTn>
                                        <p:tgtEl>
                                          <p:spTgt spid="61"/>
                                        </p:tgtEl>
                                      </p:cBhvr>
                                      <p:to x="100000" y="90000"/>
                                    </p:animScale>
                                    <p:animScale>
                                      <p:cBhvr>
                                        <p:cTn id="39" dur="166" decel="50000">
                                          <p:stCondLst>
                                            <p:cond delay="1668"/>
                                          </p:stCondLst>
                                        </p:cTn>
                                        <p:tgtEl>
                                          <p:spTgt spid="61"/>
                                        </p:tgtEl>
                                      </p:cBhvr>
                                      <p:to x="100000" y="100000"/>
                                    </p:animScale>
                                    <p:animScale>
                                      <p:cBhvr>
                                        <p:cTn id="40" dur="26">
                                          <p:stCondLst>
                                            <p:cond delay="1808"/>
                                          </p:stCondLst>
                                        </p:cTn>
                                        <p:tgtEl>
                                          <p:spTgt spid="61"/>
                                        </p:tgtEl>
                                      </p:cBhvr>
                                      <p:to x="100000" y="95000"/>
                                    </p:animScale>
                                    <p:animScale>
                                      <p:cBhvr>
                                        <p:cTn id="41" dur="166" decel="50000">
                                          <p:stCondLst>
                                            <p:cond delay="1834"/>
                                          </p:stCondLst>
                                        </p:cTn>
                                        <p:tgtEl>
                                          <p:spTgt spid="6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20">
                <p:cTn id="42" fill="hold" display="0">
                  <p:stCondLst>
                    <p:cond delay="indefinite"/>
                  </p:stCondLst>
                  <p:endCondLst>
                    <p:cond evt="onStopAudio" delay="0">
                      <p:tgtEl>
                        <p:sldTgt/>
                      </p:tgtEl>
                    </p:cond>
                  </p:endCondLst>
                </p:cTn>
                <p:tgtEl>
                  <p:spTgt spid="5"/>
                </p:tgtEl>
              </p:cMediaNode>
            </p:audio>
            <p:seq concurrent="1" nextAc="seek">
              <p:cTn id="43" restart="whenNotActive" fill="hold" evtFilter="cancelBubble" nodeType="interactiveSeq">
                <p:stCondLst>
                  <p:cond evt="onClick" delay="0">
                    <p:tgtEl>
                      <p:spTgt spid="5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Effect transition="in" filter="fade">
                                      <p:cBhvr>
                                        <p:cTn id="48" dur="500"/>
                                        <p:tgtEl>
                                          <p:spTgt spid="6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9"/>
                                        </p:tgtEl>
                                        <p:attrNameLst>
                                          <p:attrName>style.visibility</p:attrName>
                                        </p:attrNameLst>
                                      </p:cBhvr>
                                      <p:to>
                                        <p:strVal val="visible"/>
                                      </p:to>
                                    </p:set>
                                    <p:animEffect transition="in" filter="fade">
                                      <p:cBhvr>
                                        <p:cTn id="51" dur="500"/>
                                        <p:tgtEl>
                                          <p:spTgt spid="59"/>
                                        </p:tgtEl>
                                      </p:cBhvr>
                                    </p:animEffect>
                                  </p:childTnLst>
                                </p:cTn>
                              </p:par>
                            </p:childTnLst>
                          </p:cTn>
                        </p:par>
                      </p:childTnLst>
                    </p:cTn>
                  </p:par>
                </p:childTnLst>
              </p:cTn>
              <p:nextCondLst>
                <p:cond evt="onClick" delay="0">
                  <p:tgtEl>
                    <p:spTgt spid="58"/>
                  </p:tgtEl>
                </p:cond>
              </p:nextCondLst>
            </p:seq>
          </p:childTnLst>
        </p:cTn>
      </p:par>
    </p:tnLst>
    <p:bldLst>
      <p:bldP spid="59" grpId="0"/>
      <p:bldP spid="4" grpId="0" animBg="1"/>
      <p:bldP spid="6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TextBox 4"/>
          <p:cNvSpPr txBox="1"/>
          <p:nvPr/>
        </p:nvSpPr>
        <p:spPr>
          <a:xfrm>
            <a:off x="2119693" y="1490008"/>
            <a:ext cx="762212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i="0" dirty="0">
                <a:solidFill>
                  <a:schemeClr val="accent2">
                    <a:lumMod val="50000"/>
                  </a:schemeClr>
                </a:solidFill>
                <a:effectLst/>
                <a:latin typeface="Cambria" panose="02040503050406030204" pitchFamily="18" charset="0"/>
              </a:rPr>
              <a:t>1. </a:t>
            </a:r>
            <a:r>
              <a:rPr lang="en-US" sz="6000" b="1" i="0" dirty="0" err="1">
                <a:solidFill>
                  <a:schemeClr val="accent2">
                    <a:lumMod val="50000"/>
                  </a:schemeClr>
                </a:solidFill>
                <a:effectLst/>
                <a:latin typeface="Cambria" panose="02040503050406030204" pitchFamily="18" charset="0"/>
              </a:rPr>
              <a:t>Nhờ</a:t>
            </a:r>
            <a:r>
              <a:rPr lang="en-US" sz="6000" b="1" i="0" dirty="0">
                <a:solidFill>
                  <a:schemeClr val="accent2">
                    <a:lumMod val="50000"/>
                  </a:schemeClr>
                </a:solidFill>
                <a:effectLst/>
                <a:latin typeface="Cambria" panose="02040503050406030204" pitchFamily="18" charset="0"/>
              </a:rPr>
              <a:t> </a:t>
            </a:r>
            <a:r>
              <a:rPr lang="en-US" sz="6000" b="1" i="0" dirty="0" err="1">
                <a:solidFill>
                  <a:schemeClr val="accent2">
                    <a:lumMod val="50000"/>
                  </a:schemeClr>
                </a:solidFill>
                <a:effectLst/>
                <a:latin typeface="Cambria" panose="02040503050406030204" pitchFamily="18" charset="0"/>
              </a:rPr>
              <a:t>đâu</a:t>
            </a:r>
            <a:r>
              <a:rPr lang="en-US" sz="6000" b="1" i="0" dirty="0">
                <a:solidFill>
                  <a:schemeClr val="accent2">
                    <a:lumMod val="50000"/>
                  </a:schemeClr>
                </a:solidFill>
                <a:effectLst/>
                <a:latin typeface="Cambria" panose="02040503050406030204" pitchFamily="18" charset="0"/>
              </a:rPr>
              <a:t> </a:t>
            </a:r>
            <a:r>
              <a:rPr lang="en-US" sz="6000" b="1" i="0" dirty="0" err="1">
                <a:solidFill>
                  <a:schemeClr val="accent2">
                    <a:lumMod val="50000"/>
                  </a:schemeClr>
                </a:solidFill>
                <a:effectLst/>
                <a:latin typeface="Cambria" panose="02040503050406030204" pitchFamily="18" charset="0"/>
              </a:rPr>
              <a:t>bé</a:t>
            </a:r>
            <a:r>
              <a:rPr lang="en-US" sz="6000" b="1" i="0" dirty="0">
                <a:solidFill>
                  <a:schemeClr val="accent2">
                    <a:lumMod val="50000"/>
                  </a:schemeClr>
                </a:solidFill>
                <a:effectLst/>
                <a:latin typeface="Cambria" panose="02040503050406030204" pitchFamily="18" charset="0"/>
              </a:rPr>
              <a:t> </a:t>
            </a:r>
            <a:r>
              <a:rPr lang="en-US" sz="6000" b="1" i="0" dirty="0" err="1">
                <a:solidFill>
                  <a:schemeClr val="accent2">
                    <a:lumMod val="50000"/>
                  </a:schemeClr>
                </a:solidFill>
                <a:effectLst/>
                <a:latin typeface="Cambria" panose="02040503050406030204" pitchFamily="18" charset="0"/>
              </a:rPr>
              <a:t>nhận</a:t>
            </a:r>
            <a:r>
              <a:rPr lang="en-US" sz="6000" b="1" i="0" dirty="0">
                <a:solidFill>
                  <a:schemeClr val="accent2">
                    <a:lumMod val="50000"/>
                  </a:schemeClr>
                </a:solidFill>
                <a:effectLst/>
                <a:latin typeface="Cambria" panose="02040503050406030204" pitchFamily="18" charset="0"/>
              </a:rPr>
              <a:t> ra </a:t>
            </a:r>
            <a:r>
              <a:rPr lang="en-US" sz="6000" b="1" i="0" dirty="0" err="1">
                <a:solidFill>
                  <a:schemeClr val="accent2">
                    <a:lumMod val="50000"/>
                  </a:schemeClr>
                </a:solidFill>
                <a:effectLst/>
                <a:latin typeface="Cambria" panose="02040503050406030204" pitchFamily="18" charset="0"/>
              </a:rPr>
              <a:t>gió</a:t>
            </a:r>
            <a:r>
              <a:rPr lang="en-US" sz="6000" b="1" i="0" dirty="0">
                <a:solidFill>
                  <a:schemeClr val="accent2">
                    <a:lumMod val="50000"/>
                  </a:schemeClr>
                </a:solidFill>
                <a:effectLst/>
                <a:latin typeface="Cambria" panose="02040503050406030204" pitchFamily="18" charset="0"/>
              </a:rPr>
              <a:t>?</a:t>
            </a:r>
            <a:endParaRPr kumimoji="0" lang="vi-VN" sz="60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ndParaRPr>
          </a:p>
        </p:txBody>
      </p:sp>
      <p:pic>
        <p:nvPicPr>
          <p:cNvPr id="6" name="Picture 5">
            <a:hlinkClick r:id="rId4" action="ppaction://hlinksldjump"/>
          </p:cNvPr>
          <p:cNvPicPr>
            <a:picLocks noChangeAspect="1"/>
          </p:cNvPicPr>
          <p:nvPr/>
        </p:nvPicPr>
        <p:blipFill>
          <a:blip r:embed="rId5"/>
          <a:stretch>
            <a:fillRect/>
          </a:stretch>
        </p:blipFill>
        <p:spPr>
          <a:xfrm>
            <a:off x="9159984" y="5240674"/>
            <a:ext cx="2749504" cy="1522324"/>
          </a:xfrm>
          <a:prstGeom prst="rect">
            <a:avLst/>
          </a:prstGeom>
        </p:spPr>
      </p:pic>
      <p:sp>
        <p:nvSpPr>
          <p:cNvPr id="2" name="TextBox 1"/>
          <p:cNvSpPr txBox="1"/>
          <p:nvPr/>
        </p:nvSpPr>
        <p:spPr>
          <a:xfrm>
            <a:off x="2119693" y="3651023"/>
            <a:ext cx="704029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0" i="0" dirty="0" err="1">
                <a:effectLst/>
                <a:latin typeface="Cambria" panose="02040503050406030204" pitchFamily="18" charset="0"/>
              </a:rPr>
              <a:t>Bé</a:t>
            </a:r>
            <a:r>
              <a:rPr lang="en-US" sz="4800" b="0" i="0" dirty="0">
                <a:effectLst/>
                <a:latin typeface="Cambria" panose="02040503050406030204" pitchFamily="18" charset="0"/>
              </a:rPr>
              <a:t> </a:t>
            </a:r>
            <a:r>
              <a:rPr lang="en-US" sz="4800" b="0" i="0" dirty="0" err="1">
                <a:effectLst/>
                <a:latin typeface="Cambria" panose="02040503050406030204" pitchFamily="18" charset="0"/>
              </a:rPr>
              <a:t>nhận</a:t>
            </a:r>
            <a:r>
              <a:rPr lang="en-US" sz="4800" b="0" i="0" dirty="0">
                <a:effectLst/>
                <a:latin typeface="Cambria" panose="02040503050406030204" pitchFamily="18" charset="0"/>
              </a:rPr>
              <a:t> ra </a:t>
            </a:r>
            <a:r>
              <a:rPr lang="en-US" sz="4800" b="0" i="0" dirty="0" err="1">
                <a:effectLst/>
                <a:latin typeface="Cambria" panose="02040503050406030204" pitchFamily="18" charset="0"/>
              </a:rPr>
              <a:t>gió</a:t>
            </a:r>
            <a:r>
              <a:rPr lang="en-US" sz="4800" b="0" i="0" dirty="0">
                <a:effectLst/>
                <a:latin typeface="Cambria" panose="02040503050406030204" pitchFamily="18" charset="0"/>
              </a:rPr>
              <a:t> </a:t>
            </a:r>
            <a:r>
              <a:rPr lang="en-US" sz="4800" b="0" i="0" dirty="0" err="1">
                <a:effectLst/>
                <a:latin typeface="Cambria" panose="02040503050406030204" pitchFamily="18" charset="0"/>
              </a:rPr>
              <a:t>nhờ</a:t>
            </a:r>
            <a:r>
              <a:rPr lang="en-US" sz="4800" b="0" i="0" dirty="0">
                <a:effectLst/>
                <a:latin typeface="Cambria" panose="02040503050406030204" pitchFamily="18" charset="0"/>
              </a:rPr>
              <a:t> </a:t>
            </a:r>
            <a:r>
              <a:rPr lang="en-US" sz="4800" b="0" i="0" dirty="0" err="1">
                <a:effectLst/>
                <a:latin typeface="Cambria" panose="02040503050406030204" pitchFamily="18" charset="0"/>
              </a:rPr>
              <a:t>việc</a:t>
            </a:r>
            <a:r>
              <a:rPr lang="en-US" sz="4800" b="0" i="0" dirty="0">
                <a:effectLst/>
                <a:latin typeface="Cambria" panose="02040503050406030204" pitchFamily="18" charset="0"/>
              </a:rPr>
              <a:t> </a:t>
            </a:r>
            <a:r>
              <a:rPr lang="en-US" sz="4800" b="0" i="0" dirty="0" err="1">
                <a:effectLst/>
                <a:latin typeface="Cambria" panose="02040503050406030204" pitchFamily="18" charset="0"/>
              </a:rPr>
              <a:t>bé</a:t>
            </a:r>
            <a:r>
              <a:rPr lang="en-US" sz="4800" b="0" i="0" dirty="0">
                <a:effectLst/>
                <a:latin typeface="Cambria" panose="02040503050406030204" pitchFamily="18" charset="0"/>
              </a:rPr>
              <a:t> </a:t>
            </a:r>
            <a:r>
              <a:rPr lang="en-US" sz="4800" b="0" i="0" dirty="0" err="1">
                <a:effectLst/>
                <a:latin typeface="Cambria" panose="02040503050406030204" pitchFamily="18" charset="0"/>
              </a:rPr>
              <a:t>thấy</a:t>
            </a:r>
            <a:r>
              <a:rPr lang="en-US" sz="4800" b="0" i="0" dirty="0">
                <a:effectLst/>
                <a:latin typeface="Cambria" panose="02040503050406030204" pitchFamily="18" charset="0"/>
              </a:rPr>
              <a:t> </a:t>
            </a:r>
            <a:r>
              <a:rPr lang="en-US" sz="4800" b="0" i="0" dirty="0" err="1">
                <a:effectLst/>
                <a:latin typeface="Cambria" panose="02040503050406030204" pitchFamily="18" charset="0"/>
              </a:rPr>
              <a:t>cành</a:t>
            </a:r>
            <a:r>
              <a:rPr lang="en-US" sz="4800" b="0" i="0" dirty="0">
                <a:effectLst/>
                <a:latin typeface="Cambria" panose="02040503050406030204" pitchFamily="18" charset="0"/>
              </a:rPr>
              <a:t> </a:t>
            </a:r>
            <a:r>
              <a:rPr lang="en-US" sz="4800" b="0" i="0" dirty="0" err="1">
                <a:effectLst/>
                <a:latin typeface="Cambria" panose="02040503050406030204" pitchFamily="18" charset="0"/>
              </a:rPr>
              <a:t>lá</a:t>
            </a:r>
            <a:r>
              <a:rPr lang="en-US" sz="4800" b="0" i="0" dirty="0">
                <a:effectLst/>
                <a:latin typeface="Cambria" panose="02040503050406030204" pitchFamily="18" charset="0"/>
              </a:rPr>
              <a:t> rung </a:t>
            </a:r>
            <a:r>
              <a:rPr lang="en-US" sz="4800" b="0" i="0" dirty="0" err="1">
                <a:effectLst/>
                <a:latin typeface="Cambria" panose="02040503050406030204" pitchFamily="18" charset="0"/>
              </a:rPr>
              <a:t>rinh</a:t>
            </a:r>
            <a:r>
              <a:rPr lang="en-US" sz="4800" b="0" i="0" dirty="0">
                <a:effectLst/>
                <a:latin typeface="Cambria" panose="02040503050406030204" pitchFamily="18" charset="0"/>
              </a:rPr>
              <a:t>.</a:t>
            </a:r>
            <a:endParaRPr kumimoji="0" lang="en-US" sz="4800" b="1"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7320615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2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26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26000">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9" name="TextBox 8"/>
          <p:cNvSpPr txBox="1"/>
          <p:nvPr/>
        </p:nvSpPr>
        <p:spPr>
          <a:xfrm>
            <a:off x="2164203" y="906639"/>
            <a:ext cx="7413322" cy="1754326"/>
          </a:xfrm>
          <a:prstGeom prst="rect">
            <a:avLst/>
          </a:prstGeom>
          <a:noFill/>
        </p:spPr>
        <p:txBody>
          <a:bodyPr wrap="square" rtlCol="0">
            <a:spAutoFit/>
          </a:bodyPr>
          <a:lstStyle/>
          <a:p>
            <a:pPr algn="ctr">
              <a:defRPr/>
            </a:pPr>
            <a:r>
              <a:rPr lang="en-US" sz="5400" b="1" dirty="0">
                <a:solidFill>
                  <a:schemeClr val="accent2">
                    <a:lumMod val="50000"/>
                  </a:schemeClr>
                </a:solidFill>
                <a:latin typeface="Cambria" panose="02040503050406030204" pitchFamily="18" charset="0"/>
              </a:rPr>
              <a:t>2. </a:t>
            </a:r>
            <a:r>
              <a:rPr lang="vi-VN" sz="5400" b="1" dirty="0">
                <a:solidFill>
                  <a:schemeClr val="accent2">
                    <a:lumMod val="50000"/>
                  </a:schemeClr>
                </a:solidFill>
                <a:latin typeface="Cambria" panose="02040503050406030204" pitchFamily="18" charset="0"/>
              </a:rPr>
              <a:t>Gió trong bài thơ có gì đáng yêu? </a:t>
            </a:r>
          </a:p>
        </p:txBody>
      </p:sp>
      <p:pic>
        <p:nvPicPr>
          <p:cNvPr id="10" name="Picture 9">
            <a:hlinkClick r:id="rId4" action="ppaction://hlinksldjump"/>
          </p:cNvPr>
          <p:cNvPicPr>
            <a:picLocks noChangeAspect="1"/>
          </p:cNvPicPr>
          <p:nvPr/>
        </p:nvPicPr>
        <p:blipFill>
          <a:blip r:embed="rId5"/>
          <a:stretch>
            <a:fillRect/>
          </a:stretch>
        </p:blipFill>
        <p:spPr>
          <a:xfrm>
            <a:off x="9159984" y="5240674"/>
            <a:ext cx="2749504" cy="1522324"/>
          </a:xfrm>
          <a:prstGeom prst="rect">
            <a:avLst/>
          </a:prstGeom>
        </p:spPr>
      </p:pic>
      <p:sp>
        <p:nvSpPr>
          <p:cNvPr id="11" name="TextBox 10">
            <a:extLst>
              <a:ext uri="{FF2B5EF4-FFF2-40B4-BE49-F238E27FC236}">
                <a16:creationId xmlns:a16="http://schemas.microsoft.com/office/drawing/2014/main" id="{C37DC891-AB0B-6B4B-93FC-8D4226B185C7}"/>
              </a:ext>
            </a:extLst>
          </p:cNvPr>
          <p:cNvSpPr txBox="1"/>
          <p:nvPr/>
        </p:nvSpPr>
        <p:spPr>
          <a:xfrm>
            <a:off x="1846118" y="3067466"/>
            <a:ext cx="8499764" cy="255454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0" i="0" dirty="0">
                <a:solidFill>
                  <a:srgbClr val="333333"/>
                </a:solidFill>
                <a:effectLst/>
                <a:latin typeface="Cambria" panose="02040503050406030204" pitchFamily="18" charset="0"/>
              </a:rPr>
              <a:t>Gió trong bài thơ có điểm đáng yêu là: lúc nào cũng vội vã, lúc nào cũng huýt sáo, hát ca, thích chơi chong chóng, cùng bé thả diều. </a:t>
            </a:r>
            <a:endParaRPr kumimoji="0" lang="en-US" sz="4000" b="1"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8814999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2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26000">
                                          <p:cBhvr additive="base">
                                            <p:cTn id="7" dur="500" fill="hold"/>
                                            <p:tgtEl>
                                              <p:spTgt spid="10"/>
                                            </p:tgtEl>
                                            <p:attrNameLst>
                                              <p:attrName>ppt_x</p:attrName>
                                            </p:attrNameLst>
                                          </p:cBhvr>
                                          <p:tavLst>
                                            <p:tav tm="0">
                                              <p:val>
                                                <p:strVal val="1+#ppt_w/2"/>
                                              </p:val>
                                            </p:tav>
                                            <p:tav tm="100000">
                                              <p:val>
                                                <p:strVal val="#ppt_x"/>
                                              </p:val>
                                            </p:tav>
                                          </p:tavLst>
                                        </p:anim>
                                        <p:anim calcmode="lin" valueType="num" p14:bounceEnd="26000">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367</TotalTime>
  <Words>1290</Words>
  <Application>Microsoft Office PowerPoint</Application>
  <PresentationFormat>Widescreen</PresentationFormat>
  <Paragraphs>169</Paragraphs>
  <Slides>29</Slides>
  <Notes>4</Notes>
  <HiddenSlides>0</HiddenSlides>
  <MMClips>1</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29</vt:i4>
      </vt:variant>
    </vt:vector>
  </HeadingPairs>
  <TitlesOfParts>
    <vt:vector size="50" baseType="lpstr">
      <vt:lpstr>等线</vt:lpstr>
      <vt:lpstr>#9Slide04 Tinos Bold</vt:lpstr>
      <vt:lpstr>#9Slide05 Pattaya</vt:lpstr>
      <vt:lpstr>#9Slide07 Altus</vt:lpstr>
      <vt:lpstr>#9Slide07 Cadena</vt:lpstr>
      <vt:lpstr>#9Slide07 HoneyCream</vt:lpstr>
      <vt:lpstr>Arial</vt:lpstr>
      <vt:lpstr>Arial Black</vt:lpstr>
      <vt:lpstr>Calibri</vt:lpstr>
      <vt:lpstr>Calibri Light</vt:lpstr>
      <vt:lpstr>Cambria</vt:lpstr>
      <vt:lpstr>等线 Light</vt:lpstr>
      <vt:lpstr>SVN-Billo</vt:lpstr>
      <vt:lpstr>SVN-Newton</vt:lpstr>
      <vt:lpstr>Tahoma</vt:lpstr>
      <vt:lpstr>Times New Roman</vt:lpstr>
      <vt:lpstr>UTM Alberta Heavy</vt:lpstr>
      <vt:lpstr>UTM Avo</vt:lpstr>
      <vt:lpstr>思源黑体 CN</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Windows User</cp:lastModifiedBy>
  <cp:revision>18</cp:revision>
  <dcterms:created xsi:type="dcterms:W3CDTF">2023-02-22T07:25:45Z</dcterms:created>
  <dcterms:modified xsi:type="dcterms:W3CDTF">2023-03-24T07:35:41Z</dcterms:modified>
</cp:coreProperties>
</file>