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98" r:id="rId2"/>
    <p:sldId id="441" r:id="rId3"/>
    <p:sldId id="391" r:id="rId4"/>
    <p:sldId id="399" r:id="rId5"/>
    <p:sldId id="436" r:id="rId6"/>
    <p:sldId id="421" r:id="rId7"/>
    <p:sldId id="440" r:id="rId8"/>
    <p:sldId id="423" r:id="rId9"/>
    <p:sldId id="424" r:id="rId10"/>
    <p:sldId id="425" r:id="rId11"/>
    <p:sldId id="426" r:id="rId12"/>
    <p:sldId id="427" r:id="rId13"/>
    <p:sldId id="428" r:id="rId14"/>
    <p:sldId id="429" r:id="rId15"/>
    <p:sldId id="430" r:id="rId16"/>
    <p:sldId id="431" r:id="rId17"/>
    <p:sldId id="432" r:id="rId18"/>
    <p:sldId id="433" r:id="rId19"/>
    <p:sldId id="435" r:id="rId20"/>
    <p:sldId id="437" r:id="rId21"/>
    <p:sldId id="415" r:id="rId22"/>
    <p:sldId id="434" r:id="rId23"/>
    <p:sldId id="420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D58F4-3F7A-4A2F-9CC3-54F3ADFD7A36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BE9CF-42DD-47A6-86D3-B6F560C42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00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BE9CF-42DD-47A6-86D3-B6F560C42C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86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BE9CF-42DD-47A6-86D3-B6F560C42C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38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D8E6C7-DBCC-448A-878E-1B169CE82F5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BE9CF-42DD-47A6-86D3-B6F560C42C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73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BE9CF-42DD-47A6-86D3-B6F560C42C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30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83518-3671-4034-856A-BF4DBCBB255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730144-00E5-4801-9F16-9AB0F2EAD6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E84473-EC60-45B4-933C-0DB1BB84FAF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E59122-988C-418A-AC72-AD9B4E5F3CF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7BD66-F0CB-41EA-9BB3-77653C34A9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BE9CF-42DD-47A6-86D3-B6F560C42C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52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BE9CF-42DD-47A6-86D3-B6F560C42C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0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541D1D-2FE6-461F-9B29-F277966D5D3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870492-956A-4667-8F71-7AEB055974C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D35DC4-879E-4BCF-932C-9108CA03645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58E15E-6115-4455-9D87-40645ABC27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BE9CF-42DD-47A6-86D3-B6F560C42C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06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BE9CF-42DD-47A6-86D3-B6F560C42C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44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BE9CF-42DD-47A6-86D3-B6F560C42C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80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BE9CF-42DD-47A6-86D3-B6F560C42C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78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BE9CF-42DD-47A6-86D3-B6F560C42C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63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BE9CF-42DD-47A6-86D3-B6F560C42C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67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FD761-38AD-498B-B78C-95E105D47A1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157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C1CF5-8202-4BCE-8476-FB3F36683FE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5602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39138-2789-4326-87BB-BA4840FB3B9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59778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BC467-42D5-4F6B-9536-988326F2895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23971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7CBF5-1450-484F-AE73-988D929C96C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97203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7842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4182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56058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87497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7382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817B1-D26B-495F-AE1F-84823D217A4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50430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9B1FD-7C1A-4D26-BF76-8092C091395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5469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B12D3-2575-49F8-8135-23BFD5CAB7F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80859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FD438-F010-46F3-96E4-60DE85AC46A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49455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B58F3-917C-4F26-89F5-51AD2BCA740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70944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CB90-296D-48DF-8DC0-F8372564F19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94204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2C58D-920C-4E0B-948B-F8D038F3815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6803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90B20-B641-40EE-B7F6-B5B6AE5E3D0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5277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2350A-12E2-4450-91DB-68763CE7D82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47009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516370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45897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3735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1221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374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4AFB5-658B-400B-9094-5F463B2090A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0131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A4F08-6218-4483-849E-12820FD3C4C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68024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24CC0-AA12-4D73-85C5-C79EBE03E91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7212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latin typeface="Arial" pitchFamily="34" charset="0"/>
              </a:defRPr>
            </a:lvl1pPr>
          </a:lstStyle>
          <a:p>
            <a:pPr>
              <a:defRPr/>
            </a:pPr>
            <a:fld id="{5EA597CD-C9E6-446D-89AF-0E8A5F38B55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97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5.m4a"/><Relationship Id="rId7" Type="http://schemas.openxmlformats.org/officeDocument/2006/relationships/image" Target="../media/image14.jpeg"/><Relationship Id="rId2" Type="http://schemas.microsoft.com/office/2007/relationships/media" Target="../media/media5.m4a"/><Relationship Id="rId1" Type="http://schemas.openxmlformats.org/officeDocument/2006/relationships/tags" Target="../tags/tag17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6.png"/><Relationship Id="rId2" Type="http://schemas.microsoft.com/office/2007/relationships/media" Target="../media/media6.m4a"/><Relationship Id="rId1" Type="http://schemas.openxmlformats.org/officeDocument/2006/relationships/tags" Target="../tags/tag2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14"/>
          <p:cNvSpPr>
            <a:spLocks noChangeArrowheads="1" noChangeShapeType="1" noTextEdit="1"/>
          </p:cNvSpPr>
          <p:nvPr/>
        </p:nvSpPr>
        <p:spPr bwMode="auto">
          <a:xfrm>
            <a:off x="1875295" y="2438793"/>
            <a:ext cx="8305800" cy="278639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10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2999"/>
                    </a:srgbClr>
                  </a:outerShdw>
                </a:effectLst>
                <a:latin typeface="Times New Roman"/>
                <a:cs typeface="Times New Roman"/>
              </a:rPr>
              <a:t>TẬP </a:t>
            </a:r>
            <a:r>
              <a:rPr lang="en-US" sz="2800" b="1" kern="10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2999"/>
                    </a:srgbClr>
                  </a:outerShdw>
                </a:effectLst>
                <a:latin typeface="Times New Roman"/>
                <a:cs typeface="Times New Roman"/>
              </a:rPr>
              <a:t>VIẾT - LỚP 3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10" dirty="0"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2999"/>
                    </a:srgbClr>
                  </a:outerShdw>
                </a:effectLst>
                <a:latin typeface="Times New Roman"/>
                <a:cs typeface="Times New Roman"/>
              </a:rPr>
              <a:t>TUẦN 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81757" y="5749548"/>
            <a:ext cx="649287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học : 2021 - 2022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6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3"/>
    </mc:Choice>
    <mc:Fallback xmlns="">
      <p:transition spd="slow" advTm="13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870075" y="1062039"/>
            <a:ext cx="8686800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5638800" y="2362200"/>
            <a:ext cx="4495800" cy="31085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Gồm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1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sự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kết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hợp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3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cơ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bản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cong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trái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lượn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ngang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ngắn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cong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trái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to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nối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liền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nhau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tạo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thành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vòng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xoắn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ở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đầu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T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1981199" y="5867401"/>
            <a:ext cx="4583374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T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ly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?</a:t>
            </a:r>
            <a:endParaRPr lang="en-US" sz="2800" b="1" i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743200" y="239713"/>
            <a:ext cx="6629400" cy="6413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T </a:t>
            </a:r>
          </a:p>
        </p:txBody>
      </p:sp>
      <p:pic>
        <p:nvPicPr>
          <p:cNvPr id="112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0" t="15152" r="41389" b="7945"/>
          <a:stretch>
            <a:fillRect/>
          </a:stretch>
        </p:blipFill>
        <p:spPr>
          <a:xfrm>
            <a:off x="2286001" y="2362199"/>
            <a:ext cx="2581275" cy="31651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73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54"/>
    </mc:Choice>
    <mc:Fallback xmlns="">
      <p:transition spd="slow" advTm="41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412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816_093450_HƯỚNG DẪN VIẾT CHỮ HOA T - CỠ CHỮ 2,5 LY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944F31DC-7BD3-4A2D-931C-9E24B1116908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715" y="238539"/>
            <a:ext cx="10371739" cy="583461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53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88"/>
    </mc:Choice>
    <mc:Fallback xmlns="">
      <p:transition spd="slow" advTm="3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28" objId="3"/>
        <p14:triggerEvt type="onClick" time="5328" objId="3"/>
        <p14:stopEvt time="32687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27393" r="77333" b="65659"/>
          <a:stretch>
            <a:fillRect/>
          </a:stretch>
        </p:blipFill>
        <p:spPr bwMode="auto">
          <a:xfrm>
            <a:off x="2078039" y="990600"/>
            <a:ext cx="8035925" cy="3124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840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3"/>
    </mc:Choice>
    <mc:Fallback xmlns="">
      <p:transition spd="slow" advTm="2199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6" name="Picture 6" descr="yenthe_map_nho1_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42" y="846161"/>
            <a:ext cx="6664657" cy="461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1181669" y="5780782"/>
            <a:ext cx="96762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160338" algn="l"/>
              </a:tabLst>
            </a:pPr>
            <a:r>
              <a:rPr lang="en-US" alt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Bố Hạ một xã ở huyện Yên Thế, tỉnh Bắc Giang,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160338" algn="l"/>
              </a:tabLst>
            </a:pPr>
            <a:r>
              <a:rPr lang="en-US" alt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nơi có giống cam ngon nổi tiếng.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9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6"/>
    </mc:Choice>
    <mc:Fallback xmlns="">
      <p:transition spd="slow" advTm="1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am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0"/>
            <a:ext cx="8401050" cy="5740400"/>
          </a:xfrm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724400" y="5867401"/>
            <a:ext cx="274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i="0">
                <a:solidFill>
                  <a:srgbClr val="000000"/>
                </a:solidFill>
                <a:latin typeface="Times New Roman" pitchFamily="18" charset="0"/>
              </a:rPr>
              <a:t>Cam Bố Hạ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45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1"/>
    </mc:Choice>
    <mc:Fallback xmlns="">
      <p:transition spd="slow" advTm="841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2081213" y="3276600"/>
            <a:ext cx="50659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- Từ “Bố Hạ” gồm mấy chữ ?</a:t>
            </a: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2106614" y="4648200"/>
            <a:ext cx="83327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- Từ con chữ “B” sang con chữ “ô” ? từ con chữ “H” sang con chữ “a” được viết như thế nào ?</a:t>
            </a:r>
          </a:p>
        </p:txBody>
      </p:sp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2097089" y="3962400"/>
            <a:ext cx="86823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- Từ “Bố Hạ” có những con chữ nào cao hai ly rưỡi ?</a:t>
            </a: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2127250" y="5791200"/>
            <a:ext cx="822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- 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Khoảng cách giữa các chữ được viết ra sao ?</a:t>
            </a:r>
          </a:p>
        </p:txBody>
      </p:sp>
      <p:pic>
        <p:nvPicPr>
          <p:cNvPr id="16390" name="Picture 8" descr="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27393" r="77333" b="65659"/>
          <a:stretch>
            <a:fillRect/>
          </a:stretch>
        </p:blipFill>
        <p:spPr bwMode="auto">
          <a:xfrm>
            <a:off x="3276600" y="762000"/>
            <a:ext cx="5410200" cy="21034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55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40"/>
    </mc:Choice>
    <mc:Fallback xmlns="">
      <p:transition spd="slow" advTm="71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1" grpId="0"/>
      <p:bldP spid="118789" grpId="0"/>
      <p:bldP spid="2" grpId="0"/>
      <p:bldP spid="2664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01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47244" r="7515" b="33896"/>
          <a:stretch>
            <a:fillRect/>
          </a:stretch>
        </p:blipFill>
        <p:spPr bwMode="auto">
          <a:xfrm>
            <a:off x="1752601" y="990601"/>
            <a:ext cx="8689975" cy="1755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AutoShape 8"/>
          <p:cNvSpPr>
            <a:spLocks noChangeArrowheads="1"/>
          </p:cNvSpPr>
          <p:nvPr/>
        </p:nvSpPr>
        <p:spPr bwMode="auto">
          <a:xfrm>
            <a:off x="1749425" y="2873375"/>
            <a:ext cx="8305800" cy="3962400"/>
          </a:xfrm>
          <a:prstGeom prst="cloudCallout">
            <a:avLst>
              <a:gd name="adj1" fmla="val -15426"/>
              <a:gd name="adj2" fmla="val 30810"/>
            </a:avLst>
          </a:prstGeom>
          <a:solidFill>
            <a:srgbClr val="FAF9B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2743200" y="3841751"/>
            <a:ext cx="6324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</a:pPr>
            <a:r>
              <a:rPr lang="en-US" altLang="en-US" sz="2800" i="1">
                <a:solidFill>
                  <a:srgbClr val="0033CC"/>
                </a:solidFill>
                <a:latin typeface="Times New Roman" pitchFamily="18" charset="0"/>
              </a:rPr>
              <a:t>Mượn hình ảnh bầu và bí là những cây khác nhau nhưng leo trên cùng một giàn để khuyên chúng ta phải biết yêu thương, đùm bọc lẫn nhau.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742642"/>
      </p:ext>
    </p:extLst>
  </p:cSld>
  <p:clrMapOvr>
    <a:masterClrMapping/>
  </p:clrMapOvr>
  <p:transition advTm="332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4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1"/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47244" r="7515" b="33896"/>
          <a:stretch>
            <a:fillRect/>
          </a:stretch>
        </p:blipFill>
        <p:spPr bwMode="auto">
          <a:xfrm>
            <a:off x="1752601" y="533401"/>
            <a:ext cx="8689975" cy="1755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5" name="Picture 3" descr="imag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819400"/>
            <a:ext cx="35417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4" descr="images (2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2895600"/>
            <a:ext cx="34258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924068-A0D0-4ECD-8E18-6D1C06D535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8948245"/>
      </p:ext>
    </p:extLst>
  </p:cSld>
  <p:clrMapOvr>
    <a:masterClrMapping/>
  </p:clrMapOvr>
  <p:transition advTm="12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01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47244" r="7515" b="33896"/>
          <a:stretch>
            <a:fillRect/>
          </a:stretch>
        </p:blipFill>
        <p:spPr bwMode="auto">
          <a:xfrm>
            <a:off x="1781175" y="1170782"/>
            <a:ext cx="8689975" cy="1755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163762" y="4112130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-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Nhận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xét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độ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của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các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trong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câu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tục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ngữ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2204703" y="3357789"/>
            <a:ext cx="632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Những chữ nào được viết hoa?</a:t>
            </a: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2163762" y="4866240"/>
            <a:ext cx="7924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-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Nhận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xét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về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cách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đặt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dấu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thanh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trong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câu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tục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ngữ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2204703" y="6051813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-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Nhận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xét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về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khoảng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cách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giữa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các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con </a:t>
            </a:r>
            <a:r>
              <a:rPr lang="en-US" alt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alt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912102"/>
      </p:ext>
    </p:extLst>
  </p:cSld>
  <p:clrMapOvr>
    <a:masterClrMapping/>
  </p:clrMapOvr>
  <p:transition advTm="102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  <p:bldP spid="8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5556" r="2667" b="20000"/>
          <a:stretch>
            <a:fillRect/>
          </a:stretch>
        </p:blipFill>
        <p:spPr bwMode="auto">
          <a:xfrm>
            <a:off x="3121925" y="1629771"/>
            <a:ext cx="6553200" cy="49641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3657600" y="788160"/>
            <a:ext cx="5029200" cy="481013"/>
          </a:xfrm>
          <a:prstGeom prst="rect">
            <a:avLst/>
          </a:prstGeom>
          <a:solidFill>
            <a:srgbClr val="B8E6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THỰC HÀNH VIẾT VỞ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9000053"/>
      </p:ext>
    </p:extLst>
  </p:cSld>
  <p:clrMapOvr>
    <a:masterClrMapping/>
  </p:clrMapOvr>
  <p:transition advTm="6747"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Đẹp Mà Nết Càng Ngoan ♪ Bé Ellie KHÁNH NGỌC [MV Official] ☀ Nhạc Thiếu Nhi Cho Bé Hay Nhất 20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5261" y="2185261"/>
            <a:ext cx="7811146" cy="418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5960" y="2123366"/>
            <a:ext cx="7391400" cy="4616648"/>
          </a:xfrm>
          <a:prstGeom prst="rect">
            <a:avLst/>
          </a:prstGeom>
          <a:solidFill>
            <a:schemeClr val="accent3">
              <a:lumMod val="9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+  Viết chữ </a:t>
            </a:r>
            <a:r>
              <a:rPr lang="en-US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B</a:t>
            </a:r>
            <a:r>
              <a:rPr lang="vi-VN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: 1 dòng c</a:t>
            </a:r>
            <a:r>
              <a:rPr lang="en-US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ỡ</a:t>
            </a:r>
            <a:r>
              <a:rPr lang="vi-VN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nhỏ.</a:t>
            </a:r>
            <a:endParaRPr lang="en-US" altLang="en-US" sz="2800" b="1" dirty="0">
              <a:solidFill>
                <a:srgbClr val="070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b="1" dirty="0">
              <a:solidFill>
                <a:srgbClr val="070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+  Viết chữ </a:t>
            </a:r>
            <a:r>
              <a:rPr lang="en-US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H</a:t>
            </a:r>
            <a:r>
              <a:rPr lang="vi-VN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, </a:t>
            </a:r>
            <a:r>
              <a:rPr lang="en-US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T</a:t>
            </a:r>
            <a:r>
              <a:rPr lang="vi-VN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: 1 dòng cỡ nhỏ.</a:t>
            </a:r>
            <a:endParaRPr lang="en-US" altLang="en-US" sz="2800" b="1" dirty="0">
              <a:solidFill>
                <a:srgbClr val="070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b="1" dirty="0">
              <a:solidFill>
                <a:srgbClr val="070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+  Viết tên riêng: </a:t>
            </a:r>
            <a:r>
              <a:rPr lang="en-US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1</a:t>
            </a:r>
            <a:r>
              <a:rPr lang="vi-VN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dòng cỡ nhỏ.</a:t>
            </a:r>
            <a:endParaRPr lang="en-US" altLang="en-US" sz="2800" b="1" dirty="0">
              <a:solidFill>
                <a:srgbClr val="070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b="1" dirty="0">
              <a:solidFill>
                <a:srgbClr val="070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+  Viết câu </a:t>
            </a:r>
            <a:r>
              <a:rPr lang="en-US" altLang="en-US" sz="2800" b="1" dirty="0" err="1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ứng</a:t>
            </a:r>
            <a:r>
              <a:rPr lang="en-US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dụng</a:t>
            </a:r>
            <a:r>
              <a:rPr lang="vi-VN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: </a:t>
            </a:r>
            <a:r>
              <a:rPr lang="en-US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1</a:t>
            </a:r>
            <a:r>
              <a:rPr lang="vi-VN" altLang="en-US" sz="2800" b="1" dirty="0">
                <a:solidFill>
                  <a:srgbClr val="070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lần.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56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9"/>
    </mc:Choice>
    <mc:Fallback xmlns="">
      <p:transition spd="slow" advTm="18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415380" y="781668"/>
            <a:ext cx="5158581" cy="2677656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1- Tư thế ngồi viết: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Lưng thẳng, không tì ngực vào bàn.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Đầu hơi cúi.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Mắt cách vở khoảng 25 đến 30 cm.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Tay phải cầm bút.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Tay trái tì nhẹ lên mép vở để giữ.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Hai chân để song song thoải mái</a:t>
            </a:r>
            <a:r>
              <a:rPr lang="en-US" altLang="en-US" sz="2400" b="1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  <a:endParaRPr lang="en-US" altLang="en-US" sz="2400" b="1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415381" y="3459324"/>
            <a:ext cx="5158581" cy="341632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2- Cách cầm bút: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Cầm bút bằng 3 ngón tay: ngón cái, ngón trỏ, ngón giữa.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Khi viết, dùng 3 ngón tay di chuyển bút từ trái sang phải, cán bút nghiêng về phía bên phải, cổ tay, khuỷu tay và cánh tay cử động mềm mại, thoải mái;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Không nên cầm bút tay trái.</a:t>
            </a:r>
          </a:p>
        </p:txBody>
      </p:sp>
      <p:pic>
        <p:nvPicPr>
          <p:cNvPr id="19463" name="Picture 7" descr="Cam b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575" y="4386019"/>
            <a:ext cx="2627787" cy="208939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chu hoa0005"/>
          <p:cNvPicPr>
            <a:picLocks noChangeAspect="1" noChangeArrowheads="1"/>
          </p:cNvPicPr>
          <p:nvPr/>
        </p:nvPicPr>
        <p:blipFill>
          <a:blip r:embed="rId5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7765575" y="1604354"/>
            <a:ext cx="2627788" cy="208054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9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6"/>
    </mc:Choice>
    <mc:Fallback xmlns="">
      <p:transition spd="slow" advTm="14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1946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5556" r="2667" b="20000"/>
          <a:stretch>
            <a:fillRect/>
          </a:stretch>
        </p:blipFill>
        <p:spPr bwMode="auto">
          <a:xfrm>
            <a:off x="2895600" y="1561532"/>
            <a:ext cx="6553200" cy="49641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3548418" y="938285"/>
            <a:ext cx="5029200" cy="481013"/>
          </a:xfrm>
          <a:prstGeom prst="rect">
            <a:avLst/>
          </a:prstGeom>
          <a:solidFill>
            <a:srgbClr val="B8E6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THỰC HÀNH VIẾT VỞ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B4F285-77BE-4668-BB16-A8EC8D5F21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6986492"/>
      </p:ext>
    </p:extLst>
  </p:cSld>
  <p:clrMapOvr>
    <a:masterClrMapping/>
  </p:clrMapOvr>
  <p:transition advTm="6286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84478" y="1032174"/>
            <a:ext cx="376782" cy="35998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0090" y="1069093"/>
            <a:ext cx="373916" cy="357244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08735" y="1092483"/>
            <a:ext cx="288128" cy="27528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62574" y="1777660"/>
            <a:ext cx="288128" cy="275281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6893" y="1471570"/>
            <a:ext cx="288128" cy="275281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1237" y="1689907"/>
            <a:ext cx="527149" cy="503644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31485" y="2192333"/>
            <a:ext cx="288128" cy="27528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4585" name="图片 2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666750"/>
            <a:ext cx="327183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8" name="云形 297"/>
          <p:cNvSpPr/>
          <p:nvPr/>
        </p:nvSpPr>
        <p:spPr>
          <a:xfrm>
            <a:off x="9410701" y="990601"/>
            <a:ext cx="1127125" cy="760413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603" tIns="33871" rIns="67603" bIns="33871" anchor="ctr"/>
          <a:lstStyle/>
          <a:p>
            <a:pPr algn="ctr" defTabSz="6758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39" i="1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30742" y="1085264"/>
            <a:ext cx="447224" cy="427284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4007270" y="1007389"/>
            <a:ext cx="288128" cy="275281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4" y="3536411"/>
            <a:ext cx="5526087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6" name="组合 335"/>
          <p:cNvGrpSpPr/>
          <p:nvPr/>
        </p:nvGrpSpPr>
        <p:grpSpPr>
          <a:xfrm rot="616736" flipH="1">
            <a:off x="3531756" y="1588173"/>
            <a:ext cx="409780" cy="391510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0286" y="2181096"/>
            <a:ext cx="388165" cy="382784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03" tIns="33871" rIns="67603" bIns="33871" anchor="ctr"/>
          <a:lstStyle/>
          <a:p>
            <a:pPr algn="ctr" defTabSz="6758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39" i="1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39" i="1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910956" y="2308778"/>
            <a:ext cx="388165" cy="382784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03" tIns="33871" rIns="67603" bIns="33871" anchor="ctr"/>
          <a:lstStyle/>
          <a:p>
            <a:pPr algn="ctr" defTabSz="6758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39" i="1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39" i="1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047164" y="2201863"/>
            <a:ext cx="8093786" cy="1531207"/>
          </a:xfrm>
          <a:prstGeom prst="rect">
            <a:avLst/>
          </a:prstGeom>
          <a:noFill/>
        </p:spPr>
        <p:txBody>
          <a:bodyPr wrap="square" lIns="68381" tIns="34299" rIns="68381" bIns="34299">
            <a:spAutoFit/>
          </a:bodyPr>
          <a:lstStyle>
            <a:lvl1pPr defTabSz="503238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503238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503238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503238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503238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50323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50323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50323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50323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XIN CHÀO VÀ HẸN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GẶP LẠI CÁC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EM TRONG CÁC TIẾT HỌC SAU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170536"/>
      </p:ext>
    </p:extLst>
  </p:cSld>
  <p:clrMapOvr>
    <a:masterClrMapping/>
  </p:clrMapOvr>
  <p:transition spd="slow" advTm="167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3.7037E-7 L 1.87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795220" y="2264044"/>
            <a:ext cx="8229600" cy="1676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600" b="1" dirty="0">
                <a:latin typeface="HP001" pitchFamily="34" charset="0"/>
                <a:ea typeface="HP001" pitchFamily="34" charset="0"/>
                <a:cs typeface="HP001" pitchFamily="34" charset="0"/>
              </a:rPr>
              <a:t/>
            </a:r>
            <a:br>
              <a:rPr lang="en-US" altLang="en-US" sz="6600" b="1" dirty="0">
                <a:latin typeface="HP001" pitchFamily="34" charset="0"/>
                <a:ea typeface="HP001" pitchFamily="34" charset="0"/>
                <a:cs typeface="HP001" pitchFamily="34" charset="0"/>
              </a:rPr>
            </a:br>
            <a:r>
              <a:rPr lang="en-US" altLang="en-US" sz="6600" b="1" dirty="0">
                <a:solidFill>
                  <a:srgbClr val="002060"/>
                </a:solidFill>
                <a:latin typeface="HP001 4 hàng" pitchFamily="34" charset="0"/>
                <a:ea typeface="HP001" pitchFamily="34" charset="0"/>
                <a:cs typeface="HP001" pitchFamily="34" charset="0"/>
              </a:rPr>
              <a:t>Tập viết</a:t>
            </a:r>
            <a:r>
              <a:rPr lang="en-US" altLang="en-US" sz="6600" b="1" dirty="0">
                <a:latin typeface="HP001" pitchFamily="34" charset="0"/>
                <a:ea typeface="HP001" pitchFamily="34" charset="0"/>
                <a:cs typeface="HP001" pitchFamily="34" charset="0"/>
              </a:rPr>
              <a:t/>
            </a:r>
            <a:br>
              <a:rPr lang="en-US" altLang="en-US" sz="6600" b="1" dirty="0">
                <a:latin typeface="HP001" pitchFamily="34" charset="0"/>
                <a:ea typeface="HP001" pitchFamily="34" charset="0"/>
                <a:cs typeface="HP001" pitchFamily="34" charset="0"/>
              </a:rPr>
            </a:br>
            <a:r>
              <a:rPr lang="en-US" altLang="en-US" sz="6600" b="1" dirty="0" smtClean="0">
                <a:solidFill>
                  <a:srgbClr val="C00000"/>
                </a:solidFill>
                <a:latin typeface="HP001"/>
                <a:ea typeface="HP001" pitchFamily="34" charset="0"/>
                <a:cs typeface="HP001" pitchFamily="34" charset="0"/>
              </a:rPr>
              <a:t>Ôn </a:t>
            </a:r>
            <a:r>
              <a:rPr lang="en-US" altLang="en-US" sz="6600" b="1" dirty="0">
                <a:solidFill>
                  <a:srgbClr val="C00000"/>
                </a:solidFill>
                <a:latin typeface="HP001"/>
                <a:ea typeface="HP001" pitchFamily="34" charset="0"/>
                <a:cs typeface="HP001" pitchFamily="34" charset="0"/>
              </a:rPr>
              <a:t>chữ hoa B</a:t>
            </a:r>
            <a:endParaRPr lang="vi-VN" altLang="en-US" sz="9600" b="1" dirty="0">
              <a:solidFill>
                <a:srgbClr val="C00000"/>
              </a:solidFill>
              <a:latin typeface="HP001 4 hàng" pitchFamily="34" charset="0"/>
              <a:ea typeface="HP001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2"/>
    </mc:Choice>
    <mc:Fallback xmlns="">
      <p:transition spd="slow" advTm="996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8229600" y="2514600"/>
            <a:ext cx="2209800" cy="13843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</a:rPr>
              <a:t>Bài viết có những chữ hoa nào ?</a:t>
            </a:r>
          </a:p>
        </p:txBody>
      </p:sp>
      <p:pic>
        <p:nvPicPr>
          <p:cNvPr id="5123" name="Picture 4" descr="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5556" r="2667" b="20000"/>
          <a:stretch>
            <a:fillRect/>
          </a:stretch>
        </p:blipFill>
        <p:spPr bwMode="auto">
          <a:xfrm>
            <a:off x="2286000" y="381000"/>
            <a:ext cx="5486400" cy="6248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0955516"/>
      </p:ext>
    </p:extLst>
  </p:cSld>
  <p:clrMapOvr>
    <a:masterClrMapping/>
  </p:clrMapOvr>
  <p:transition advTm="9071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WordArt 13"/>
          <p:cNvSpPr>
            <a:spLocks noChangeArrowheads="1" noChangeShapeType="1" noTextEdit="1"/>
          </p:cNvSpPr>
          <p:nvPr/>
        </p:nvSpPr>
        <p:spPr bwMode="auto">
          <a:xfrm>
            <a:off x="2971800" y="2667000"/>
            <a:ext cx="578485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0000FF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4597A0"/>
                </a:solidFill>
                <a:latin typeface="HP001 4H"/>
              </a:rPr>
              <a:t>B, H , 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9482626"/>
      </p:ext>
    </p:extLst>
  </p:cSld>
  <p:clrMapOvr>
    <a:masterClrMapping/>
  </p:clrMapOvr>
  <p:transition spd="slow" advTm="13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6470650" y="2406650"/>
            <a:ext cx="4121150" cy="954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</a:p>
        </p:txBody>
      </p:sp>
      <p:pic>
        <p:nvPicPr>
          <p:cNvPr id="7171" name="Picture 2" descr="C:\Users\admin\Downloads\Mẫu chữ\MẪU CHỮ ĐÃ XẾP\Chữ hoa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18752" r="12930" b="21092"/>
          <a:stretch>
            <a:fillRect/>
          </a:stretch>
        </p:blipFill>
        <p:spPr bwMode="auto">
          <a:xfrm>
            <a:off x="2142699" y="1933575"/>
            <a:ext cx="3691364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47"/>
          <p:cNvSpPr>
            <a:spLocks noChangeArrowheads="1"/>
          </p:cNvSpPr>
          <p:nvPr/>
        </p:nvSpPr>
        <p:spPr bwMode="auto">
          <a:xfrm>
            <a:off x="5964073" y="1847850"/>
            <a:ext cx="4107976" cy="48320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1: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Gần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giống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móc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ngược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nhưng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phía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trên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lượn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sang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phải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đầu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móc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phía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2: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Kết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hợp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2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cơ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bản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trên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phải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nối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liền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nhau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vòng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xoắn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nhỏ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ở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thân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1981201" y="1117600"/>
            <a:ext cx="8488363" cy="5794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1719263" y="6019801"/>
            <a:ext cx="411480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743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B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957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96"/>
    </mc:Choice>
    <mc:Fallback xmlns="">
      <p:transition spd="slow" advTm="49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25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188C-6310-4894-8DAC-93ED5D281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ILE_20210816_093333_HƯỚNG DẪN VIẾT CHỮ HOA B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D326BF73-80ED-4EC2-A7BE-BA035BEFDCEE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421" y="274638"/>
            <a:ext cx="10916645" cy="614115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13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64"/>
    </mc:Choice>
    <mc:Fallback xmlns="">
      <p:transition spd="slow" advTm="55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65" objId="4"/>
        <p14:stopEvt time="54559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676401" y="1066800"/>
            <a:ext cx="8913813" cy="584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H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?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?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5638800" y="1754188"/>
            <a:ext cx="2514600" cy="519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1676400" y="5867401"/>
            <a:ext cx="4114800" cy="519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H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2743200" y="239713"/>
            <a:ext cx="6629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0000"/>
                </a:solidFill>
                <a:latin typeface="Times New Roman" pitchFamily="18" charset="0"/>
              </a:rPr>
              <a:t>Quan sát, nhận xét chữ hoa H </a:t>
            </a:r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5589589" y="2362201"/>
            <a:ext cx="50006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kết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hợp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bản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cong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trái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lượn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ngang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2: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Kết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hợp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bản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khuyết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ngược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khuyết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xuôi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móc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ngược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Thẳng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đứng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ngắn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t="15524" r="37804" b="11458"/>
          <a:stretch>
            <a:fillRect/>
          </a:stretch>
        </p:blipFill>
        <p:spPr bwMode="auto">
          <a:xfrm>
            <a:off x="1828800" y="1952625"/>
            <a:ext cx="34607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27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82"/>
    </mc:Choice>
    <mc:Fallback xmlns="">
      <p:transition spd="slow" advTm="43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4124" grpId="0" animBg="1"/>
      <p:bldP spid="2" grpId="0" animBg="1"/>
      <p:bldP spid="13210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816_093504_HƯỚNG DẪN VIẾT CHỮ HOA H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EB2B0055-2E28-4CAF-852C-EE35543687E7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330" y="-31668"/>
            <a:ext cx="10946296" cy="615783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30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74"/>
    </mc:Choice>
    <mc:Fallback xmlns="">
      <p:transition spd="slow" advTm="66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344" objId="4"/>
        <p14:triggerEvt type="onClick" time="2344" objId="4"/>
        <p14:stopEvt time="64537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8920AEB-B5E3-4B83-AC34-956E58638DE7}"/>
  <p:tag name="ISPRING_RESOURCE_FOLDER" val="C:\Users\HP\Desktop\Tuan 3 On chu hoa B\"/>
  <p:tag name="ISPRING_PRESENTATION_PATH" val="C:\Users\HP\Desktop\Tuan 3 On chu hoa B.pptx"/>
  <p:tag name="ISPRING_PROJECT_VERSION" val="9"/>
  <p:tag name="ISPRING_PROJECT_FOLDER_UPDATED" val="1"/>
  <p:tag name="ISPRING_SCREEN_RECS_UPDATED" val="C:\Users\HP\Desktop\Tuan 3 On chu hoa B\"/>
  <p:tag name="FLASHSPRING_ZOOM_TAG" val="50"/>
  <p:tag name="ISPRING_PRESENTATION_INFO_2" val="&lt;?xml version=&quot;1.0&quot; encoding=&quot;UTF-8&quot; standalone=&quot;no&quot; ?&gt;&#10;&lt;presentation2&gt;&#10;&#10;  &lt;slides&gt;&#10;    &lt;slide id=&quot;{6B2D7BBC-DBA2-4AB4-994F-6B0D1663FA30}&quot; pptId=&quot;398&quot;/&gt;&#10;    &lt;slide id=&quot;{C16018C3-9379-4A09-88E4-EC77FD671971}&quot; pptId=&quot;391&quot;/&gt;&#10;    &lt;slide id=&quot;{849A2080-D187-4B35-A478-FAB07D354A9A}&quot; pptId=&quot;439&quot;/&gt;&#10;    &lt;slide id=&quot;{C9FA7C35-2451-49B6-999B-1E0CF5EBE560}&quot; pptId=&quot;399&quot;/&gt;&#10;    &lt;slide id=&quot;{3C53AA41-A90B-46BB-8FBA-059FFE821E2E}&quot; pptId=&quot;436&quot;/&gt;&#10;    &lt;slide id=&quot;{46DB7779-3BC0-4794-BA29-A1596DDB19FD}&quot; pptId=&quot;421&quot;/&gt;&#10;    &lt;slide id=&quot;{3C6B4BC9-0794-4F64-BEFB-7CB3F773241C}&quot; pptId=&quot;440&quot;/&gt;&#10;    &lt;slide id=&quot;{E263BF8D-123C-419A-ADEE-731FD2B981A0}&quot; pptId=&quot;423&quot;/&gt;&#10;    &lt;slide id=&quot;{88BF68B6-4740-42D8-AAD4-B97598275D99}&quot; pptId=&quot;424&quot;/&gt;&#10;    &lt;slide id=&quot;{D924F134-9E74-480F-A234-8A161AA2C8E3}&quot; pptId=&quot;425&quot;/&gt;&#10;    &lt;slide id=&quot;{B65B09D9-E346-47A8-8403-F5A007BCC96A}&quot; pptId=&quot;426&quot;/&gt;&#10;    &lt;slide id=&quot;{84646002-A80E-4897-9A8F-39FFCE95F44C}&quot; pptId=&quot;427&quot;/&gt;&#10;    &lt;slide id=&quot;{A9898E48-8D44-4AD8-A7D2-6EFB612AEB9A}&quot; pptId=&quot;428&quot;/&gt;&#10;    &lt;slide id=&quot;{BC2B3A6A-6D2D-47A1-848C-18B886F380E4}&quot; pptId=&quot;429&quot;/&gt;&#10;    &lt;slide id=&quot;{F417C7E8-7738-466B-9A1B-A75BB2840993}&quot; pptId=&quot;430&quot;/&gt;&#10;    &lt;slide id=&quot;{EF1F068C-8287-4538-9EF5-3EB0BFCCF005}&quot; pptId=&quot;431&quot;/&gt;&#10;    &lt;slide id=&quot;{8E46CA56-191E-4F96-81A4-ADFAA932E532}&quot; pptId=&quot;432&quot;/&gt;&#10;    &lt;slide id=&quot;{A838A059-B7E7-4C66-B5E5-B016D0143F8E}&quot; pptId=&quot;433&quot;/&gt;&#10;    &lt;slide id=&quot;{7A1DDD90-CFEE-42E0-AF94-6CAA0AD1C766}&quot; pptId=&quot;435&quot;/&gt;&#10;    &lt;slide id=&quot;{F9A19D3F-06B8-4F5A-9648-3BA0B4F50D77}&quot; pptId=&quot;437&quot;/&gt;&#10;    &lt;slide id=&quot;{E36648CE-9FB4-4286-921E-8533B899A8B5}&quot; pptId=&quot;415&quot;/&gt;&#10;    &lt;slide id=&quot;{D1F6C367-FE55-4D8F-990B-F6C056DF82DE}&quot; pptId=&quot;434&quot;/&gt;&#10;    &lt;slide id=&quot;{394FA581-AA88-4CEA-B3C1-319412CD43D2}&quot; pptId=&quot;420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8.7|18.9"/>
  <p:tag name="GENSWF_ADVANCE_TIME" val="41.854"/>
  <p:tag name="ISPRING_CUSTOM_TIMING_USED" val="1"/>
  <p:tag name="ISPRING_SLIDE_ID_2" val="{D924F134-9E74-480F-A234-8A161AA2C8E3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GENSWF_ADVANCE_TIME" val="32.688"/>
  <p:tag name="ISPRING_SLIDE_ID_2" val="{B65B09D9-E346-47A8-8403-F5A007BCC96A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1.993"/>
  <p:tag name="ISPRING_SLIDE_ID_2" val="{84646002-A80E-4897-9A8F-39FFCE95F44C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2"/>
  <p:tag name="GENSWF_ADVANCE_TIME" val="15.606"/>
  <p:tag name="ISPRING_CUSTOM_TIMING_USED" val="1"/>
  <p:tag name="ISPRING_SLIDE_ID_2" val="{A9898E48-8D44-4AD8-A7D2-6EFB612AEB9A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411"/>
  <p:tag name="ISPRING_CUSTOM_TIMING_USED" val="1"/>
  <p:tag name="ISPRING_SLIDE_ID_2" val="{BC2B3A6A-6D2D-47A1-848C-18B886F380E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8|15.9|33.4"/>
  <p:tag name="ISPRING_CUSTOM_TIMING_USED" val="1"/>
  <p:tag name="GENSWF_ADVANCE_TIME" val="71.34"/>
  <p:tag name="ISPRING_SLIDE_ID_2" val="{F417C7E8-7738-466B-9A1B-A75BB284099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  <p:tag name="ISPRING_CUSTOM_TIMING_USED" val="1"/>
  <p:tag name="GENSWF_ADVANCE_TIME" val="33.257"/>
  <p:tag name="ISPRING_SLIDE_ID_2" val="{EF1F068C-8287-4538-9EF5-3EB0BFCCF00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  <p:tag name="ISPRING_CUSTOM_TIMING_USED" val="1"/>
  <p:tag name="GENSWF_ADVANCE_TIME" val="12.941"/>
  <p:tag name="ISPRING_SLIDE_ID_2" val="{8E46CA56-191E-4F96-81A4-ADFAA932E53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0.6|50.6|22.3"/>
  <p:tag name="GENSWF_ADVANCE_TIME" val="102.121"/>
  <p:tag name="ISPRING_CUSTOM_TIMING_USED" val="1"/>
  <p:tag name="ISPRING_SLIDE_ID_2" val="{A838A059-B7E7-4C66-B5E5-B016D0143F8E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747"/>
  <p:tag name="ISPRING_SLIDE_ID_2" val="{7A1DDD90-CFEE-42E0-AF94-6CAA0AD1C76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71"/>
  <p:tag name="ISPRING_CUSTOM_TIMING_USED" val="1"/>
  <p:tag name="GENSWF_ADVANCE_TIME" val="13.373"/>
  <p:tag name="ISPRING_SLIDE_ID_2" val="{6B2D7BBC-DBA2-4AB4-994F-6B0D1663FA30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  <p:tag name="GENSWF_ADVANCE_TIME" val="18.529"/>
  <p:tag name="ISPRING_CUSTOM_TIMING_USED" val="1"/>
  <p:tag name="ISPRING_SLIDE_ID_2" val="{F9A19D3F-06B8-4F5A-9648-3BA0B4F50D77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"/>
  <p:tag name="GENSWF_ADVANCE_TIME" val="14.286"/>
  <p:tag name="ISPRING_CUSTOM_TIMING_USED" val="1"/>
  <p:tag name="ISPRING_SLIDE_ID_2" val="{E36648CE-9FB4-4286-921E-8533B899A8B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286"/>
  <p:tag name="ISPRING_SLIDE_ID_2" val="{D1F6C367-FE55-4D8F-990B-F6C056DF82DE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6.722"/>
  <p:tag name="ISPRING_SLIDE_ID_2" val="{394FA581-AA88-4CEA-B3C1-319412CD43D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962"/>
  <p:tag name="ISPRING_SLIDE_ID_2" val="{C16018C3-9379-4A09-88E4-EC77FD67197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  <p:tag name="GENSWF_ADVANCE_TIME" val="9.071"/>
  <p:tag name="ISPRING_CUSTOM_TIMING_USED" val="1"/>
  <p:tag name="ISPRING_SLIDE_ID_2" val="{C9FA7C35-2451-49B6-999B-1E0CF5EBE56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  <p:tag name="GENSWF_ADVANCE_TIME" val="13.54"/>
  <p:tag name="ISPRING_CUSTOM_TIMING_USED" val="1"/>
  <p:tag name="ISPRING_SLIDE_ID_2" val="{3C53AA41-A90B-46BB-8FBA-059FFE821E2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|6.9|23.1"/>
  <p:tag name="ISPRING_CUSTOM_TIMING_USED" val="1"/>
  <p:tag name="GENSWF_ADVANCE_TIME" val="49.396"/>
  <p:tag name="ISPRING_SLIDE_ID_2" val="{46DB7779-3BC0-4794-BA29-A1596DDB19F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  <p:tag name="ISPRING_CUSTOM_TIMING_USED" val="1"/>
  <p:tag name="GENSWF_ADVANCE_TIME" val="55.764"/>
  <p:tag name="ISPRING_SLIDE_ID_2" val="{3C6B4BC9-0794-4F64-BEFB-7CB3F773241C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7.1|4|20.8"/>
  <p:tag name="GENSWF_ADVANCE_TIME" val="43.482"/>
  <p:tag name="ISPRING_CUSTOM_TIMING_USED" val="1"/>
  <p:tag name="ISPRING_SLIDE_ID_2" val="{E263BF8D-123C-419A-ADEE-731FD2B981A0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ISPRING_SLIDE_ID_2" val="{88BF68B6-4740-42D8-AAD4-B97598275D99}"/>
  <p:tag name="GENSWF_ADVANCE_TIME" val="66.073"/>
</p:tagLst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663</Words>
  <Application>Microsoft Office PowerPoint</Application>
  <PresentationFormat>Widescreen</PresentationFormat>
  <Paragraphs>83</Paragraphs>
  <Slides>23</Slides>
  <Notes>22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Microsoft YaHei</vt:lpstr>
      <vt:lpstr>Microsoft YaHei</vt:lpstr>
      <vt:lpstr>宋体</vt:lpstr>
      <vt:lpstr>.VnAristote</vt:lpstr>
      <vt:lpstr>Arial</vt:lpstr>
      <vt:lpstr>Calibri</vt:lpstr>
      <vt:lpstr>等线</vt:lpstr>
      <vt:lpstr>HP001</vt:lpstr>
      <vt:lpstr>HP001 4 hàng</vt:lpstr>
      <vt:lpstr>HP001 4H</vt:lpstr>
      <vt:lpstr>Times New Roman</vt:lpstr>
      <vt:lpstr>Default Design</vt:lpstr>
      <vt:lpstr>PowerPoint Presentation</vt:lpstr>
      <vt:lpstr>PowerPoint Presentation</vt:lpstr>
      <vt:lpstr> Tập viết Ôn chữ hoa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Lien</dc:creator>
  <cp:lastModifiedBy>HP</cp:lastModifiedBy>
  <cp:revision>26</cp:revision>
  <dcterms:created xsi:type="dcterms:W3CDTF">2021-09-10T17:11:28Z</dcterms:created>
  <dcterms:modified xsi:type="dcterms:W3CDTF">2021-11-17T17:55:05Z</dcterms:modified>
</cp:coreProperties>
</file>