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696" r:id="rId3"/>
  </p:sldMasterIdLst>
  <p:sldIdLst>
    <p:sldId id="257" r:id="rId4"/>
    <p:sldId id="324" r:id="rId5"/>
    <p:sldId id="320" r:id="rId6"/>
    <p:sldId id="322" r:id="rId7"/>
    <p:sldId id="259" r:id="rId8"/>
    <p:sldId id="260" r:id="rId9"/>
    <p:sldId id="261" r:id="rId10"/>
    <p:sldId id="262" r:id="rId11"/>
    <p:sldId id="281" r:id="rId12"/>
    <p:sldId id="283" r:id="rId13"/>
    <p:sldId id="325" r:id="rId14"/>
    <p:sldId id="264" r:id="rId15"/>
    <p:sldId id="266" r:id="rId16"/>
    <p:sldId id="267" r:id="rId17"/>
    <p:sldId id="270" r:id="rId18"/>
    <p:sldId id="317" r:id="rId19"/>
    <p:sldId id="311" r:id="rId20"/>
    <p:sldId id="312" r:id="rId21"/>
    <p:sldId id="313" r:id="rId22"/>
    <p:sldId id="314" r:id="rId23"/>
    <p:sldId id="315" r:id="rId24"/>
    <p:sldId id="316" r:id="rId25"/>
    <p:sldId id="273" r:id="rId26"/>
    <p:sldId id="32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1E3B63-6A35-4AE5-96A8-44019C948EE8}">
          <p14:sldIdLst>
            <p14:sldId id="257"/>
            <p14:sldId id="324"/>
            <p14:sldId id="320"/>
            <p14:sldId id="322"/>
            <p14:sldId id="259"/>
            <p14:sldId id="260"/>
            <p14:sldId id="261"/>
            <p14:sldId id="262"/>
            <p14:sldId id="281"/>
            <p14:sldId id="283"/>
          </p14:sldIdLst>
        </p14:section>
        <p14:section name="Untitled Section" id="{6D985DAA-FEF9-4BB8-9C82-3D8046308C8A}">
          <p14:sldIdLst/>
        </p14:section>
        <p14:section name="Untitled Section" id="{3D5787C2-C202-4D3C-9946-88C76118AEAB}">
          <p14:sldIdLst/>
        </p14:section>
        <p14:section name="Untitled Section" id="{10B5087C-7F76-47D5-BCE5-4A0EA601BBBF}">
          <p14:sldIdLst>
            <p14:sldId id="325"/>
            <p14:sldId id="264"/>
            <p14:sldId id="266"/>
            <p14:sldId id="267"/>
            <p14:sldId id="270"/>
            <p14:sldId id="317"/>
            <p14:sldId id="311"/>
            <p14:sldId id="312"/>
            <p14:sldId id="313"/>
            <p14:sldId id="314"/>
            <p14:sldId id="315"/>
            <p14:sldId id="316"/>
            <p14:sldId id="273"/>
            <p14:sldId id="32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481"/>
    <a:srgbClr val="AD87A5"/>
    <a:srgbClr val="EF458A"/>
    <a:srgbClr val="D85CBD"/>
    <a:srgbClr val="F1DCF2"/>
    <a:srgbClr val="F7D7F3"/>
    <a:srgbClr val="F2DCF0"/>
    <a:srgbClr val="5BA945"/>
    <a:srgbClr val="20A416"/>
    <a:srgbClr val="99C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C4794-626A-43F2-AD02-6B705763BAB4}" type="doc">
      <dgm:prSet loTypeId="urn:microsoft.com/office/officeart/2005/8/layout/vList2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3C157411-0DE3-492E-B36C-80FAC35391C4}">
      <dgm:prSet phldr="0" custT="1"/>
      <dgm:spPr>
        <a:solidFill>
          <a:srgbClr val="0070C0"/>
        </a:solidFill>
      </dgm:spPr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3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quyển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vở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 …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quyển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vở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tất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…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quyển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vở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?</a:t>
          </a:r>
        </a:p>
      </dgm:t>
    </dgm:pt>
    <dgm:pt modelId="{4B2FEBA2-80F5-498D-B312-1AF164C5F404}" type="parTrans" cxnId="{BAF23045-5D2A-4CAB-84A0-456EF1E068BA}">
      <dgm:prSet/>
      <dgm:spPr/>
      <dgm:t>
        <a:bodyPr/>
        <a:lstStyle/>
        <a:p>
          <a:endParaRPr lang="en-US"/>
        </a:p>
      </dgm:t>
    </dgm:pt>
    <dgm:pt modelId="{6BEAA84B-4A1F-4791-8935-11420A61EF67}" type="sibTrans" cxnId="{BAF23045-5D2A-4CAB-84A0-456EF1E068BA}">
      <dgm:prSet/>
      <dgm:spPr/>
      <dgm:t>
        <a:bodyPr/>
        <a:lstStyle/>
        <a:p>
          <a:endParaRPr lang="en-US"/>
        </a:p>
      </dgm:t>
    </dgm:pt>
    <dgm:pt modelId="{B9648B84-0012-4DD8-BA94-5643ED7D3D6C}" type="pres">
      <dgm:prSet presAssocID="{91CC4794-626A-43F2-AD02-6B705763BA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D9A2CC-41D2-4430-A781-BCCC87E60AB3}" type="pres">
      <dgm:prSet presAssocID="{3C157411-0DE3-492E-B36C-80FAC35391C4}" presName="parentText" presStyleLbl="node1" presStyleIdx="0" presStyleCnt="1" custScaleY="1945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F23045-5D2A-4CAB-84A0-456EF1E068BA}" srcId="{91CC4794-626A-43F2-AD02-6B705763BAB4}" destId="{3C157411-0DE3-492E-B36C-80FAC35391C4}" srcOrd="0" destOrd="0" parTransId="{4B2FEBA2-80F5-498D-B312-1AF164C5F404}" sibTransId="{6BEAA84B-4A1F-4791-8935-11420A61EF67}"/>
    <dgm:cxn modelId="{501D99DB-8343-429A-AF98-60AC09393C82}" type="presOf" srcId="{3C157411-0DE3-492E-B36C-80FAC35391C4}" destId="{D3D9A2CC-41D2-4430-A781-BCCC87E60AB3}" srcOrd="0" destOrd="0" presId="urn:microsoft.com/office/officeart/2005/8/layout/vList2#1"/>
    <dgm:cxn modelId="{C86D8943-584A-4F54-BFE9-72BD75EEE207}" type="presOf" srcId="{91CC4794-626A-43F2-AD02-6B705763BAB4}" destId="{B9648B84-0012-4DD8-BA94-5643ED7D3D6C}" srcOrd="0" destOrd="0" presId="urn:microsoft.com/office/officeart/2005/8/layout/vList2#1"/>
    <dgm:cxn modelId="{093534E5-B4BA-45E8-B350-93E6E6C23E0D}" type="presParOf" srcId="{B9648B84-0012-4DD8-BA94-5643ED7D3D6C}" destId="{D3D9A2CC-41D2-4430-A781-BCCC87E60AB3}" srcOrd="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CFEC90-C2B9-4551-88FA-9F8B2C910484}" type="doc">
      <dgm:prSet loTypeId="urn:microsoft.com/office/officeart/2008/layout/VerticalCurvedList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649246D3-142B-4781-ACF5-AC9CBC07E45C}">
      <dgm:prSet custT="1"/>
      <dgm:spPr>
        <a:solidFill>
          <a:srgbClr val="CCFFCC"/>
        </a:solidFill>
      </dgm:spPr>
      <dgm:t>
        <a:bodyPr/>
        <a:lstStyle/>
        <a:p>
          <a:pPr rtl="0"/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trống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(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)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D1319C-949C-41FB-84CB-9AFAE9877A24}" type="parTrans" cxnId="{4696623B-0FAF-49B0-9A94-CF4AB77A20B8}">
      <dgm:prSet/>
      <dgm:spPr/>
      <dgm:t>
        <a:bodyPr/>
        <a:lstStyle/>
        <a:p>
          <a:endParaRPr lang="en-US"/>
        </a:p>
      </dgm:t>
    </dgm:pt>
    <dgm:pt modelId="{A67E4186-0758-480B-8FBA-9001532918A3}" type="sibTrans" cxnId="{4696623B-0FAF-49B0-9A94-CF4AB77A20B8}">
      <dgm:prSet/>
      <dgm:spPr/>
      <dgm:t>
        <a:bodyPr/>
        <a:lstStyle/>
        <a:p>
          <a:endParaRPr lang="en-US"/>
        </a:p>
      </dgm:t>
    </dgm:pt>
    <dgm:pt modelId="{1CFE30AA-8B19-4764-8137-047A6788E6B9}" type="pres">
      <dgm:prSet presAssocID="{DDCFEC90-C2B9-4551-88FA-9F8B2C9104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5C5CC06-ED93-49F8-9E2C-6B25C640FDCC}" type="pres">
      <dgm:prSet presAssocID="{DDCFEC90-C2B9-4551-88FA-9F8B2C910484}" presName="Name1" presStyleCnt="0"/>
      <dgm:spPr/>
    </dgm:pt>
    <dgm:pt modelId="{3B2C70A9-1E21-469B-B27C-2204A2C4372F}" type="pres">
      <dgm:prSet presAssocID="{DDCFEC90-C2B9-4551-88FA-9F8B2C910484}" presName="cycle" presStyleCnt="0"/>
      <dgm:spPr/>
    </dgm:pt>
    <dgm:pt modelId="{4CAB6BA1-9E62-48DE-96C3-2785B76779F8}" type="pres">
      <dgm:prSet presAssocID="{DDCFEC90-C2B9-4551-88FA-9F8B2C910484}" presName="srcNode" presStyleLbl="node1" presStyleIdx="0" presStyleCnt="1"/>
      <dgm:spPr/>
    </dgm:pt>
    <dgm:pt modelId="{404C65F2-15B2-4338-9D1D-09EC4FBEF897}" type="pres">
      <dgm:prSet presAssocID="{DDCFEC90-C2B9-4551-88FA-9F8B2C910484}" presName="conn" presStyleLbl="parChTrans1D2" presStyleIdx="0" presStyleCnt="1" custLinFactNeighborX="44548"/>
      <dgm:spPr/>
      <dgm:t>
        <a:bodyPr/>
        <a:lstStyle/>
        <a:p>
          <a:endParaRPr lang="en-US"/>
        </a:p>
      </dgm:t>
    </dgm:pt>
    <dgm:pt modelId="{6B62046F-1A6D-4001-ADAE-3B59BDD8A610}" type="pres">
      <dgm:prSet presAssocID="{DDCFEC90-C2B9-4551-88FA-9F8B2C910484}" presName="extraNode" presStyleLbl="node1" presStyleIdx="0" presStyleCnt="1"/>
      <dgm:spPr/>
    </dgm:pt>
    <dgm:pt modelId="{CCCF1711-DF98-47F1-95DD-4A58701D7EF1}" type="pres">
      <dgm:prSet presAssocID="{DDCFEC90-C2B9-4551-88FA-9F8B2C910484}" presName="dstNode" presStyleLbl="node1" presStyleIdx="0" presStyleCnt="1"/>
      <dgm:spPr/>
    </dgm:pt>
    <dgm:pt modelId="{3AB0840B-8436-4C24-8250-AAE608CC340E}" type="pres">
      <dgm:prSet presAssocID="{649246D3-142B-4781-ACF5-AC9CBC07E45C}" presName="text_1" presStyleLbl="node1" presStyleIdx="0" presStyleCnt="1" custScaleX="90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88007-C09B-4C82-87FE-7D3333EDE3E8}" type="pres">
      <dgm:prSet presAssocID="{649246D3-142B-4781-ACF5-AC9CBC07E45C}" presName="accent_1" presStyleCnt="0"/>
      <dgm:spPr/>
    </dgm:pt>
    <dgm:pt modelId="{302FEFA8-AE60-4B85-A294-F48B8F0FF7B5}" type="pres">
      <dgm:prSet presAssocID="{649246D3-142B-4781-ACF5-AC9CBC07E45C}" presName="accentRepeatNode" presStyleLbl="solidFgAcc1" presStyleIdx="0" presStyleCnt="1" custLinFactNeighborX="54034"/>
      <dgm:spPr>
        <a:solidFill>
          <a:srgbClr val="CCFFCC"/>
        </a:solidFill>
      </dgm:spPr>
    </dgm:pt>
  </dgm:ptLst>
  <dgm:cxnLst>
    <dgm:cxn modelId="{9A1B78F5-DBF1-4C33-8205-6B1FEF9F8E22}" type="presOf" srcId="{649246D3-142B-4781-ACF5-AC9CBC07E45C}" destId="{3AB0840B-8436-4C24-8250-AAE608CC340E}" srcOrd="0" destOrd="0" presId="urn:microsoft.com/office/officeart/2008/layout/VerticalCurvedList#1"/>
    <dgm:cxn modelId="{9A33EA9D-D609-45DF-96D5-F7F2C7476390}" type="presOf" srcId="{A67E4186-0758-480B-8FBA-9001532918A3}" destId="{404C65F2-15B2-4338-9D1D-09EC4FBEF897}" srcOrd="0" destOrd="0" presId="urn:microsoft.com/office/officeart/2008/layout/VerticalCurvedList#1"/>
    <dgm:cxn modelId="{D7885549-0788-4083-B20B-29795AA7428D}" type="presOf" srcId="{DDCFEC90-C2B9-4551-88FA-9F8B2C910484}" destId="{1CFE30AA-8B19-4764-8137-047A6788E6B9}" srcOrd="0" destOrd="0" presId="urn:microsoft.com/office/officeart/2008/layout/VerticalCurvedList#1"/>
    <dgm:cxn modelId="{4696623B-0FAF-49B0-9A94-CF4AB77A20B8}" srcId="{DDCFEC90-C2B9-4551-88FA-9F8B2C910484}" destId="{649246D3-142B-4781-ACF5-AC9CBC07E45C}" srcOrd="0" destOrd="0" parTransId="{E9D1319C-949C-41FB-84CB-9AFAE9877A24}" sibTransId="{A67E4186-0758-480B-8FBA-9001532918A3}"/>
    <dgm:cxn modelId="{1729A5A5-D116-4A43-8301-DF7EA2C975FD}" type="presParOf" srcId="{1CFE30AA-8B19-4764-8137-047A6788E6B9}" destId="{25C5CC06-ED93-49F8-9E2C-6B25C640FDCC}" srcOrd="0" destOrd="0" presId="urn:microsoft.com/office/officeart/2008/layout/VerticalCurvedList#1"/>
    <dgm:cxn modelId="{8E9204AF-0B57-48AC-90BA-3D9B3EE8CE77}" type="presParOf" srcId="{25C5CC06-ED93-49F8-9E2C-6B25C640FDCC}" destId="{3B2C70A9-1E21-469B-B27C-2204A2C4372F}" srcOrd="0" destOrd="0" presId="urn:microsoft.com/office/officeart/2008/layout/VerticalCurvedList#1"/>
    <dgm:cxn modelId="{BA74D3E1-3D3F-4C3C-A546-BF64AECFCF87}" type="presParOf" srcId="{3B2C70A9-1E21-469B-B27C-2204A2C4372F}" destId="{4CAB6BA1-9E62-48DE-96C3-2785B76779F8}" srcOrd="0" destOrd="0" presId="urn:microsoft.com/office/officeart/2008/layout/VerticalCurvedList#1"/>
    <dgm:cxn modelId="{44D4FD15-6136-4E77-82B7-B647AE0F2DD4}" type="presParOf" srcId="{3B2C70A9-1E21-469B-B27C-2204A2C4372F}" destId="{404C65F2-15B2-4338-9D1D-09EC4FBEF897}" srcOrd="1" destOrd="0" presId="urn:microsoft.com/office/officeart/2008/layout/VerticalCurvedList#1"/>
    <dgm:cxn modelId="{5B72F2E4-4360-4846-B6AD-2A940281ACC0}" type="presParOf" srcId="{3B2C70A9-1E21-469B-B27C-2204A2C4372F}" destId="{6B62046F-1A6D-4001-ADAE-3B59BDD8A610}" srcOrd="2" destOrd="0" presId="urn:microsoft.com/office/officeart/2008/layout/VerticalCurvedList#1"/>
    <dgm:cxn modelId="{AEED089D-6603-45DA-ACA9-8CCD5CA0DC2E}" type="presParOf" srcId="{3B2C70A9-1E21-469B-B27C-2204A2C4372F}" destId="{CCCF1711-DF98-47F1-95DD-4A58701D7EF1}" srcOrd="3" destOrd="0" presId="urn:microsoft.com/office/officeart/2008/layout/VerticalCurvedList#1"/>
    <dgm:cxn modelId="{875D882E-4C1B-45FE-A06F-DD6D99401F7E}" type="presParOf" srcId="{25C5CC06-ED93-49F8-9E2C-6B25C640FDCC}" destId="{3AB0840B-8436-4C24-8250-AAE608CC340E}" srcOrd="1" destOrd="0" presId="urn:microsoft.com/office/officeart/2008/layout/VerticalCurvedList#1"/>
    <dgm:cxn modelId="{4744EA33-0004-4DF5-BD29-83623C70BEE5}" type="presParOf" srcId="{25C5CC06-ED93-49F8-9E2C-6B25C640FDCC}" destId="{7E188007-C09B-4C82-87FE-7D3333EDE3E8}" srcOrd="2" destOrd="0" presId="urn:microsoft.com/office/officeart/2008/layout/VerticalCurvedList#1"/>
    <dgm:cxn modelId="{24DB4E0E-EB6D-4CBA-9038-3182A29B2C80}" type="presParOf" srcId="{7E188007-C09B-4C82-87FE-7D3333EDE3E8}" destId="{302FEFA8-AE60-4B85-A294-F48B8F0FF7B5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9A2CC-41D2-4430-A781-BCCC87E60AB3}">
      <dsp:nvSpPr>
        <dsp:cNvPr id="0" name=""/>
        <dsp:cNvSpPr/>
      </dsp:nvSpPr>
      <dsp:spPr>
        <a:xfrm>
          <a:off x="0" y="435834"/>
          <a:ext cx="11068685" cy="69360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quyển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vở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…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quyển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vở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tất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…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quyển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vở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?</a:t>
          </a:r>
        </a:p>
      </dsp:txBody>
      <dsp:txXfrm>
        <a:off x="33859" y="469693"/>
        <a:ext cx="11000967" cy="625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C65F2-15B2-4338-9D1D-09EC4FBEF897}">
      <dsp:nvSpPr>
        <dsp:cNvPr id="0" name=""/>
        <dsp:cNvSpPr/>
      </dsp:nvSpPr>
      <dsp:spPr>
        <a:xfrm>
          <a:off x="-138108" y="-147113"/>
          <a:ext cx="1118139" cy="1118139"/>
        </a:xfrm>
        <a:prstGeom prst="blockArc">
          <a:avLst>
            <a:gd name="adj1" fmla="val 18900000"/>
            <a:gd name="adj2" fmla="val 2700000"/>
            <a:gd name="adj3" fmla="val 193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0840B-8436-4C24-8250-AAE608CC340E}">
      <dsp:nvSpPr>
        <dsp:cNvPr id="0" name=""/>
        <dsp:cNvSpPr/>
      </dsp:nvSpPr>
      <dsp:spPr>
        <a:xfrm>
          <a:off x="909106" y="207584"/>
          <a:ext cx="8017014" cy="408744"/>
        </a:xfrm>
        <a:prstGeom prst="rect">
          <a:avLst/>
        </a:prstGeom>
        <a:solidFill>
          <a:srgbClr val="CC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990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3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trống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( </a:t>
          </a:r>
          <a:r>
            <a:rPr lang="en-US" sz="3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)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9106" y="207584"/>
        <a:ext cx="8017014" cy="408744"/>
      </dsp:txXfrm>
    </dsp:sp>
    <dsp:sp modelId="{302FEFA8-AE60-4B85-A294-F48B8F0FF7B5}">
      <dsp:nvSpPr>
        <dsp:cNvPr id="0" name=""/>
        <dsp:cNvSpPr/>
      </dsp:nvSpPr>
      <dsp:spPr>
        <a:xfrm>
          <a:off x="493956" y="156490"/>
          <a:ext cx="510931" cy="510931"/>
        </a:xfrm>
        <a:prstGeom prst="ellipse">
          <a:avLst/>
        </a:prstGeom>
        <a:solidFill>
          <a:srgbClr val="CCFF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8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1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0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6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44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6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3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64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49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8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30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09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82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63108"/>
      </p:ext>
    </p:extLst>
  </p:cSld>
  <p:clrMapOvr>
    <a:masterClrMapping/>
  </p:clrMapOvr>
  <p:transition spd="med" advTm="400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00018"/>
      </p:ext>
    </p:extLst>
  </p:cSld>
  <p:clrMapOvr>
    <a:masterClrMapping/>
  </p:clrMapOvr>
  <p:transition spd="med" advTm="400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12690"/>
      </p:ext>
    </p:extLst>
  </p:cSld>
  <p:clrMapOvr>
    <a:masterClrMapping/>
  </p:clrMapOvr>
  <p:transition spd="med" advTm="400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74263"/>
      </p:ext>
    </p:extLst>
  </p:cSld>
  <p:clrMapOvr>
    <a:masterClrMapping/>
  </p:clrMapOvr>
  <p:transition spd="med" advTm="400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87413"/>
      </p:ext>
    </p:extLst>
  </p:cSld>
  <p:clrMapOvr>
    <a:masterClrMapping/>
  </p:clrMapOvr>
  <p:transition spd="med" advTm="400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4523"/>
      </p:ext>
    </p:extLst>
  </p:cSld>
  <p:clrMapOvr>
    <a:masterClrMapping/>
  </p:clrMapOvr>
  <p:transition spd="med" advTm="400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40413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91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35370"/>
      </p:ext>
    </p:extLst>
  </p:cSld>
  <p:clrMapOvr>
    <a:masterClrMapping/>
  </p:clrMapOvr>
  <p:transition spd="med" advTm="400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35229"/>
      </p:ext>
    </p:extLst>
  </p:cSld>
  <p:clrMapOvr>
    <a:masterClrMapping/>
  </p:clrMapOvr>
  <p:transition spd="med" advTm="400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95571"/>
      </p:ext>
    </p:extLst>
  </p:cSld>
  <p:clrMapOvr>
    <a:masterClrMapping/>
  </p:clrMapOvr>
  <p:transition spd="med" advTm="400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93600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2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6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3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9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1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9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3" y="3715796"/>
            <a:ext cx="2693319" cy="31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5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slide" Target="slide17.xml"/><Relationship Id="rId18" Type="http://schemas.microsoft.com/office/2007/relationships/hdphoto" Target="../media/hdphoto2.wd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slide" Target="slide20.xml"/><Relationship Id="rId17" Type="http://schemas.openxmlformats.org/officeDocument/2006/relationships/image" Target="../media/image31.png"/><Relationship Id="rId2" Type="http://schemas.openxmlformats.org/officeDocument/2006/relationships/image" Target="../media/image23.emf"/><Relationship Id="rId16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slide" Target="slide21.xml"/><Relationship Id="rId5" Type="http://schemas.openxmlformats.org/officeDocument/2006/relationships/image" Target="../media/image26.png"/><Relationship Id="rId15" Type="http://schemas.openxmlformats.org/officeDocument/2006/relationships/slide" Target="slide19.xml"/><Relationship Id="rId10" Type="http://schemas.openxmlformats.org/officeDocument/2006/relationships/slide" Target="slide22.xml"/><Relationship Id="rId19" Type="http://schemas.openxmlformats.org/officeDocument/2006/relationships/image" Target="../media/image32.emf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6.png"/><Relationship Id="rId7" Type="http://schemas.openxmlformats.org/officeDocument/2006/relationships/image" Target="../media/image39.em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0.gif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4" Type="http://schemas.openxmlformats.org/officeDocument/2006/relationships/audio" Target="../media/audio2.wav"/><Relationship Id="rId9" Type="http://schemas.openxmlformats.org/officeDocument/2006/relationships/image" Target="../media/image9.gif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08250" y="4191000"/>
            <a:ext cx="7294245" cy="2215515"/>
          </a:xfrm>
          <a:prstGeom prst="rect">
            <a:avLst/>
          </a:prstGeom>
          <a:noFill/>
        </p:spPr>
        <p:txBody>
          <a:bodyPr spcFirstLastPara="1" wrap="square" lIns="68574" tIns="34289" rIns="68574" bIns="34289" numCol="1">
            <a:prstTxWarp prst="textArchUp">
              <a:avLst/>
            </a:prstTxWarp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endParaRPr kumimoji="0" lang="en-US" sz="4800" b="1" kern="1200" cap="none" spc="0" normalizeH="0" baseline="0" noProof="0" dirty="0">
              <a:solidFill>
                <a:srgbClr val="FF0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vi-VN" sz="4800" b="1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CHÀO MỪNG </a:t>
            </a:r>
            <a:r>
              <a:rPr kumimoji="0" lang="en-US" sz="4800" b="1" kern="1200" cap="none" spc="0" normalizeH="0" baseline="0" noProof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CÁC THẦY</a:t>
            </a:r>
            <a:r>
              <a:rPr kumimoji="0" lang="en-US" sz="4800" b="1" kern="1200" cap="none" spc="0" normalizeH="0" noProof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CÔ</a:t>
            </a:r>
            <a:r>
              <a:rPr kumimoji="0" lang="en-US" sz="4800" b="1" kern="1200" cap="none" spc="0" normalizeH="0" baseline="0" noProof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800" b="1" kern="1200" cap="none" spc="0" normalizeH="0" baseline="0" noProof="0" dirty="0">
              <a:solidFill>
                <a:srgbClr val="FF0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4800" b="1" kern="1200" cap="none" spc="0" normalizeH="0" baseline="0" noProof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DỰ</a:t>
            </a:r>
            <a:r>
              <a:rPr kumimoji="0" lang="en-US" sz="4800" b="1" kern="1200" cap="none" spc="0" normalizeH="0" noProof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MÔN</a:t>
            </a:r>
            <a:endParaRPr kumimoji="0" lang="vi-VN" sz="4800" b="1" kern="1200" cap="none" spc="0" normalizeH="0" baseline="0" noProof="0" dirty="0">
              <a:solidFill>
                <a:srgbClr val="FF0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4800" b="1" kern="1200" cap="none" spc="0" normalizeH="0" baseline="0" noProof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4800" b="1" kern="1200" cap="none" spc="0" normalizeH="0" noProof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LỚP 4</a:t>
            </a:r>
            <a:endParaRPr kumimoji="0" lang="vi-VN" sz="4800" b="1" kern="1200" cap="none" spc="0" normalizeH="0" baseline="0" noProof="0" dirty="0">
              <a:solidFill>
                <a:srgbClr val="0070C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2683645-niño-lindo-con-la-burbuja-en-blanco-del-discurso-en-la-plantilla-del-vector-del-fondo-de-la-ilustración-de"/>
          <p:cNvPicPr>
            <a:picLocks noChangeAspect="1"/>
          </p:cNvPicPr>
          <p:nvPr/>
        </p:nvPicPr>
        <p:blipFill>
          <a:blip r:embed="rId2"/>
          <a:srcRect t="2001" b="7034"/>
          <a:stretch>
            <a:fillRect/>
          </a:stretch>
        </p:blipFill>
        <p:spPr>
          <a:xfrm>
            <a:off x="0" y="197485"/>
            <a:ext cx="12188825" cy="646366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705860" y="2018030"/>
            <a:ext cx="721868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 một ví dụ về biểu thức có chứa một chữ</a:t>
            </a:r>
            <a:endParaRPr lang="en-US" sz="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569970" y="1959610"/>
            <a:ext cx="752030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Muốn tính giá trị của biểu thức có chứa một chữ ta l</a:t>
            </a:r>
            <a:r>
              <a:rPr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 thế n</a:t>
            </a:r>
            <a:r>
              <a:rPr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o?</a:t>
            </a:r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F1D70D-5D2F-44BE-BAF6-123ED351A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Kết luận</a:t>
            </a: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>Ta </a:t>
            </a:r>
            <a:r>
              <a:rPr lang="en-US" b="1" dirty="0" err="1">
                <a:solidFill>
                  <a:srgbClr val="FF0000"/>
                </a:solidFill>
              </a:rPr>
              <a:t>chỉ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việc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thay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chữ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tính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biểu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thức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C370EA36-B6C8-431C-89E8-64ABACEEC0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" y="0"/>
            <a:ext cx="1217422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163" y="3579813"/>
            <a:ext cx="2236787" cy="246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758825"/>
            <a:ext cx="6781800" cy="405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0" y="2612648"/>
            <a:ext cx="4225528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200" b="1" i="0" u="none" strike="noStrike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 hành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317750" y="501650"/>
            <a:ext cx="7737475" cy="623888"/>
          </a:xfrm>
          <a:custGeom>
            <a:avLst/>
            <a:gdLst>
              <a:gd name="connsiteX0" fmla="*/ 0 w 8346478"/>
              <a:gd name="connsiteY0" fmla="*/ 0 h 422595"/>
              <a:gd name="connsiteX1" fmla="*/ 8346478 w 8346478"/>
              <a:gd name="connsiteY1" fmla="*/ 0 h 422595"/>
              <a:gd name="connsiteX2" fmla="*/ 8346478 w 8346478"/>
              <a:gd name="connsiteY2" fmla="*/ 422595 h 422595"/>
              <a:gd name="connsiteX3" fmla="*/ 0 w 8346478"/>
              <a:gd name="connsiteY3" fmla="*/ 422595 h 422595"/>
              <a:gd name="connsiteX4" fmla="*/ 0 w 8346478"/>
              <a:gd name="connsiteY4" fmla="*/ 0 h 42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6478" h="422595">
                <a:moveTo>
                  <a:pt x="0" y="0"/>
                </a:moveTo>
                <a:lnTo>
                  <a:pt x="8346478" y="0"/>
                </a:lnTo>
                <a:lnTo>
                  <a:pt x="8346478" y="422595"/>
                </a:lnTo>
                <a:lnTo>
                  <a:pt x="0" y="422595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8331" tIns="43180" rIns="43180" bIns="43180" spcCol="127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defTabSz="755650" eaLnBrk="1" hangingPunct="1">
              <a:lnSpc>
                <a:spcPct val="90000"/>
              </a:lnSpc>
              <a:spcAft>
                <a:spcPct val="35000"/>
              </a:spcAft>
              <a:buNone/>
            </a:pPr>
            <a:r>
              <a:rPr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 ( theo mẫu )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22488" y="485775"/>
            <a:ext cx="488950" cy="779463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98" name="Text Box 6"/>
          <p:cNvSpPr txBox="1"/>
          <p:nvPr/>
        </p:nvSpPr>
        <p:spPr>
          <a:xfrm>
            <a:off x="2473325" y="1295400"/>
            <a:ext cx="50292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a)  6 – b với b = 4</a:t>
            </a:r>
          </a:p>
        </p:txBody>
      </p:sp>
      <p:sp>
        <p:nvSpPr>
          <p:cNvPr id="8199" name="Text Box 7"/>
          <p:cNvSpPr txBox="1"/>
          <p:nvPr/>
        </p:nvSpPr>
        <p:spPr>
          <a:xfrm>
            <a:off x="2562225" y="2865438"/>
            <a:ext cx="57912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b)  115 – c với c = 7</a:t>
            </a:r>
          </a:p>
        </p:txBody>
      </p:sp>
      <p:sp>
        <p:nvSpPr>
          <p:cNvPr id="8200" name="Text Box 8"/>
          <p:cNvSpPr txBox="1"/>
          <p:nvPr/>
        </p:nvSpPr>
        <p:spPr>
          <a:xfrm>
            <a:off x="2667000" y="4378325"/>
            <a:ext cx="6096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c)  a +  80 với a = 15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667000" y="990600"/>
            <a:ext cx="1905000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2473325" y="2044700"/>
            <a:ext cx="6705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>
              <a:spcBef>
                <a:spcPct val="50000"/>
              </a:spcBef>
              <a:buClrTx/>
              <a:buSzTx/>
              <a:buNone/>
            </a:pP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Nếu b = 4 thì 6 – b = 6 – 4 = 2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9" name="TextBox 2"/>
          <p:cNvSpPr txBox="1"/>
          <p:nvPr/>
        </p:nvSpPr>
        <p:spPr>
          <a:xfrm>
            <a:off x="2198688" y="638175"/>
            <a:ext cx="360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6"/>
          <p:cNvSpPr txBox="1"/>
          <p:nvPr/>
        </p:nvSpPr>
        <p:spPr>
          <a:xfrm>
            <a:off x="2600325" y="3652838"/>
            <a:ext cx="7454900" cy="583565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+ Nếu  c = 7  thì 115 – c = 115 – 7 = 108</a:t>
            </a:r>
          </a:p>
        </p:txBody>
      </p:sp>
      <p:sp>
        <p:nvSpPr>
          <p:cNvPr id="13" name="Text Box 8"/>
          <p:cNvSpPr txBox="1"/>
          <p:nvPr/>
        </p:nvSpPr>
        <p:spPr>
          <a:xfrm>
            <a:off x="2611438" y="5086350"/>
            <a:ext cx="7543800" cy="583565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+ Nếu  a = 15 thì a + 80 = 15 + 80 = 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  <p:bldP spid="9220" grpId="0"/>
      <p:bldP spid="12" grpId="0" bldLvl="0" animBg="1"/>
      <p:bldP spid="13" grpId="0" bldLvl="0" animBg="1"/>
      <p:bldP spid="13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29272" y="228600"/>
          <a:ext cx="9144001" cy="82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241" name="Group 49"/>
          <p:cNvGraphicFramePr>
            <a:graphicFrameLocks noGrp="1"/>
          </p:cNvGraphicFramePr>
          <p:nvPr/>
        </p:nvGraphicFramePr>
        <p:xfrm>
          <a:off x="2447925" y="1217613"/>
          <a:ext cx="7696200" cy="2462804"/>
        </p:xfrm>
        <a:graphic>
          <a:graphicData uri="http://schemas.openxmlformats.org/drawingml/2006/table">
            <a:tbl>
              <a:tblPr/>
              <a:tblGrid>
                <a:gridCol w="1720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48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64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91446" marR="91446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125 + 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6" marR="91446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282" name="Text Box 42"/>
          <p:cNvSpPr txBox="1"/>
          <p:nvPr/>
        </p:nvSpPr>
        <p:spPr>
          <a:xfrm>
            <a:off x="4162425" y="2126615"/>
            <a:ext cx="213360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125 + 8</a:t>
            </a:r>
          </a:p>
        </p:txBody>
      </p:sp>
      <p:sp>
        <p:nvSpPr>
          <p:cNvPr id="10288" name="Text Box 48"/>
          <p:cNvSpPr txBox="1"/>
          <p:nvPr/>
        </p:nvSpPr>
        <p:spPr>
          <a:xfrm>
            <a:off x="4208463" y="2825750"/>
            <a:ext cx="213360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  133</a:t>
            </a:r>
          </a:p>
        </p:txBody>
      </p:sp>
      <p:sp>
        <p:nvSpPr>
          <p:cNvPr id="10289" name="Text Box 49"/>
          <p:cNvSpPr txBox="1"/>
          <p:nvPr/>
        </p:nvSpPr>
        <p:spPr>
          <a:xfrm>
            <a:off x="6167438" y="2090738"/>
            <a:ext cx="220980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</a:rPr>
              <a:t>125 +30</a:t>
            </a:r>
          </a:p>
        </p:txBody>
      </p:sp>
      <p:sp>
        <p:nvSpPr>
          <p:cNvPr id="10290" name="Text Box 50"/>
          <p:cNvSpPr txBox="1"/>
          <p:nvPr/>
        </p:nvSpPr>
        <p:spPr>
          <a:xfrm>
            <a:off x="6167438" y="2852738"/>
            <a:ext cx="213360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</a:rPr>
              <a:t>=   155</a:t>
            </a:r>
          </a:p>
        </p:txBody>
      </p:sp>
      <p:sp>
        <p:nvSpPr>
          <p:cNvPr id="10291" name="Text Box 51"/>
          <p:cNvSpPr txBox="1"/>
          <p:nvPr/>
        </p:nvSpPr>
        <p:spPr>
          <a:xfrm>
            <a:off x="8035925" y="2063750"/>
            <a:ext cx="259080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</a:rPr>
              <a:t>125 + 100</a:t>
            </a:r>
          </a:p>
        </p:txBody>
      </p:sp>
      <p:sp>
        <p:nvSpPr>
          <p:cNvPr id="10297" name="Text Box 57"/>
          <p:cNvSpPr txBox="1"/>
          <p:nvPr/>
        </p:nvSpPr>
        <p:spPr>
          <a:xfrm>
            <a:off x="8112125" y="2749550"/>
            <a:ext cx="213360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</a:rPr>
              <a:t>=   225</a:t>
            </a:r>
          </a:p>
        </p:txBody>
      </p:sp>
      <p:sp>
        <p:nvSpPr>
          <p:cNvPr id="8242" name="Line 50"/>
          <p:cNvSpPr/>
          <p:nvPr/>
        </p:nvSpPr>
        <p:spPr>
          <a:xfrm>
            <a:off x="1609725" y="914400"/>
            <a:ext cx="838200" cy="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43" name="Line 51"/>
          <p:cNvSpPr/>
          <p:nvPr/>
        </p:nvSpPr>
        <p:spPr>
          <a:xfrm>
            <a:off x="3242021" y="887896"/>
            <a:ext cx="1371600" cy="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2" name="TextBox 2"/>
          <p:cNvSpPr txBox="1"/>
          <p:nvPr/>
        </p:nvSpPr>
        <p:spPr>
          <a:xfrm>
            <a:off x="1030605" y="330835"/>
            <a:ext cx="386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Group 49"/>
          <p:cNvGraphicFramePr>
            <a:graphicFrameLocks noGrp="1"/>
          </p:cNvGraphicFramePr>
          <p:nvPr/>
        </p:nvGraphicFramePr>
        <p:xfrm>
          <a:off x="2447925" y="3886200"/>
          <a:ext cx="7661275" cy="2468245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4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4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4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marL="91446" marR="91446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960</a:t>
                      </a: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1350</a:t>
                      </a: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3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y - 20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6" marR="91446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6" marR="9144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Text Box 42"/>
          <p:cNvSpPr txBox="1"/>
          <p:nvPr/>
        </p:nvSpPr>
        <p:spPr>
          <a:xfrm>
            <a:off x="4033838" y="4495800"/>
            <a:ext cx="213360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</a:rPr>
              <a:t>200 - 20</a:t>
            </a:r>
          </a:p>
        </p:txBody>
      </p:sp>
      <p:sp>
        <p:nvSpPr>
          <p:cNvPr id="15" name="Text Box 48"/>
          <p:cNvSpPr txBox="1"/>
          <p:nvPr/>
        </p:nvSpPr>
        <p:spPr>
          <a:xfrm>
            <a:off x="4033838" y="5181600"/>
            <a:ext cx="213360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</a:rPr>
              <a:t>=   180</a:t>
            </a:r>
          </a:p>
        </p:txBody>
      </p:sp>
      <p:sp>
        <p:nvSpPr>
          <p:cNvPr id="16" name="Text Box 49"/>
          <p:cNvSpPr txBox="1"/>
          <p:nvPr/>
        </p:nvSpPr>
        <p:spPr>
          <a:xfrm>
            <a:off x="6129338" y="4514850"/>
            <a:ext cx="220980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</a:rPr>
              <a:t>960 - 20</a:t>
            </a:r>
          </a:p>
        </p:txBody>
      </p:sp>
      <p:sp>
        <p:nvSpPr>
          <p:cNvPr id="17" name="Text Box 50"/>
          <p:cNvSpPr txBox="1"/>
          <p:nvPr/>
        </p:nvSpPr>
        <p:spPr>
          <a:xfrm>
            <a:off x="6129338" y="5276850"/>
            <a:ext cx="213360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</a:rPr>
              <a:t>=   940</a:t>
            </a:r>
          </a:p>
        </p:txBody>
      </p:sp>
      <p:sp>
        <p:nvSpPr>
          <p:cNvPr id="18" name="Text Box 51"/>
          <p:cNvSpPr txBox="1"/>
          <p:nvPr/>
        </p:nvSpPr>
        <p:spPr>
          <a:xfrm>
            <a:off x="8078788" y="4487863"/>
            <a:ext cx="259080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</a:rPr>
              <a:t>1350 - 20</a:t>
            </a:r>
          </a:p>
        </p:txBody>
      </p:sp>
      <p:sp>
        <p:nvSpPr>
          <p:cNvPr id="19" name="Text Box 57"/>
          <p:cNvSpPr txBox="1"/>
          <p:nvPr/>
        </p:nvSpPr>
        <p:spPr>
          <a:xfrm>
            <a:off x="8154988" y="5173663"/>
            <a:ext cx="213360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</a:rPr>
              <a:t>=   1330</a:t>
            </a:r>
          </a:p>
        </p:txBody>
      </p:sp>
      <p:sp>
        <p:nvSpPr>
          <p:cNvPr id="16436" name="TextBox 2"/>
          <p:cNvSpPr txBox="1"/>
          <p:nvPr/>
        </p:nvSpPr>
        <p:spPr>
          <a:xfrm>
            <a:off x="600075" y="984250"/>
            <a:ext cx="6007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37" name="TextBox 2"/>
          <p:cNvSpPr txBox="1"/>
          <p:nvPr/>
        </p:nvSpPr>
        <p:spPr>
          <a:xfrm>
            <a:off x="600075" y="3581400"/>
            <a:ext cx="62357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0282" grpId="0"/>
      <p:bldP spid="10288" grpId="0"/>
      <p:bldP spid="10289" grpId="0"/>
      <p:bldP spid="10290" grpId="0"/>
      <p:bldP spid="10291" grpId="0"/>
      <p:bldP spid="10297" grpId="0"/>
      <p:bldP spid="14" grpId="0"/>
      <p:bldP spid="15" grpId="0"/>
      <p:bldP spid="16" grpId="0"/>
      <p:bldP spid="17" grpId="0"/>
      <p:bldP spid="18" grpId="0"/>
      <p:bldP spid="19" grpId="0"/>
      <p:bldP spid="16436" grpId="0"/>
      <p:bldP spid="164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/>
          <p:nvPr/>
        </p:nvSpPr>
        <p:spPr>
          <a:xfrm>
            <a:off x="-76200" y="76200"/>
            <a:ext cx="776224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3.</a:t>
            </a:r>
            <a:r>
              <a:rPr lang="en-US" altLang="en-US" sz="3200" b="1" dirty="0">
                <a:latin typeface="Times New Roman" panose="02020603050405020304" pitchFamily="18" charset="0"/>
              </a:rPr>
              <a:t> a) Tính giá trị  của biểu thức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250 + m</a:t>
            </a:r>
            <a:r>
              <a:rPr lang="en-US" altLang="en-US" sz="3200" b="1" dirty="0">
                <a:latin typeface="Times New Roman" panose="02020603050405020304" pitchFamily="18" charset="0"/>
              </a:rPr>
              <a:t>                    với: m = 10; m = 0; m = 80; m = 30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533400" y="990600"/>
            <a:ext cx="830580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* Với m = 10</a:t>
            </a:r>
          </a:p>
          <a:p>
            <a:pPr marL="342900" lvl="0" indent="-3429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Nếu m = 10 thì 250 + m = 250 + 10 = ...</a:t>
            </a:r>
          </a:p>
        </p:txBody>
      </p:sp>
      <p:sp>
        <p:nvSpPr>
          <p:cNvPr id="6" name="Rectangles 5"/>
          <p:cNvSpPr/>
          <p:nvPr/>
        </p:nvSpPr>
        <p:spPr>
          <a:xfrm>
            <a:off x="7365365" y="-259080"/>
            <a:ext cx="482663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620000" y="609600"/>
            <a:ext cx="404939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sym typeface="+mn-ea"/>
              </a:rPr>
              <a:t>* với: m = 10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sym typeface="+mn-ea"/>
              </a:rPr>
              <a:t>Nếu m = 10 thì 250 + 10 =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260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620000" y="2057400"/>
            <a:ext cx="374459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sym typeface="+mn-ea"/>
              </a:rPr>
              <a:t>* với: m = 0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sym typeface="+mn-ea"/>
              </a:rPr>
              <a:t>Nếu m = 0 thì 250 + 0 =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250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620000" y="3352800"/>
            <a:ext cx="404939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sym typeface="+mn-ea"/>
              </a:rPr>
              <a:t>* với: m = 80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sym typeface="+mn-ea"/>
              </a:rPr>
              <a:t>Nếu m = 80 thì 250 + 80 =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330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620000" y="4724400"/>
            <a:ext cx="404939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sym typeface="+mn-ea"/>
              </a:rPr>
              <a:t>* với: m = 30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sym typeface="+mn-ea"/>
              </a:rPr>
              <a:t>Nếu m = 30 thì 250 + 30 =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280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779" y="185410"/>
            <a:ext cx="1615923" cy="1277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419401"/>
            <a:ext cx="12192000" cy="2459255"/>
          </a:xfrm>
          <a:custGeom>
            <a:avLst/>
            <a:gdLst>
              <a:gd name="connsiteX0" fmla="*/ 0 w 12057246"/>
              <a:gd name="connsiteY0" fmla="*/ 0 h 1968366"/>
              <a:gd name="connsiteX1" fmla="*/ 12057246 w 12057246"/>
              <a:gd name="connsiteY1" fmla="*/ 0 h 1968366"/>
              <a:gd name="connsiteX2" fmla="*/ 12057246 w 12057246"/>
              <a:gd name="connsiteY2" fmla="*/ 1968366 h 1968366"/>
              <a:gd name="connsiteX3" fmla="*/ 0 w 12057246"/>
              <a:gd name="connsiteY3" fmla="*/ 1968366 h 1968366"/>
              <a:gd name="connsiteX4" fmla="*/ 0 w 12057246"/>
              <a:gd name="connsiteY4" fmla="*/ 0 h 1968366"/>
              <a:gd name="connsiteX0" fmla="*/ 0 w 12057246"/>
              <a:gd name="connsiteY0" fmla="*/ 490889 h 2459255"/>
              <a:gd name="connsiteX1" fmla="*/ 8970745 w 12057246"/>
              <a:gd name="connsiteY1" fmla="*/ 0 h 2459255"/>
              <a:gd name="connsiteX2" fmla="*/ 12057246 w 12057246"/>
              <a:gd name="connsiteY2" fmla="*/ 490889 h 2459255"/>
              <a:gd name="connsiteX3" fmla="*/ 12057246 w 12057246"/>
              <a:gd name="connsiteY3" fmla="*/ 2459255 h 2459255"/>
              <a:gd name="connsiteX4" fmla="*/ 0 w 12057246"/>
              <a:gd name="connsiteY4" fmla="*/ 2459255 h 2459255"/>
              <a:gd name="connsiteX5" fmla="*/ 0 w 12057246"/>
              <a:gd name="connsiteY5" fmla="*/ 490889 h 24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57246" h="2459255">
                <a:moveTo>
                  <a:pt x="0" y="490889"/>
                </a:moveTo>
                <a:cubicBezTo>
                  <a:pt x="2646947" y="490889"/>
                  <a:pt x="6323798" y="0"/>
                  <a:pt x="8970745" y="0"/>
                </a:cubicBezTo>
                <a:lnTo>
                  <a:pt x="12057246" y="490889"/>
                </a:lnTo>
                <a:lnTo>
                  <a:pt x="12057246" y="2459255"/>
                </a:lnTo>
                <a:lnTo>
                  <a:pt x="0" y="2459255"/>
                </a:lnTo>
                <a:lnTo>
                  <a:pt x="0" y="49088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29" y="135510"/>
            <a:ext cx="6457950" cy="5715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245" y="2413679"/>
            <a:ext cx="835224" cy="8961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581" y="2547964"/>
            <a:ext cx="835224" cy="8900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6465" y="1563816"/>
            <a:ext cx="835224" cy="8900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889" y="385857"/>
            <a:ext cx="835224" cy="8961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1434" y="3498891"/>
            <a:ext cx="835224" cy="8900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4741" y="3404285"/>
            <a:ext cx="835224" cy="890093"/>
          </a:xfrm>
          <a:prstGeom prst="rect">
            <a:avLst/>
          </a:prstGeom>
        </p:spPr>
      </p:pic>
      <p:pic>
        <p:nvPicPr>
          <p:cNvPr id="21" name="Picture 2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775" y="2411753"/>
            <a:ext cx="835224" cy="896190"/>
          </a:xfrm>
          <a:prstGeom prst="rect">
            <a:avLst/>
          </a:prstGeom>
        </p:spPr>
      </p:pic>
      <p:pic>
        <p:nvPicPr>
          <p:cNvPr id="22" name="Picture 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051" y="2538204"/>
            <a:ext cx="835224" cy="890093"/>
          </a:xfrm>
          <a:prstGeom prst="rect">
            <a:avLst/>
          </a:prstGeom>
        </p:spPr>
      </p:pic>
      <p:pic>
        <p:nvPicPr>
          <p:cNvPr id="23" name="Picture 2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6465" y="1573576"/>
            <a:ext cx="835224" cy="890093"/>
          </a:xfrm>
          <a:prstGeom prst="rect">
            <a:avLst/>
          </a:prstGeom>
        </p:spPr>
      </p:pic>
      <p:pic>
        <p:nvPicPr>
          <p:cNvPr id="24" name="Picture 2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889" y="376097"/>
            <a:ext cx="835224" cy="896190"/>
          </a:xfrm>
          <a:prstGeom prst="rect">
            <a:avLst/>
          </a:prstGeom>
        </p:spPr>
      </p:pic>
      <p:pic>
        <p:nvPicPr>
          <p:cNvPr id="25" name="Picture 2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8240" y="3468474"/>
            <a:ext cx="835224" cy="890093"/>
          </a:xfrm>
          <a:prstGeom prst="rect">
            <a:avLst/>
          </a:prstGeom>
        </p:spPr>
      </p:pic>
      <p:pic>
        <p:nvPicPr>
          <p:cNvPr id="26" name="Picture 2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1547" y="3404286"/>
            <a:ext cx="835224" cy="890093"/>
          </a:xfrm>
          <a:prstGeom prst="rect">
            <a:avLst/>
          </a:prstGeom>
        </p:spPr>
      </p:pic>
      <p:pic>
        <p:nvPicPr>
          <p:cNvPr id="33" name="Picture 3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62" y="4837796"/>
            <a:ext cx="2114550" cy="1581150"/>
          </a:xfrm>
          <a:prstGeom prst="rect">
            <a:avLst/>
          </a:prstGeom>
        </p:spPr>
      </p:pic>
      <p:pic>
        <p:nvPicPr>
          <p:cNvPr id="34" name="图片 6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-18697"/>
            <a:ext cx="1274076" cy="10594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5488" y="2859848"/>
            <a:ext cx="29655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 CHƠI</a:t>
            </a:r>
          </a:p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HÁI TÁO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9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1 -0.00602 0.04753 -0.02547 0.06094 -0.00949 C 0.06315 -0.00695 0.06537 -0.00533 0.06706 -0.00255 C 0.06953 0.00115 0.07136 0.00625 0.07396 0.00972 C 0.08125 0.01944 0.07318 0.00926 0.08021 0.01666 C 0.08685 0.02384 0.08256 0.02083 0.08711 0.02384 C 0.08868 0.02546 0.08998 0.02801 0.0918 0.02916 C 0.09362 0.03032 0.0961 0.03148 0.09779 0.0331 C 0.09883 0.03402 0.09948 0.03518 0.10013 0.03588 C 0.10183 0.03703 0.10339 0.03773 0.10482 0.03865 C 0.10599 0.03935 0.10703 0.04074 0.10808 0.04143 C 0.10873 0.0419 0.10951 0.04236 0.11029 0.04282 C 0.11146 0.04352 0.11237 0.04467 0.11342 0.0456 C 0.11498 0.04652 0.11654 0.04768 0.1181 0.04838 C 0.11914 0.04884 0.12019 0.04907 0.12123 0.04977 C 0.12227 0.05046 0.12318 0.05162 0.12422 0.05254 C 0.12552 0.05324 0.13021 0.05486 0.13125 0.05509 C 0.13425 0.05879 0.13334 0.0581 0.13724 0.06065 C 0.13959 0.06203 0.14219 0.06296 0.1444 0.06481 C 0.14935 0.06921 0.14636 0.06713 0.15365 0.07037 L 0.1599 0.07315 L 0.16289 0.07453 C 0.16849 0.07407 0.17422 0.07384 0.17995 0.07315 C 0.18099 0.07291 0.18203 0.07199 0.18308 0.07176 C 0.18438 0.07106 0.18555 0.0706 0.18685 0.07037 C 0.1905 0.06921 0.19414 0.06852 0.19779 0.06759 C 0.19948 0.06713 0.20131 0.0669 0.20313 0.0662 C 0.20625 0.06504 0.21042 0.06365 0.21315 0.06203 L 0.2155 0.06065 C 0.2168 0.05879 0.21927 0.05532 0.22097 0.0537 C 0.22188 0.05277 0.22292 0.05185 0.22396 0.05115 C 0.22565 0.05 0.22761 0.0493 0.22917 0.04838 C 0.23073 0.04699 0.2319 0.04514 0.23334 0.04421 C 0.23985 0.03935 0.24089 0.03935 0.24649 0.03727 C 0.25 0.03472 0.25677 0.02963 0.25964 0.02639 C 0.26042 0.02546 0.26094 0.02453 0.26185 0.02384 C 0.26289 0.02222 0.26407 0.02106 0.26498 0.01944 C 0.26563 0.01852 0.26563 0.01643 0.26654 0.01527 C 0.26719 0.01435 0.26797 0.01435 0.26888 0.01389 C 0.26914 0.0125 0.2698 0.01111 0.27032 0.00972 C 0.27214 0.00671 0.2767 0.00416 0.27813 0.00301 C 0.28021 0.00115 0.28203 -0.00093 0.28438 -0.00255 C 0.28842 -0.00579 0.29258 -0.00903 0.29675 -0.01204 C 0.29844 -0.01343 0.30039 -0.01482 0.30209 -0.01621 C 0.30769 -0.0213 0.30508 -0.01968 0.3099 -0.02176 C 0.31029 -0.02315 0.3112 -0.02477 0.31211 -0.02593 C 0.31263 -0.02685 0.31706 -0.02824 0.31758 -0.02871 C 0.31888 -0.0294 0.32006 -0.03079 0.32149 -0.03148 C 0.32409 -0.03264 0.3336 -0.0338 0.33542 -0.03403 C 0.35404 -0.03727 0.33203 -0.03334 0.35078 -0.0382 C 0.35339 -0.03889 0.35599 -0.03912 0.3586 -0.03959 C 0.36081 -0.04005 0.36315 -0.04051 0.3655 -0.04098 C 0.3668 -0.04144 0.3681 -0.0419 0.3694 -0.04236 C 0.37605 -0.0419 0.38282 -0.0419 0.38946 -0.04098 C 0.3944 -0.04051 0.39922 -0.03866 0.40417 -0.0382 C 0.41446 -0.03727 0.42474 -0.03727 0.43516 -0.03681 C 0.44115 -0.03426 0.43672 -0.03588 0.44675 -0.03403 C 0.44896 -0.0338 0.45131 -0.03334 0.45365 -0.03287 C 0.45612 -0.03172 0.4569 -0.03148 0.45899 -0.0301 C 0.46042 -0.02917 0.46159 -0.02801 0.46276 -0.02732 C 0.46446 -0.02662 0.46602 -0.02639 0.46745 -0.02593 C 0.46888 -0.02547 0.47019 -0.025 0.47149 -0.02454 C 0.47305 -0.02408 0.475 -0.02361 0.47683 -0.02315 C 0.47839 -0.02269 0.47995 -0.02223 0.48151 -0.02176 C 0.48334 -0.0213 0.48503 -0.02107 0.48685 -0.02037 C 0.48828 -0.01991 0.49506 -0.0176 0.49766 -0.01621 C 0.49935 -0.01528 0.50078 -0.01435 0.50235 -0.01343 L 0.50469 -0.01204 C 0.50873 -0.00741 0.50534 -0.01042 0.51159 -0.0081 C 0.5125 -0.00764 0.51315 -0.00695 0.51394 -0.00672 C 0.51602 -0.00556 0.5181 -0.00486 0.52019 -0.00394 L 0.52318 -0.00255 C 0.52422 -0.00209 0.52513 -0.00162 0.52631 -0.00116 L 0.53021 0.00023 C 0.5319 0.00069 0.53334 0.00115 0.5349 0.00162 C 0.53594 0.00185 0.53685 0.00254 0.53776 0.00301 C 0.54948 0.00254 0.5612 0.00277 0.57279 0.00162 C 0.57487 0.00139 0.5767 -0.0007 0.57878 -0.00116 C 0.58503 -0.00232 0.58477 -0.00162 0.58972 -0.00394 C 0.60078 -0.00834 0.58203 -0.00116 0.59753 -0.0081 C 0.60052 -0.00949 0.60209 -0.00996 0.60521 -0.01204 C 0.60651 -0.01297 0.60782 -0.01412 0.60912 -0.01482 C 0.61003 -0.01528 0.6112 -0.01574 0.61211 -0.01621 C 0.61368 -0.01713 0.61524 -0.01806 0.6168 -0.01898 C 0.61758 -0.01945 0.61836 -0.01991 0.61914 -0.02037 C 0.62097 -0.02176 0.62266 -0.02315 0.62448 -0.02454 C 0.62526 -0.025 0.62605 -0.02523 0.62683 -0.02593 C 0.63256 -0.0301 0.62735 -0.02755 0.63308 -0.0301 C 0.63386 -0.03102 0.63451 -0.03218 0.63542 -0.03287 C 0.63685 -0.03403 0.63842 -0.03449 0.63998 -0.03542 C 0.64076 -0.03588 0.64154 -0.03658 0.64232 -0.03681 C 0.64336 -0.03727 0.6444 -0.03773 0.64545 -0.0382 C 0.64805 -0.03959 0.65052 -0.04167 0.65313 -0.04236 C 0.65521 -0.04306 0.6573 -0.04329 0.65938 -0.04375 C 0.66042 -0.04422 0.66146 -0.04468 0.66237 -0.04514 C 0.66315 -0.0456 0.66394 -0.04607 0.66472 -0.04653 C 0.6668 -0.04746 0.66888 -0.04838 0.67097 -0.04931 C 0.67201 -0.04977 0.67305 -0.05 0.67396 -0.0507 C 0.67592 -0.05162 0.67748 -0.05278 0.67943 -0.05348 C 0.68151 -0.05394 0.6836 -0.0544 0.68568 -0.05463 C 0.6905 -0.05394 0.69545 -0.05348 0.70026 -0.05209 C 0.7017 -0.05162 0.70287 -0.05 0.70417 -0.04931 C 0.71967 -0.03935 0.70039 -0.05255 0.71185 -0.04375 C 0.71263 -0.04329 0.71355 -0.04306 0.7142 -0.04236 C 0.71953 -0.03773 0.71315 -0.04121 0.71967 -0.0382 C 0.72045 -0.03727 0.7211 -0.03611 0.72201 -0.03542 C 0.72344 -0.03426 0.72513 -0.03426 0.72657 -0.03287 C 0.72787 -0.03148 0.72904 -0.02963 0.73047 -0.02871 C 0.73138 -0.02778 0.73256 -0.02778 0.7336 -0.02732 C 0.73516 -0.02639 0.73815 -0.02454 0.73815 -0.02431 C 0.7448 -0.01667 0.73646 -0.02616 0.74284 -0.02037 C 0.74362 -0.01968 0.74427 -0.01806 0.74519 -0.0176 C 0.7461 -0.01713 0.74727 -0.0176 0.74831 -0.0176 L 0.74831 -0.01736 L 0.74831 -0.0176 " pathEditMode="relative" rAng="0" ptsTypes="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tx2">
                <a:lumMod val="40000"/>
                <a:lumOff val="60000"/>
              </a:schemeClr>
            </a:gs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161"/>
            <a:ext cx="10515600" cy="132735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+ 56 =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26)</a:t>
            </a:r>
          </a:p>
        </p:txBody>
      </p:sp>
      <p:sp>
        <p:nvSpPr>
          <p:cNvPr id="6" name="Rectangle 5"/>
          <p:cNvSpPr/>
          <p:nvPr/>
        </p:nvSpPr>
        <p:spPr>
          <a:xfrm>
            <a:off x="5209219" y="42130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2" b="99137" l="10000" r="90000">
                        <a14:foregroundMark x1="59538" y1="23165" x2="59538" y2="23165"/>
                        <a14:foregroundMark x1="67385" y1="17698" x2="67385" y2="17698"/>
                        <a14:foregroundMark x1="67385" y1="17698" x2="80308" y2="10216"/>
                        <a14:foregroundMark x1="59538" y1="19424" x2="59538" y2="10216"/>
                        <a14:foregroundMark x1="48615" y1="29640" x2="48615" y2="29640"/>
                        <a14:foregroundMark x1="64462" y1="13957" x2="70462" y2="7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86" y="5623519"/>
            <a:ext cx="993628" cy="1062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269" y="4004825"/>
            <a:ext cx="3048264" cy="2853175"/>
          </a:xfrm>
          <a:prstGeom prst="rect">
            <a:avLst/>
          </a:prstGeom>
        </p:spPr>
      </p:pic>
      <p:pic>
        <p:nvPicPr>
          <p:cNvPr id="10" name="Picture 5" descr="G:\BACK GROUND\c5396b7bc23cdf40770cf46a308b3da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6710" y="143668"/>
            <a:ext cx="1509712" cy="17684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644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/>
            </a:gs>
            <a:gs pos="100000">
              <a:schemeClr val="bg1">
                <a:lumMod val="95000"/>
              </a:schemeClr>
            </a:gs>
            <a:gs pos="29000">
              <a:schemeClr val="bg1">
                <a:lumMod val="95000"/>
              </a:schemeClr>
            </a:gs>
            <a:gs pos="0">
              <a:schemeClr val="accent6">
                <a:lumMod val="20000"/>
                <a:lumOff val="80000"/>
              </a:schemeClr>
            </a:gs>
            <a:gs pos="74000">
              <a:schemeClr val="bg1"/>
            </a:gs>
            <a:gs pos="58000">
              <a:schemeClr val="bg1"/>
            </a:gs>
            <a:gs pos="87104">
              <a:srgbClr val="F8F8F8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2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237- x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18051" y="3510674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137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2" b="99137" l="10000" r="90000">
                        <a14:foregroundMark x1="59538" y1="23165" x2="59538" y2="23165"/>
                        <a14:foregroundMark x1="67385" y1="17698" x2="67385" y2="17698"/>
                        <a14:foregroundMark x1="67385" y1="17698" x2="80308" y2="10216"/>
                        <a14:foregroundMark x1="59538" y1="19424" x2="59538" y2="10216"/>
                        <a14:foregroundMark x1="48615" y1="29640" x2="48615" y2="29640"/>
                        <a14:foregroundMark x1="64462" y1="13957" x2="70462" y2="7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86" y="5623519"/>
            <a:ext cx="993628" cy="1062418"/>
          </a:xfrm>
          <a:prstGeom prst="rect">
            <a:avLst/>
          </a:prstGeom>
        </p:spPr>
      </p:pic>
      <p:pic>
        <p:nvPicPr>
          <p:cNvPr id="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7" name="图片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  <p:pic>
        <p:nvPicPr>
          <p:cNvPr id="8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6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2">
                <a:lumMod val="40000"/>
                <a:lumOff val="60000"/>
              </a:schemeClr>
            </a:gs>
            <a:gs pos="0">
              <a:schemeClr val="accent2">
                <a:lumMod val="20000"/>
                <a:lumOff val="80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58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1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: n +40 = 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= 5)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47808" y="382872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2" b="99137" l="10000" r="90000">
                        <a14:foregroundMark x1="59538" y1="23165" x2="59538" y2="23165"/>
                        <a14:foregroundMark x1="67385" y1="17698" x2="67385" y2="17698"/>
                        <a14:foregroundMark x1="67385" y1="17698" x2="80308" y2="10216"/>
                        <a14:foregroundMark x1="59538" y1="19424" x2="59538" y2="10216"/>
                        <a14:foregroundMark x1="48615" y1="29640" x2="48615" y2="29640"/>
                        <a14:foregroundMark x1="64462" y1="13957" x2="70462" y2="7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86" y="5623519"/>
            <a:ext cx="993628" cy="1062418"/>
          </a:xfrm>
          <a:prstGeom prst="rect">
            <a:avLst/>
          </a:prstGeom>
        </p:spPr>
      </p:pic>
      <p:pic>
        <p:nvPicPr>
          <p:cNvPr id="6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41966"/>
            <a:ext cx="5928867" cy="2310571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7067" y="1"/>
            <a:ext cx="5535777" cy="2168604"/>
          </a:xfrm>
          <a:prstGeom prst="rect">
            <a:avLst/>
          </a:prstGeom>
        </p:spPr>
      </p:pic>
      <p:pic>
        <p:nvPicPr>
          <p:cNvPr id="8" name="Picture 5" descr="G:\BACK GROUND\c5396b7bc23cdf40770cf46a308b3da9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1575" y="281320"/>
            <a:ext cx="1509712" cy="17684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3092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1508" y="2044005"/>
            <a:ext cx="7990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88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KHỞI ĐỘNG</a:t>
            </a:r>
            <a:endParaRPr lang="en-US" sz="88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等线 Light"/>
            </a:endParaRPr>
          </a:p>
        </p:txBody>
      </p:sp>
    </p:spTree>
    <p:extLst>
      <p:ext uri="{BB962C8B-B14F-4D97-AF65-F5344CB8AC3E}">
        <p14:creationId xmlns:p14="http://schemas.microsoft.com/office/powerpoint/2010/main" val="1642827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9000">
              <a:schemeClr val="bg1">
                <a:lumMod val="95000"/>
              </a:schemeClr>
            </a:gs>
            <a:gs pos="0">
              <a:schemeClr val="bg1"/>
            </a:gs>
            <a:gs pos="74000">
              <a:schemeClr val="tx2">
                <a:lumMod val="20000"/>
                <a:lumOff val="80000"/>
              </a:schemeClr>
            </a:gs>
            <a:gs pos="58000">
              <a:schemeClr val="bg2">
                <a:lumMod val="9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35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– d =  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= 75)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2609" y="365644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50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2" b="99137" l="10000" r="90000">
                        <a14:foregroundMark x1="59538" y1="23165" x2="59538" y2="23165"/>
                        <a14:foregroundMark x1="67385" y1="17698" x2="67385" y2="17698"/>
                        <a14:foregroundMark x1="67385" y1="17698" x2="80308" y2="10216"/>
                        <a14:foregroundMark x1="59538" y1="19424" x2="59538" y2="10216"/>
                        <a14:foregroundMark x1="48615" y1="29640" x2="48615" y2="29640"/>
                        <a14:foregroundMark x1="64462" y1="13957" x2="70462" y2="7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86" y="5623519"/>
            <a:ext cx="993628" cy="1062418"/>
          </a:xfrm>
          <a:prstGeom prst="rect">
            <a:avLst/>
          </a:prstGeom>
        </p:spPr>
      </p:pic>
      <p:pic>
        <p:nvPicPr>
          <p:cNvPr id="6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3610" y="154045"/>
            <a:ext cx="2247004" cy="44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29000">
              <a:schemeClr val="bg1"/>
            </a:gs>
            <a:gs pos="0">
              <a:srgbClr val="F2DCF0"/>
            </a:gs>
            <a:gs pos="74000">
              <a:schemeClr val="bg1"/>
            </a:gs>
            <a:gs pos="58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7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–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6593" y="353717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30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2" b="99137" l="10000" r="90000">
                        <a14:foregroundMark x1="59538" y1="23165" x2="59538" y2="23165"/>
                        <a14:foregroundMark x1="67385" y1="17698" x2="67385" y2="17698"/>
                        <a14:foregroundMark x1="67385" y1="17698" x2="80308" y2="10216"/>
                        <a14:foregroundMark x1="59538" y1="19424" x2="59538" y2="10216"/>
                        <a14:foregroundMark x1="48615" y1="29640" x2="48615" y2="29640"/>
                        <a14:foregroundMark x1="64462" y1="13957" x2="70462" y2="7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86" y="5623519"/>
            <a:ext cx="993628" cy="1062418"/>
          </a:xfrm>
          <a:prstGeom prst="rect">
            <a:avLst/>
          </a:prstGeom>
        </p:spPr>
      </p:pic>
      <p:pic>
        <p:nvPicPr>
          <p:cNvPr id="6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3783"/>
            <a:ext cx="3272377" cy="4901128"/>
          </a:xfrm>
          <a:prstGeom prst="rect">
            <a:avLst/>
          </a:prstGeom>
        </p:spPr>
      </p:pic>
      <p:pic>
        <p:nvPicPr>
          <p:cNvPr id="7" name="图片 80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14511" y="4744347"/>
            <a:ext cx="6548473" cy="25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7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29000">
              <a:schemeClr val="accent6">
                <a:lumMod val="40000"/>
                <a:lumOff val="60000"/>
              </a:schemeClr>
            </a:gs>
            <a:gs pos="0">
              <a:srgbClr val="F2DCF0"/>
            </a:gs>
            <a:gs pos="74000">
              <a:schemeClr val="accent6">
                <a:lumMod val="20000"/>
                <a:lumOff val="80000"/>
              </a:schemeClr>
            </a:gs>
            <a:gs pos="58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14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x y =  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y =2)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20088" y="374921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74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2" b="99137" l="10000" r="90000">
                        <a14:foregroundMark x1="59538" y1="23165" x2="59538" y2="23165"/>
                        <a14:foregroundMark x1="67385" y1="17698" x2="67385" y2="17698"/>
                        <a14:foregroundMark x1="67385" y1="17698" x2="80308" y2="10216"/>
                        <a14:foregroundMark x1="59538" y1="19424" x2="59538" y2="10216"/>
                        <a14:foregroundMark x1="48615" y1="29640" x2="48615" y2="29640"/>
                        <a14:foregroundMark x1="64462" y1="13957" x2="70462" y2="7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86" y="5623519"/>
            <a:ext cx="993628" cy="1062418"/>
          </a:xfrm>
          <a:prstGeom prst="rect">
            <a:avLst/>
          </a:prstGeom>
        </p:spPr>
      </p:pic>
      <p:pic>
        <p:nvPicPr>
          <p:cNvPr id="6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505" y="-184718"/>
            <a:ext cx="3386495" cy="4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0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97100" y="533400"/>
            <a:ext cx="7772400" cy="1143000"/>
          </a:xfrm>
          <a:solidFill>
            <a:srgbClr val="00B050">
              <a:alpha val="100000"/>
            </a:srgbClr>
          </a:solidFill>
        </p:spPr>
        <p:txBody>
          <a:bodyPr vert="horz" wrap="square" lIns="91440" tIns="45720" rIns="91440" bIns="91440" anchor="b" anchorCtr="0"/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2080"/>
            <a:ext cx="10972800" cy="2788285"/>
          </a:xfrm>
          <a:solidFill>
            <a:schemeClr val="accent2">
              <a:lumMod val="20000"/>
              <a:lumOff val="80000"/>
            </a:schemeClr>
          </a:solidFill>
          <a:ln w="41275" cmpd="tri">
            <a:solidFill>
              <a:srgbClr val="C00000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lần </a:t>
            </a:r>
            <a:r>
              <a:rPr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</a:t>
            </a:r>
            <a:r>
              <a:rPr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bằng số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biểu thức chứa một chữ ta tính được một giá trị của biểu thức đó.</a:t>
            </a:r>
          </a:p>
          <a:p>
            <a:pPr marL="0" indent="0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6" name="Picture 5" descr="G:\BACK GROUND\c5396b7bc23cdf40770cf46a308b3da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8288" y="4953000"/>
            <a:ext cx="1509712" cy="176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2" descr="G:\BACK GROUND\c85a79de51c8c9e90b91d389155ac6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4495800"/>
            <a:ext cx="1882775" cy="207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Mẹ hái được 30 mớ rau. Giá tiền mỗi mớ rau là…. Hỏi mẹ thu được bao nhiêu tiền.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viết biểu thức có chứa một chữ?</a:t>
            </a:r>
          </a:p>
          <a:p>
            <a:pPr marL="0" indent="0">
              <a:buNone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Nếu mỗi mớ là 2000 đồng thì mẹ thu được bao nhiêu tiền?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3" y="4555482"/>
            <a:ext cx="1666665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8" y="4489550"/>
            <a:ext cx="1666665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1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2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68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1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2" y="4489550"/>
            <a:ext cx="1666665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61" y="4555485"/>
            <a:ext cx="1923407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1103551" y="5377649"/>
            <a:ext cx="823031" cy="816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66" y="5417844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15" y="4489553"/>
            <a:ext cx="1923407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141406" y="5311717"/>
            <a:ext cx="823031" cy="8167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1" y="5417844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1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4" y="5417844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4385097"/>
            <a:ext cx="2108660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5" y="5417844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2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– 4000 x 2 = 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               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              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396713" y="5377648"/>
            <a:ext cx="823031" cy="81670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71289" y="1411499"/>
            <a:ext cx="6995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vi-V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71289" y="1905643"/>
            <a:ext cx="6995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vi-V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71289" y="2399787"/>
            <a:ext cx="6995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vi-V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71289" y="2893932"/>
            <a:ext cx="6995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vi-V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20000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01050" y="3543300"/>
            <a:ext cx="2343150" cy="2258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3" y="4555482"/>
            <a:ext cx="1666665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8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4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2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68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1"/>
            <a:ext cx="1414579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271289" y="1411499"/>
            <a:ext cx="6995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vi-V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2" y="4489550"/>
            <a:ext cx="1666665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61" y="4555485"/>
            <a:ext cx="1923407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1103551" y="5377649"/>
            <a:ext cx="823031" cy="816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66" y="5417844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15" y="4489553"/>
            <a:ext cx="1923407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141406" y="5311717"/>
            <a:ext cx="823031" cy="8167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1" y="5417844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49" y="4527653"/>
            <a:ext cx="1923407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1" y="4527650"/>
            <a:ext cx="1666665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161139" y="5349817"/>
            <a:ext cx="823031" cy="8167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4" y="5417844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4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5" y="5417844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2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+ 2000 – 4000 = 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               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               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271289" y="1905643"/>
            <a:ext cx="6995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vi-V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271289" y="2399787"/>
            <a:ext cx="6995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vi-V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271289" y="2893932"/>
            <a:ext cx="6995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vi-V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01050" y="3543300"/>
            <a:ext cx="2343150" cy="2258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9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453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163" y="3579813"/>
            <a:ext cx="2236787" cy="246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758825"/>
            <a:ext cx="6781800" cy="405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0" y="2209800"/>
            <a:ext cx="4225528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200" b="1" i="0" u="none" strike="noStrike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</a:t>
            </a:r>
            <a:r>
              <a:rPr kumimoji="0" lang="en-US" sz="5200" b="1" i="0" u="none" strike="noStrike" kern="1200" cap="none" spc="0" normalizeH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PHÁ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oup 2"/>
          <p:cNvGraphicFramePr>
            <a:graphicFrameLocks noGrp="1"/>
          </p:cNvGraphicFramePr>
          <p:nvPr/>
        </p:nvGraphicFramePr>
        <p:xfrm>
          <a:off x="1752600" y="1898015"/>
          <a:ext cx="8742045" cy="4065270"/>
        </p:xfrm>
        <a:graphic>
          <a:graphicData uri="http://schemas.openxmlformats.org/drawingml/2006/table">
            <a:tbl>
              <a:tblPr/>
              <a:tblGrid>
                <a:gridCol w="2914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4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4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Thêm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tất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cả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5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. 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5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168" name="Text Box 24"/>
          <p:cNvSpPr txBox="1"/>
          <p:nvPr/>
        </p:nvSpPr>
        <p:spPr>
          <a:xfrm>
            <a:off x="5422900" y="2537778"/>
            <a:ext cx="914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169" name="Text Box 25"/>
          <p:cNvSpPr txBox="1"/>
          <p:nvPr/>
        </p:nvSpPr>
        <p:spPr>
          <a:xfrm>
            <a:off x="7935913" y="2536190"/>
            <a:ext cx="1828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3 + 1</a:t>
            </a:r>
          </a:p>
        </p:txBody>
      </p:sp>
      <p:sp>
        <p:nvSpPr>
          <p:cNvPr id="6170" name="Text Box 26"/>
          <p:cNvSpPr txBox="1"/>
          <p:nvPr/>
        </p:nvSpPr>
        <p:spPr>
          <a:xfrm>
            <a:off x="5461000" y="3182303"/>
            <a:ext cx="914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171" name="Text Box 27"/>
          <p:cNvSpPr txBox="1"/>
          <p:nvPr/>
        </p:nvSpPr>
        <p:spPr>
          <a:xfrm>
            <a:off x="7912100" y="3182303"/>
            <a:ext cx="1828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3 + 2</a:t>
            </a:r>
          </a:p>
        </p:txBody>
      </p:sp>
      <p:sp>
        <p:nvSpPr>
          <p:cNvPr id="6172" name="Text Box 28"/>
          <p:cNvSpPr txBox="1"/>
          <p:nvPr/>
        </p:nvSpPr>
        <p:spPr>
          <a:xfrm>
            <a:off x="5486400" y="3876040"/>
            <a:ext cx="914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173" name="Text Box 29"/>
          <p:cNvSpPr txBox="1"/>
          <p:nvPr/>
        </p:nvSpPr>
        <p:spPr>
          <a:xfrm>
            <a:off x="8012113" y="3876040"/>
            <a:ext cx="1676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3 + 3</a:t>
            </a:r>
          </a:p>
        </p:txBody>
      </p:sp>
      <p:sp>
        <p:nvSpPr>
          <p:cNvPr id="6174" name="Text Box 30"/>
          <p:cNvSpPr txBox="1"/>
          <p:nvPr/>
        </p:nvSpPr>
        <p:spPr>
          <a:xfrm>
            <a:off x="5422900" y="4484053"/>
            <a:ext cx="1143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. . .</a:t>
            </a:r>
          </a:p>
        </p:txBody>
      </p:sp>
      <p:sp>
        <p:nvSpPr>
          <p:cNvPr id="6175" name="Text Box 31"/>
          <p:cNvSpPr txBox="1"/>
          <p:nvPr/>
        </p:nvSpPr>
        <p:spPr>
          <a:xfrm>
            <a:off x="8229600" y="4507865"/>
            <a:ext cx="1295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. . .</a:t>
            </a:r>
          </a:p>
        </p:txBody>
      </p:sp>
      <p:sp>
        <p:nvSpPr>
          <p:cNvPr id="6176" name="Text Box 32"/>
          <p:cNvSpPr txBox="1"/>
          <p:nvPr/>
        </p:nvSpPr>
        <p:spPr>
          <a:xfrm>
            <a:off x="5562600" y="5174615"/>
            <a:ext cx="914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77" name="Text Box 33"/>
          <p:cNvSpPr txBox="1"/>
          <p:nvPr/>
        </p:nvSpPr>
        <p:spPr>
          <a:xfrm>
            <a:off x="7975600" y="5225415"/>
            <a:ext cx="1905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 + a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11317835"/>
              </p:ext>
            </p:extLst>
          </p:nvPr>
        </p:nvGraphicFramePr>
        <p:xfrm>
          <a:off x="658495" y="0"/>
          <a:ext cx="11068685" cy="156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 Box 4"/>
          <p:cNvSpPr txBox="1"/>
          <p:nvPr/>
        </p:nvSpPr>
        <p:spPr>
          <a:xfrm>
            <a:off x="1806893" y="5974080"/>
            <a:ext cx="82819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+ a l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biểu thức có chứa một chữ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8" grpId="0"/>
      <p:bldP spid="6169" grpId="0"/>
      <p:bldP spid="6170" grpId="0"/>
      <p:bldP spid="6171" grpId="0"/>
      <p:bldP spid="6172" grpId="0"/>
      <p:bldP spid="6173" grpId="0"/>
      <p:bldP spid="6174" grpId="0"/>
      <p:bldP spid="6175" grpId="0"/>
      <p:bldP spid="6176" grpId="0"/>
      <p:bldP spid="617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23645" y="3054985"/>
            <a:ext cx="16764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20100000">
            <a:off x="2284095" y="4429760"/>
            <a:ext cx="2336165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20880000">
            <a:off x="6359525" y="2211070"/>
            <a:ext cx="2745105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180000">
            <a:off x="9253220" y="3598545"/>
            <a:ext cx="1394460" cy="8794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3" name="Text Box 11"/>
          <p:cNvSpPr txBox="1"/>
          <p:nvPr/>
        </p:nvSpPr>
        <p:spPr>
          <a:xfrm>
            <a:off x="1218565" y="900430"/>
            <a:ext cx="89611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n</a:t>
            </a:r>
            <a:r>
              <a:rPr lang="en-US" alt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lang="en-US" alt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biểu thức có chứa một chữ?</a:t>
            </a:r>
            <a:endParaRPr lang="en-US" altLang="en-US" sz="3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4" name="Text Box 12">
            <a:hlinkClick r:id="" action="ppaction://noaction"/>
          </p:cNvPr>
          <p:cNvSpPr txBox="1"/>
          <p:nvPr/>
        </p:nvSpPr>
        <p:spPr>
          <a:xfrm>
            <a:off x="3475355" y="2037080"/>
            <a:ext cx="17760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F04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+ n : 2</a:t>
            </a:r>
            <a:endParaRPr lang="en-US" altLang="en-US" sz="3200" dirty="0">
              <a:solidFill>
                <a:srgbClr val="F04E0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Text Box 13">
            <a:hlinkClick r:id="" action="ppaction://noaction"/>
          </p:cNvPr>
          <p:cNvSpPr txBox="1"/>
          <p:nvPr/>
        </p:nvSpPr>
        <p:spPr>
          <a:xfrm>
            <a:off x="9296400" y="3708400"/>
            <a:ext cx="13354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- 56 </a:t>
            </a:r>
            <a:endParaRPr lang="en-US" altLang="en-US" sz="3200" dirty="0">
              <a:solidFill>
                <a:srgbClr val="D6009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26" name="Text Box 14">
            <a:hlinkClick r:id="" action="ppaction://noaction"/>
          </p:cNvPr>
          <p:cNvSpPr txBox="1"/>
          <p:nvPr/>
        </p:nvSpPr>
        <p:spPr>
          <a:xfrm rot="527624">
            <a:off x="6243320" y="4502150"/>
            <a:ext cx="19685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– 3 x 5</a:t>
            </a:r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27" name="Text Box 15">
            <a:hlinkClick r:id="" action="ppaction://noaction"/>
          </p:cNvPr>
          <p:cNvSpPr txBox="1"/>
          <p:nvPr/>
        </p:nvSpPr>
        <p:spPr>
          <a:xfrm>
            <a:off x="1574800" y="3177540"/>
            <a:ext cx="9740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: 3</a:t>
            </a:r>
            <a:endParaRPr lang="en-US" altLang="en-US" sz="3200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8" name="Text Box 16">
            <a:hlinkClick r:id="" action="ppaction://noaction"/>
          </p:cNvPr>
          <p:cNvSpPr txBox="1"/>
          <p:nvPr/>
        </p:nvSpPr>
        <p:spPr>
          <a:xfrm rot="-1510073">
            <a:off x="2406650" y="4584065"/>
            <a:ext cx="22113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– x + 12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29" name="Text Box 17">
            <a:hlinkClick r:id="" action="ppaction://noaction"/>
          </p:cNvPr>
          <p:cNvSpPr txBox="1"/>
          <p:nvPr/>
        </p:nvSpPr>
        <p:spPr>
          <a:xfrm rot="-832472">
            <a:off x="6432550" y="2343150"/>
            <a:ext cx="262318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342 – (53 - p)</a:t>
            </a:r>
            <a:endParaRPr lang="en-US" altLang="en-US" sz="3200" dirty="0">
              <a:solidFill>
                <a:srgbClr val="99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273" name="Picture 21" descr="bunchofkid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" y="5791200"/>
            <a:ext cx="12026265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71" name="AutoShap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6" name="Text Box 13"/>
          <p:cNvSpPr txBox="1"/>
          <p:nvPr/>
        </p:nvSpPr>
        <p:spPr>
          <a:xfrm>
            <a:off x="3378835" y="0"/>
            <a:ext cx="5708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ức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endParaRPr lang="en-US" altLang="en-US" sz="3600" b="1" i="1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30723" grpId="0"/>
      <p:bldP spid="30724" grpId="0"/>
      <p:bldP spid="30725" grpId="0"/>
      <p:bldP spid="30726" grpId="0"/>
      <p:bldP spid="30727" grpId="0"/>
      <p:bldP spid="30728" grpId="0"/>
      <p:bldP spid="307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/>
          <p:nvPr/>
        </p:nvSpPr>
        <p:spPr>
          <a:xfrm>
            <a:off x="1518920" y="1140778"/>
            <a:ext cx="5943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+ Nếu a = 1 thì 3 + a =</a:t>
            </a:r>
          </a:p>
        </p:txBody>
      </p:sp>
      <p:sp>
        <p:nvSpPr>
          <p:cNvPr id="7174" name="Text Box 6"/>
          <p:cNvSpPr txBox="1"/>
          <p:nvPr/>
        </p:nvSpPr>
        <p:spPr>
          <a:xfrm>
            <a:off x="3266440" y="1884045"/>
            <a:ext cx="61188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4 là </a:t>
            </a:r>
            <a:r>
              <a:rPr lang="en-US" altLang="en-US" sz="32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giá trị </a:t>
            </a:r>
            <a:r>
              <a:rPr lang="en-US" altLang="en-US" sz="3200" b="1" dirty="0">
                <a:latin typeface="Times New Roman" panose="02020603050405020304" pitchFamily="18" charset="0"/>
              </a:rPr>
              <a:t>của biểu thức 3 + a</a:t>
            </a:r>
          </a:p>
        </p:txBody>
      </p:sp>
      <p:sp>
        <p:nvSpPr>
          <p:cNvPr id="7175" name="Text Box 7"/>
          <p:cNvSpPr txBox="1"/>
          <p:nvPr/>
        </p:nvSpPr>
        <p:spPr>
          <a:xfrm>
            <a:off x="1590040" y="2671445"/>
            <a:ext cx="6019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+ Nếu a = 2 thì 3 + a =</a:t>
            </a:r>
          </a:p>
        </p:txBody>
      </p:sp>
      <p:sp>
        <p:nvSpPr>
          <p:cNvPr id="7176" name="Text Box 8"/>
          <p:cNvSpPr txBox="1"/>
          <p:nvPr/>
        </p:nvSpPr>
        <p:spPr>
          <a:xfrm>
            <a:off x="3266440" y="3463925"/>
            <a:ext cx="61194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5 là 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giá trị </a:t>
            </a:r>
            <a:r>
              <a:rPr lang="en-US" altLang="en-US" sz="3200" b="1" dirty="0">
                <a:latin typeface="Times New Roman" panose="02020603050405020304" pitchFamily="18" charset="0"/>
              </a:rPr>
              <a:t>của biểu thức 3 + a</a:t>
            </a:r>
          </a:p>
        </p:txBody>
      </p:sp>
      <p:sp>
        <p:nvSpPr>
          <p:cNvPr id="7177" name="Text Box 9"/>
          <p:cNvSpPr txBox="1"/>
          <p:nvPr/>
        </p:nvSpPr>
        <p:spPr>
          <a:xfrm>
            <a:off x="1645603" y="4214495"/>
            <a:ext cx="5105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+ Nếu a = 3 thì 3 + a =</a:t>
            </a:r>
          </a:p>
        </p:txBody>
      </p:sp>
      <p:sp>
        <p:nvSpPr>
          <p:cNvPr id="7178" name="Text Box 10"/>
          <p:cNvSpPr txBox="1"/>
          <p:nvPr/>
        </p:nvSpPr>
        <p:spPr>
          <a:xfrm>
            <a:off x="3228340" y="5053330"/>
            <a:ext cx="62776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6 là 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một 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giá trị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của biểu thức 3 + a</a:t>
            </a:r>
          </a:p>
        </p:txBody>
      </p:sp>
      <p:sp>
        <p:nvSpPr>
          <p:cNvPr id="5130" name="Text Box 15">
            <a:hlinkClick r:id="" action="ppaction://noaction"/>
          </p:cNvPr>
          <p:cNvSpPr txBox="1"/>
          <p:nvPr/>
        </p:nvSpPr>
        <p:spPr>
          <a:xfrm>
            <a:off x="5409883" y="1140778"/>
            <a:ext cx="60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1" name="Text Box 15">
            <a:hlinkClick r:id="" action="ppaction://noaction"/>
          </p:cNvPr>
          <p:cNvSpPr txBox="1"/>
          <p:nvPr/>
        </p:nvSpPr>
        <p:spPr>
          <a:xfrm>
            <a:off x="5287645" y="1141095"/>
            <a:ext cx="3124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3 + 1 = 4</a:t>
            </a:r>
            <a:endParaRPr lang="en-US" altLang="en-US" sz="32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32" name="Text Box 15">
            <a:hlinkClick r:id="" action="ppaction://noaction"/>
          </p:cNvPr>
          <p:cNvSpPr txBox="1"/>
          <p:nvPr/>
        </p:nvSpPr>
        <p:spPr>
          <a:xfrm>
            <a:off x="5400040" y="2671128"/>
            <a:ext cx="3276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3 + 2 = 5</a:t>
            </a:r>
            <a:endParaRPr lang="en-US" altLang="en-US" sz="32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33" name="Text Box 15">
            <a:hlinkClick r:id="" action="ppaction://noaction"/>
          </p:cNvPr>
          <p:cNvSpPr txBox="1"/>
          <p:nvPr/>
        </p:nvSpPr>
        <p:spPr>
          <a:xfrm>
            <a:off x="5400040" y="2676208"/>
            <a:ext cx="60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6" name="Text Box 15">
            <a:hlinkClick r:id="" action="ppaction://noaction"/>
          </p:cNvPr>
          <p:cNvSpPr txBox="1"/>
          <p:nvPr/>
        </p:nvSpPr>
        <p:spPr>
          <a:xfrm>
            <a:off x="5475923" y="4262120"/>
            <a:ext cx="60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7" name="Text Box 15">
            <a:hlinkClick r:id="" action="ppaction://noaction"/>
          </p:cNvPr>
          <p:cNvSpPr txBox="1"/>
          <p:nvPr/>
        </p:nvSpPr>
        <p:spPr>
          <a:xfrm>
            <a:off x="5557520" y="4189730"/>
            <a:ext cx="22586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3 + 3 = 6</a:t>
            </a:r>
            <a:endParaRPr lang="en-US" altLang="en-US" sz="32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0" grpId="1"/>
      <p:bldP spid="5131" grpId="0"/>
      <p:bldP spid="5132" grpId="0"/>
      <p:bldP spid="5133" grpId="0"/>
      <p:bldP spid="5133" grpId="1"/>
      <p:bldP spid="5136" grpId="0"/>
      <p:bldP spid="5136" grpId="1"/>
      <p:bldP spid="51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1"/>
          <p:cNvSpPr txBox="1"/>
          <p:nvPr/>
        </p:nvSpPr>
        <p:spPr>
          <a:xfrm>
            <a:off x="389255" y="268605"/>
            <a:ext cx="1141285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 3 + a ta l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như thế n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vào chữ a rồi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tính.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Mỗi lần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thay 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 vào chữ ta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được gì ? 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Mỗi lần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thay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 vào chữ ta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tính được một giá trị của biểu thức 3+a</a:t>
            </a:r>
          </a:p>
        </p:txBody>
      </p:sp>
      <p:pic>
        <p:nvPicPr>
          <p:cNvPr id="2" name="Picture 1" descr="Hình-động-câu-hỏ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820" y="4423410"/>
            <a:ext cx="3199130" cy="259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</TotalTime>
  <Words>745</Words>
  <Application>Microsoft Office PowerPoint</Application>
  <PresentationFormat>Custom</PresentationFormat>
  <Paragraphs>140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 Ta chỉ việc thay số vào chữ để tính giá trị của biểu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</vt:lpstr>
      <vt:lpstr>Câu 2</vt:lpstr>
      <vt:lpstr>Câu 3</vt:lpstr>
      <vt:lpstr>Câu 4</vt:lpstr>
      <vt:lpstr>Câu 5</vt:lpstr>
      <vt:lpstr>Câu 6 </vt:lpstr>
      <vt:lpstr>KIẾN THỨC CẦN NHỚ</vt:lpstr>
      <vt:lpstr>   Mẹ hái được 30 mớ rau. Giá tiền mỗi mớ rau là…. Hỏi mẹ thu được bao nhiêu tiền.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</cp:lastModifiedBy>
  <cp:revision>60</cp:revision>
  <dcterms:created xsi:type="dcterms:W3CDTF">2021-09-26T05:38:00Z</dcterms:created>
  <dcterms:modified xsi:type="dcterms:W3CDTF">2023-01-04T08:17:08Z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7D5D0667F41A4C46856D0541DE9D074E</vt:lpwstr>
  </property>
  <property fmtid="{D5CDD505-2E9C-101B-9397-08002B2CF9AE}" pid="3" name="KSOProductBuildVer">
    <vt:lpwstr>1033-11.2.0.10323</vt:lpwstr>
  </property>
</Properties>
</file>