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83" r:id="rId2"/>
  </p:sldMasterIdLst>
  <p:notesMasterIdLst>
    <p:notesMasterId r:id="rId25"/>
  </p:notesMasterIdLst>
  <p:sldIdLst>
    <p:sldId id="320" r:id="rId3"/>
    <p:sldId id="321" r:id="rId4"/>
    <p:sldId id="317" r:id="rId5"/>
    <p:sldId id="319" r:id="rId6"/>
    <p:sldId id="322" r:id="rId7"/>
    <p:sldId id="259" r:id="rId8"/>
    <p:sldId id="318" r:id="rId9"/>
    <p:sldId id="307" r:id="rId10"/>
    <p:sldId id="260" r:id="rId11"/>
    <p:sldId id="308" r:id="rId12"/>
    <p:sldId id="309" r:id="rId13"/>
    <p:sldId id="310" r:id="rId14"/>
    <p:sldId id="311" r:id="rId15"/>
    <p:sldId id="312" r:id="rId16"/>
    <p:sldId id="313" r:id="rId17"/>
    <p:sldId id="314" r:id="rId18"/>
    <p:sldId id="261" r:id="rId19"/>
    <p:sldId id="315" r:id="rId20"/>
    <p:sldId id="263" r:id="rId21"/>
    <p:sldId id="316" r:id="rId22"/>
    <p:sldId id="323" r:id="rId23"/>
    <p:sldId id="324" r:id="rId24"/>
  </p:sldIdLst>
  <p:sldSz cx="9144000" cy="6858000" type="screen4x3"/>
  <p:notesSz cx="6858000" cy="9144000"/>
  <p:defaultTextStyle>
    <a:defPPr>
      <a:defRPr lang="en-US"/>
    </a:defPPr>
    <a:lvl1pPr algn="l" rtl="0" eaLnBrk="0" fontAlgn="base" hangingPunct="0">
      <a:spcBef>
        <a:spcPct val="0"/>
      </a:spcBef>
      <a:spcAft>
        <a:spcPct val="0"/>
      </a:spcAft>
      <a:defRPr sz="2600"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600"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600"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VnTime" panose="020B7200000000000000" pitchFamily="34" charset="0"/>
        <a:ea typeface="+mn-ea"/>
        <a:cs typeface="+mn-cs"/>
      </a:defRPr>
    </a:lvl5pPr>
    <a:lvl6pPr marL="2286000" algn="l" defTabSz="914400" rtl="0" eaLnBrk="1" latinLnBrk="0" hangingPunct="1">
      <a:defRPr sz="2600" kern="1200">
        <a:solidFill>
          <a:schemeClr val="tx1"/>
        </a:solidFill>
        <a:latin typeface=".VnTime" panose="020B7200000000000000" pitchFamily="34" charset="0"/>
        <a:ea typeface="+mn-ea"/>
        <a:cs typeface="+mn-cs"/>
      </a:defRPr>
    </a:lvl6pPr>
    <a:lvl7pPr marL="2743200" algn="l" defTabSz="914400" rtl="0" eaLnBrk="1" latinLnBrk="0" hangingPunct="1">
      <a:defRPr sz="2600" kern="1200">
        <a:solidFill>
          <a:schemeClr val="tx1"/>
        </a:solidFill>
        <a:latin typeface=".VnTime" panose="020B7200000000000000" pitchFamily="34" charset="0"/>
        <a:ea typeface="+mn-ea"/>
        <a:cs typeface="+mn-cs"/>
      </a:defRPr>
    </a:lvl7pPr>
    <a:lvl8pPr marL="3200400" algn="l" defTabSz="914400" rtl="0" eaLnBrk="1" latinLnBrk="0" hangingPunct="1">
      <a:defRPr sz="2600" kern="1200">
        <a:solidFill>
          <a:schemeClr val="tx1"/>
        </a:solidFill>
        <a:latin typeface=".VnTime" panose="020B7200000000000000" pitchFamily="34" charset="0"/>
        <a:ea typeface="+mn-ea"/>
        <a:cs typeface="+mn-cs"/>
      </a:defRPr>
    </a:lvl8pPr>
    <a:lvl9pPr marL="3657600" algn="l" defTabSz="914400" rtl="0" eaLnBrk="1" latinLnBrk="0" hangingPunct="1">
      <a:defRPr sz="2600"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FF"/>
    <a:srgbClr val="CC66FF"/>
    <a:srgbClr val="FFCCFF"/>
    <a:srgbClr val="FFFFCC"/>
    <a:srgbClr val="FFFF99"/>
    <a:srgbClr val="FFFFFF"/>
    <a:srgbClr val="CCFFFF"/>
    <a:srgbClr val="3366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728" autoAdjust="0"/>
  </p:normalViewPr>
  <p:slideViewPr>
    <p:cSldViewPr>
      <p:cViewPr>
        <p:scale>
          <a:sx n="91" d="100"/>
          <a:sy n="91" d="100"/>
        </p:scale>
        <p:origin x="-1214" y="-1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A8E87410-C481-4A59-BA89-873D34EBB092}" type="datetimeFigureOut">
              <a:rPr lang="en-US"/>
              <a:pPr>
                <a:defRPr/>
              </a:pPr>
              <a:t>3/24/2023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E8B719A-0CA1-46BB-95F6-F3B8CDA0699E}" type="slidenum">
              <a:rPr lang="en-US" altLang="en-US"/>
              <a:pPr/>
              <a:t>‹#›</a:t>
            </a:fld>
            <a:endParaRPr lang="en-US" altLang="en-US"/>
          </a:p>
        </p:txBody>
      </p:sp>
    </p:spTree>
    <p:extLst>
      <p:ext uri="{BB962C8B-B14F-4D97-AF65-F5344CB8AC3E}">
        <p14:creationId xmlns:p14="http://schemas.microsoft.com/office/powerpoint/2010/main" val="238454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9"/>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AAC64F76-8985-4E4E-99C7-F400602AEC60}" type="slidenum">
              <a:rPr lang="en-US" altLang="en-US"/>
              <a:pPr/>
              <a:t>‹#›</a:t>
            </a:fld>
            <a:endParaRPr lang="en-US" altLang="en-US"/>
          </a:p>
        </p:txBody>
      </p:sp>
    </p:spTree>
    <p:extLst>
      <p:ext uri="{BB962C8B-B14F-4D97-AF65-F5344CB8AC3E}">
        <p14:creationId xmlns:p14="http://schemas.microsoft.com/office/powerpoint/2010/main" val="382114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4A65A28D-8330-412E-B77B-4E604446DE8E}" type="slidenum">
              <a:rPr lang="en-US" altLang="en-US"/>
              <a:pPr/>
              <a:t>‹#›</a:t>
            </a:fld>
            <a:endParaRPr lang="en-US" altLang="en-US"/>
          </a:p>
        </p:txBody>
      </p:sp>
    </p:spTree>
    <p:extLst>
      <p:ext uri="{BB962C8B-B14F-4D97-AF65-F5344CB8AC3E}">
        <p14:creationId xmlns:p14="http://schemas.microsoft.com/office/powerpoint/2010/main" val="206047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0"/>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40"/>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C43B1A8D-F390-4D22-BB6E-CFAE9AF85E78}" type="slidenum">
              <a:rPr lang="en-US" altLang="en-US"/>
              <a:pPr/>
              <a:t>‹#›</a:t>
            </a:fld>
            <a:endParaRPr lang="en-US" altLang="en-US"/>
          </a:p>
        </p:txBody>
      </p:sp>
    </p:spTree>
    <p:extLst>
      <p:ext uri="{BB962C8B-B14F-4D97-AF65-F5344CB8AC3E}">
        <p14:creationId xmlns:p14="http://schemas.microsoft.com/office/powerpoint/2010/main" val="3368192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165522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381207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222382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3988859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2595188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175785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321526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119062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6C90C97F-71DB-489F-AC4E-7441229F1CC8}" type="slidenum">
              <a:rPr lang="en-US" altLang="en-US"/>
              <a:pPr/>
              <a:t>‹#›</a:t>
            </a:fld>
            <a:endParaRPr lang="en-US" altLang="en-US"/>
          </a:p>
        </p:txBody>
      </p:sp>
    </p:spTree>
    <p:extLst>
      <p:ext uri="{BB962C8B-B14F-4D97-AF65-F5344CB8AC3E}">
        <p14:creationId xmlns:p14="http://schemas.microsoft.com/office/powerpoint/2010/main" val="4032340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4177016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4101461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4E7C6-66D0-4F62-8701-B0FBE93227D8}"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62526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3771039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4E7C6-66D0-4F62-8701-B0FBE93227D8}"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9831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4247964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1087007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4E7C6-66D0-4F62-8701-B0FBE93227D8}" type="slidenum">
              <a:rPr lang="en-US" altLang="en-US" smtClean="0"/>
              <a:pPr/>
              <a:t>‹#›</a:t>
            </a:fld>
            <a:endParaRPr lang="en-US" altLang="en-US"/>
          </a:p>
        </p:txBody>
      </p:sp>
    </p:spTree>
    <p:extLst>
      <p:ext uri="{BB962C8B-B14F-4D97-AF65-F5344CB8AC3E}">
        <p14:creationId xmlns:p14="http://schemas.microsoft.com/office/powerpoint/2010/main" val="419378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3"/>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7508674A-72CB-4E1E-934A-885945212EF2}" type="slidenum">
              <a:rPr lang="en-US" altLang="en-US"/>
              <a:pPr/>
              <a:t>‹#›</a:t>
            </a:fld>
            <a:endParaRPr lang="en-US" altLang="en-US"/>
          </a:p>
        </p:txBody>
      </p:sp>
    </p:spTree>
    <p:extLst>
      <p:ext uri="{BB962C8B-B14F-4D97-AF65-F5344CB8AC3E}">
        <p14:creationId xmlns:p14="http://schemas.microsoft.com/office/powerpoint/2010/main" val="185429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fld id="{EAADCE0D-3E9F-4914-B3D2-1ECA0CC48C83}" type="slidenum">
              <a:rPr lang="en-US" altLang="en-US"/>
              <a:pPr/>
              <a:t>‹#›</a:t>
            </a:fld>
            <a:endParaRPr lang="en-US" altLang="en-US"/>
          </a:p>
        </p:txBody>
      </p:sp>
    </p:spTree>
    <p:extLst>
      <p:ext uri="{BB962C8B-B14F-4D97-AF65-F5344CB8AC3E}">
        <p14:creationId xmlns:p14="http://schemas.microsoft.com/office/powerpoint/2010/main" val="328054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fld id="{83D6C9F5-ED49-4477-986F-23D093970B71}" type="slidenum">
              <a:rPr lang="en-US" altLang="en-US"/>
              <a:pPr/>
              <a:t>‹#›</a:t>
            </a:fld>
            <a:endParaRPr lang="en-US" altLang="en-US"/>
          </a:p>
        </p:txBody>
      </p:sp>
    </p:spTree>
    <p:extLst>
      <p:ext uri="{BB962C8B-B14F-4D97-AF65-F5344CB8AC3E}">
        <p14:creationId xmlns:p14="http://schemas.microsoft.com/office/powerpoint/2010/main" val="343705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fld id="{A609516C-5E91-4ED1-A2CC-A0FB82EE21A9}" type="slidenum">
              <a:rPr lang="en-US" altLang="en-US"/>
              <a:pPr/>
              <a:t>‹#›</a:t>
            </a:fld>
            <a:endParaRPr lang="en-US" altLang="en-US"/>
          </a:p>
        </p:txBody>
      </p:sp>
    </p:spTree>
    <p:extLst>
      <p:ext uri="{BB962C8B-B14F-4D97-AF65-F5344CB8AC3E}">
        <p14:creationId xmlns:p14="http://schemas.microsoft.com/office/powerpoint/2010/main" val="189320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fld id="{6BCB9364-CAA0-4D43-BA54-A8AAD475D250}" type="slidenum">
              <a:rPr lang="en-US" altLang="en-US"/>
              <a:pPr/>
              <a:t>‹#›</a:t>
            </a:fld>
            <a:endParaRPr lang="en-US" altLang="en-US"/>
          </a:p>
        </p:txBody>
      </p:sp>
    </p:spTree>
    <p:extLst>
      <p:ext uri="{BB962C8B-B14F-4D97-AF65-F5344CB8AC3E}">
        <p14:creationId xmlns:p14="http://schemas.microsoft.com/office/powerpoint/2010/main" val="55051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2" y="273049"/>
            <a:ext cx="3008313" cy="1162051"/>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fld id="{26898761-80EA-44FD-A762-B4693E56C45B}" type="slidenum">
              <a:rPr lang="en-US" altLang="en-US"/>
              <a:pPr/>
              <a:t>‹#›</a:t>
            </a:fld>
            <a:endParaRPr lang="en-US" altLang="en-US"/>
          </a:p>
        </p:txBody>
      </p:sp>
    </p:spTree>
    <p:extLst>
      <p:ext uri="{BB962C8B-B14F-4D97-AF65-F5344CB8AC3E}">
        <p14:creationId xmlns:p14="http://schemas.microsoft.com/office/powerpoint/2010/main" val="29958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9"/>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fld id="{E1CC4F49-6440-463A-835C-3E2C12958386}" type="slidenum">
              <a:rPr lang="en-US" altLang="en-US"/>
              <a:pPr/>
              <a:t>‹#›</a:t>
            </a:fld>
            <a:endParaRPr lang="en-US" altLang="en-US"/>
          </a:p>
        </p:txBody>
      </p:sp>
    </p:spTree>
    <p:extLst>
      <p:ext uri="{BB962C8B-B14F-4D97-AF65-F5344CB8AC3E}">
        <p14:creationId xmlns:p14="http://schemas.microsoft.com/office/powerpoint/2010/main" val="427402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5">
                <a:lumMod val="40000"/>
                <a:lumOff val="60000"/>
              </a:schemeClr>
            </a:gs>
            <a:gs pos="100000">
              <a:schemeClr val="accent3">
                <a:tint val="15000"/>
                <a:satMod val="350000"/>
              </a:schemeClr>
            </a:gs>
          </a:gsLst>
          <a:lin ang="16200000" scaled="1"/>
          <a:tileRect/>
        </a:gra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A2981D3-7807-4148-AAA6-C20EEC42D27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A2981D3-7807-4148-AAA6-C20EEC42D278}" type="slidenum">
              <a:rPr lang="en-US" altLang="en-US" smtClean="0"/>
              <a:pPr/>
              <a:t>‹#›</a:t>
            </a:fld>
            <a:endParaRPr lang="en-US" altLang="en-US"/>
          </a:p>
        </p:txBody>
      </p:sp>
    </p:spTree>
    <p:extLst>
      <p:ext uri="{BB962C8B-B14F-4D97-AF65-F5344CB8AC3E}">
        <p14:creationId xmlns:p14="http://schemas.microsoft.com/office/powerpoint/2010/main" val="2547808578"/>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838200" y="12954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err="1">
                <a:solidFill>
                  <a:srgbClr val="0000FF"/>
                </a:solidFill>
                <a:latin typeface="HP001 4 hàng" panose="020B0603050302020204" pitchFamily="34" charset="0"/>
              </a:rPr>
              <a:t>Thứ</a:t>
            </a:r>
            <a:r>
              <a:rPr lang="en-US" altLang="en-US" sz="2400" b="1" dirty="0">
                <a:solidFill>
                  <a:srgbClr val="0000FF"/>
                </a:solidFill>
                <a:latin typeface="HP001 4 hàng" panose="020B0603050302020204" pitchFamily="34" charset="0"/>
              </a:rPr>
              <a:t> </a:t>
            </a:r>
            <a:r>
              <a:rPr lang="vi-VN" altLang="en-US" sz="2400" b="1" dirty="0" err="1">
                <a:solidFill>
                  <a:srgbClr val="0000FF"/>
                </a:solidFill>
                <a:latin typeface="HP001 4 hàng" panose="020B0603050302020204" pitchFamily="34" charset="0"/>
              </a:rPr>
              <a:t>S</a:t>
            </a:r>
            <a:r>
              <a:rPr lang="en-US" altLang="en-US" sz="2400" b="1" smtClean="0">
                <a:solidFill>
                  <a:srgbClr val="0000FF"/>
                </a:solidFill>
                <a:latin typeface="HP001 4 hàng" panose="020B0603050302020204" pitchFamily="34" charset="0"/>
              </a:rPr>
              <a:t>áu</a:t>
            </a:r>
            <a:r>
              <a:rPr lang="en-US" altLang="en-US" sz="2400" b="1" dirty="0" smtClean="0">
                <a:solidFill>
                  <a:srgbClr val="0000FF"/>
                </a:solidFill>
                <a:latin typeface="HP001 4 hàng" panose="020B0603050302020204" pitchFamily="34" charset="0"/>
              </a:rPr>
              <a:t> </a:t>
            </a:r>
            <a:r>
              <a:rPr lang="en-US" altLang="en-US" sz="2400" b="1" dirty="0" err="1">
                <a:solidFill>
                  <a:srgbClr val="0000FF"/>
                </a:solidFill>
                <a:latin typeface="HP001 4 hàng" panose="020B0603050302020204" pitchFamily="34" charset="0"/>
              </a:rPr>
              <a:t>ngày</a:t>
            </a:r>
            <a:r>
              <a:rPr lang="en-US" altLang="en-US" sz="2400" b="1" dirty="0">
                <a:solidFill>
                  <a:srgbClr val="0000FF"/>
                </a:solidFill>
                <a:latin typeface="HP001 4 hàng" panose="020B0603050302020204" pitchFamily="34" charset="0"/>
              </a:rPr>
              <a:t> </a:t>
            </a:r>
            <a:r>
              <a:rPr lang="en-US" altLang="en-US" sz="2400" b="1" dirty="0" smtClean="0">
                <a:solidFill>
                  <a:srgbClr val="0000FF"/>
                </a:solidFill>
                <a:latin typeface="HP001 4 hàng" panose="020B0603050302020204" pitchFamily="34" charset="0"/>
              </a:rPr>
              <a:t>10 </a:t>
            </a:r>
            <a:r>
              <a:rPr lang="en-US" altLang="en-US" sz="2400" b="1" dirty="0" err="1">
                <a:solidFill>
                  <a:srgbClr val="0000FF"/>
                </a:solidFill>
                <a:latin typeface="HP001 4 hàng" panose="020B0603050302020204" pitchFamily="34" charset="0"/>
              </a:rPr>
              <a:t>tháng</a:t>
            </a:r>
            <a:r>
              <a:rPr lang="en-US" altLang="en-US" sz="2400" b="1" dirty="0">
                <a:solidFill>
                  <a:srgbClr val="0000FF"/>
                </a:solidFill>
                <a:latin typeface="HP001 4 hàng" panose="020B0603050302020204" pitchFamily="34" charset="0"/>
              </a:rPr>
              <a:t> 3 </a:t>
            </a:r>
            <a:r>
              <a:rPr lang="en-US" altLang="en-US" sz="2400" b="1" dirty="0" err="1">
                <a:solidFill>
                  <a:srgbClr val="0000FF"/>
                </a:solidFill>
                <a:latin typeface="HP001 4 hàng" panose="020B0603050302020204" pitchFamily="34" charset="0"/>
              </a:rPr>
              <a:t>năm</a:t>
            </a:r>
            <a:r>
              <a:rPr lang="en-US" altLang="en-US" sz="2400" b="1" dirty="0">
                <a:solidFill>
                  <a:srgbClr val="0000FF"/>
                </a:solidFill>
                <a:latin typeface="HP001 4 hàng" panose="020B0603050302020204" pitchFamily="34" charset="0"/>
              </a:rPr>
              <a:t> 2023</a:t>
            </a:r>
          </a:p>
        </p:txBody>
      </p:sp>
      <p:pic>
        <p:nvPicPr>
          <p:cNvPr id="3076" name="Picture 10"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4516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2433123" y="2567872"/>
            <a:ext cx="4277754" cy="1183241"/>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Luyện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tập</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xây</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dựng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mở</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bài</a:t>
            </a:r>
            <a:endPar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endParaRPr>
          </a:p>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Trong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bài</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văn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miêu</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tả</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cây</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cối</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endParaRPr>
          </a:p>
        </p:txBody>
      </p:sp>
      <p:sp>
        <p:nvSpPr>
          <p:cNvPr id="12" name="Text Box 5"/>
          <p:cNvSpPr txBox="1">
            <a:spLocks noChangeArrowheads="1"/>
          </p:cNvSpPr>
          <p:nvPr/>
        </p:nvSpPr>
        <p:spPr bwMode="auto">
          <a:xfrm>
            <a:off x="3276600" y="1969676"/>
            <a:ext cx="3024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dirty="0" err="1">
                <a:solidFill>
                  <a:srgbClr val="0000FF"/>
                </a:solidFill>
                <a:latin typeface="HP001 4 hàng" panose="020B0603050302020204" pitchFamily="34" charset="0"/>
              </a:rPr>
              <a:t>Tập</a:t>
            </a:r>
            <a:r>
              <a:rPr lang="en-US" altLang="en-US" sz="2400" b="1" u="sng" dirty="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làm</a:t>
            </a:r>
            <a:r>
              <a:rPr lang="en-US" altLang="en-US" sz="2400" b="1" u="sng" dirty="0" smtClean="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văn</a:t>
            </a:r>
            <a:endParaRPr lang="en-US" altLang="en-US" sz="2400"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30693555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0-#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2000"/>
                                        <p:tgtEl>
                                          <p:spTgt spid="10"/>
                                        </p:tgtEl>
                                      </p:cBhvr>
                                    </p:animEffect>
                                  </p:childTnLst>
                                </p:cTn>
                              </p:par>
                              <p:par>
                                <p:cTn id="17" presetID="26" presetClass="emph" presetSubtype="0" fill="hold" nodeType="withEffect">
                                  <p:stCondLst>
                                    <p:cond delay="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23" presetClass="emph" presetSubtype="0" repeatCount="indefinite" fill="hold" nodeType="withEffect">
                                  <p:stCondLst>
                                    <p:cond delay="0"/>
                                  </p:stCondLst>
                                  <p:childTnLst>
                                    <p:animClr clrSpc="hsl" dir="cw">
                                      <p:cBhvr override="childStyle">
                                        <p:cTn id="21" dur="5000" fill="hold"/>
                                        <p:tgtEl>
                                          <p:spTgt spid="10"/>
                                        </p:tgtEl>
                                        <p:attrNameLst>
                                          <p:attrName>style.color</p:attrName>
                                        </p:attrNameLst>
                                      </p:cBhvr>
                                      <p:by>
                                        <p:hsl h="10842353" s="0" l="0"/>
                                      </p:by>
                                    </p:animClr>
                                    <p:animClr clrSpc="hsl" dir="cw">
                                      <p:cBhvr>
                                        <p:cTn id="22" dur="5000" fill="hold"/>
                                        <p:tgtEl>
                                          <p:spTgt spid="10"/>
                                        </p:tgtEl>
                                        <p:attrNameLst>
                                          <p:attrName>fillcolor</p:attrName>
                                        </p:attrNameLst>
                                      </p:cBhvr>
                                      <p:by>
                                        <p:hsl h="10842353" s="0" l="0"/>
                                      </p:by>
                                    </p:animClr>
                                    <p:animClr clrSpc="hsl" dir="cw">
                                      <p:cBhvr>
                                        <p:cTn id="23" dur="5000" fill="hold"/>
                                        <p:tgtEl>
                                          <p:spTgt spid="10"/>
                                        </p:tgtEl>
                                        <p:attrNameLst>
                                          <p:attrName>stroke.color</p:attrName>
                                        </p:attrNameLst>
                                      </p:cBhvr>
                                      <p:by>
                                        <p:hsl h="10842353" s="0" l="0"/>
                                      </p:by>
                                    </p:animClr>
                                    <p:set>
                                      <p:cBhvr>
                                        <p:cTn id="24"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ỗi buồn của những cây phượng được &amp;#39;trồng trong chậu&amp;#39;"/>
          <p:cNvPicPr>
            <a:picLocks noChangeAspect="1" noChangeArrowheads="1"/>
          </p:cNvPicPr>
          <p:nvPr/>
        </p:nvPicPr>
        <p:blipFill rotWithShape="1">
          <a:blip r:embed="rId2">
            <a:extLst>
              <a:ext uri="{28A0092B-C50C-407E-A947-70E740481C1C}">
                <a14:useLocalDpi xmlns:a14="http://schemas.microsoft.com/office/drawing/2010/main" val="0"/>
              </a:ext>
            </a:extLst>
          </a:blip>
          <a:srcRect l="5555" r="6667"/>
          <a:stretch/>
        </p:blipFill>
        <p:spPr bwMode="auto">
          <a:xfrm>
            <a:off x="4191000" y="304800"/>
            <a:ext cx="4800600" cy="5705475"/>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p:cNvSpPr/>
          <p:nvPr/>
        </p:nvSpPr>
        <p:spPr>
          <a:xfrm>
            <a:off x="103927" y="609600"/>
            <a:ext cx="1752600" cy="1066800"/>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Gợi ý</a:t>
            </a:r>
            <a:endParaRPr lang="en-US">
              <a:latin typeface="Times New Roman" panose="02020603050405020304" pitchFamily="18" charset="0"/>
              <a:cs typeface="Times New Roman" panose="02020603050405020304" pitchFamily="18" charset="0"/>
            </a:endParaRPr>
          </a:p>
        </p:txBody>
      </p:sp>
      <p:sp>
        <p:nvSpPr>
          <p:cNvPr id="4" name="Text Box 23"/>
          <p:cNvSpPr txBox="1">
            <a:spLocks noChangeArrowheads="1"/>
          </p:cNvSpPr>
          <p:nvPr/>
        </p:nvSpPr>
        <p:spPr bwMode="auto">
          <a:xfrm>
            <a:off x="133952" y="1981200"/>
            <a:ext cx="3978323" cy="3108543"/>
          </a:xfrm>
          <a:prstGeom prst="rect">
            <a:avLst/>
          </a:prstGeom>
          <a:solidFill>
            <a:schemeClr val="tx2">
              <a:lumMod val="60000"/>
              <a:lumOff val="40000"/>
            </a:schemeClr>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800" smtClean="0">
                <a:solidFill>
                  <a:schemeClr val="bg1"/>
                </a:solidFill>
                <a:latin typeface="Times New Roman" pitchFamily="18" charset="0"/>
                <a:cs typeface="Times New Roman" pitchFamily="18" charset="0"/>
              </a:rPr>
              <a:t>- Trong sân trường trồng những loại cây gì?</a:t>
            </a:r>
          </a:p>
          <a:p>
            <a:pPr lvl="0" algn="just"/>
            <a:r>
              <a:rPr lang="en-US" sz="2800" smtClean="0">
                <a:solidFill>
                  <a:schemeClr val="bg1"/>
                </a:solidFill>
                <a:latin typeface="Times New Roman" pitchFamily="18" charset="0"/>
                <a:cs typeface="Times New Roman" pitchFamily="18" charset="0"/>
              </a:rPr>
              <a:t>- Cây phượng trồng ở đâu?</a:t>
            </a:r>
          </a:p>
          <a:p>
            <a:pPr lvl="0" algn="just"/>
            <a:r>
              <a:rPr lang="en-US" sz="2800" smtClean="0">
                <a:solidFill>
                  <a:schemeClr val="bg1"/>
                </a:solidFill>
                <a:latin typeface="Times New Roman" pitchFamily="18" charset="0"/>
                <a:cs typeface="Times New Roman" pitchFamily="18" charset="0"/>
              </a:rPr>
              <a:t>- Cây được trồng bao lâu rồi? Do ai trồng?</a:t>
            </a:r>
          </a:p>
          <a:p>
            <a:pPr lvl="0" algn="just"/>
            <a:r>
              <a:rPr lang="en-US" sz="280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xmlns="" id="{BD3A8D4A-8607-45C3-A2F0-437F44955C8D}"/>
              </a:ext>
            </a:extLst>
          </p:cNvPr>
          <p:cNvGrpSpPr/>
          <p:nvPr/>
        </p:nvGrpSpPr>
        <p:grpSpPr>
          <a:xfrm>
            <a:off x="5334000" y="6012780"/>
            <a:ext cx="3121051" cy="620252"/>
            <a:chOff x="5406084" y="6675821"/>
            <a:chExt cx="3909469" cy="1854798"/>
          </a:xfrm>
          <a:solidFill>
            <a:srgbClr val="33CC33"/>
          </a:solidFill>
          <a:scene3d>
            <a:camera prst="orthographicFront"/>
            <a:lightRig rig="flat" dir="t"/>
          </a:scene3d>
        </p:grpSpPr>
        <p:sp>
          <p:nvSpPr>
            <p:cNvPr id="6" name="Rectangle 5">
              <a:extLst>
                <a:ext uri="{FF2B5EF4-FFF2-40B4-BE49-F238E27FC236}">
                  <a16:creationId xmlns:a16="http://schemas.microsoft.com/office/drawing/2014/main" xmlns="" id="{14D7CC0C-41DB-4BF2-971F-B99B122AC89C}"/>
                </a:ext>
              </a:extLst>
            </p:cNvPr>
            <p:cNvSpPr/>
            <p:nvPr/>
          </p:nvSpPr>
          <p:spPr>
            <a:xfrm>
              <a:off x="5406084" y="6675824"/>
              <a:ext cx="3909469" cy="1854795"/>
            </a:xfrm>
            <a:prstGeom prst="rect">
              <a:avLst/>
            </a:prstGeom>
          </p:spPr>
          <p:style>
            <a:lnRef idx="1">
              <a:schemeClr val="accent4"/>
            </a:lnRef>
            <a:fillRef idx="2">
              <a:schemeClr val="accent4"/>
            </a:fillRef>
            <a:effectRef idx="1">
              <a:schemeClr val="accent4"/>
            </a:effectRef>
            <a:fontRef idx="minor">
              <a:schemeClr val="dk1"/>
            </a:fontRef>
          </p:style>
        </p:sp>
        <p:sp>
          <p:nvSpPr>
            <p:cNvPr id="7" name="TextBox 6">
              <a:extLst>
                <a:ext uri="{FF2B5EF4-FFF2-40B4-BE49-F238E27FC236}">
                  <a16:creationId xmlns:a16="http://schemas.microsoft.com/office/drawing/2014/main" xmlns="" id="{5A4E142D-D7A9-4C14-B1A7-D7CD5C5FDD56}"/>
                </a:ext>
              </a:extLst>
            </p:cNvPr>
            <p:cNvSpPr txBox="1"/>
            <p:nvPr/>
          </p:nvSpPr>
          <p:spPr>
            <a:xfrm>
              <a:off x="5406084" y="6675821"/>
              <a:ext cx="3909469" cy="1854795"/>
            </a:xfrm>
            <a:prstGeom prst="rect">
              <a:avLst/>
            </a:prstGeom>
            <a:solidFill>
              <a:srgbClr val="66FF99"/>
            </a:solidFill>
          </p:spPr>
          <p:style>
            <a:lnRef idx="1">
              <a:schemeClr val="accent4"/>
            </a:lnRef>
            <a:fillRef idx="2">
              <a:schemeClr val="accent4"/>
            </a:fillRef>
            <a:effectRef idx="1">
              <a:schemeClr val="accent4"/>
            </a:effectRef>
            <a:fontRef idx="minor">
              <a:schemeClr val="dk1"/>
            </a:fontRef>
          </p:style>
          <p:txBody>
            <a:bodyPr spcFirstLastPara="0" vert="horz" wrap="square" lIns="20320" tIns="20320" rIns="20320" bIns="20320" numCol="1" spcCol="1270" anchor="ctr" anchorCtr="0">
              <a:noAutofit/>
            </a:bodyPr>
            <a:lstStyle/>
            <a:p>
              <a:pPr algn="ctr" defTabSz="1422400">
                <a:lnSpc>
                  <a:spcPct val="90000"/>
                </a:lnSpc>
                <a:spcAft>
                  <a:spcPct val="35000"/>
                </a:spcAft>
              </a:pPr>
              <a:r>
                <a:rPr lang="en-US" b="1" smtClean="0">
                  <a:solidFill>
                    <a:schemeClr val="tx1"/>
                  </a:solidFill>
                  <a:latin typeface="Times New Roman" pitchFamily="18" charset="0"/>
                  <a:cs typeface="Times New Roman" pitchFamily="18" charset="0"/>
                </a:rPr>
                <a:t>Cây phượng</a:t>
              </a:r>
              <a:endParaRPr lang="en-US" b="1"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70709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52400" y="457200"/>
            <a:ext cx="1752600" cy="1066800"/>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Gợi ý</a:t>
            </a:r>
            <a:endParaRPr lang="en-US">
              <a:latin typeface="Times New Roman" panose="02020603050405020304" pitchFamily="18" charset="0"/>
              <a:cs typeface="Times New Roman" panose="02020603050405020304" pitchFamily="18" charset="0"/>
            </a:endParaRPr>
          </a:p>
        </p:txBody>
      </p:sp>
      <p:sp>
        <p:nvSpPr>
          <p:cNvPr id="4" name="Text Box 23"/>
          <p:cNvSpPr txBox="1">
            <a:spLocks noChangeArrowheads="1"/>
          </p:cNvSpPr>
          <p:nvPr/>
        </p:nvSpPr>
        <p:spPr bwMode="auto">
          <a:xfrm>
            <a:off x="152400" y="1905000"/>
            <a:ext cx="3978323" cy="3539430"/>
          </a:xfrm>
          <a:prstGeom prst="rect">
            <a:avLst/>
          </a:prstGeom>
          <a:solidFill>
            <a:schemeClr val="tx2">
              <a:lumMod val="60000"/>
              <a:lumOff val="40000"/>
            </a:schemeClr>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800" smtClean="0">
                <a:solidFill>
                  <a:schemeClr val="bg1"/>
                </a:solidFill>
                <a:latin typeface="Times New Roman" pitchFamily="18" charset="0"/>
                <a:cs typeface="Times New Roman" pitchFamily="18" charset="0"/>
              </a:rPr>
              <a:t>- Mùa xuân hoa như thế nào? Vẻ đẹp của hoa mai so với các loại hoa khác.</a:t>
            </a:r>
          </a:p>
          <a:p>
            <a:pPr lvl="0" algn="just"/>
            <a:r>
              <a:rPr lang="en-US" sz="2800" smtClean="0">
                <a:solidFill>
                  <a:schemeClr val="bg1"/>
                </a:solidFill>
                <a:latin typeface="Times New Roman" pitchFamily="18" charset="0"/>
                <a:cs typeface="Times New Roman" pitchFamily="18" charset="0"/>
              </a:rPr>
              <a:t>- Cây mai được trồng ở đâu?</a:t>
            </a:r>
          </a:p>
          <a:p>
            <a:pPr lvl="0" algn="just"/>
            <a:r>
              <a:rPr lang="en-US" sz="2800" smtClean="0">
                <a:solidFill>
                  <a:schemeClr val="bg1"/>
                </a:solidFill>
                <a:latin typeface="Times New Roman" pitchFamily="18" charset="0"/>
                <a:cs typeface="Times New Roman" pitchFamily="18" charset="0"/>
              </a:rPr>
              <a:t>- Cây được trồng bao lâu rồi? Do ai trồng?</a:t>
            </a:r>
          </a:p>
          <a:p>
            <a:pPr lvl="0" algn="just"/>
            <a:r>
              <a:rPr lang="en-US" sz="280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pic>
        <p:nvPicPr>
          <p:cNvPr id="2050" name="Picture 2" descr="Cây Mai Vàng Yên Tử 4 - Chuyên thiết kế, thi công cảnh quan, tiểu cảnh, sân  vườn tại Tp.H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981" y="33688"/>
            <a:ext cx="4876800" cy="61722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BD3A8D4A-8607-45C3-A2F0-437F44955C8D}"/>
              </a:ext>
            </a:extLst>
          </p:cNvPr>
          <p:cNvGrpSpPr/>
          <p:nvPr/>
        </p:nvGrpSpPr>
        <p:grpSpPr>
          <a:xfrm>
            <a:off x="5334000" y="6056796"/>
            <a:ext cx="3121051" cy="620252"/>
            <a:chOff x="5406084" y="6675821"/>
            <a:chExt cx="3909469" cy="1854798"/>
          </a:xfrm>
          <a:solidFill>
            <a:srgbClr val="33CC33"/>
          </a:solidFill>
          <a:scene3d>
            <a:camera prst="orthographicFront"/>
            <a:lightRig rig="flat" dir="t"/>
          </a:scene3d>
        </p:grpSpPr>
        <p:sp>
          <p:nvSpPr>
            <p:cNvPr id="6" name="Rectangle 5">
              <a:extLst>
                <a:ext uri="{FF2B5EF4-FFF2-40B4-BE49-F238E27FC236}">
                  <a16:creationId xmlns:a16="http://schemas.microsoft.com/office/drawing/2014/main" xmlns="" id="{14D7CC0C-41DB-4BF2-971F-B99B122AC89C}"/>
                </a:ext>
              </a:extLst>
            </p:cNvPr>
            <p:cNvSpPr/>
            <p:nvPr/>
          </p:nvSpPr>
          <p:spPr>
            <a:xfrm>
              <a:off x="5406084" y="6675824"/>
              <a:ext cx="3909469" cy="1854795"/>
            </a:xfrm>
            <a:prstGeom prst="rect">
              <a:avLst/>
            </a:prstGeom>
          </p:spPr>
          <p:style>
            <a:lnRef idx="1">
              <a:schemeClr val="accent4"/>
            </a:lnRef>
            <a:fillRef idx="2">
              <a:schemeClr val="accent4"/>
            </a:fillRef>
            <a:effectRef idx="1">
              <a:schemeClr val="accent4"/>
            </a:effectRef>
            <a:fontRef idx="minor">
              <a:schemeClr val="dk1"/>
            </a:fontRef>
          </p:style>
        </p:sp>
        <p:sp>
          <p:nvSpPr>
            <p:cNvPr id="7" name="TextBox 6">
              <a:extLst>
                <a:ext uri="{FF2B5EF4-FFF2-40B4-BE49-F238E27FC236}">
                  <a16:creationId xmlns:a16="http://schemas.microsoft.com/office/drawing/2014/main" xmlns="" id="{5A4E142D-D7A9-4C14-B1A7-D7CD5C5FDD56}"/>
                </a:ext>
              </a:extLst>
            </p:cNvPr>
            <p:cNvSpPr txBox="1"/>
            <p:nvPr/>
          </p:nvSpPr>
          <p:spPr>
            <a:xfrm>
              <a:off x="5406084" y="6675821"/>
              <a:ext cx="3909469" cy="1854795"/>
            </a:xfrm>
            <a:prstGeom prst="rect">
              <a:avLst/>
            </a:prstGeom>
            <a:solidFill>
              <a:srgbClr val="66FF99"/>
            </a:solidFill>
          </p:spPr>
          <p:style>
            <a:lnRef idx="1">
              <a:schemeClr val="accent4"/>
            </a:lnRef>
            <a:fillRef idx="2">
              <a:schemeClr val="accent4"/>
            </a:fillRef>
            <a:effectRef idx="1">
              <a:schemeClr val="accent4"/>
            </a:effectRef>
            <a:fontRef idx="minor">
              <a:schemeClr val="dk1"/>
            </a:fontRef>
          </p:style>
          <p:txBody>
            <a:bodyPr spcFirstLastPara="0" vert="horz" wrap="square" lIns="20320" tIns="20320" rIns="20320" bIns="20320" numCol="1" spcCol="1270" anchor="ctr" anchorCtr="0">
              <a:noAutofit/>
            </a:bodyPr>
            <a:lstStyle/>
            <a:p>
              <a:pPr algn="ctr" defTabSz="1422400">
                <a:lnSpc>
                  <a:spcPct val="90000"/>
                </a:lnSpc>
                <a:spcAft>
                  <a:spcPct val="35000"/>
                </a:spcAft>
              </a:pPr>
              <a:r>
                <a:rPr lang="en-US" b="1" smtClean="0">
                  <a:solidFill>
                    <a:schemeClr val="tx1"/>
                  </a:solidFill>
                  <a:latin typeface="Times New Roman" pitchFamily="18" charset="0"/>
                  <a:cs typeface="Times New Roman" pitchFamily="18" charset="0"/>
                </a:rPr>
                <a:t>Cây hoa mai</a:t>
              </a:r>
              <a:endParaRPr lang="en-US" b="1"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96826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38731" y="335280"/>
            <a:ext cx="1752600" cy="1066800"/>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Gợi ý</a:t>
            </a:r>
            <a:endParaRPr lang="en-US">
              <a:latin typeface="Times New Roman" panose="02020603050405020304" pitchFamily="18" charset="0"/>
              <a:cs typeface="Times New Roman" panose="02020603050405020304" pitchFamily="18" charset="0"/>
            </a:endParaRPr>
          </a:p>
        </p:txBody>
      </p:sp>
      <p:sp>
        <p:nvSpPr>
          <p:cNvPr id="4" name="Text Box 23"/>
          <p:cNvSpPr txBox="1">
            <a:spLocks noChangeArrowheads="1"/>
          </p:cNvSpPr>
          <p:nvPr/>
        </p:nvSpPr>
        <p:spPr bwMode="auto">
          <a:xfrm>
            <a:off x="307975" y="1752600"/>
            <a:ext cx="3978323" cy="3108543"/>
          </a:xfrm>
          <a:prstGeom prst="rect">
            <a:avLst/>
          </a:prstGeom>
          <a:solidFill>
            <a:schemeClr val="tx2">
              <a:lumMod val="60000"/>
              <a:lumOff val="40000"/>
            </a:schemeClr>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800" smtClean="0">
                <a:solidFill>
                  <a:schemeClr val="bg1"/>
                </a:solidFill>
                <a:latin typeface="Times New Roman" pitchFamily="18" charset="0"/>
                <a:cs typeface="Times New Roman" pitchFamily="18" charset="0"/>
              </a:rPr>
              <a:t>- Dẫn câu thơ hay câu hát về cây dừa</a:t>
            </a:r>
          </a:p>
          <a:p>
            <a:pPr lvl="0" algn="just"/>
            <a:r>
              <a:rPr lang="en-US" sz="2800" smtClean="0">
                <a:solidFill>
                  <a:schemeClr val="bg1"/>
                </a:solidFill>
                <a:latin typeface="Times New Roman" pitchFamily="18" charset="0"/>
                <a:cs typeface="Times New Roman" pitchFamily="18" charset="0"/>
              </a:rPr>
              <a:t>- Kỉ niệm của em với cây dừa</a:t>
            </a:r>
          </a:p>
          <a:p>
            <a:pPr lvl="0" algn="just"/>
            <a:r>
              <a:rPr lang="en-US" sz="2800" smtClean="0">
                <a:solidFill>
                  <a:schemeClr val="bg1"/>
                </a:solidFill>
                <a:latin typeface="Times New Roman" pitchFamily="18" charset="0"/>
                <a:cs typeface="Times New Roman" pitchFamily="18" charset="0"/>
              </a:rPr>
              <a:t>- Ấn tượng của em với cây dừa như thế nào?</a:t>
            </a:r>
          </a:p>
          <a:p>
            <a:pPr lvl="0" algn="just"/>
            <a:r>
              <a:rPr lang="en-US" sz="280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3" name="AutoShape 2" descr="Cây dừa và sự phát triển bền vững - Báo Đồng Khởi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Ở nơi khơi nguồn cây dừa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94195"/>
            <a:ext cx="4495800" cy="55626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xmlns="" id="{BD3A8D4A-8607-45C3-A2F0-437F44955C8D}"/>
              </a:ext>
            </a:extLst>
          </p:cNvPr>
          <p:cNvGrpSpPr/>
          <p:nvPr/>
        </p:nvGrpSpPr>
        <p:grpSpPr>
          <a:xfrm>
            <a:off x="5334000" y="6056796"/>
            <a:ext cx="3121051" cy="620252"/>
            <a:chOff x="5406084" y="6675821"/>
            <a:chExt cx="3909469" cy="1854798"/>
          </a:xfrm>
          <a:solidFill>
            <a:srgbClr val="33CC33"/>
          </a:solidFill>
          <a:scene3d>
            <a:camera prst="orthographicFront"/>
            <a:lightRig rig="flat" dir="t"/>
          </a:scene3d>
        </p:grpSpPr>
        <p:sp>
          <p:nvSpPr>
            <p:cNvPr id="7" name="Rectangle 6">
              <a:extLst>
                <a:ext uri="{FF2B5EF4-FFF2-40B4-BE49-F238E27FC236}">
                  <a16:creationId xmlns:a16="http://schemas.microsoft.com/office/drawing/2014/main" xmlns="" id="{14D7CC0C-41DB-4BF2-971F-B99B122AC89C}"/>
                </a:ext>
              </a:extLst>
            </p:cNvPr>
            <p:cNvSpPr/>
            <p:nvPr/>
          </p:nvSpPr>
          <p:spPr>
            <a:xfrm>
              <a:off x="5406084" y="6675824"/>
              <a:ext cx="3909469" cy="1854795"/>
            </a:xfrm>
            <a:prstGeom prst="rect">
              <a:avLst/>
            </a:prstGeom>
          </p:spPr>
          <p:style>
            <a:lnRef idx="1">
              <a:schemeClr val="accent4"/>
            </a:lnRef>
            <a:fillRef idx="2">
              <a:schemeClr val="accent4"/>
            </a:fillRef>
            <a:effectRef idx="1">
              <a:schemeClr val="accent4"/>
            </a:effectRef>
            <a:fontRef idx="minor">
              <a:schemeClr val="dk1"/>
            </a:fontRef>
          </p:style>
        </p:sp>
        <p:sp>
          <p:nvSpPr>
            <p:cNvPr id="8" name="TextBox 7">
              <a:extLst>
                <a:ext uri="{FF2B5EF4-FFF2-40B4-BE49-F238E27FC236}">
                  <a16:creationId xmlns:a16="http://schemas.microsoft.com/office/drawing/2014/main" xmlns="" id="{5A4E142D-D7A9-4C14-B1A7-D7CD5C5FDD56}"/>
                </a:ext>
              </a:extLst>
            </p:cNvPr>
            <p:cNvSpPr txBox="1"/>
            <p:nvPr/>
          </p:nvSpPr>
          <p:spPr>
            <a:xfrm>
              <a:off x="5406084" y="6675821"/>
              <a:ext cx="3909469" cy="1854795"/>
            </a:xfrm>
            <a:prstGeom prst="rect">
              <a:avLst/>
            </a:prstGeom>
            <a:solidFill>
              <a:srgbClr val="66FF99"/>
            </a:solidFill>
          </p:spPr>
          <p:style>
            <a:lnRef idx="1">
              <a:schemeClr val="accent4"/>
            </a:lnRef>
            <a:fillRef idx="2">
              <a:schemeClr val="accent4"/>
            </a:fillRef>
            <a:effectRef idx="1">
              <a:schemeClr val="accent4"/>
            </a:effectRef>
            <a:fontRef idx="minor">
              <a:schemeClr val="dk1"/>
            </a:fontRef>
          </p:style>
          <p:txBody>
            <a:bodyPr spcFirstLastPara="0" vert="horz" wrap="square" lIns="20320" tIns="20320" rIns="20320" bIns="20320" numCol="1" spcCol="1270" anchor="ctr" anchorCtr="0">
              <a:noAutofit/>
            </a:bodyPr>
            <a:lstStyle/>
            <a:p>
              <a:pPr algn="ctr" defTabSz="1422400">
                <a:lnSpc>
                  <a:spcPct val="90000"/>
                </a:lnSpc>
                <a:spcAft>
                  <a:spcPct val="35000"/>
                </a:spcAft>
              </a:pPr>
              <a:r>
                <a:rPr lang="en-US" b="1" smtClean="0">
                  <a:solidFill>
                    <a:schemeClr val="tx1"/>
                  </a:solidFill>
                  <a:latin typeface="Times New Roman" pitchFamily="18" charset="0"/>
                  <a:cs typeface="Times New Roman" pitchFamily="18" charset="0"/>
                </a:rPr>
                <a:t>Cây dừa</a:t>
              </a:r>
              <a:endParaRPr lang="en-US" b="1"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6571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arn(inVertical)">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ỗi buồn của những cây phượng được &amp;#39;trồng trong chậu&amp;#39;"/>
          <p:cNvPicPr>
            <a:picLocks noChangeAspect="1" noChangeArrowheads="1"/>
          </p:cNvPicPr>
          <p:nvPr/>
        </p:nvPicPr>
        <p:blipFill rotWithShape="1">
          <a:blip r:embed="rId2">
            <a:extLst>
              <a:ext uri="{28A0092B-C50C-407E-A947-70E740481C1C}">
                <a14:useLocalDpi xmlns:a14="http://schemas.microsoft.com/office/drawing/2010/main" val="0"/>
              </a:ext>
            </a:extLst>
          </a:blip>
          <a:srcRect l="5555" r="6667"/>
          <a:stretch/>
        </p:blipFill>
        <p:spPr bwMode="auto">
          <a:xfrm>
            <a:off x="5547815" y="62551"/>
            <a:ext cx="3505200" cy="1981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3"/>
          <p:cNvSpPr txBox="1">
            <a:spLocks noChangeArrowheads="1"/>
          </p:cNvSpPr>
          <p:nvPr/>
        </p:nvSpPr>
        <p:spPr bwMode="auto">
          <a:xfrm>
            <a:off x="12177" y="857038"/>
            <a:ext cx="5543002" cy="1569660"/>
          </a:xfrm>
          <a:prstGeom prst="rect">
            <a:avLst/>
          </a:prstGeom>
          <a:solidFill>
            <a:srgbClr val="FFC000"/>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400" smtClean="0">
                <a:latin typeface="Times New Roman" pitchFamily="18" charset="0"/>
                <a:cs typeface="Times New Roman" pitchFamily="18" charset="0"/>
              </a:rPr>
              <a:t>- Trong sân trường trồng những loại cây gì?</a:t>
            </a:r>
          </a:p>
          <a:p>
            <a:pPr lvl="0" algn="just"/>
            <a:r>
              <a:rPr lang="en-US" sz="2400" smtClean="0">
                <a:latin typeface="Times New Roman" pitchFamily="18" charset="0"/>
                <a:cs typeface="Times New Roman" pitchFamily="18" charset="0"/>
              </a:rPr>
              <a:t>- Cây phượng trồng ở đâu?</a:t>
            </a:r>
          </a:p>
          <a:p>
            <a:pPr lvl="0" algn="just"/>
            <a:r>
              <a:rPr lang="en-US" sz="2400" smtClean="0">
                <a:latin typeface="Times New Roman" pitchFamily="18" charset="0"/>
                <a:cs typeface="Times New Roman" pitchFamily="18" charset="0"/>
              </a:rPr>
              <a:t>- Cây được trồng bao lâu rồi? Do ai trồng?</a:t>
            </a:r>
          </a:p>
          <a:p>
            <a:pPr lvl="0" algn="just"/>
            <a:r>
              <a:rPr lang="en-US" sz="240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Text Box 23"/>
          <p:cNvSpPr txBox="1">
            <a:spLocks noChangeArrowheads="1"/>
          </p:cNvSpPr>
          <p:nvPr/>
        </p:nvSpPr>
        <p:spPr bwMode="auto">
          <a:xfrm>
            <a:off x="9625" y="2569398"/>
            <a:ext cx="5545554" cy="19389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400" smtClean="0">
                <a:solidFill>
                  <a:srgbClr val="3366FF"/>
                </a:solidFill>
                <a:latin typeface="Times New Roman" pitchFamily="18" charset="0"/>
                <a:cs typeface="Times New Roman" pitchFamily="18" charset="0"/>
              </a:rPr>
              <a:t>- Mùa xuân hoa như thế nào? Vẻ đẹp của hoa mai so với các loại hoa khác.</a:t>
            </a:r>
          </a:p>
          <a:p>
            <a:pPr lvl="0" algn="just"/>
            <a:r>
              <a:rPr lang="en-US" sz="2400" smtClean="0">
                <a:solidFill>
                  <a:srgbClr val="3366FF"/>
                </a:solidFill>
                <a:latin typeface="Times New Roman" pitchFamily="18" charset="0"/>
                <a:cs typeface="Times New Roman" pitchFamily="18" charset="0"/>
              </a:rPr>
              <a:t>- Cây mai được trồng ở đâu?</a:t>
            </a:r>
          </a:p>
          <a:p>
            <a:pPr lvl="0" algn="just"/>
            <a:r>
              <a:rPr lang="en-US" sz="2400" smtClean="0">
                <a:solidFill>
                  <a:srgbClr val="3366FF"/>
                </a:solidFill>
                <a:latin typeface="Times New Roman" pitchFamily="18" charset="0"/>
                <a:cs typeface="Times New Roman" pitchFamily="18" charset="0"/>
              </a:rPr>
              <a:t>- Cây được trồng bao lâu rồi? Do ai trồng?</a:t>
            </a:r>
          </a:p>
          <a:p>
            <a:pPr lvl="0" algn="just"/>
            <a:r>
              <a:rPr lang="en-US" sz="2400" smtClean="0">
                <a:solidFill>
                  <a:srgbClr val="3366FF"/>
                </a:solidFill>
                <a:latin typeface="Times New Roman" pitchFamily="18" charset="0"/>
                <a:cs typeface="Times New Roman" pitchFamily="18" charset="0"/>
              </a:rPr>
              <a:t>….</a:t>
            </a:r>
            <a:endParaRPr lang="en-US" sz="2400" dirty="0">
              <a:solidFill>
                <a:srgbClr val="3366FF"/>
              </a:solidFill>
              <a:latin typeface="Times New Roman" pitchFamily="18" charset="0"/>
              <a:cs typeface="Times New Roman" pitchFamily="18" charset="0"/>
            </a:endParaRPr>
          </a:p>
        </p:txBody>
      </p:sp>
      <p:pic>
        <p:nvPicPr>
          <p:cNvPr id="8" name="Picture 2" descr="Cây Mai Vàng Yên Tử 4 - Chuyên thiết kế, thi công cảnh quan, tiểu cảnh, sân  vườn tại Tp.H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815" y="2144971"/>
            <a:ext cx="3518848" cy="21418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3"/>
          <p:cNvSpPr txBox="1">
            <a:spLocks noChangeArrowheads="1"/>
          </p:cNvSpPr>
          <p:nvPr/>
        </p:nvSpPr>
        <p:spPr bwMode="auto">
          <a:xfrm>
            <a:off x="-20855" y="4651090"/>
            <a:ext cx="5568670" cy="1938992"/>
          </a:xfrm>
          <a:prstGeom prst="rect">
            <a:avLst/>
          </a:prstGeom>
          <a:solidFill>
            <a:schemeClr val="bg2">
              <a:lumMod val="50000"/>
            </a:schemeClr>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400" smtClean="0">
                <a:solidFill>
                  <a:schemeClr val="bg1"/>
                </a:solidFill>
                <a:latin typeface="Times New Roman" pitchFamily="18" charset="0"/>
                <a:cs typeface="Times New Roman" pitchFamily="18" charset="0"/>
              </a:rPr>
              <a:t>- Dẫn câu thơ hay câu hát về cây dừa</a:t>
            </a:r>
          </a:p>
          <a:p>
            <a:pPr lvl="0" algn="just"/>
            <a:r>
              <a:rPr lang="en-US" sz="2400" smtClean="0">
                <a:solidFill>
                  <a:schemeClr val="bg1"/>
                </a:solidFill>
                <a:latin typeface="Times New Roman" pitchFamily="18" charset="0"/>
                <a:cs typeface="Times New Roman" pitchFamily="18" charset="0"/>
              </a:rPr>
              <a:t>- Kỉ niệm của em với cây dừa</a:t>
            </a:r>
          </a:p>
          <a:p>
            <a:pPr lvl="0" algn="just"/>
            <a:r>
              <a:rPr lang="en-US" sz="2400" smtClean="0">
                <a:solidFill>
                  <a:schemeClr val="bg1"/>
                </a:solidFill>
                <a:latin typeface="Times New Roman" pitchFamily="18" charset="0"/>
                <a:cs typeface="Times New Roman" pitchFamily="18" charset="0"/>
              </a:rPr>
              <a:t>- Ấn tượng của em với cây dừa như thế nào?</a:t>
            </a:r>
          </a:p>
          <a:p>
            <a:pPr lvl="0" algn="just"/>
            <a:r>
              <a:rPr lang="en-US" sz="240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pic>
        <p:nvPicPr>
          <p:cNvPr id="10" name="Picture 8" descr="Ở nơi khơi nguồn cây dừa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815" y="4491546"/>
            <a:ext cx="3505200" cy="2378488"/>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10"/>
          <p:cNvSpPr/>
          <p:nvPr/>
        </p:nvSpPr>
        <p:spPr>
          <a:xfrm>
            <a:off x="0" y="32981"/>
            <a:ext cx="2325914" cy="685800"/>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Gợi ý</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4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52400" y="671155"/>
            <a:ext cx="1752600" cy="1066800"/>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cs typeface="Times New Roman" panose="02020603050405020304" pitchFamily="18" charset="0"/>
            </a:endParaRPr>
          </a:p>
        </p:txBody>
      </p:sp>
      <p:sp>
        <p:nvSpPr>
          <p:cNvPr id="3" name="Text Box 23"/>
          <p:cNvSpPr txBox="1">
            <a:spLocks noChangeArrowheads="1"/>
          </p:cNvSpPr>
          <p:nvPr/>
        </p:nvSpPr>
        <p:spPr bwMode="auto">
          <a:xfrm>
            <a:off x="167185" y="2195155"/>
            <a:ext cx="3978323" cy="3108543"/>
          </a:xfrm>
          <a:prstGeom prst="rect">
            <a:avLst/>
          </a:prstGeom>
          <a:solidFill>
            <a:schemeClr val="bg1"/>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800" smtClean="0">
                <a:latin typeface="Times New Roman" pitchFamily="18" charset="0"/>
                <a:cs typeface="Times New Roman" pitchFamily="18" charset="0"/>
              </a:rPr>
              <a:t>- Trong sân trường trồng những loại cây gì?</a:t>
            </a:r>
          </a:p>
          <a:p>
            <a:pPr lvl="0" algn="just"/>
            <a:r>
              <a:rPr lang="en-US" sz="2800" smtClean="0">
                <a:latin typeface="Times New Roman" pitchFamily="18" charset="0"/>
                <a:cs typeface="Times New Roman" pitchFamily="18" charset="0"/>
              </a:rPr>
              <a:t>- Cây phượng trồng ở đâu?</a:t>
            </a:r>
          </a:p>
          <a:p>
            <a:pPr lvl="0" algn="just"/>
            <a:r>
              <a:rPr lang="en-US" sz="2800" smtClean="0">
                <a:latin typeface="Times New Roman" pitchFamily="18" charset="0"/>
                <a:cs typeface="Times New Roman" pitchFamily="18" charset="0"/>
              </a:rPr>
              <a:t>- Cây được trồng bao lâu rồi? Do ai trồng?</a:t>
            </a:r>
          </a:p>
          <a:p>
            <a:pPr lvl="0" algn="just"/>
            <a:r>
              <a:rPr lang="en-US" sz="280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cxnSp>
        <p:nvCxnSpPr>
          <p:cNvPr id="5" name="Straight Connector 4"/>
          <p:cNvCxnSpPr/>
          <p:nvPr/>
        </p:nvCxnSpPr>
        <p:spPr>
          <a:xfrm>
            <a:off x="43434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00350" y="1676400"/>
            <a:ext cx="4572000" cy="4401205"/>
          </a:xfrm>
          <a:prstGeom prst="rect">
            <a:avLst/>
          </a:prstGeom>
          <a:solidFill>
            <a:srgbClr val="9966FF"/>
          </a:solidFill>
        </p:spPr>
        <p:txBody>
          <a:bodyPr>
            <a:spAutoFit/>
          </a:bodyPr>
          <a:lstStyle/>
          <a:p>
            <a:pPr algn="just"/>
            <a:r>
              <a:rPr lang="en-US" sz="2800" smtClean="0">
                <a:solidFill>
                  <a:srgbClr val="333333"/>
                </a:solidFill>
                <a:latin typeface="Times New Roman" panose="02020603050405020304" pitchFamily="18" charset="0"/>
                <a:cs typeface="Times New Roman" panose="02020603050405020304" pitchFamily="18" charset="0"/>
              </a:rPr>
              <a:t>     </a:t>
            </a:r>
            <a:r>
              <a:rPr lang="vi-VN" sz="2800" smtClean="0">
                <a:solidFill>
                  <a:schemeClr val="bg1"/>
                </a:solidFill>
                <a:latin typeface="Times New Roman" panose="02020603050405020304" pitchFamily="18" charset="0"/>
                <a:cs typeface="Times New Roman" panose="02020603050405020304" pitchFamily="18" charset="0"/>
              </a:rPr>
              <a:t>Sân </a:t>
            </a:r>
            <a:r>
              <a:rPr lang="vi-VN" sz="2800">
                <a:solidFill>
                  <a:schemeClr val="bg1"/>
                </a:solidFill>
                <a:latin typeface="Times New Roman" panose="02020603050405020304" pitchFamily="18" charset="0"/>
                <a:cs typeface="Times New Roman" panose="02020603050405020304" pitchFamily="18" charset="0"/>
              </a:rPr>
              <a:t>trường em trồng rất nhiều loại cây cho bóng mát. Chúng đứng thành hàng thẳng tắp, xòe tán rộng che bóng mát khắp cả sân trường. Nhưng có lẽ gốc cây thu hút lũ trẻ chúng tôi nhiều nhất vẫn là cây phượng già ở giữa sân trường</a:t>
            </a:r>
            <a:r>
              <a:rPr lang="vi-VN" sz="2800" smtClean="0">
                <a:solidFill>
                  <a:schemeClr val="bg1"/>
                </a:solidFill>
                <a:latin typeface="Times New Roman" panose="02020603050405020304" pitchFamily="18" charset="0"/>
                <a:cs typeface="Times New Roman" panose="02020603050405020304" pitchFamily="18" charset="0"/>
              </a:rPr>
              <a:t>.</a:t>
            </a:r>
            <a:r>
              <a:rPr lang="en-US" sz="2800" smtClean="0">
                <a:solidFill>
                  <a:schemeClr val="bg1"/>
                </a:solidFill>
                <a:latin typeface="Times New Roman" panose="02020603050405020304" pitchFamily="18" charset="0"/>
                <a:cs typeface="Times New Roman" panose="02020603050405020304" pitchFamily="18" charset="0"/>
              </a:rPr>
              <a:t> Cây được trồng khi nào em cũng không biết nữa.</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7" name="Text Box 23"/>
          <p:cNvSpPr txBox="1">
            <a:spLocks noChangeArrowheads="1"/>
          </p:cNvSpPr>
          <p:nvPr/>
        </p:nvSpPr>
        <p:spPr bwMode="auto">
          <a:xfrm>
            <a:off x="4490114" y="250448"/>
            <a:ext cx="4592472" cy="954107"/>
          </a:xfrm>
          <a:prstGeom prst="rect">
            <a:avLst/>
          </a:prstGeom>
          <a:solidFill>
            <a:schemeClr val="bg1"/>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800" smtClean="0">
                <a:latin typeface="Times New Roman" pitchFamily="18" charset="0"/>
                <a:cs typeface="Times New Roman" pitchFamily="18" charset="0"/>
              </a:rPr>
              <a:t>- Mở bài gián tiếp  giới thiệu cây phượng: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460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39219" y="381000"/>
            <a:ext cx="1752600" cy="1066800"/>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43434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56078" y="2559278"/>
            <a:ext cx="4572000" cy="3108543"/>
          </a:xfrm>
          <a:prstGeom prst="rect">
            <a:avLst/>
          </a:prstGeom>
          <a:solidFill>
            <a:srgbClr val="666633"/>
          </a:solidFill>
        </p:spPr>
        <p:txBody>
          <a:bodyPr>
            <a:spAutoFit/>
          </a:bodyPr>
          <a:lstStyle/>
          <a:p>
            <a:pPr algn="just"/>
            <a:r>
              <a:rPr lang="en-US" sz="2800" smtClean="0">
                <a:solidFill>
                  <a:schemeClr val="bg1"/>
                </a:solidFill>
                <a:latin typeface="Times New Roman" panose="02020603050405020304" pitchFamily="18" charset="0"/>
                <a:cs typeface="Times New Roman" panose="02020603050405020304" pitchFamily="18" charset="0"/>
              </a:rPr>
              <a:t>     Trước sân</a:t>
            </a:r>
            <a:r>
              <a:rPr lang="vi-VN" sz="2800" smtClean="0">
                <a:solidFill>
                  <a:schemeClr val="bg1"/>
                </a:solidFill>
                <a:latin typeface="Times New Roman" panose="02020603050405020304" pitchFamily="18" charset="0"/>
                <a:cs typeface="Times New Roman" panose="02020603050405020304" pitchFamily="18" charset="0"/>
              </a:rPr>
              <a:t> nhà </a:t>
            </a:r>
            <a:r>
              <a:rPr lang="vi-VN" sz="2800">
                <a:solidFill>
                  <a:schemeClr val="bg1"/>
                </a:solidFill>
                <a:latin typeface="Times New Roman" panose="02020603050405020304" pitchFamily="18" charset="0"/>
                <a:cs typeface="Times New Roman" panose="02020603050405020304" pitchFamily="18" charset="0"/>
              </a:rPr>
              <a:t>em có nhiều loại cây </a:t>
            </a:r>
            <a:r>
              <a:rPr lang="en-US" sz="2800" smtClean="0">
                <a:solidFill>
                  <a:schemeClr val="bg1"/>
                </a:solidFill>
                <a:latin typeface="Times New Roman" panose="02020603050405020304" pitchFamily="18" charset="0"/>
                <a:cs typeface="Times New Roman" panose="02020603050405020304" pitchFamily="18" charset="0"/>
              </a:rPr>
              <a:t>hoa</a:t>
            </a:r>
            <a:r>
              <a:rPr lang="vi-VN" sz="2800" smtClean="0">
                <a:solidFill>
                  <a:schemeClr val="bg1"/>
                </a:solidFill>
                <a:latin typeface="Times New Roman" panose="02020603050405020304" pitchFamily="18" charset="0"/>
                <a:cs typeface="Times New Roman" panose="02020603050405020304" pitchFamily="18" charset="0"/>
              </a:rPr>
              <a:t>. </a:t>
            </a:r>
            <a:r>
              <a:rPr lang="vi-VN" sz="2800">
                <a:solidFill>
                  <a:schemeClr val="bg1"/>
                </a:solidFill>
                <a:latin typeface="Times New Roman" panose="02020603050405020304" pitchFamily="18" charset="0"/>
                <a:cs typeface="Times New Roman" panose="02020603050405020304" pitchFamily="18" charset="0"/>
              </a:rPr>
              <a:t>Nào là </a:t>
            </a:r>
            <a:r>
              <a:rPr lang="en-US" sz="2800" smtClean="0">
                <a:solidFill>
                  <a:schemeClr val="bg1"/>
                </a:solidFill>
                <a:latin typeface="Times New Roman" panose="02020603050405020304" pitchFamily="18" charset="0"/>
                <a:cs typeface="Times New Roman" panose="02020603050405020304" pitchFamily="18" charset="0"/>
              </a:rPr>
              <a:t>hoa hồng</a:t>
            </a:r>
            <a:r>
              <a:rPr lang="vi-VN" sz="2800" smtClean="0">
                <a:solidFill>
                  <a:schemeClr val="bg1"/>
                </a:solidFill>
                <a:latin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cs typeface="Times New Roman" panose="02020603050405020304" pitchFamily="18" charset="0"/>
              </a:rPr>
              <a:t>hoa, hoa cúc, hoa lan,</a:t>
            </a:r>
            <a:r>
              <a:rPr lang="vi-VN" sz="2800" smtClean="0">
                <a:solidFill>
                  <a:schemeClr val="bg1"/>
                </a:solidFill>
                <a:latin typeface="Times New Roman" panose="02020603050405020304" pitchFamily="18" charset="0"/>
                <a:cs typeface="Times New Roman" panose="02020603050405020304" pitchFamily="18" charset="0"/>
              </a:rPr>
              <a:t>.... </a:t>
            </a:r>
            <a:r>
              <a:rPr lang="vi-VN" sz="2800">
                <a:solidFill>
                  <a:schemeClr val="bg1"/>
                </a:solidFill>
                <a:latin typeface="Times New Roman" panose="02020603050405020304" pitchFamily="18" charset="0"/>
                <a:cs typeface="Times New Roman" panose="02020603050405020304" pitchFamily="18" charset="0"/>
              </a:rPr>
              <a:t>Nhưng mọi người đều khen cây mai có </a:t>
            </a:r>
            <a:r>
              <a:rPr lang="en-US" sz="2800" smtClean="0">
                <a:solidFill>
                  <a:schemeClr val="bg1"/>
                </a:solidFill>
                <a:latin typeface="Times New Roman" panose="02020603050405020304" pitchFamily="18" charset="0"/>
                <a:cs typeface="Times New Roman" panose="02020603050405020304" pitchFamily="18" charset="0"/>
              </a:rPr>
              <a:t>là đẹp nhất</a:t>
            </a:r>
            <a:r>
              <a:rPr lang="vi-VN" sz="2800" smtClean="0">
                <a:solidFill>
                  <a:schemeClr val="bg1"/>
                </a:solidFill>
                <a:latin typeface="Times New Roman" panose="02020603050405020304" pitchFamily="18" charset="0"/>
                <a:cs typeface="Times New Roman" panose="02020603050405020304" pitchFamily="18" charset="0"/>
              </a:rPr>
              <a:t>. Đó </a:t>
            </a:r>
            <a:r>
              <a:rPr lang="vi-VN" sz="2800">
                <a:solidFill>
                  <a:schemeClr val="bg1"/>
                </a:solidFill>
                <a:latin typeface="Times New Roman" panose="02020603050405020304" pitchFamily="18" charset="0"/>
                <a:cs typeface="Times New Roman" panose="02020603050405020304" pitchFamily="18" charset="0"/>
              </a:rPr>
              <a:t>là cây mai nội em trồng đã hơn sáu, bảy mươi năm nay.</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7" name="Text Box 23"/>
          <p:cNvSpPr txBox="1">
            <a:spLocks noChangeArrowheads="1"/>
          </p:cNvSpPr>
          <p:nvPr/>
        </p:nvSpPr>
        <p:spPr bwMode="auto">
          <a:xfrm>
            <a:off x="4500350" y="1143000"/>
            <a:ext cx="4592472" cy="954107"/>
          </a:xfrm>
          <a:prstGeom prst="rect">
            <a:avLst/>
          </a:prstGeom>
          <a:solidFill>
            <a:schemeClr val="bg1"/>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800" smtClean="0">
                <a:latin typeface="Times New Roman" pitchFamily="18" charset="0"/>
                <a:cs typeface="Times New Roman" pitchFamily="18" charset="0"/>
              </a:rPr>
              <a:t>- Mở bài gián tiếp  giới thiệu cây mai:</a:t>
            </a:r>
            <a:endParaRPr lang="en-US" sz="2800" dirty="0">
              <a:latin typeface="Times New Roman" pitchFamily="18" charset="0"/>
              <a:cs typeface="Times New Roman" pitchFamily="18" charset="0"/>
            </a:endParaRPr>
          </a:p>
        </p:txBody>
      </p:sp>
      <p:sp>
        <p:nvSpPr>
          <p:cNvPr id="8" name="Text Box 23"/>
          <p:cNvSpPr txBox="1">
            <a:spLocks noChangeArrowheads="1"/>
          </p:cNvSpPr>
          <p:nvPr/>
        </p:nvSpPr>
        <p:spPr bwMode="auto">
          <a:xfrm>
            <a:off x="154004" y="1905000"/>
            <a:ext cx="3978323" cy="3970318"/>
          </a:xfrm>
          <a:prstGeom prst="rect">
            <a:avLst/>
          </a:prstGeom>
          <a:solidFill>
            <a:srgbClr val="CC9900"/>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800" smtClean="0">
                <a:solidFill>
                  <a:schemeClr val="bg1"/>
                </a:solidFill>
                <a:latin typeface="Times New Roman" pitchFamily="18" charset="0"/>
                <a:cs typeface="Times New Roman" pitchFamily="18" charset="0"/>
              </a:rPr>
              <a:t>- Trước sân nhà em trồng cây như thế nào? Vẻ đẹp của hoa mai so với các loại hoa khác.</a:t>
            </a:r>
          </a:p>
          <a:p>
            <a:pPr lvl="0" algn="just"/>
            <a:r>
              <a:rPr lang="en-US" sz="2800" smtClean="0">
                <a:solidFill>
                  <a:schemeClr val="bg1"/>
                </a:solidFill>
                <a:latin typeface="Times New Roman" pitchFamily="18" charset="0"/>
                <a:cs typeface="Times New Roman" pitchFamily="18" charset="0"/>
              </a:rPr>
              <a:t>- Cây mai được trồng ở đâu?</a:t>
            </a:r>
          </a:p>
          <a:p>
            <a:pPr lvl="0" algn="just"/>
            <a:r>
              <a:rPr lang="en-US" sz="2800" smtClean="0">
                <a:solidFill>
                  <a:schemeClr val="bg1"/>
                </a:solidFill>
                <a:latin typeface="Times New Roman" pitchFamily="18" charset="0"/>
                <a:cs typeface="Times New Roman" pitchFamily="18" charset="0"/>
              </a:rPr>
              <a:t>- Cây được trồng bao lâu rồi? Do ai trồng?</a:t>
            </a:r>
          </a:p>
          <a:p>
            <a:pPr lvl="0" algn="just"/>
            <a:r>
              <a:rPr lang="en-US" sz="280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314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800" y="692259"/>
            <a:ext cx="1752600" cy="1066800"/>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43434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76466" y="1759059"/>
            <a:ext cx="4572000" cy="3970318"/>
          </a:xfrm>
          <a:prstGeom prst="rect">
            <a:avLst/>
          </a:prstGeom>
          <a:solidFill>
            <a:schemeClr val="tx2">
              <a:lumMod val="40000"/>
              <a:lumOff val="60000"/>
            </a:schemeClr>
          </a:solidFill>
        </p:spPr>
        <p:txBody>
          <a:bodyPr>
            <a:spAutoFit/>
          </a:bodyPr>
          <a:lstStyle/>
          <a:p>
            <a:pPr algn="just"/>
            <a:r>
              <a:rPr lang="en-US" sz="2800" smtClean="0">
                <a:solidFill>
                  <a:schemeClr val="bg1"/>
                </a:solidFill>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C</a:t>
            </a:r>
            <a:r>
              <a:rPr lang="vi-VN" sz="2800" smtClean="0">
                <a:latin typeface="Times New Roman" panose="02020603050405020304" pitchFamily="18" charset="0"/>
                <a:cs typeface="Times New Roman" panose="02020603050405020304" pitchFamily="18" charset="0"/>
              </a:rPr>
              <a:t>ứ </a:t>
            </a:r>
            <a:r>
              <a:rPr lang="vi-VN" sz="2800">
                <a:latin typeface="Times New Roman" panose="02020603050405020304" pitchFamily="18" charset="0"/>
                <a:cs typeface="Times New Roman" panose="02020603050405020304" pitchFamily="18" charset="0"/>
              </a:rPr>
              <a:t>mỗi lần về quê ngoại chơi, tôi lại thích đi dọc theo hàng dừa dạo mát. </a:t>
            </a:r>
            <a:r>
              <a:rPr lang="vi-VN" sz="2800" smtClean="0">
                <a:latin typeface="Times New Roman" panose="02020603050405020304" pitchFamily="18" charset="0"/>
                <a:cs typeface="Times New Roman" panose="02020603050405020304" pitchFamily="18" charset="0"/>
              </a:rPr>
              <a:t>Những </a:t>
            </a:r>
            <a:r>
              <a:rPr lang="vi-VN" sz="2800">
                <a:latin typeface="Times New Roman" panose="02020603050405020304" pitchFamily="18" charset="0"/>
                <a:cs typeface="Times New Roman" panose="02020603050405020304" pitchFamily="18" charset="0"/>
              </a:rPr>
              <a:t>trưa hè mà ngồi ở dưới gốc dừa, tận hưởng những cơn gió thoảng qua, nghe rừng dừa rung lên những bản nhạc không lời, lúc trầm, lúc bổng thì thật là thú vị.</a:t>
            </a:r>
            <a:endParaRPr lang="en-US" sz="2800">
              <a:latin typeface="Times New Roman" panose="02020603050405020304" pitchFamily="18" charset="0"/>
              <a:cs typeface="Times New Roman" panose="02020603050405020304" pitchFamily="18" charset="0"/>
            </a:endParaRPr>
          </a:p>
        </p:txBody>
      </p:sp>
      <p:sp>
        <p:nvSpPr>
          <p:cNvPr id="7" name="Text Box 23"/>
          <p:cNvSpPr txBox="1">
            <a:spLocks noChangeArrowheads="1"/>
          </p:cNvSpPr>
          <p:nvPr/>
        </p:nvSpPr>
        <p:spPr bwMode="auto">
          <a:xfrm>
            <a:off x="4500350" y="533400"/>
            <a:ext cx="4592472" cy="954107"/>
          </a:xfrm>
          <a:prstGeom prst="rect">
            <a:avLst/>
          </a:prstGeom>
          <a:solidFill>
            <a:schemeClr val="bg1"/>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800" smtClean="0">
                <a:latin typeface="Times New Roman" pitchFamily="18" charset="0"/>
                <a:cs typeface="Times New Roman" pitchFamily="18" charset="0"/>
              </a:rPr>
              <a:t>- Mở bài gián tiếp  giới thiệu cây dừa:</a:t>
            </a:r>
            <a:endParaRPr lang="en-US" sz="2800" dirty="0">
              <a:latin typeface="Times New Roman" pitchFamily="18" charset="0"/>
              <a:cs typeface="Times New Roman" pitchFamily="18" charset="0"/>
            </a:endParaRPr>
          </a:p>
        </p:txBody>
      </p:sp>
      <p:sp>
        <p:nvSpPr>
          <p:cNvPr id="9" name="Text Box 23"/>
          <p:cNvSpPr txBox="1">
            <a:spLocks noChangeArrowheads="1"/>
          </p:cNvSpPr>
          <p:nvPr/>
        </p:nvSpPr>
        <p:spPr bwMode="auto">
          <a:xfrm>
            <a:off x="208128" y="2559278"/>
            <a:ext cx="3978323" cy="2246769"/>
          </a:xfrm>
          <a:prstGeom prst="rect">
            <a:avLst/>
          </a:prstGeom>
          <a:solidFill>
            <a:schemeClr val="tx2">
              <a:lumMod val="20000"/>
              <a:lumOff val="80000"/>
            </a:schemeClr>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800" smtClean="0">
                <a:latin typeface="Times New Roman" pitchFamily="18" charset="0"/>
                <a:cs typeface="Times New Roman" pitchFamily="18" charset="0"/>
              </a:rPr>
              <a:t>- Kỉ niệm của em với cây dừa</a:t>
            </a:r>
          </a:p>
          <a:p>
            <a:pPr lvl="0" algn="just"/>
            <a:r>
              <a:rPr lang="en-US" sz="2800" smtClean="0">
                <a:latin typeface="Times New Roman" pitchFamily="18" charset="0"/>
                <a:cs typeface="Times New Roman" pitchFamily="18" charset="0"/>
              </a:rPr>
              <a:t>- Ấn tượng của em với cây dừa như thế nào?</a:t>
            </a:r>
          </a:p>
          <a:p>
            <a:pPr lvl="0" algn="just"/>
            <a:r>
              <a:rPr lang="en-US" sz="280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5017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p:cNvSpPr/>
          <p:nvPr/>
        </p:nvSpPr>
        <p:spPr>
          <a:xfrm>
            <a:off x="445827" y="2471885"/>
            <a:ext cx="3041217" cy="523220"/>
          </a:xfrm>
          <a:prstGeom prst="rect">
            <a:avLst/>
          </a:prstGeom>
          <a:solidFill>
            <a:schemeClr val="tx2">
              <a:lumMod val="40000"/>
              <a:lumOff val="60000"/>
            </a:schemeClr>
          </a:solidFill>
        </p:spPr>
        <p:txBody>
          <a:bodyPr wrap="none">
            <a:spAutoFit/>
          </a:bodyPr>
          <a:lstStyle/>
          <a:p>
            <a:pPr eaLnBrk="1" hangingPunct="1">
              <a:spcBef>
                <a:spcPct val="50000"/>
              </a:spcBef>
              <a:buFontTx/>
              <a:buAutoNum type="alphaLcParenR"/>
            </a:pPr>
            <a:r>
              <a:rPr lang="en-US" altLang="en-US" sz="2800" smtClean="0">
                <a:latin typeface="Times New Roman" panose="02020603050405020304" pitchFamily="18" charset="0"/>
                <a:cs typeface="Times New Roman" panose="02020603050405020304" pitchFamily="18" charset="0"/>
              </a:rPr>
              <a:t> Cây </a:t>
            </a:r>
            <a:r>
              <a:rPr lang="en-US" altLang="en-US" sz="2800">
                <a:latin typeface="Times New Roman" panose="02020603050405020304" pitchFamily="18" charset="0"/>
                <a:cs typeface="Times New Roman" panose="02020603050405020304" pitchFamily="18" charset="0"/>
              </a:rPr>
              <a:t>đó là cây gì?</a:t>
            </a:r>
          </a:p>
        </p:txBody>
      </p:sp>
      <p:sp>
        <p:nvSpPr>
          <p:cNvPr id="4" name="Rectangle 3"/>
          <p:cNvSpPr/>
          <p:nvPr/>
        </p:nvSpPr>
        <p:spPr>
          <a:xfrm>
            <a:off x="457200" y="3150792"/>
            <a:ext cx="4572000" cy="523220"/>
          </a:xfrm>
          <a:prstGeom prst="rect">
            <a:avLst/>
          </a:prstGeom>
          <a:solidFill>
            <a:schemeClr val="tx2">
              <a:lumMod val="40000"/>
              <a:lumOff val="60000"/>
            </a:schemeClr>
          </a:solidFill>
        </p:spPr>
        <p:txBody>
          <a:bodyPr wrap="square">
            <a:spAutoFit/>
          </a:body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b) Cây đó được trồng ở đâu?</a:t>
            </a:r>
          </a:p>
        </p:txBody>
      </p:sp>
      <p:sp>
        <p:nvSpPr>
          <p:cNvPr id="5" name="Rectangle 4"/>
          <p:cNvSpPr/>
          <p:nvPr/>
        </p:nvSpPr>
        <p:spPr>
          <a:xfrm>
            <a:off x="457200" y="3793775"/>
            <a:ext cx="6781799" cy="954107"/>
          </a:xfrm>
          <a:prstGeom prst="rect">
            <a:avLst/>
          </a:prstGeom>
          <a:solidFill>
            <a:schemeClr val="tx2">
              <a:lumMod val="40000"/>
              <a:lumOff val="60000"/>
            </a:schemeClr>
          </a:solidFill>
        </p:spPr>
        <p:txBody>
          <a:bodyPr wrap="square">
            <a:spAutoFit/>
          </a:bodyPr>
          <a:lstStyle/>
          <a:p>
            <a:pPr algn="just" eaLnBrk="1" hangingPunct="1">
              <a:spcBef>
                <a:spcPct val="50000"/>
              </a:spcBef>
              <a:buFontTx/>
              <a:buNone/>
            </a:pPr>
            <a:r>
              <a:rPr lang="en-US" altLang="en-US" sz="2800" smtClean="0">
                <a:latin typeface="Times New Roman" panose="02020603050405020304" pitchFamily="18" charset="0"/>
                <a:cs typeface="Times New Roman" panose="02020603050405020304" pitchFamily="18" charset="0"/>
              </a:rPr>
              <a:t>c) Cây </a:t>
            </a:r>
            <a:r>
              <a:rPr lang="en-US" altLang="en-US" sz="2800">
                <a:latin typeface="Times New Roman" panose="02020603050405020304" pitchFamily="18" charset="0"/>
                <a:cs typeface="Times New Roman" panose="02020603050405020304" pitchFamily="18" charset="0"/>
              </a:rPr>
              <a:t>đó do ai trồng? Trồng vào dịp nào? (hoặc: do ai mua? mua vào dịp nào?</a:t>
            </a:r>
          </a:p>
        </p:txBody>
      </p:sp>
      <p:sp>
        <p:nvSpPr>
          <p:cNvPr id="6" name="Rectangle 5"/>
          <p:cNvSpPr/>
          <p:nvPr/>
        </p:nvSpPr>
        <p:spPr>
          <a:xfrm>
            <a:off x="457200" y="4871072"/>
            <a:ext cx="8447963" cy="523220"/>
          </a:xfrm>
          <a:prstGeom prst="rect">
            <a:avLst/>
          </a:prstGeom>
          <a:solidFill>
            <a:schemeClr val="tx2">
              <a:lumMod val="40000"/>
              <a:lumOff val="60000"/>
            </a:schemeClr>
          </a:solidFill>
        </p:spPr>
        <p:txBody>
          <a:bodyPr wrap="square">
            <a:spAutoFit/>
          </a:bodyPr>
          <a:lstStyle/>
          <a:p>
            <a:pPr algn="just"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d) Ấn tượng chung của em khi nhìn cây đó như thế nào?</a:t>
            </a:r>
          </a:p>
        </p:txBody>
      </p:sp>
      <p:sp>
        <p:nvSpPr>
          <p:cNvPr id="9" name="Rounded Rectangle 8"/>
          <p:cNvSpPr/>
          <p:nvPr/>
        </p:nvSpPr>
        <p:spPr>
          <a:xfrm>
            <a:off x="228600" y="457200"/>
            <a:ext cx="8534400" cy="68701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en-US" altLang="en-US" sz="2800" smtClean="0">
                <a:solidFill>
                  <a:schemeClr val="bg1"/>
                </a:solidFill>
                <a:latin typeface="Times New Roman" panose="02020603050405020304" pitchFamily="18" charset="0"/>
                <a:cs typeface="Times New Roman" panose="02020603050405020304" pitchFamily="18" charset="0"/>
              </a:rPr>
              <a:t>    3. Quan sát một cây và cho biết</a:t>
            </a:r>
            <a:endParaRPr lang="en-US" altLang="en-US" sz="28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oa Bàng Nở Vào Mùa Nào ? Tháng Mấy? Vẻ Đẹp Mùa Hoa Ban Đỏ,Trắ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0"/>
            <a:ext cx="4419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ây xoài - Hướng dẫn trồng và chăm sóc cây xanh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1" y="-143634"/>
            <a:ext cx="4624939" cy="32744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án Cây Bưởi tại Bắc Ninh, Bắc Giang, Hà Nội - Cây xanh Đất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1" y="3211831"/>
            <a:ext cx="4624939" cy="36461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11831"/>
            <a:ext cx="4419600" cy="3646169"/>
          </a:xfrm>
          <a:prstGeom prst="rect">
            <a:avLst/>
          </a:prstGeom>
        </p:spPr>
      </p:pic>
      <p:grpSp>
        <p:nvGrpSpPr>
          <p:cNvPr id="9" name="Group 8">
            <a:extLst>
              <a:ext uri="{FF2B5EF4-FFF2-40B4-BE49-F238E27FC236}">
                <a16:creationId xmlns:a16="http://schemas.microsoft.com/office/drawing/2014/main" xmlns="" id="{BD3A8D4A-8607-45C3-A2F0-437F44955C8D}"/>
              </a:ext>
            </a:extLst>
          </p:cNvPr>
          <p:cNvGrpSpPr/>
          <p:nvPr/>
        </p:nvGrpSpPr>
        <p:grpSpPr>
          <a:xfrm>
            <a:off x="2680205" y="2566312"/>
            <a:ext cx="1967995" cy="620252"/>
            <a:chOff x="5406084" y="6675821"/>
            <a:chExt cx="3909469" cy="1854798"/>
          </a:xfrm>
          <a:solidFill>
            <a:srgbClr val="33CC33"/>
          </a:solidFill>
          <a:scene3d>
            <a:camera prst="orthographicFront"/>
            <a:lightRig rig="flat" dir="t"/>
          </a:scene3d>
        </p:grpSpPr>
        <p:sp>
          <p:nvSpPr>
            <p:cNvPr id="10" name="Rectangle 9">
              <a:extLst>
                <a:ext uri="{FF2B5EF4-FFF2-40B4-BE49-F238E27FC236}">
                  <a16:creationId xmlns:a16="http://schemas.microsoft.com/office/drawing/2014/main" xmlns="" id="{14D7CC0C-41DB-4BF2-971F-B99B122AC89C}"/>
                </a:ext>
              </a:extLst>
            </p:cNvPr>
            <p:cNvSpPr/>
            <p:nvPr/>
          </p:nvSpPr>
          <p:spPr>
            <a:xfrm>
              <a:off x="5406084" y="6675824"/>
              <a:ext cx="3909469" cy="1854795"/>
            </a:xfrm>
            <a:prstGeom prst="rect">
              <a:avLst/>
            </a:prstGeom>
          </p:spPr>
          <p:style>
            <a:lnRef idx="1">
              <a:schemeClr val="accent4"/>
            </a:lnRef>
            <a:fillRef idx="2">
              <a:schemeClr val="accent4"/>
            </a:fillRef>
            <a:effectRef idx="1">
              <a:schemeClr val="accent4"/>
            </a:effectRef>
            <a:fontRef idx="minor">
              <a:schemeClr val="dk1"/>
            </a:fontRef>
          </p:style>
        </p:sp>
        <p:sp>
          <p:nvSpPr>
            <p:cNvPr id="11" name="TextBox 10">
              <a:extLst>
                <a:ext uri="{FF2B5EF4-FFF2-40B4-BE49-F238E27FC236}">
                  <a16:creationId xmlns:a16="http://schemas.microsoft.com/office/drawing/2014/main" xmlns="" id="{5A4E142D-D7A9-4C14-B1A7-D7CD5C5FDD56}"/>
                </a:ext>
              </a:extLst>
            </p:cNvPr>
            <p:cNvSpPr txBox="1"/>
            <p:nvPr/>
          </p:nvSpPr>
          <p:spPr>
            <a:xfrm>
              <a:off x="5406086" y="6675821"/>
              <a:ext cx="3909467" cy="1854795"/>
            </a:xfrm>
            <a:prstGeom prst="rect">
              <a:avLst/>
            </a:prstGeom>
            <a:solidFill>
              <a:srgbClr val="66FF99"/>
            </a:solidFill>
          </p:spPr>
          <p:style>
            <a:lnRef idx="1">
              <a:schemeClr val="accent4"/>
            </a:lnRef>
            <a:fillRef idx="2">
              <a:schemeClr val="accent4"/>
            </a:fillRef>
            <a:effectRef idx="1">
              <a:schemeClr val="accent4"/>
            </a:effectRef>
            <a:fontRef idx="minor">
              <a:schemeClr val="dk1"/>
            </a:fontRef>
          </p:style>
          <p:txBody>
            <a:bodyPr spcFirstLastPara="0" vert="horz" wrap="square" lIns="20320" tIns="20320" rIns="20320" bIns="20320" numCol="1" spcCol="1270" anchor="ctr" anchorCtr="0">
              <a:noAutofit/>
            </a:bodyPr>
            <a:lstStyle/>
            <a:p>
              <a:pPr algn="ctr" defTabSz="1422400">
                <a:lnSpc>
                  <a:spcPct val="90000"/>
                </a:lnSpc>
                <a:spcAft>
                  <a:spcPct val="35000"/>
                </a:spcAft>
              </a:pPr>
              <a:r>
                <a:rPr lang="en-US" b="1" smtClean="0">
                  <a:solidFill>
                    <a:schemeClr val="tx1"/>
                  </a:solidFill>
                  <a:latin typeface="Times New Roman" pitchFamily="18" charset="0"/>
                  <a:cs typeface="Times New Roman" pitchFamily="18" charset="0"/>
                </a:rPr>
                <a:t>Cây xoài</a:t>
              </a:r>
              <a:endParaRPr lang="en-US" b="1" dirty="0">
                <a:solidFill>
                  <a:schemeClr val="tx1"/>
                </a:solidFill>
                <a:latin typeface="Times New Roman" pitchFamily="18" charset="0"/>
                <a:cs typeface="Times New Roman" pitchFamily="18" charset="0"/>
              </a:endParaRPr>
            </a:p>
          </p:txBody>
        </p:sp>
      </p:grpSp>
      <p:sp>
        <p:nvSpPr>
          <p:cNvPr id="12" name="TextBox 11">
            <a:extLst>
              <a:ext uri="{FF2B5EF4-FFF2-40B4-BE49-F238E27FC236}">
                <a16:creationId xmlns:a16="http://schemas.microsoft.com/office/drawing/2014/main" xmlns="" id="{5A4E142D-D7A9-4C14-B1A7-D7CD5C5FDD56}"/>
              </a:ext>
            </a:extLst>
          </p:cNvPr>
          <p:cNvSpPr txBox="1"/>
          <p:nvPr/>
        </p:nvSpPr>
        <p:spPr>
          <a:xfrm>
            <a:off x="7176006" y="2547764"/>
            <a:ext cx="1967994" cy="620251"/>
          </a:xfrm>
          <a:prstGeom prst="rect">
            <a:avLst/>
          </a:prstGeom>
          <a:solidFill>
            <a:srgbClr val="66FF99"/>
          </a:solidFill>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spcFirstLastPara="0" vert="horz" wrap="square" lIns="20320" tIns="20320" rIns="20320" bIns="20320" numCol="1" spcCol="1270" anchor="ctr" anchorCtr="0">
            <a:noAutofit/>
          </a:bodyPr>
          <a:lstStyle/>
          <a:p>
            <a:pPr algn="ctr" defTabSz="1422400">
              <a:lnSpc>
                <a:spcPct val="90000"/>
              </a:lnSpc>
              <a:spcAft>
                <a:spcPct val="35000"/>
              </a:spcAft>
            </a:pPr>
            <a:r>
              <a:rPr lang="en-US" b="1" smtClean="0">
                <a:solidFill>
                  <a:schemeClr val="tx1"/>
                </a:solidFill>
                <a:latin typeface="Times New Roman" pitchFamily="18" charset="0"/>
                <a:cs typeface="Times New Roman" pitchFamily="18" charset="0"/>
              </a:rPr>
              <a:t>Cây bàng</a:t>
            </a:r>
            <a:endParaRPr lang="en-US" b="1" dirty="0">
              <a:solidFill>
                <a:schemeClr val="tx1"/>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5A4E142D-D7A9-4C14-B1A7-D7CD5C5FDD56}"/>
              </a:ext>
            </a:extLst>
          </p:cNvPr>
          <p:cNvSpPr txBox="1"/>
          <p:nvPr/>
        </p:nvSpPr>
        <p:spPr>
          <a:xfrm>
            <a:off x="2680206" y="6237749"/>
            <a:ext cx="1967994" cy="620251"/>
          </a:xfrm>
          <a:prstGeom prst="rect">
            <a:avLst/>
          </a:prstGeom>
          <a:solidFill>
            <a:srgbClr val="66FF99"/>
          </a:solidFill>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spcFirstLastPara="0" vert="horz" wrap="square" lIns="20320" tIns="20320" rIns="20320" bIns="20320" numCol="1" spcCol="1270" anchor="ctr" anchorCtr="0">
            <a:noAutofit/>
          </a:bodyPr>
          <a:lstStyle/>
          <a:p>
            <a:pPr algn="ctr" defTabSz="1422400">
              <a:lnSpc>
                <a:spcPct val="90000"/>
              </a:lnSpc>
              <a:spcAft>
                <a:spcPct val="35000"/>
              </a:spcAft>
            </a:pPr>
            <a:r>
              <a:rPr lang="en-US" b="1" smtClean="0">
                <a:solidFill>
                  <a:schemeClr val="tx1"/>
                </a:solidFill>
                <a:latin typeface="Times New Roman" pitchFamily="18" charset="0"/>
                <a:cs typeface="Times New Roman" pitchFamily="18" charset="0"/>
              </a:rPr>
              <a:t>Cây bưởi</a:t>
            </a:r>
            <a:endParaRPr lang="en-US" b="1" dirty="0">
              <a:solidFill>
                <a:schemeClr val="tx1"/>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5A4E142D-D7A9-4C14-B1A7-D7CD5C5FDD56}"/>
              </a:ext>
            </a:extLst>
          </p:cNvPr>
          <p:cNvSpPr txBox="1"/>
          <p:nvPr/>
        </p:nvSpPr>
        <p:spPr>
          <a:xfrm>
            <a:off x="7176006" y="6230819"/>
            <a:ext cx="1967994" cy="620251"/>
          </a:xfrm>
          <a:prstGeom prst="rect">
            <a:avLst/>
          </a:prstGeom>
          <a:solidFill>
            <a:srgbClr val="66FF99"/>
          </a:solidFill>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spcFirstLastPara="0" vert="horz" wrap="square" lIns="20320" tIns="20320" rIns="20320" bIns="20320" numCol="1" spcCol="1270" anchor="ctr" anchorCtr="0">
            <a:noAutofit/>
          </a:bodyPr>
          <a:lstStyle/>
          <a:p>
            <a:pPr algn="ctr" defTabSz="1422400">
              <a:lnSpc>
                <a:spcPct val="90000"/>
              </a:lnSpc>
              <a:spcAft>
                <a:spcPct val="35000"/>
              </a:spcAft>
            </a:pPr>
            <a:r>
              <a:rPr lang="en-US" b="1" smtClean="0">
                <a:solidFill>
                  <a:schemeClr val="tx1"/>
                </a:solidFill>
                <a:latin typeface="Times New Roman" pitchFamily="18" charset="0"/>
                <a:cs typeface="Times New Roman" pitchFamily="18" charset="0"/>
              </a:rPr>
              <a:t>Cây hoa lan</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5941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3048000" y="2438400"/>
            <a:ext cx="3810000" cy="523220"/>
          </a:xfrm>
          <a:prstGeom prst="rect">
            <a:avLst/>
          </a:prstGeom>
          <a:solidFill>
            <a:srgbClr val="FFCCFF"/>
          </a:solidFill>
          <a:ln>
            <a:noFill/>
          </a:ln>
          <a:extLst/>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50000"/>
              </a:spcBef>
              <a:buNone/>
            </a:pPr>
            <a:r>
              <a:rPr lang="en-US" altLang="en-US" sz="2800" smtClean="0">
                <a:latin typeface="Times New Roman" panose="02020603050405020304" pitchFamily="18" charset="0"/>
                <a:cs typeface="Times New Roman" panose="02020603050405020304" pitchFamily="18" charset="0"/>
              </a:rPr>
              <a:t>a) Mở </a:t>
            </a:r>
            <a:r>
              <a:rPr lang="en-US" altLang="en-US" sz="2800">
                <a:latin typeface="Times New Roman" panose="02020603050405020304" pitchFamily="18" charset="0"/>
                <a:cs typeface="Times New Roman" panose="02020603050405020304" pitchFamily="18" charset="0"/>
              </a:rPr>
              <a:t>bài trực tiếp</a:t>
            </a:r>
          </a:p>
        </p:txBody>
      </p:sp>
      <p:sp>
        <p:nvSpPr>
          <p:cNvPr id="4" name="Rounded Rectangle 3"/>
          <p:cNvSpPr/>
          <p:nvPr/>
        </p:nvSpPr>
        <p:spPr>
          <a:xfrm>
            <a:off x="228600" y="356920"/>
            <a:ext cx="8534400" cy="10476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en-US" altLang="en-US" sz="2800" dirty="0" smtClean="0">
                <a:solidFill>
                  <a:schemeClr val="bg1"/>
                </a:solidFill>
                <a:latin typeface="Times New Roman" panose="02020603050405020304" pitchFamily="18" charset="0"/>
                <a:cs typeface="Times New Roman" panose="02020603050405020304" pitchFamily="18" charset="0"/>
              </a:rPr>
              <a:t>    4. </a:t>
            </a:r>
            <a:r>
              <a:rPr lang="en-US" altLang="en-US" sz="2800" dirty="0" err="1" smtClean="0">
                <a:solidFill>
                  <a:schemeClr val="bg1"/>
                </a:solidFill>
                <a:latin typeface="Times New Roman" panose="02020603050405020304" pitchFamily="18" charset="0"/>
                <a:cs typeface="Times New Roman" panose="02020603050405020304" pitchFamily="18" charset="0"/>
              </a:rPr>
              <a:t>Dựa</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vào</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trả</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lời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trên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em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hãy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viết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một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đoạn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mở</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giới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thiệu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chung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về</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định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tả</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45909" y="5029200"/>
            <a:ext cx="8077200" cy="954107"/>
          </a:xfrm>
          <a:prstGeom prst="rect">
            <a:avLst/>
          </a:prstGeom>
          <a:solidFill>
            <a:srgbClr val="FFFF99"/>
          </a:solidFill>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Trong </a:t>
            </a:r>
            <a:r>
              <a:rPr lang="vi-VN" sz="2800">
                <a:latin typeface="Times New Roman" panose="02020603050405020304" pitchFamily="18" charset="0"/>
                <a:cs typeface="Times New Roman" panose="02020603050405020304" pitchFamily="18" charset="0"/>
              </a:rPr>
              <a:t>sân trường em có trồng rất nhiều loại cây. Trong đó em thích nhất là cây bàng ở gần cửa lớp.</a:t>
            </a:r>
            <a:endParaRPr lang="en-US" sz="2800">
              <a:latin typeface="Times New Roman" panose="02020603050405020304" pitchFamily="18" charset="0"/>
              <a:cs typeface="Times New Roman" panose="02020603050405020304" pitchFamily="18" charset="0"/>
            </a:endParaRPr>
          </a:p>
        </p:txBody>
      </p:sp>
      <p:sp>
        <p:nvSpPr>
          <p:cNvPr id="9" name="Rectangle 8"/>
          <p:cNvSpPr/>
          <p:nvPr/>
        </p:nvSpPr>
        <p:spPr>
          <a:xfrm>
            <a:off x="1981200" y="3259257"/>
            <a:ext cx="4463081" cy="523220"/>
          </a:xfrm>
          <a:prstGeom prst="rect">
            <a:avLst/>
          </a:prstGeom>
          <a:solidFill>
            <a:schemeClr val="tx2">
              <a:lumMod val="40000"/>
              <a:lumOff val="60000"/>
            </a:schemeClr>
          </a:solidFill>
        </p:spPr>
        <p:txBody>
          <a:bodyPr wrap="none">
            <a:spAutoFit/>
          </a:bodyPr>
          <a:lstStyle/>
          <a:p>
            <a:pPr eaLnBrk="1" hangingPunct="1">
              <a:spcBef>
                <a:spcPct val="50000"/>
              </a:spcBef>
            </a:pPr>
            <a:r>
              <a:rPr lang="en-US" altLang="en-US" sz="2800" smtClean="0">
                <a:latin typeface="Times New Roman" panose="02020603050405020304" pitchFamily="18" charset="0"/>
                <a:cs typeface="Times New Roman" panose="02020603050405020304" pitchFamily="18" charset="0"/>
              </a:rPr>
              <a:t>- Cây bàng được trồng ở đâu?</a:t>
            </a:r>
          </a:p>
        </p:txBody>
      </p:sp>
      <p:sp>
        <p:nvSpPr>
          <p:cNvPr id="10" name="Rectangle 9"/>
          <p:cNvSpPr/>
          <p:nvPr/>
        </p:nvSpPr>
        <p:spPr>
          <a:xfrm>
            <a:off x="1981200" y="4009447"/>
            <a:ext cx="3223959" cy="523220"/>
          </a:xfrm>
          <a:prstGeom prst="rect">
            <a:avLst/>
          </a:prstGeom>
          <a:solidFill>
            <a:schemeClr val="tx2">
              <a:lumMod val="40000"/>
              <a:lumOff val="60000"/>
            </a:schemeClr>
          </a:solidFill>
        </p:spPr>
        <p:txBody>
          <a:bodyPr wrap="none">
            <a:spAutoFit/>
          </a:bodyPr>
          <a:lstStyle/>
          <a:p>
            <a:pPr eaLnBrk="1" hangingPunct="1">
              <a:spcBef>
                <a:spcPct val="50000"/>
              </a:spcBef>
            </a:pPr>
            <a:r>
              <a:rPr lang="en-US" altLang="en-US" sz="2800" smtClean="0">
                <a:latin typeface="Times New Roman" panose="02020603050405020304" pitchFamily="18" charset="0"/>
                <a:cs typeface="Times New Roman" panose="02020603050405020304" pitchFamily="18" charset="0"/>
              </a:rPr>
              <a:t>- Cây đó do ai trồng?</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9050" y="0"/>
            <a:ext cx="912495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Hộp_Văn_Bản 7"/>
          <p:cNvSpPr txBox="1">
            <a:spLocks noChangeArrowheads="1"/>
          </p:cNvSpPr>
          <p:nvPr/>
        </p:nvSpPr>
        <p:spPr bwMode="auto">
          <a:xfrm>
            <a:off x="1403350" y="1519238"/>
            <a:ext cx="67691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136980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048000" y="2151155"/>
            <a:ext cx="3200400" cy="523220"/>
          </a:xfrm>
          <a:prstGeom prst="rect">
            <a:avLst/>
          </a:prstGeom>
          <a:solidFill>
            <a:srgbClr val="CC99FF"/>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smtClean="0">
                <a:latin typeface="Times New Roman" panose="02020603050405020304" pitchFamily="18" charset="0"/>
                <a:cs typeface="Times New Roman" panose="02020603050405020304" pitchFamily="18" charset="0"/>
              </a:rPr>
              <a:t>b) Mở </a:t>
            </a:r>
            <a:r>
              <a:rPr lang="en-US" altLang="en-US" sz="2800">
                <a:latin typeface="Times New Roman" panose="02020603050405020304" pitchFamily="18" charset="0"/>
                <a:cs typeface="Times New Roman" panose="02020603050405020304" pitchFamily="18" charset="0"/>
              </a:rPr>
              <a:t>bài </a:t>
            </a:r>
            <a:r>
              <a:rPr lang="en-US" altLang="en-US" sz="2800" smtClean="0">
                <a:latin typeface="Times New Roman" panose="02020603050405020304" pitchFamily="18" charset="0"/>
                <a:cs typeface="Times New Roman" panose="02020603050405020304" pitchFamily="18" charset="0"/>
              </a:rPr>
              <a:t>gián </a:t>
            </a:r>
            <a:r>
              <a:rPr lang="en-US" altLang="en-US" sz="2800">
                <a:latin typeface="Times New Roman" panose="02020603050405020304" pitchFamily="18" charset="0"/>
                <a:cs typeface="Times New Roman" panose="02020603050405020304" pitchFamily="18" charset="0"/>
              </a:rPr>
              <a:t>tiếp</a:t>
            </a:r>
          </a:p>
        </p:txBody>
      </p:sp>
      <p:sp>
        <p:nvSpPr>
          <p:cNvPr id="3" name="Rectangle 2"/>
          <p:cNvSpPr/>
          <p:nvPr/>
        </p:nvSpPr>
        <p:spPr>
          <a:xfrm>
            <a:off x="60275" y="4448279"/>
            <a:ext cx="9048467" cy="2246769"/>
          </a:xfrm>
          <a:prstGeom prst="rect">
            <a:avLst/>
          </a:prstGeom>
          <a:solidFill>
            <a:srgbClr val="FFFFCC"/>
          </a:solidFill>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Trong sân trường em trồng rất nhiều cây bóng mát, nhưng em thích nhất là cây bàng trước cửa lớp em. Cây bàng đã có từ rất lâu rồi. Cô hiệu trưởng từng kể từ ngày thành lập trường đã có cây bàng. Trải qua bao nhiêu năm, cây bàng vẫn đứng sừng sững, che mưa, che nắng cho biết bao thế hệ học sinh.</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1575576" y="3272548"/>
            <a:ext cx="4463081" cy="523220"/>
          </a:xfrm>
          <a:prstGeom prst="rect">
            <a:avLst/>
          </a:prstGeom>
          <a:solidFill>
            <a:schemeClr val="tx2">
              <a:lumMod val="40000"/>
              <a:lumOff val="60000"/>
            </a:schemeClr>
          </a:solidFill>
        </p:spPr>
        <p:txBody>
          <a:bodyPr wrap="none">
            <a:spAutoFit/>
          </a:bodyPr>
          <a:lstStyle/>
          <a:p>
            <a:pPr eaLnBrk="1" hangingPunct="1">
              <a:spcBef>
                <a:spcPct val="50000"/>
              </a:spcBef>
            </a:pPr>
            <a:r>
              <a:rPr lang="en-US" altLang="en-US" sz="2800" smtClean="0">
                <a:latin typeface="Times New Roman" panose="02020603050405020304" pitchFamily="18" charset="0"/>
                <a:cs typeface="Times New Roman" panose="02020603050405020304" pitchFamily="18" charset="0"/>
              </a:rPr>
              <a:t>- Cây bàng được trồng ở đâu?</a:t>
            </a:r>
          </a:p>
        </p:txBody>
      </p:sp>
      <p:sp>
        <p:nvSpPr>
          <p:cNvPr id="9" name="Rectangle 8"/>
          <p:cNvSpPr/>
          <p:nvPr/>
        </p:nvSpPr>
        <p:spPr>
          <a:xfrm>
            <a:off x="1575576" y="3831729"/>
            <a:ext cx="6596678" cy="492443"/>
          </a:xfrm>
          <a:prstGeom prst="rect">
            <a:avLst/>
          </a:prstGeom>
          <a:solidFill>
            <a:schemeClr val="tx2">
              <a:lumMod val="40000"/>
              <a:lumOff val="60000"/>
            </a:schemeClr>
          </a:solidFill>
        </p:spPr>
        <p:txBody>
          <a:bodyPr wrap="none">
            <a:spAutoFit/>
          </a:bodyPr>
          <a:lstStyle/>
          <a:p>
            <a:pPr eaLnBrk="1" hangingPunct="1">
              <a:spcBef>
                <a:spcPct val="50000"/>
              </a:spcBef>
            </a:pPr>
            <a:r>
              <a:rPr lang="en-US" altLang="en-US" smtClean="0">
                <a:latin typeface="Times New Roman" panose="02020603050405020304" pitchFamily="18" charset="0"/>
                <a:cs typeface="Times New Roman" panose="02020603050405020304" pitchFamily="18" charset="0"/>
              </a:rPr>
              <a:t>- Cây bàng có kỉ niệm như thế nào với học sinh.</a:t>
            </a:r>
            <a:endParaRPr lang="en-US" altLang="en-US">
              <a:latin typeface="Times New Roman" panose="02020603050405020304" pitchFamily="18" charset="0"/>
              <a:cs typeface="Times New Roman" panose="02020603050405020304" pitchFamily="18" charset="0"/>
            </a:endParaRPr>
          </a:p>
        </p:txBody>
      </p:sp>
      <p:sp>
        <p:nvSpPr>
          <p:cNvPr id="10" name="Rectangle 9"/>
          <p:cNvSpPr/>
          <p:nvPr/>
        </p:nvSpPr>
        <p:spPr>
          <a:xfrm>
            <a:off x="1575576" y="2731348"/>
            <a:ext cx="6463757" cy="523220"/>
          </a:xfrm>
          <a:prstGeom prst="rect">
            <a:avLst/>
          </a:prstGeom>
          <a:solidFill>
            <a:schemeClr val="tx2">
              <a:lumMod val="40000"/>
              <a:lumOff val="60000"/>
            </a:schemeClr>
          </a:solidFill>
        </p:spPr>
        <p:txBody>
          <a:bodyPr wrap="none">
            <a:spAutoFit/>
          </a:bodyPr>
          <a:lstStyle/>
          <a:p>
            <a:pPr lvl="0" algn="just"/>
            <a:r>
              <a:rPr lang="en-US" sz="2800">
                <a:latin typeface="Times New Roman" pitchFamily="18" charset="0"/>
                <a:cs typeface="Times New Roman" pitchFamily="18" charset="0"/>
              </a:rPr>
              <a:t>- Trong sân trường trồng những loại cây gì?</a:t>
            </a:r>
          </a:p>
        </p:txBody>
      </p:sp>
      <p:sp>
        <p:nvSpPr>
          <p:cNvPr id="11" name="Rounded Rectangle 10"/>
          <p:cNvSpPr/>
          <p:nvPr/>
        </p:nvSpPr>
        <p:spPr>
          <a:xfrm>
            <a:off x="228600" y="356920"/>
            <a:ext cx="8534400" cy="10476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en-US" altLang="en-US" sz="2800" dirty="0" smtClean="0">
                <a:solidFill>
                  <a:schemeClr val="bg1"/>
                </a:solidFill>
                <a:latin typeface="Times New Roman" panose="02020603050405020304" pitchFamily="18" charset="0"/>
                <a:cs typeface="Times New Roman" panose="02020603050405020304" pitchFamily="18" charset="0"/>
              </a:rPr>
              <a:t>    4. </a:t>
            </a:r>
            <a:r>
              <a:rPr lang="en-US" altLang="en-US" sz="2800" dirty="0" err="1" smtClean="0">
                <a:solidFill>
                  <a:schemeClr val="bg1"/>
                </a:solidFill>
                <a:latin typeface="Times New Roman" panose="02020603050405020304" pitchFamily="18" charset="0"/>
                <a:cs typeface="Times New Roman" panose="02020603050405020304" pitchFamily="18" charset="0"/>
              </a:rPr>
              <a:t>Dựa</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vào</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trả</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lời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trên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em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hãy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viết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một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đoạn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mở</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giới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thiệu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chung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về</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định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tả</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
          <p:cNvGrpSpPr>
            <a:grpSpLocks/>
          </p:cNvGrpSpPr>
          <p:nvPr/>
        </p:nvGrpSpPr>
        <p:grpSpPr bwMode="auto">
          <a:xfrm>
            <a:off x="0" y="0"/>
            <a:ext cx="9144000" cy="6858000"/>
            <a:chOff x="0" y="0"/>
            <a:chExt cx="9144000" cy="6858000"/>
          </a:xfrm>
        </p:grpSpPr>
        <p:pic>
          <p:nvPicPr>
            <p:cNvPr id="7171"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9"/>
            <p:cNvSpPr txBox="1">
              <a:spLocks noChangeArrowheads="1"/>
            </p:cNvSpPr>
            <p:nvPr/>
          </p:nvSpPr>
          <p:spPr bwMode="auto">
            <a:xfrm>
              <a:off x="1219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FF00"/>
                  </a:solidFill>
                  <a:latin typeface="HP001 4 hàng" panose="020B0603050302020204" pitchFamily="34" charset="0"/>
                </a:rPr>
                <a:t>Tạm biệt các em,</a:t>
              </a:r>
            </a:p>
            <a:p>
              <a:pPr algn="ctr" eaLnBrk="1" hangingPunct="1">
                <a:spcBef>
                  <a:spcPct val="50000"/>
                </a:spcBef>
                <a:buFontTx/>
                <a:buNone/>
              </a:pPr>
              <a:r>
                <a:rPr lang="en-US" altLang="en-US" sz="3600" b="1">
                  <a:solidFill>
                    <a:srgbClr val="FFFF00"/>
                  </a:solidFill>
                  <a:latin typeface="HP001 4 hàng" panose="020B0603050302020204" pitchFamily="34" charset="0"/>
                </a:rPr>
                <a:t>hẹn gặp lại!</a:t>
              </a:r>
            </a:p>
          </p:txBody>
        </p:sp>
        <p:sp>
          <p:nvSpPr>
            <p:cNvPr id="7173" name="Text Box 9"/>
            <p:cNvSpPr txBox="1">
              <a:spLocks noChangeArrowheads="1"/>
            </p:cNvSpPr>
            <p:nvPr/>
          </p:nvSpPr>
          <p:spPr bwMode="auto">
            <a:xfrm>
              <a:off x="5580112"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i="1">
                  <a:solidFill>
                    <a:srgbClr val="0000FF"/>
                  </a:solidFill>
                  <a:latin typeface="HP001 4 hàng" panose="020B0603050302020204" pitchFamily="34" charset="0"/>
                </a:rPr>
                <a:t>Giáo viên: Trần Công Hiến</a:t>
              </a:r>
            </a:p>
          </p:txBody>
        </p:sp>
      </p:grpSp>
    </p:spTree>
    <p:extLst>
      <p:ext uri="{BB962C8B-B14F-4D97-AF65-F5344CB8AC3E}">
        <p14:creationId xmlns:p14="http://schemas.microsoft.com/office/powerpoint/2010/main" val="18992188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solidFill>
                <a:srgbClr val="000000"/>
              </a:solidFill>
              <a:latin typeface="Times New Roman" panose="02020603050405020304" pitchFamily="18" charset="0"/>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3824288"/>
            <a:ext cx="19812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11" descr="Dove-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75113" y="2565400"/>
            <a:ext cx="16764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6598">
            <a:off x="1563688" y="5549900"/>
            <a:ext cx="14176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WordArt 3"/>
          <p:cNvSpPr>
            <a:spLocks noChangeArrowheads="1" noChangeShapeType="1" noTextEdit="1"/>
          </p:cNvSpPr>
          <p:nvPr/>
        </p:nvSpPr>
        <p:spPr bwMode="auto">
          <a:xfrm>
            <a:off x="2411413" y="620713"/>
            <a:ext cx="4406900" cy="1147762"/>
          </a:xfrm>
          <a:prstGeom prst="rect">
            <a:avLst/>
          </a:prstGeom>
        </p:spPr>
        <p:txBody>
          <a:bodyPr spcFirstLastPara="1" wrap="none" fromWordArt="1">
            <a:prstTxWarp prst="textArchUp">
              <a:avLst>
                <a:gd name="adj" fmla="val 10800004"/>
              </a:avLst>
            </a:prstTxWarp>
          </a:bodyPr>
          <a:lstStyle/>
          <a:p>
            <a:pPr algn="ctr"/>
            <a:r>
              <a:rPr lang="pt-BR" sz="4000" kern="10">
                <a:ln w="9525">
                  <a:solidFill>
                    <a:srgbClr val="000000"/>
                  </a:solidFill>
                  <a:round/>
                  <a:headEnd/>
                  <a:tailEnd/>
                </a:ln>
                <a:solidFill>
                  <a:srgbClr val="FFFF00"/>
                </a:solidFill>
                <a:latin typeface="Times New Roman" panose="02020603050405020304" pitchFamily="18" charset="0"/>
                <a:cs typeface="Times New Roman" panose="02020603050405020304" pitchFamily="18" charset="0"/>
              </a:rPr>
              <a:t>Chúc các em học tốt</a:t>
            </a:r>
            <a:endParaRPr lang="en-US" sz="4000" kern="10">
              <a:ln w="9525">
                <a:solidFill>
                  <a:srgbClr val="000000"/>
                </a:solidFill>
                <a:round/>
                <a:headEnd/>
                <a:tailEnd/>
              </a:ln>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16551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3375546" y="5057443"/>
            <a:ext cx="1475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50000"/>
              </a:spcBef>
              <a:buNone/>
            </a:pPr>
            <a:r>
              <a:rPr lang="en-US" altLang="en-US" sz="2800" b="1" smtClean="0">
                <a:solidFill>
                  <a:srgbClr val="FF0000"/>
                </a:solidFill>
                <a:latin typeface="Times New Roman" panose="02020603050405020304" pitchFamily="18" charset="0"/>
                <a:cs typeface="Times New Roman" panose="02020603050405020304" pitchFamily="18" charset="0"/>
              </a:rPr>
              <a:t>Kết bài</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210797" y="1256808"/>
            <a:ext cx="1473264" cy="523220"/>
          </a:xfrm>
          <a:prstGeom prst="rect">
            <a:avLst/>
          </a:prstGeom>
        </p:spPr>
        <p:txBody>
          <a:bodyPr wrap="square">
            <a:spAutoFit/>
          </a:bodyPr>
          <a:lstStyle/>
          <a:p>
            <a:pPr eaLnBrk="1" hangingPunct="1">
              <a:spcBef>
                <a:spcPct val="50000"/>
              </a:spcBef>
              <a:buFontTx/>
              <a:buNone/>
            </a:pPr>
            <a:r>
              <a:rPr lang="en-US" altLang="en-US" sz="2800" b="1" smtClean="0">
                <a:solidFill>
                  <a:srgbClr val="FF0000"/>
                </a:solidFill>
                <a:latin typeface="Times New Roman" panose="02020603050405020304" pitchFamily="18" charset="0"/>
                <a:cs typeface="Times New Roman" panose="02020603050405020304" pitchFamily="18" charset="0"/>
              </a:rPr>
              <a:t>Mở bài</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6089" y="2978944"/>
            <a:ext cx="1752600" cy="523220"/>
          </a:xfrm>
          <a:prstGeom prst="rect">
            <a:avLst/>
          </a:prstGeom>
        </p:spPr>
        <p:txBody>
          <a:bodyPr wrap="square">
            <a:spAutoFit/>
          </a:bodyPr>
          <a:lstStyle/>
          <a:p>
            <a:r>
              <a:rPr lang="en-US" altLang="en-US" sz="2800" b="1">
                <a:solidFill>
                  <a:srgbClr val="FF0000"/>
                </a:solidFill>
                <a:latin typeface="Times New Roman" panose="02020603050405020304" pitchFamily="18" charset="0"/>
                <a:cs typeface="Times New Roman" panose="02020603050405020304" pitchFamily="18" charset="0"/>
              </a:rPr>
              <a:t>Thân </a:t>
            </a:r>
            <a:r>
              <a:rPr lang="en-US" altLang="en-US" sz="2800" b="1" smtClean="0">
                <a:solidFill>
                  <a:srgbClr val="FF0000"/>
                </a:solidFill>
                <a:latin typeface="Times New Roman" panose="02020603050405020304" pitchFamily="18" charset="0"/>
                <a:cs typeface="Times New Roman" panose="02020603050405020304" pitchFamily="18" charset="0"/>
              </a:rPr>
              <a:t>bài</a:t>
            </a:r>
            <a:endParaRPr lang="en-US" sz="2800">
              <a:solidFill>
                <a:srgbClr val="FF0000"/>
              </a:solidFill>
            </a:endParaRPr>
          </a:p>
        </p:txBody>
      </p:sp>
      <p:sp>
        <p:nvSpPr>
          <p:cNvPr id="5" name="Rectangle 4"/>
          <p:cNvSpPr/>
          <p:nvPr/>
        </p:nvSpPr>
        <p:spPr>
          <a:xfrm>
            <a:off x="5094666" y="3265995"/>
            <a:ext cx="3924869" cy="954107"/>
          </a:xfrm>
          <a:prstGeom prst="rect">
            <a:avLst/>
          </a:prstGeom>
        </p:spPr>
        <p:txBody>
          <a:bodyPr wrap="square">
            <a:spAutoFit/>
          </a:bodyPr>
          <a:lstStyle/>
          <a:p>
            <a:pPr marL="0" indent="0" algn="just" eaLnBrk="1" hangingPunct="1">
              <a:spcBef>
                <a:spcPct val="50000"/>
              </a:spcBef>
              <a:buNone/>
            </a:pPr>
            <a:r>
              <a:rPr lang="en-US" altLang="en-US" sz="2800" smtClean="0">
                <a:solidFill>
                  <a:srgbClr val="0000FF"/>
                </a:solidFill>
                <a:latin typeface="Times New Roman" panose="02020603050405020304" pitchFamily="18" charset="0"/>
                <a:cs typeface="Times New Roman" panose="02020603050405020304" pitchFamily="18" charset="0"/>
              </a:rPr>
              <a:t>  Tả </a:t>
            </a:r>
            <a:r>
              <a:rPr lang="en-US" altLang="en-US" sz="2800">
                <a:solidFill>
                  <a:srgbClr val="0000FF"/>
                </a:solidFill>
                <a:latin typeface="Times New Roman" panose="02020603050405020304" pitchFamily="18" charset="0"/>
                <a:cs typeface="Times New Roman" panose="02020603050405020304" pitchFamily="18" charset="0"/>
              </a:rPr>
              <a:t>từng thời kì phát triển của cây.</a:t>
            </a:r>
          </a:p>
        </p:txBody>
      </p:sp>
      <p:sp>
        <p:nvSpPr>
          <p:cNvPr id="6" name="Rectangle 5"/>
          <p:cNvSpPr/>
          <p:nvPr/>
        </p:nvSpPr>
        <p:spPr>
          <a:xfrm>
            <a:off x="5181991" y="5762881"/>
            <a:ext cx="3720154" cy="954107"/>
          </a:xfrm>
          <a:prstGeom prst="rect">
            <a:avLst/>
          </a:prstGeom>
        </p:spPr>
        <p:txBody>
          <a:bodyPr wrap="square">
            <a:spAutoFit/>
          </a:bodyPr>
          <a:lstStyle/>
          <a:p>
            <a:pPr marL="0" indent="0" algn="just" eaLnBrk="1" hangingPunct="1">
              <a:spcBef>
                <a:spcPct val="50000"/>
              </a:spcBef>
              <a:buNone/>
            </a:pPr>
            <a:r>
              <a:rPr lang="en-US" altLang="en-US" sz="2800" smtClean="0">
                <a:solidFill>
                  <a:srgbClr val="0000FF"/>
                </a:solidFill>
                <a:latin typeface="Times New Roman" panose="02020603050405020304" pitchFamily="18" charset="0"/>
                <a:cs typeface="Times New Roman" panose="02020603050405020304" pitchFamily="18" charset="0"/>
              </a:rPr>
              <a:t>  Tình </a:t>
            </a:r>
            <a:r>
              <a:rPr lang="en-US" altLang="en-US" sz="2800">
                <a:solidFill>
                  <a:srgbClr val="0000FF"/>
                </a:solidFill>
                <a:latin typeface="Times New Roman" panose="02020603050405020304" pitchFamily="18" charset="0"/>
                <a:cs typeface="Times New Roman" panose="02020603050405020304" pitchFamily="18" charset="0"/>
              </a:rPr>
              <a:t>cảm của người tả với cây.</a:t>
            </a:r>
          </a:p>
        </p:txBody>
      </p:sp>
      <p:sp>
        <p:nvSpPr>
          <p:cNvPr id="7" name="Rectangle 6"/>
          <p:cNvSpPr/>
          <p:nvPr/>
        </p:nvSpPr>
        <p:spPr>
          <a:xfrm>
            <a:off x="5030270" y="2438157"/>
            <a:ext cx="3977307" cy="523220"/>
          </a:xfrm>
          <a:prstGeom prst="rect">
            <a:avLst/>
          </a:prstGeom>
        </p:spPr>
        <p:txBody>
          <a:bodyPr wrap="none">
            <a:spAutoFit/>
          </a:bodyPr>
          <a:lstStyle/>
          <a:p>
            <a:r>
              <a:rPr lang="en-US" altLang="en-US" sz="2800" smtClean="0">
                <a:solidFill>
                  <a:srgbClr val="0000FF"/>
                </a:solidFill>
                <a:latin typeface="Times New Roman" panose="02020603050405020304" pitchFamily="18" charset="0"/>
                <a:cs typeface="Times New Roman" panose="02020603050405020304" pitchFamily="18" charset="0"/>
              </a:rPr>
              <a:t>  Tả </a:t>
            </a:r>
            <a:r>
              <a:rPr lang="en-US" altLang="en-US" sz="2800">
                <a:solidFill>
                  <a:srgbClr val="0000FF"/>
                </a:solidFill>
                <a:latin typeface="Times New Roman" panose="02020603050405020304" pitchFamily="18" charset="0"/>
                <a:cs typeface="Times New Roman" panose="02020603050405020304" pitchFamily="18" charset="0"/>
              </a:rPr>
              <a:t>từng bộ phận của cây </a:t>
            </a:r>
            <a:endParaRPr lang="en-US" sz="2800">
              <a:solidFill>
                <a:srgbClr val="0000FF"/>
              </a:solidFill>
            </a:endParaRPr>
          </a:p>
        </p:txBody>
      </p:sp>
      <p:sp>
        <p:nvSpPr>
          <p:cNvPr id="8" name="Rectangle 7"/>
          <p:cNvSpPr/>
          <p:nvPr/>
        </p:nvSpPr>
        <p:spPr>
          <a:xfrm>
            <a:off x="5177456" y="1243732"/>
            <a:ext cx="3842079" cy="954107"/>
          </a:xfrm>
          <a:prstGeom prst="rect">
            <a:avLst/>
          </a:prstGeom>
        </p:spPr>
        <p:txBody>
          <a:bodyPr wrap="square">
            <a:spAutoFit/>
          </a:bodyPr>
          <a:lstStyle/>
          <a:p>
            <a:pPr algn="just" eaLnBrk="1" hangingPunct="1">
              <a:spcBef>
                <a:spcPct val="50000"/>
              </a:spcBef>
              <a:buFontTx/>
              <a:buNone/>
            </a:pPr>
            <a:r>
              <a:rPr lang="en-US" altLang="en-US" sz="2800" smtClean="0">
                <a:solidFill>
                  <a:srgbClr val="0000FF"/>
                </a:solidFill>
                <a:latin typeface="Times New Roman" panose="02020603050405020304" pitchFamily="18" charset="0"/>
                <a:cs typeface="Times New Roman" panose="02020603050405020304" pitchFamily="18" charset="0"/>
              </a:rPr>
              <a:t>  Tả </a:t>
            </a:r>
            <a:r>
              <a:rPr lang="en-US" altLang="en-US" sz="2800">
                <a:solidFill>
                  <a:srgbClr val="0000FF"/>
                </a:solidFill>
                <a:latin typeface="Times New Roman" panose="02020603050405020304" pitchFamily="18" charset="0"/>
                <a:cs typeface="Times New Roman" panose="02020603050405020304" pitchFamily="18" charset="0"/>
              </a:rPr>
              <a:t>hoặc giới thiệu bao quát về cây.</a:t>
            </a:r>
          </a:p>
        </p:txBody>
      </p:sp>
      <p:sp>
        <p:nvSpPr>
          <p:cNvPr id="9" name="Rectangle 8"/>
          <p:cNvSpPr/>
          <p:nvPr/>
        </p:nvSpPr>
        <p:spPr>
          <a:xfrm>
            <a:off x="5317067" y="4478613"/>
            <a:ext cx="3916457" cy="523220"/>
          </a:xfrm>
          <a:prstGeom prst="rect">
            <a:avLst/>
          </a:prstGeom>
        </p:spPr>
        <p:txBody>
          <a:bodyPr wrap="none">
            <a:spAutoFit/>
          </a:bodyPr>
          <a:lstStyle/>
          <a:p>
            <a:r>
              <a:rPr lang="en-US" altLang="en-US" sz="2800">
                <a:solidFill>
                  <a:srgbClr val="0000FF"/>
                </a:solidFill>
                <a:latin typeface="Times New Roman" panose="02020603050405020304" pitchFamily="18" charset="0"/>
                <a:cs typeface="Times New Roman" panose="02020603050405020304" pitchFamily="18" charset="0"/>
              </a:rPr>
              <a:t>Có thể nêu lợi ích của cây</a:t>
            </a:r>
            <a:endParaRPr lang="en-US" sz="2800">
              <a:solidFill>
                <a:srgbClr val="0000FF"/>
              </a:solidFill>
            </a:endParaRPr>
          </a:p>
        </p:txBody>
      </p:sp>
      <p:sp>
        <p:nvSpPr>
          <p:cNvPr id="10" name="Rectangle 9"/>
          <p:cNvSpPr/>
          <p:nvPr/>
        </p:nvSpPr>
        <p:spPr>
          <a:xfrm>
            <a:off x="5287423" y="5108610"/>
            <a:ext cx="3913251" cy="523220"/>
          </a:xfrm>
          <a:prstGeom prst="rect">
            <a:avLst/>
          </a:prstGeom>
        </p:spPr>
        <p:txBody>
          <a:bodyPr wrap="none">
            <a:spAutoFit/>
          </a:bodyPr>
          <a:lstStyle/>
          <a:p>
            <a:r>
              <a:rPr lang="en-US" altLang="en-US" sz="2800" smtClean="0">
                <a:solidFill>
                  <a:srgbClr val="0000FF"/>
                </a:solidFill>
                <a:latin typeface="Times New Roman" panose="02020603050405020304" pitchFamily="18" charset="0"/>
                <a:cs typeface="Times New Roman" panose="02020603050405020304" pitchFamily="18" charset="0"/>
              </a:rPr>
              <a:t>Ấn </a:t>
            </a:r>
            <a:r>
              <a:rPr lang="en-US" altLang="en-US" sz="2800">
                <a:solidFill>
                  <a:srgbClr val="0000FF"/>
                </a:solidFill>
                <a:latin typeface="Times New Roman" panose="02020603050405020304" pitchFamily="18" charset="0"/>
                <a:cs typeface="Times New Roman" panose="02020603050405020304" pitchFamily="18" charset="0"/>
              </a:rPr>
              <a:t>tượng đặc biệt </a:t>
            </a:r>
            <a:r>
              <a:rPr lang="en-US" altLang="en-US" sz="2800" smtClean="0">
                <a:solidFill>
                  <a:srgbClr val="0000FF"/>
                </a:solidFill>
                <a:latin typeface="Times New Roman" panose="02020603050405020304" pitchFamily="18" charset="0"/>
                <a:cs typeface="Times New Roman" panose="02020603050405020304" pitchFamily="18" charset="0"/>
              </a:rPr>
              <a:t>với cây</a:t>
            </a:r>
            <a:endParaRPr lang="en-US" sz="2800">
              <a:solidFill>
                <a:srgbClr val="0000FF"/>
              </a:solidFill>
            </a:endParaRPr>
          </a:p>
        </p:txBody>
      </p:sp>
      <p:cxnSp>
        <p:nvCxnSpPr>
          <p:cNvPr id="11" name="Straight Arrow Connector 10"/>
          <p:cNvCxnSpPr/>
          <p:nvPr/>
        </p:nvCxnSpPr>
        <p:spPr>
          <a:xfrm flipV="1">
            <a:off x="2193220" y="1756480"/>
            <a:ext cx="1294439" cy="1559219"/>
          </a:xfrm>
          <a:prstGeom prst="straightConnector1">
            <a:avLst/>
          </a:prstGeom>
          <a:ln w="38100">
            <a:solidFill>
              <a:srgbClr val="CC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05252" y="3330157"/>
            <a:ext cx="1413111" cy="1825209"/>
          </a:xfrm>
          <a:prstGeom prst="straightConnector1">
            <a:avLst/>
          </a:prstGeom>
          <a:ln w="38100">
            <a:solidFill>
              <a:srgbClr val="CC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83115" y="3315699"/>
            <a:ext cx="983207" cy="0"/>
          </a:xfrm>
          <a:prstGeom prst="straightConnector1">
            <a:avLst/>
          </a:prstGeom>
          <a:ln w="38100">
            <a:solidFill>
              <a:srgbClr val="CC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684061" y="1556017"/>
            <a:ext cx="692418" cy="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07823" y="2783965"/>
            <a:ext cx="680217" cy="3899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09283" y="3180146"/>
            <a:ext cx="692638" cy="40894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07823" y="4683044"/>
            <a:ext cx="694098" cy="63975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92677" y="5322797"/>
            <a:ext cx="589314" cy="73668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15386" y="5341354"/>
            <a:ext cx="692418" cy="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6704" y="2186214"/>
            <a:ext cx="2127729" cy="3006644"/>
          </a:xfrm>
          <a:prstGeom prst="roundRect">
            <a:avLst/>
          </a:prstGeom>
          <a:solidFill>
            <a:srgbClr val="CC99FF"/>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smtClean="0">
                <a:solidFill>
                  <a:schemeClr val="bg1"/>
                </a:solidFill>
                <a:latin typeface="Times New Roman" panose="02020603050405020304" pitchFamily="18" charset="0"/>
                <a:cs typeface="Times New Roman" panose="02020603050405020304" pitchFamily="18" charset="0"/>
              </a:rPr>
              <a:t>  </a:t>
            </a:r>
            <a:r>
              <a:rPr lang="en-US" sz="2800" smtClean="0">
                <a:solidFill>
                  <a:schemeClr val="tx1"/>
                </a:solidFill>
                <a:latin typeface="Times New Roman" panose="02020603050405020304" pitchFamily="18" charset="0"/>
                <a:cs typeface="Times New Roman" panose="02020603050405020304" pitchFamily="18" charset="0"/>
              </a:rPr>
              <a:t>Cấu tạo bài văn miêu tả cây cối gồm có 3 phần: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733083" y="199295"/>
            <a:ext cx="7848601" cy="738801"/>
          </a:xfrm>
          <a:prstGeom prst="roundRect">
            <a:avLst/>
          </a:prstGeom>
          <a:solidFill>
            <a:schemeClr val="bg1">
              <a:lumMod val="95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smtClean="0">
                <a:solidFill>
                  <a:schemeClr val="bg1"/>
                </a:solidFill>
                <a:latin typeface="Times New Roman" panose="02020603050405020304" pitchFamily="18" charset="0"/>
                <a:cs typeface="Times New Roman" panose="02020603050405020304" pitchFamily="18" charset="0"/>
              </a:rPr>
              <a:t>  </a:t>
            </a:r>
            <a:r>
              <a:rPr lang="en-US" sz="2800" smtClean="0">
                <a:solidFill>
                  <a:schemeClr val="tx1"/>
                </a:solidFill>
                <a:latin typeface="Times New Roman" panose="02020603050405020304" pitchFamily="18" charset="0"/>
                <a:cs typeface="Times New Roman" panose="02020603050405020304" pitchFamily="18" charset="0"/>
              </a:rPr>
              <a:t>Cấu tạo bài văn miêu tả cây cối gồm có mấy phần?</a:t>
            </a:r>
            <a:endParaRPr lang="en-US" sz="280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01368335"/>
      </p:ext>
    </p:extLst>
  </p:cSld>
  <p:clrMapOvr>
    <a:masterClrMapping/>
  </p:clrMapOvr>
  <mc:AlternateContent xmlns:mc="http://schemas.openxmlformats.org/markup-compatibility/2006" xmlns:p14="http://schemas.microsoft.com/office/powerpoint/2010/main">
    <mc:Choice Requires="p14">
      <p:transition spd="slow" p14:dur="2000" advTm="50907"/>
    </mc:Choice>
    <mc:Fallback xmlns="">
      <p:transition spd="slow" advTm="509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0">
                                            <p:txEl>
                                              <p:pRg st="0" end="0"/>
                                            </p:txEl>
                                          </p:spTgt>
                                        </p:tgtEl>
                                        <p:attrNameLst>
                                          <p:attrName>style.visibility</p:attrName>
                                        </p:attrNameLst>
                                      </p:cBhvr>
                                      <p:to>
                                        <p:strVal val="visible"/>
                                      </p:to>
                                    </p:set>
                                    <p:animEffect transition="in" filter="fade">
                                      <p:cBhvr>
                                        <p:cTn id="92" dur="500"/>
                                        <p:tgtEl>
                                          <p:spTgt spid="10">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624602"/>
            <a:ext cx="7848601" cy="738801"/>
          </a:xfrm>
          <a:prstGeom prst="roundRect">
            <a:avLst/>
          </a:prstGeom>
          <a:solidFill>
            <a:schemeClr val="bg1">
              <a:lumMod val="95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smtClean="0">
                <a:solidFill>
                  <a:schemeClr val="bg1"/>
                </a:solidFill>
                <a:latin typeface="Times New Roman" panose="02020603050405020304" pitchFamily="18" charset="0"/>
                <a:cs typeface="Times New Roman" panose="02020603050405020304" pitchFamily="18" charset="0"/>
              </a:rPr>
              <a:t>  </a:t>
            </a:r>
            <a:r>
              <a:rPr lang="en-US" sz="2800" smtClean="0">
                <a:solidFill>
                  <a:schemeClr val="tx1"/>
                </a:solidFill>
                <a:latin typeface="Times New Roman" panose="02020603050405020304" pitchFamily="18" charset="0"/>
                <a:cs typeface="Times New Roman" panose="02020603050405020304" pitchFamily="18" charset="0"/>
              </a:rPr>
              <a:t>Có mấy cách mở bài trong bài văn miêu tả?</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609600" y="2705701"/>
            <a:ext cx="8001000" cy="685800"/>
          </a:xfrm>
          <a:prstGeom prst="roundRect">
            <a:avLst/>
          </a:prstGeom>
          <a:solidFill>
            <a:srgbClr val="CC99FF"/>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smtClean="0">
                <a:solidFill>
                  <a:schemeClr val="bg1"/>
                </a:solidFill>
                <a:latin typeface="Times New Roman" panose="02020603050405020304" pitchFamily="18" charset="0"/>
                <a:cs typeface="Times New Roman" panose="02020603050405020304" pitchFamily="18" charset="0"/>
              </a:rPr>
              <a:t>  </a:t>
            </a:r>
            <a:r>
              <a:rPr lang="en-US" sz="2800" smtClean="0">
                <a:solidFill>
                  <a:schemeClr val="tx1"/>
                </a:solidFill>
                <a:latin typeface="Times New Roman" panose="02020603050405020304" pitchFamily="18" charset="0"/>
                <a:cs typeface="Times New Roman" panose="02020603050405020304" pitchFamily="18" charset="0"/>
              </a:rPr>
              <a:t>Có 2 cách mở bài trong bài văn miêu tả:</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8799" y="3733800"/>
            <a:ext cx="5181599" cy="523220"/>
          </a:xfrm>
          <a:prstGeom prst="rect">
            <a:avLst/>
          </a:prstGeom>
          <a:solidFill>
            <a:schemeClr val="accent6">
              <a:lumMod val="75000"/>
            </a:schemeClr>
          </a:solidFill>
          <a:ln>
            <a:solidFill>
              <a:srgbClr val="EEA726"/>
            </a:solidFill>
          </a:ln>
        </p:spPr>
        <p:txBody>
          <a:bodyPr wrap="square">
            <a:spAutoFit/>
          </a:bodyPr>
          <a:lstStyle/>
          <a:p>
            <a:pPr algn="just"/>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smtClean="0">
                <a:solidFill>
                  <a:schemeClr val="bg1"/>
                </a:solidFill>
                <a:latin typeface="Times New Roman" panose="02020603050405020304" pitchFamily="18" charset="0"/>
                <a:cs typeface="Times New Roman" panose="02020603050405020304" pitchFamily="18" charset="0"/>
              </a:rPr>
              <a:t>   Cách 1. Mở bài trực tiếp</a:t>
            </a:r>
            <a:endParaRPr lang="en-US" sz="2800">
              <a:solidFill>
                <a:schemeClr val="bg1"/>
              </a:solidFill>
            </a:endParaRPr>
          </a:p>
        </p:txBody>
      </p:sp>
      <p:sp>
        <p:nvSpPr>
          <p:cNvPr id="5" name="Rectangle 4"/>
          <p:cNvSpPr/>
          <p:nvPr/>
        </p:nvSpPr>
        <p:spPr>
          <a:xfrm>
            <a:off x="1851258" y="4491768"/>
            <a:ext cx="5159141" cy="523220"/>
          </a:xfrm>
          <a:prstGeom prst="rect">
            <a:avLst/>
          </a:prstGeom>
          <a:solidFill>
            <a:schemeClr val="accent6">
              <a:lumMod val="75000"/>
            </a:schemeClr>
          </a:solidFill>
          <a:ln>
            <a:solidFill>
              <a:srgbClr val="EEA726"/>
            </a:solidFill>
          </a:ln>
        </p:spPr>
        <p:txBody>
          <a:bodyPr wrap="square">
            <a:spAutoFit/>
          </a:bodyPr>
          <a:lstStyle/>
          <a:p>
            <a:pPr algn="just"/>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smtClean="0">
                <a:solidFill>
                  <a:schemeClr val="bg1"/>
                </a:solidFill>
                <a:latin typeface="Times New Roman" panose="02020603050405020304" pitchFamily="18" charset="0"/>
                <a:cs typeface="Times New Roman" panose="02020603050405020304" pitchFamily="18" charset="0"/>
              </a:rPr>
              <a:t>   Cách 2. Mở bài gián tiếp</a:t>
            </a:r>
            <a:endParaRPr lang="en-US" sz="2800">
              <a:solidFill>
                <a:schemeClr val="bg1"/>
              </a:solidFill>
            </a:endParaRPr>
          </a:p>
        </p:txBody>
      </p:sp>
    </p:spTree>
    <p:custDataLst>
      <p:tags r:id="rId1"/>
    </p:custDataLst>
    <p:extLst>
      <p:ext uri="{BB962C8B-B14F-4D97-AF65-F5344CB8AC3E}">
        <p14:creationId xmlns:p14="http://schemas.microsoft.com/office/powerpoint/2010/main" val="1206649516"/>
      </p:ext>
    </p:extLst>
  </p:cSld>
  <p:clrMapOvr>
    <a:masterClrMapping/>
  </p:clrMapOvr>
  <mc:AlternateContent xmlns:mc="http://schemas.openxmlformats.org/markup-compatibility/2006" xmlns:p14="http://schemas.microsoft.com/office/powerpoint/2010/main">
    <mc:Choice Requires="p14">
      <p:transition spd="slow" p14:dur="2000" advTm="20281"/>
    </mc:Choice>
    <mc:Fallback xmlns="">
      <p:transition spd="slow" advTm="202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9050" y="0"/>
            <a:ext cx="912495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Hộp_Văn_Bản 7"/>
          <p:cNvSpPr txBox="1">
            <a:spLocks noChangeArrowheads="1"/>
          </p:cNvSpPr>
          <p:nvPr/>
        </p:nvSpPr>
        <p:spPr bwMode="auto">
          <a:xfrm>
            <a:off x="1403350" y="1519238"/>
            <a:ext cx="67691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Luyện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tập</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5" name="WordArt 7"/>
          <p:cNvSpPr>
            <a:spLocks noChangeArrowheads="1" noChangeShapeType="1" noTextEdit="1"/>
          </p:cNvSpPr>
          <p:nvPr/>
        </p:nvSpPr>
        <p:spPr bwMode="auto">
          <a:xfrm>
            <a:off x="2275446" y="2725082"/>
            <a:ext cx="5026496" cy="1161118"/>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Luyện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tập</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xây</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dựng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mở</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bài</a:t>
            </a:r>
            <a:endPar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endParaRPr>
          </a:p>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Trong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bài</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văn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miêu</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tả</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cây</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cối</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endParaRPr>
          </a:p>
        </p:txBody>
      </p:sp>
    </p:spTree>
    <p:extLst>
      <p:ext uri="{BB962C8B-B14F-4D97-AF65-F5344CB8AC3E}">
        <p14:creationId xmlns:p14="http://schemas.microsoft.com/office/powerpoint/2010/main" val="401727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2000"/>
                                        <p:tgtEl>
                                          <p:spTgt spid="5"/>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5"/>
                                        </p:tgtEl>
                                      </p:cBhvr>
                                    </p:animEffect>
                                    <p:animScale>
                                      <p:cBhvr>
                                        <p:cTn id="10" dur="500" autoRev="1" fill="hold"/>
                                        <p:tgtEl>
                                          <p:spTgt spid="5"/>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5"/>
                                        </p:tgtEl>
                                        <p:attrNameLst>
                                          <p:attrName>style.color</p:attrName>
                                        </p:attrNameLst>
                                      </p:cBhvr>
                                      <p:by>
                                        <p:hsl h="10842353" s="0" l="0"/>
                                      </p:by>
                                    </p:animClr>
                                    <p:animClr clrSpc="hsl" dir="cw">
                                      <p:cBhvr>
                                        <p:cTn id="13" dur="5000" fill="hold"/>
                                        <p:tgtEl>
                                          <p:spTgt spid="5"/>
                                        </p:tgtEl>
                                        <p:attrNameLst>
                                          <p:attrName>fillcolor</p:attrName>
                                        </p:attrNameLst>
                                      </p:cBhvr>
                                      <p:by>
                                        <p:hsl h="10842353" s="0" l="0"/>
                                      </p:by>
                                    </p:animClr>
                                    <p:animClr clrSpc="hsl" dir="cw">
                                      <p:cBhvr>
                                        <p:cTn id="14" dur="5000" fill="hold"/>
                                        <p:tgtEl>
                                          <p:spTgt spid="5"/>
                                        </p:tgtEl>
                                        <p:attrNameLst>
                                          <p:attrName>stroke.color</p:attrName>
                                        </p:attrNameLst>
                                      </p:cBhvr>
                                      <p:by>
                                        <p:hsl h="10842353" s="0" l="0"/>
                                      </p:by>
                                    </p:animClr>
                                    <p:set>
                                      <p:cBhvr>
                                        <p:cTn id="15" dur="5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Rectangle 1"/>
          <p:cNvSpPr/>
          <p:nvPr/>
        </p:nvSpPr>
        <p:spPr>
          <a:xfrm>
            <a:off x="62734" y="304800"/>
            <a:ext cx="9048467" cy="954107"/>
          </a:xfrm>
          <a:prstGeom prst="rect">
            <a:avLst/>
          </a:prstGeom>
          <a:solidFill>
            <a:schemeClr val="accent6">
              <a:lumMod val="75000"/>
            </a:schemeClr>
          </a:solidFill>
          <a:ln>
            <a:solidFill>
              <a:srgbClr val="EEA726"/>
            </a:solidFill>
          </a:ln>
        </p:spPr>
        <p:txBody>
          <a:bodyPr wrap="square">
            <a:spAutoFit/>
          </a:bodyPr>
          <a:lstStyle/>
          <a:p>
            <a:pPr algn="just"/>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smtClean="0">
                <a:solidFill>
                  <a:schemeClr val="bg1"/>
                </a:solidFill>
                <a:latin typeface="Times New Roman" panose="02020603050405020304" pitchFamily="18" charset="0"/>
                <a:cs typeface="Times New Roman" panose="02020603050405020304" pitchFamily="18" charset="0"/>
              </a:rPr>
              <a:t>   1. </a:t>
            </a:r>
            <a:r>
              <a:rPr lang="en-US" altLang="en-US" sz="2800" dirty="0" err="1" smtClean="0">
                <a:solidFill>
                  <a:schemeClr val="bg1"/>
                </a:solidFill>
                <a:latin typeface="Times New Roman" panose="02020603050405020304" pitchFamily="18" charset="0"/>
                <a:cs typeface="Times New Roman" panose="02020603050405020304" pitchFamily="18" charset="0"/>
              </a:rPr>
              <a:t>Dưới</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hai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đoạn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có</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thể</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dùng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để</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mở</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đầu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tả</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hồng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nhung</a:t>
            </a:r>
            <a:r>
              <a:rPr lang="en-US" altLang="en-US" sz="2800" dirty="0">
                <a:solidFill>
                  <a:schemeClr val="bg1"/>
                </a:solidFill>
                <a:latin typeface="Times New Roman" panose="02020603050405020304" pitchFamily="18" charset="0"/>
                <a:cs typeface="Times New Roman" panose="02020603050405020304" pitchFamily="18" charset="0"/>
              </a:rPr>
              <a:t>. Hai </a:t>
            </a:r>
            <a:r>
              <a:rPr lang="en-US" altLang="en-US" sz="2800" dirty="0" err="1">
                <a:solidFill>
                  <a:schemeClr val="bg1"/>
                </a:solidFill>
                <a:latin typeface="Times New Roman" panose="02020603050405020304" pitchFamily="18" charset="0"/>
                <a:cs typeface="Times New Roman" panose="02020603050405020304" pitchFamily="18" charset="0"/>
              </a:rPr>
              <a:t>cách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mở</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ấy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có</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gì</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khác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nhau</a:t>
            </a:r>
            <a:r>
              <a:rPr lang="en-US" altLang="en-US"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endParaRPr>
          </a:p>
        </p:txBody>
      </p:sp>
      <p:pic>
        <p:nvPicPr>
          <p:cNvPr id="2050" name="Picture 2" descr="Hoa hồng nhung, hoa hồng truyền thống của Việt Nam - Happy Trees"/>
          <p:cNvPicPr>
            <a:picLocks noChangeAspect="1" noChangeArrowheads="1"/>
          </p:cNvPicPr>
          <p:nvPr/>
        </p:nvPicPr>
        <p:blipFill rotWithShape="1">
          <a:blip r:embed="rId2">
            <a:extLst>
              <a:ext uri="{28A0092B-C50C-407E-A947-70E740481C1C}">
                <a14:useLocalDpi xmlns:a14="http://schemas.microsoft.com/office/drawing/2010/main" val="0"/>
              </a:ext>
            </a:extLst>
          </a:blip>
          <a:srcRect l="14575" r="7692"/>
          <a:stretch/>
        </p:blipFill>
        <p:spPr bwMode="auto">
          <a:xfrm>
            <a:off x="5451143" y="2561019"/>
            <a:ext cx="3657600" cy="41741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p:cNvSpPr txBox="1">
            <a:spLocks noChangeArrowheads="1"/>
          </p:cNvSpPr>
          <p:nvPr/>
        </p:nvSpPr>
        <p:spPr bwMode="auto">
          <a:xfrm>
            <a:off x="60276" y="2561018"/>
            <a:ext cx="5302219" cy="954107"/>
          </a:xfrm>
          <a:prstGeom prst="rect">
            <a:avLst/>
          </a:prstGeom>
          <a:solidFill>
            <a:schemeClr val="tx2">
              <a:lumMod val="60000"/>
              <a:lumOff val="40000"/>
            </a:schemeClr>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800">
                <a:solidFill>
                  <a:schemeClr val="bg1"/>
                </a:solidFill>
                <a:latin typeface="Times New Roman" panose="02020603050405020304" pitchFamily="18" charset="0"/>
                <a:cs typeface="Times New Roman" panose="02020603050405020304" pitchFamily="18" charset="0"/>
              </a:rPr>
              <a:t>     </a:t>
            </a:r>
            <a:r>
              <a:rPr lang="en-US" altLang="en-US" sz="2800">
                <a:solidFill>
                  <a:schemeClr val="bg1"/>
                </a:solidFill>
                <a:latin typeface="Times New Roman" panose="02020603050405020304" pitchFamily="18" charset="0"/>
                <a:cs typeface="Times New Roman" panose="02020603050405020304" pitchFamily="18" charset="0"/>
              </a:rPr>
              <a:t>Vườn nhà em có một cây hồng nhung không biết trồng từ năm nào</a:t>
            </a:r>
            <a:r>
              <a:rPr lang="en-US" altLang="en-US" sz="2800" smtClean="0">
                <a:solidFill>
                  <a:schemeClr val="bg1"/>
                </a:solidFill>
                <a:latin typeface="Times New Roman" panose="02020603050405020304" pitchFamily="18" charset="0"/>
                <a:cs typeface="Times New Roman" panose="02020603050405020304" pitchFamily="18" charset="0"/>
              </a:rPr>
              <a:t>.</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3" name="Text Box 23"/>
          <p:cNvSpPr txBox="1">
            <a:spLocks noChangeArrowheads="1"/>
          </p:cNvSpPr>
          <p:nvPr/>
        </p:nvSpPr>
        <p:spPr bwMode="auto">
          <a:xfrm>
            <a:off x="60277" y="3626632"/>
            <a:ext cx="5311151" cy="3108543"/>
          </a:xfrm>
          <a:prstGeom prst="rect">
            <a:avLst/>
          </a:prstGeom>
          <a:solidFill>
            <a:schemeClr val="tx2">
              <a:lumMod val="60000"/>
              <a:lumOff val="40000"/>
            </a:schemeClr>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altLang="en-US" sz="2800" smtClean="0">
                <a:solidFill>
                  <a:schemeClr val="bg1"/>
                </a:solidFill>
                <a:latin typeface="Times New Roman" panose="02020603050405020304" pitchFamily="18" charset="0"/>
                <a:cs typeface="Times New Roman" panose="02020603050405020304" pitchFamily="18" charset="0"/>
              </a:rPr>
              <a:t>       Mùa </a:t>
            </a:r>
            <a:r>
              <a:rPr lang="en-US" altLang="en-US" sz="2800">
                <a:solidFill>
                  <a:schemeClr val="bg1"/>
                </a:solidFill>
                <a:latin typeface="Times New Roman" panose="02020603050405020304" pitchFamily="18" charset="0"/>
                <a:cs typeface="Times New Roman" panose="02020603050405020304" pitchFamily="18" charset="0"/>
              </a:rPr>
              <a:t>xuân đến, hoa trong vườn nhà em đua nhau khoe sắc. Hoa nào cũng đẹp, nhưng đẹp hơn cả là cây hoa hồng nhung. Cây hoa này ông em trồng từ lúc nào em cũng không nhớ rõ, nhưng nó là cây hoa mà em nhớ nhất.</a:t>
            </a:r>
            <a:endParaRPr lang="en-US" sz="2800" dirty="0">
              <a:solidFill>
                <a:schemeClr val="bg1"/>
              </a:solidFill>
              <a:latin typeface="Times New Roman" pitchFamily="18" charset="0"/>
              <a:cs typeface="Times New Roman" pitchFamily="18" charset="0"/>
            </a:endParaRPr>
          </a:p>
        </p:txBody>
      </p:sp>
    </p:spTree>
  </p:cSld>
  <p:clrMapOvr>
    <a:masterClrMapping/>
  </p:clrMapOvr>
  <p:transition advTm="12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89846" y="2056986"/>
            <a:ext cx="3534734" cy="1200329"/>
          </a:xfrm>
          <a:prstGeom prst="rect">
            <a:avLst/>
          </a:prstGeom>
          <a:solidFill>
            <a:schemeClr val="tx2">
              <a:lumMod val="60000"/>
              <a:lumOff val="40000"/>
            </a:schemeClr>
          </a:solid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400">
                <a:solidFill>
                  <a:schemeClr val="bg1"/>
                </a:solidFill>
                <a:latin typeface="Times New Roman" panose="02020603050405020304" pitchFamily="18" charset="0"/>
                <a:cs typeface="Times New Roman" panose="02020603050405020304" pitchFamily="18" charset="0"/>
              </a:rPr>
              <a:t>     </a:t>
            </a:r>
            <a:r>
              <a:rPr lang="en-US" altLang="en-US" sz="2400">
                <a:solidFill>
                  <a:schemeClr val="bg1"/>
                </a:solidFill>
                <a:latin typeface="Times New Roman" panose="02020603050405020304" pitchFamily="18" charset="0"/>
                <a:cs typeface="Times New Roman" panose="02020603050405020304" pitchFamily="18" charset="0"/>
              </a:rPr>
              <a:t>Vườn nhà em có một cây hồng nhung không biết trồng từ năm nào</a:t>
            </a:r>
            <a:r>
              <a:rPr lang="en-US" altLang="en-US" sz="2400" smtClean="0">
                <a:solidFill>
                  <a:schemeClr val="bg1"/>
                </a:solidFill>
                <a:latin typeface="Times New Roman" panose="02020603050405020304" pitchFamily="18" charset="0"/>
                <a:cs typeface="Times New Roman" panose="02020603050405020304" pitchFamily="18" charset="0"/>
              </a:rPr>
              <a:t>.</a:t>
            </a:r>
            <a:endParaRPr lang="en-US" altLang="en-US" sz="2400">
              <a:solidFill>
                <a:schemeClr val="bg1"/>
              </a:solidFill>
              <a:latin typeface="Times New Roman" panose="02020603050405020304" pitchFamily="18" charset="0"/>
              <a:cs typeface="Times New Roman" panose="02020603050405020304" pitchFamily="18" charset="0"/>
            </a:endParaRPr>
          </a:p>
        </p:txBody>
      </p:sp>
      <p:sp>
        <p:nvSpPr>
          <p:cNvPr id="3" name="Text Box 23"/>
          <p:cNvSpPr txBox="1">
            <a:spLocks noChangeArrowheads="1"/>
          </p:cNvSpPr>
          <p:nvPr/>
        </p:nvSpPr>
        <p:spPr bwMode="auto">
          <a:xfrm>
            <a:off x="78737" y="3332378"/>
            <a:ext cx="3543909" cy="3416320"/>
          </a:xfrm>
          <a:prstGeom prst="rect">
            <a:avLst/>
          </a:prstGeom>
          <a:solidFill>
            <a:schemeClr val="accent3">
              <a:lumMod val="75000"/>
            </a:schemeClr>
          </a:solidFill>
          <a:ln w="28575">
            <a:solidFill>
              <a:schemeClr val="accent3">
                <a:lumMod val="75000"/>
              </a:schemeClr>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altLang="en-US" sz="2400" smtClean="0">
                <a:solidFill>
                  <a:schemeClr val="bg1"/>
                </a:solidFill>
                <a:latin typeface="Times New Roman" panose="02020603050405020304" pitchFamily="18" charset="0"/>
                <a:cs typeface="Times New Roman" panose="02020603050405020304" pitchFamily="18" charset="0"/>
              </a:rPr>
              <a:t>       Mùa </a:t>
            </a:r>
            <a:r>
              <a:rPr lang="en-US" altLang="en-US" sz="2400">
                <a:solidFill>
                  <a:schemeClr val="bg1"/>
                </a:solidFill>
                <a:latin typeface="Times New Roman" panose="02020603050405020304" pitchFamily="18" charset="0"/>
                <a:cs typeface="Times New Roman" panose="02020603050405020304" pitchFamily="18" charset="0"/>
              </a:rPr>
              <a:t>xuân đến, hoa trong vườn nhà em đua nhau khoe sắc. Hoa nào cũng đẹp, nhưng đẹp hơn cả là cây hoa hồng nhung. Cây hoa này ông em trồng từ lúc nào em cũng không nhớ rõ, nhưng nó là cây hoa mà em nhớ nhất.</a:t>
            </a:r>
            <a:endParaRPr lang="en-US" sz="2400" dirty="0">
              <a:solidFill>
                <a:schemeClr val="bg1"/>
              </a:solidFill>
              <a:latin typeface="Times New Roman" pitchFamily="18" charset="0"/>
              <a:cs typeface="Times New Roman" pitchFamily="18" charset="0"/>
            </a:endParaRPr>
          </a:p>
        </p:txBody>
      </p:sp>
      <p:sp>
        <p:nvSpPr>
          <p:cNvPr id="6" name="AutoShape 18"/>
          <p:cNvSpPr>
            <a:spLocks noChangeArrowheads="1"/>
          </p:cNvSpPr>
          <p:nvPr/>
        </p:nvSpPr>
        <p:spPr bwMode="auto">
          <a:xfrm rot="16200000">
            <a:off x="3577483" y="2528382"/>
            <a:ext cx="561954" cy="400050"/>
          </a:xfrm>
          <a:prstGeom prst="downArrow">
            <a:avLst>
              <a:gd name="adj1" fmla="val 50000"/>
              <a:gd name="adj2" fmla="val 25000"/>
            </a:avLst>
          </a:prstGeom>
          <a:solidFill>
            <a:schemeClr val="tx2">
              <a:lumMod val="50000"/>
            </a:schemeClr>
          </a:solidFill>
          <a:ln w="9525">
            <a:solidFill>
              <a:schemeClr val="tx1"/>
            </a:solidFill>
            <a:miter lim="800000"/>
            <a:headEnd/>
            <a:tailEnd/>
          </a:ln>
        </p:spPr>
        <p:txBody>
          <a:bodyPr wrap="none" anchor="ctr"/>
          <a:lstStyle/>
          <a:p>
            <a:endParaRPr lang="en-US">
              <a:latin typeface="Arial" charset="0"/>
            </a:endParaRPr>
          </a:p>
        </p:txBody>
      </p:sp>
      <p:sp>
        <p:nvSpPr>
          <p:cNvPr id="7" name="AutoShape 21"/>
          <p:cNvSpPr>
            <a:spLocks noChangeArrowheads="1"/>
          </p:cNvSpPr>
          <p:nvPr/>
        </p:nvSpPr>
        <p:spPr bwMode="auto">
          <a:xfrm rot="16200000">
            <a:off x="3594486" y="4790172"/>
            <a:ext cx="542993" cy="411445"/>
          </a:xfrm>
          <a:prstGeom prst="downArrow">
            <a:avLst>
              <a:gd name="adj1" fmla="val 50000"/>
              <a:gd name="adj2" fmla="val 25000"/>
            </a:avLst>
          </a:prstGeom>
          <a:solidFill>
            <a:schemeClr val="accent3">
              <a:lumMod val="50000"/>
            </a:schemeClr>
          </a:solidFill>
          <a:ln w="9525">
            <a:solidFill>
              <a:schemeClr val="tx1"/>
            </a:solidFill>
            <a:miter lim="800000"/>
            <a:headEnd/>
            <a:tailEnd/>
          </a:ln>
        </p:spPr>
        <p:txBody>
          <a:bodyPr wrap="none" anchor="ctr"/>
          <a:lstStyle/>
          <a:p>
            <a:endParaRPr lang="en-US">
              <a:latin typeface="Arial" charset="0"/>
            </a:endParaRPr>
          </a:p>
        </p:txBody>
      </p:sp>
      <p:sp>
        <p:nvSpPr>
          <p:cNvPr id="8" name="Rectangle 7"/>
          <p:cNvSpPr/>
          <p:nvPr/>
        </p:nvSpPr>
        <p:spPr>
          <a:xfrm>
            <a:off x="7737143" y="4508988"/>
            <a:ext cx="1371600" cy="83099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err="1">
                <a:ln w="11430"/>
                <a:solidFill>
                  <a:schemeClr val="tx1"/>
                </a:solidFill>
                <a:latin typeface="Times New Roman" pitchFamily="18" charset="0"/>
                <a:cs typeface="Times New Roman" pitchFamily="18" charset="0"/>
              </a:rPr>
              <a:t>Mở</a:t>
            </a:r>
            <a:r>
              <a:rPr lang="en-US" sz="2400" dirty="0">
                <a:ln w="11430"/>
                <a:solidFill>
                  <a:schemeClr val="tx1"/>
                </a:solidFill>
                <a:latin typeface="Times New Roman" pitchFamily="18" charset="0"/>
                <a:cs typeface="Times New Roman" pitchFamily="18" charset="0"/>
              </a:rPr>
              <a:t> </a:t>
            </a:r>
            <a:r>
              <a:rPr lang="en-US" sz="2400" dirty="0" err="1">
                <a:ln w="11430"/>
                <a:solidFill>
                  <a:schemeClr val="tx1"/>
                </a:solidFill>
                <a:latin typeface="Times New Roman" pitchFamily="18" charset="0"/>
                <a:cs typeface="Times New Roman" pitchFamily="18" charset="0"/>
              </a:rPr>
              <a:t>bài</a:t>
            </a:r>
            <a:r>
              <a:rPr lang="en-US" sz="2400" dirty="0">
                <a:ln w="11430"/>
                <a:solidFill>
                  <a:schemeClr val="tx1"/>
                </a:solidFill>
                <a:latin typeface="Times New Roman" pitchFamily="18" charset="0"/>
                <a:cs typeface="Times New Roman" pitchFamily="18" charset="0"/>
              </a:rPr>
              <a:t> </a:t>
            </a:r>
            <a:r>
              <a:rPr lang="en-US" sz="2400" dirty="0" err="1">
                <a:ln w="11430"/>
                <a:solidFill>
                  <a:schemeClr val="tx1"/>
                </a:solidFill>
                <a:latin typeface="Times New Roman" pitchFamily="18" charset="0"/>
                <a:cs typeface="Times New Roman" pitchFamily="18" charset="0"/>
              </a:rPr>
              <a:t>gián</a:t>
            </a:r>
            <a:r>
              <a:rPr lang="en-US" sz="2400" dirty="0">
                <a:ln w="11430"/>
                <a:solidFill>
                  <a:schemeClr val="tx1"/>
                </a:solidFill>
                <a:latin typeface="Times New Roman" pitchFamily="18" charset="0"/>
                <a:cs typeface="Times New Roman" pitchFamily="18" charset="0"/>
              </a:rPr>
              <a:t> </a:t>
            </a:r>
            <a:r>
              <a:rPr lang="en-US" sz="2400" dirty="0" err="1">
                <a:ln w="11430"/>
                <a:solidFill>
                  <a:schemeClr val="tx1"/>
                </a:solidFill>
                <a:latin typeface="Times New Roman" pitchFamily="18" charset="0"/>
                <a:cs typeface="Times New Roman" pitchFamily="18" charset="0"/>
              </a:rPr>
              <a:t>tiếp</a:t>
            </a:r>
            <a:endParaRPr lang="en-US" sz="2400" dirty="0">
              <a:ln w="11430"/>
              <a:solidFill>
                <a:schemeClr val="tx1"/>
              </a:solidFill>
            </a:endParaRPr>
          </a:p>
        </p:txBody>
      </p:sp>
      <p:sp>
        <p:nvSpPr>
          <p:cNvPr id="9" name="Rectangle 8"/>
          <p:cNvSpPr/>
          <p:nvPr/>
        </p:nvSpPr>
        <p:spPr>
          <a:xfrm>
            <a:off x="7699529" y="2241954"/>
            <a:ext cx="1371600" cy="830997"/>
          </a:xfrm>
          <a:prstGeom prst="rect">
            <a:avLst/>
          </a:prstGeom>
          <a:solidFill>
            <a:schemeClr val="tx2">
              <a:lumMod val="20000"/>
              <a:lumOff val="80000"/>
            </a:schemeClr>
          </a:solidFill>
          <a:ln>
            <a:solidFill>
              <a:schemeClr val="tx2">
                <a:lumMod val="20000"/>
                <a:lumOff val="80000"/>
              </a:schemeClr>
            </a:solidFill>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err="1">
                <a:ln w="11430"/>
                <a:solidFill>
                  <a:schemeClr val="tx1"/>
                </a:solidFill>
                <a:latin typeface="Times New Roman" pitchFamily="18" charset="0"/>
                <a:cs typeface="Times New Roman" pitchFamily="18" charset="0"/>
              </a:rPr>
              <a:t>Mở</a:t>
            </a:r>
            <a:r>
              <a:rPr lang="en-US" sz="2400" dirty="0">
                <a:ln w="11430"/>
                <a:solidFill>
                  <a:schemeClr val="tx1"/>
                </a:solidFill>
                <a:latin typeface="Times New Roman" pitchFamily="18" charset="0"/>
                <a:cs typeface="Times New Roman" pitchFamily="18" charset="0"/>
              </a:rPr>
              <a:t> </a:t>
            </a:r>
            <a:r>
              <a:rPr lang="en-US" sz="2400" dirty="0" err="1">
                <a:ln w="11430"/>
                <a:solidFill>
                  <a:schemeClr val="tx1"/>
                </a:solidFill>
                <a:latin typeface="Times New Roman" pitchFamily="18" charset="0"/>
                <a:cs typeface="Times New Roman" pitchFamily="18" charset="0"/>
              </a:rPr>
              <a:t>bài</a:t>
            </a:r>
            <a:r>
              <a:rPr lang="en-US" sz="2400" dirty="0">
                <a:ln w="11430"/>
                <a:solidFill>
                  <a:schemeClr val="tx1"/>
                </a:solidFill>
                <a:latin typeface="Times New Roman" pitchFamily="18" charset="0"/>
                <a:cs typeface="Times New Roman" pitchFamily="18" charset="0"/>
              </a:rPr>
              <a:t> </a:t>
            </a:r>
            <a:r>
              <a:rPr lang="en-US" sz="2400" dirty="0" err="1">
                <a:ln w="11430"/>
                <a:solidFill>
                  <a:schemeClr val="tx1"/>
                </a:solidFill>
                <a:latin typeface="Times New Roman" pitchFamily="18" charset="0"/>
                <a:cs typeface="Times New Roman" pitchFamily="18" charset="0"/>
              </a:rPr>
              <a:t>trực</a:t>
            </a:r>
            <a:r>
              <a:rPr lang="en-US" sz="2400" dirty="0">
                <a:ln w="11430"/>
                <a:solidFill>
                  <a:schemeClr val="tx1"/>
                </a:solidFill>
                <a:latin typeface="Times New Roman" pitchFamily="18" charset="0"/>
                <a:cs typeface="Times New Roman" pitchFamily="18" charset="0"/>
              </a:rPr>
              <a:t> </a:t>
            </a:r>
            <a:r>
              <a:rPr lang="en-US" sz="2400" dirty="0" err="1">
                <a:ln w="11430"/>
                <a:solidFill>
                  <a:schemeClr val="tx1"/>
                </a:solidFill>
                <a:latin typeface="Times New Roman" pitchFamily="18" charset="0"/>
                <a:cs typeface="Times New Roman" pitchFamily="18" charset="0"/>
              </a:rPr>
              <a:t>tiếp</a:t>
            </a:r>
            <a:endParaRPr lang="en-US" sz="2400" dirty="0">
              <a:ln w="11430"/>
              <a:solidFill>
                <a:schemeClr val="tx1"/>
              </a:solidFill>
              <a:latin typeface="Times New Roman" pitchFamily="18" charset="0"/>
              <a:cs typeface="Times New Roman" pitchFamily="18" charset="0"/>
            </a:endParaRPr>
          </a:p>
        </p:txBody>
      </p:sp>
      <p:sp>
        <p:nvSpPr>
          <p:cNvPr id="10" name="AutoShape 18"/>
          <p:cNvSpPr>
            <a:spLocks noChangeArrowheads="1"/>
          </p:cNvSpPr>
          <p:nvPr/>
        </p:nvSpPr>
        <p:spPr bwMode="auto">
          <a:xfrm rot="16200000">
            <a:off x="7176386" y="2510446"/>
            <a:ext cx="561954" cy="400050"/>
          </a:xfrm>
          <a:prstGeom prst="downArrow">
            <a:avLst>
              <a:gd name="adj1" fmla="val 50000"/>
              <a:gd name="adj2" fmla="val 25000"/>
            </a:avLst>
          </a:prstGeom>
          <a:solidFill>
            <a:schemeClr val="tx2">
              <a:lumMod val="50000"/>
            </a:schemeClr>
          </a:solidFill>
          <a:ln w="9525">
            <a:solidFill>
              <a:schemeClr val="tx1"/>
            </a:solidFill>
            <a:miter lim="800000"/>
            <a:headEnd/>
            <a:tailEnd/>
          </a:ln>
        </p:spPr>
        <p:txBody>
          <a:bodyPr wrap="none" anchor="ctr"/>
          <a:lstStyle/>
          <a:p>
            <a:endParaRPr lang="en-US">
              <a:latin typeface="Arial" charset="0"/>
            </a:endParaRPr>
          </a:p>
        </p:txBody>
      </p:sp>
      <p:sp>
        <p:nvSpPr>
          <p:cNvPr id="11" name="AutoShape 21"/>
          <p:cNvSpPr>
            <a:spLocks noChangeArrowheads="1"/>
          </p:cNvSpPr>
          <p:nvPr/>
        </p:nvSpPr>
        <p:spPr bwMode="auto">
          <a:xfrm rot="16200000">
            <a:off x="7222310" y="4790172"/>
            <a:ext cx="542993" cy="411445"/>
          </a:xfrm>
          <a:prstGeom prst="downArrow">
            <a:avLst>
              <a:gd name="adj1" fmla="val 50000"/>
              <a:gd name="adj2" fmla="val 25000"/>
            </a:avLst>
          </a:prstGeom>
          <a:solidFill>
            <a:schemeClr val="accent3">
              <a:lumMod val="50000"/>
            </a:schemeClr>
          </a:solidFill>
          <a:ln w="9525">
            <a:solidFill>
              <a:schemeClr val="tx1"/>
            </a:solidFill>
            <a:miter lim="800000"/>
            <a:headEnd/>
            <a:tailEnd/>
          </a:ln>
        </p:spPr>
        <p:txBody>
          <a:bodyPr wrap="none" anchor="ctr"/>
          <a:lstStyle/>
          <a:p>
            <a:endParaRPr lang="en-US">
              <a:latin typeface="Arial" charset="0"/>
            </a:endParaRPr>
          </a:p>
        </p:txBody>
      </p:sp>
      <p:sp>
        <p:nvSpPr>
          <p:cNvPr id="12" name="Rounded Rectangle 11"/>
          <p:cNvSpPr/>
          <p:nvPr/>
        </p:nvSpPr>
        <p:spPr>
          <a:xfrm>
            <a:off x="4092340" y="2211694"/>
            <a:ext cx="3131143" cy="101536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80000"/>
              </a:lnSpc>
            </a:pPr>
            <a:r>
              <a:rPr lang="en-US" sz="2400" smtClean="0">
                <a:solidFill>
                  <a:srgbClr val="FF0000"/>
                </a:solidFill>
                <a:latin typeface="Times New Roman" pitchFamily="18" charset="0"/>
                <a:cs typeface="Times New Roman" pitchFamily="18" charset="0"/>
              </a:rPr>
              <a:t>    Giới </a:t>
            </a:r>
            <a:r>
              <a:rPr lang="en-US" sz="2400">
                <a:solidFill>
                  <a:srgbClr val="FF0000"/>
                </a:solidFill>
                <a:latin typeface="Times New Roman" pitchFamily="18" charset="0"/>
                <a:cs typeface="Times New Roman" pitchFamily="18" charset="0"/>
              </a:rPr>
              <a:t>thiệu ngay </a:t>
            </a:r>
            <a:r>
              <a:rPr lang="en-US" sz="2400" smtClean="0">
                <a:solidFill>
                  <a:srgbClr val="FF0000"/>
                </a:solidFill>
                <a:latin typeface="Times New Roman" pitchFamily="18" charset="0"/>
                <a:cs typeface="Times New Roman" pitchFamily="18" charset="0"/>
              </a:rPr>
              <a:t>cây hoa hồng </a:t>
            </a:r>
            <a:r>
              <a:rPr lang="en-US" sz="2400">
                <a:solidFill>
                  <a:srgbClr val="FF0000"/>
                </a:solidFill>
                <a:latin typeface="Times New Roman" pitchFamily="18" charset="0"/>
                <a:cs typeface="Times New Roman" pitchFamily="18" charset="0"/>
              </a:rPr>
              <a:t>nhung</a:t>
            </a:r>
            <a:endParaRPr lang="en-US" sz="2400" dirty="0">
              <a:solidFill>
                <a:srgbClr val="FF0000"/>
              </a:solidFill>
              <a:latin typeface="Times New Roman" pitchFamily="18" charset="0"/>
              <a:cs typeface="Times New Roman" pitchFamily="18" charset="0"/>
            </a:endParaRPr>
          </a:p>
        </p:txBody>
      </p:sp>
      <p:sp>
        <p:nvSpPr>
          <p:cNvPr id="13" name="Rounded Rectangle 12"/>
          <p:cNvSpPr/>
          <p:nvPr/>
        </p:nvSpPr>
        <p:spPr>
          <a:xfrm>
            <a:off x="4092340" y="4021946"/>
            <a:ext cx="3176936" cy="180508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en-US" sz="2400" smtClean="0">
                <a:solidFill>
                  <a:srgbClr val="FF0000"/>
                </a:solidFill>
                <a:latin typeface="Times New Roman" pitchFamily="18" charset="0"/>
                <a:cs typeface="Times New Roman" pitchFamily="18" charset="0"/>
              </a:rPr>
              <a:t>  Nói </a:t>
            </a:r>
            <a:r>
              <a:rPr lang="en-US" sz="2400">
                <a:solidFill>
                  <a:srgbClr val="FF0000"/>
                </a:solidFill>
                <a:latin typeface="Times New Roman" pitchFamily="18" charset="0"/>
                <a:cs typeface="Times New Roman" pitchFamily="18" charset="0"/>
              </a:rPr>
              <a:t>về mùa xuân </a:t>
            </a:r>
            <a:r>
              <a:rPr lang="en-US" sz="2400" smtClean="0">
                <a:solidFill>
                  <a:srgbClr val="FF0000"/>
                </a:solidFill>
                <a:latin typeface="Times New Roman" pitchFamily="18" charset="0"/>
                <a:cs typeface="Times New Roman" pitchFamily="18" charset="0"/>
              </a:rPr>
              <a:t>với các loài </a:t>
            </a:r>
            <a:r>
              <a:rPr lang="en-US" sz="2400">
                <a:solidFill>
                  <a:srgbClr val="FF0000"/>
                </a:solidFill>
                <a:latin typeface="Times New Roman" pitchFamily="18" charset="0"/>
                <a:cs typeface="Times New Roman" pitchFamily="18" charset="0"/>
              </a:rPr>
              <a:t>hoa trong </a:t>
            </a:r>
            <a:r>
              <a:rPr lang="en-US" sz="2400" smtClean="0">
                <a:solidFill>
                  <a:srgbClr val="FF0000"/>
                </a:solidFill>
                <a:latin typeface="Times New Roman" pitchFamily="18" charset="0"/>
                <a:cs typeface="Times New Roman" pitchFamily="18" charset="0"/>
              </a:rPr>
              <a:t>vườn, rồi </a:t>
            </a:r>
            <a:r>
              <a:rPr lang="en-US" sz="2400">
                <a:solidFill>
                  <a:srgbClr val="FF0000"/>
                </a:solidFill>
                <a:latin typeface="Times New Roman" pitchFamily="18" charset="0"/>
                <a:cs typeface="Times New Roman" pitchFamily="18" charset="0"/>
              </a:rPr>
              <a:t>mới giới thiệu </a:t>
            </a:r>
            <a:r>
              <a:rPr lang="en-US" sz="2400" smtClean="0">
                <a:solidFill>
                  <a:srgbClr val="FF0000"/>
                </a:solidFill>
                <a:latin typeface="Times New Roman" pitchFamily="18" charset="0"/>
                <a:cs typeface="Times New Roman" pitchFamily="18" charset="0"/>
              </a:rPr>
              <a:t>cây hoa </a:t>
            </a:r>
            <a:r>
              <a:rPr lang="en-US" sz="2400">
                <a:solidFill>
                  <a:srgbClr val="FF0000"/>
                </a:solidFill>
                <a:latin typeface="Times New Roman" pitchFamily="18" charset="0"/>
                <a:cs typeface="Times New Roman" pitchFamily="18" charset="0"/>
              </a:rPr>
              <a:t>hồng nhung </a:t>
            </a:r>
          </a:p>
        </p:txBody>
      </p:sp>
      <p:sp>
        <p:nvSpPr>
          <p:cNvPr id="15" name="Rectangle 14"/>
          <p:cNvSpPr/>
          <p:nvPr/>
        </p:nvSpPr>
        <p:spPr>
          <a:xfrm>
            <a:off x="62734" y="304800"/>
            <a:ext cx="9048467" cy="954107"/>
          </a:xfrm>
          <a:prstGeom prst="rect">
            <a:avLst/>
          </a:prstGeom>
          <a:solidFill>
            <a:schemeClr val="accent6">
              <a:lumMod val="75000"/>
            </a:schemeClr>
          </a:solidFill>
          <a:ln>
            <a:solidFill>
              <a:srgbClr val="EEA726"/>
            </a:solidFill>
          </a:ln>
        </p:spPr>
        <p:txBody>
          <a:bodyPr wrap="square">
            <a:spAutoFit/>
          </a:bodyPr>
          <a:lstStyle/>
          <a:p>
            <a:pPr algn="just"/>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smtClean="0">
                <a:solidFill>
                  <a:schemeClr val="bg1"/>
                </a:solidFill>
                <a:latin typeface="Times New Roman" panose="02020603050405020304" pitchFamily="18" charset="0"/>
                <a:cs typeface="Times New Roman" panose="02020603050405020304" pitchFamily="18" charset="0"/>
              </a:rPr>
              <a:t>   1. </a:t>
            </a:r>
            <a:r>
              <a:rPr lang="en-US" altLang="en-US" sz="2800" dirty="0" err="1" smtClean="0">
                <a:solidFill>
                  <a:schemeClr val="bg1"/>
                </a:solidFill>
                <a:latin typeface="Times New Roman" panose="02020603050405020304" pitchFamily="18" charset="0"/>
                <a:cs typeface="Times New Roman" panose="02020603050405020304" pitchFamily="18" charset="0"/>
              </a:rPr>
              <a:t>Dưới</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hai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đoạn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có</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thể</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dùng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để</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mở</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đầu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tả</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hồng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nhung</a:t>
            </a:r>
            <a:r>
              <a:rPr lang="en-US" altLang="en-US" sz="2800" dirty="0">
                <a:solidFill>
                  <a:schemeClr val="bg1"/>
                </a:solidFill>
                <a:latin typeface="Times New Roman" panose="02020603050405020304" pitchFamily="18" charset="0"/>
                <a:cs typeface="Times New Roman" panose="02020603050405020304" pitchFamily="18" charset="0"/>
              </a:rPr>
              <a:t>. Hai </a:t>
            </a:r>
            <a:r>
              <a:rPr lang="en-US" altLang="en-US" sz="2800" dirty="0" err="1">
                <a:solidFill>
                  <a:schemeClr val="bg1"/>
                </a:solidFill>
                <a:latin typeface="Times New Roman" panose="02020603050405020304" pitchFamily="18" charset="0"/>
                <a:cs typeface="Times New Roman" panose="02020603050405020304" pitchFamily="18" charset="0"/>
              </a:rPr>
              <a:t>cách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mở</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ấy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có</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gì</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khác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nhau</a:t>
            </a:r>
            <a:r>
              <a:rPr lang="en-US" altLang="en-US"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endParaRPr>
          </a:p>
        </p:txBody>
      </p:sp>
    </p:spTree>
    <p:extLst>
      <p:ext uri="{BB962C8B-B14F-4D97-AF65-F5344CB8AC3E}">
        <p14:creationId xmlns:p14="http://schemas.microsoft.com/office/powerpoint/2010/main" val="42045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525DD94-2EB1-4535-8DE4-3568ED24C76F}"/>
              </a:ext>
            </a:extLst>
          </p:cNvPr>
          <p:cNvGrpSpPr/>
          <p:nvPr/>
        </p:nvGrpSpPr>
        <p:grpSpPr>
          <a:xfrm>
            <a:off x="2614271" y="2438400"/>
            <a:ext cx="4120567" cy="560622"/>
            <a:chOff x="3385417" y="1152127"/>
            <a:chExt cx="2330012" cy="990695"/>
          </a:xfrm>
          <a:solidFill>
            <a:srgbClr val="66FF33"/>
          </a:solidFill>
          <a:scene3d>
            <a:camera prst="orthographicFront"/>
            <a:lightRig rig="flat" dir="t"/>
          </a:scene3d>
        </p:grpSpPr>
        <p:sp>
          <p:nvSpPr>
            <p:cNvPr id="7" name="Rectangle 6">
              <a:extLst>
                <a:ext uri="{FF2B5EF4-FFF2-40B4-BE49-F238E27FC236}">
                  <a16:creationId xmlns:a16="http://schemas.microsoft.com/office/drawing/2014/main" xmlns="" id="{4174D480-98A8-424D-B474-70B9DEB15674}"/>
                </a:ext>
              </a:extLst>
            </p:cNvPr>
            <p:cNvSpPr/>
            <p:nvPr/>
          </p:nvSpPr>
          <p:spPr>
            <a:xfrm>
              <a:off x="3385417" y="1152129"/>
              <a:ext cx="2330012" cy="990693"/>
            </a:xfrm>
            <a:prstGeom prst="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xmlns="" id="{1DE24C70-4410-4A2C-B1B8-3E34EDD60437}"/>
                </a:ext>
              </a:extLst>
            </p:cNvPr>
            <p:cNvSpPr txBox="1"/>
            <p:nvPr/>
          </p:nvSpPr>
          <p:spPr>
            <a:xfrm>
              <a:off x="3385417" y="1152127"/>
              <a:ext cx="2330012" cy="8787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algn="ctr" defTabSz="1555750">
                <a:lnSpc>
                  <a:spcPct val="90000"/>
                </a:lnSpc>
                <a:spcAft>
                  <a:spcPct val="35000"/>
                </a:spcAft>
              </a:pP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hai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cách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mở</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bài</a:t>
              </a:r>
              <a:r>
                <a:rPr lang="en-US" sz="2800" b="1" dirty="0">
                  <a:solidFill>
                    <a:schemeClr val="tx1"/>
                  </a:solidFill>
                  <a:latin typeface="Times New Roman" pitchFamily="18" charset="0"/>
                  <a:cs typeface="Times New Roman" pitchFamily="18" charset="0"/>
                </a:rPr>
                <a:t> </a:t>
              </a:r>
            </a:p>
          </p:txBody>
        </p:sp>
      </p:grpSp>
      <p:grpSp>
        <p:nvGrpSpPr>
          <p:cNvPr id="9" name="Group 8">
            <a:extLst>
              <a:ext uri="{FF2B5EF4-FFF2-40B4-BE49-F238E27FC236}">
                <a16:creationId xmlns:a16="http://schemas.microsoft.com/office/drawing/2014/main" xmlns="" id="{2C5C87FE-A81F-4F71-9ECF-E46154F5926F}"/>
              </a:ext>
            </a:extLst>
          </p:cNvPr>
          <p:cNvGrpSpPr/>
          <p:nvPr/>
        </p:nvGrpSpPr>
        <p:grpSpPr>
          <a:xfrm>
            <a:off x="965423" y="3944147"/>
            <a:ext cx="2667000" cy="899415"/>
            <a:chOff x="365168" y="2816201"/>
            <a:chExt cx="3897223" cy="1627619"/>
          </a:xfrm>
          <a:solidFill>
            <a:srgbClr val="66FF66"/>
          </a:solidFill>
          <a:scene3d>
            <a:camera prst="orthographicFront"/>
            <a:lightRig rig="flat" dir="t"/>
          </a:scene3d>
        </p:grpSpPr>
        <p:sp>
          <p:nvSpPr>
            <p:cNvPr id="10" name="Rectangle 9">
              <a:extLst>
                <a:ext uri="{FF2B5EF4-FFF2-40B4-BE49-F238E27FC236}">
                  <a16:creationId xmlns:a16="http://schemas.microsoft.com/office/drawing/2014/main" xmlns="" id="{D42BAC7F-4D68-4669-BF7A-0945B3B4D944}"/>
                </a:ext>
              </a:extLst>
            </p:cNvPr>
            <p:cNvSpPr/>
            <p:nvPr/>
          </p:nvSpPr>
          <p:spPr>
            <a:xfrm>
              <a:off x="365168" y="2816201"/>
              <a:ext cx="3897223" cy="1627619"/>
            </a:xfrm>
            <a:prstGeom prst="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xmlns="" id="{048D739D-E438-49FC-BDBF-9446D5477640}"/>
                </a:ext>
              </a:extLst>
            </p:cNvPr>
            <p:cNvSpPr txBox="1"/>
            <p:nvPr/>
          </p:nvSpPr>
          <p:spPr>
            <a:xfrm>
              <a:off x="365168" y="2816201"/>
              <a:ext cx="3897223" cy="16276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400">
                <a:lnSpc>
                  <a:spcPct val="90000"/>
                </a:lnSpc>
                <a:spcAft>
                  <a:spcPct val="35000"/>
                </a:spcAft>
              </a:pPr>
              <a:r>
                <a:rPr lang="en-US" sz="2800" b="1" dirty="0" err="1">
                  <a:solidFill>
                    <a:schemeClr val="tx1"/>
                  </a:solidFill>
                  <a:latin typeface="Times New Roman" pitchFamily="18" charset="0"/>
                  <a:cs typeface="Times New Roman" pitchFamily="18" charset="0"/>
                </a:rPr>
                <a:t>Mở</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bài</a:t>
              </a:r>
              <a:r>
                <a:rPr lang="en-US" sz="2800" b="1" dirty="0">
                  <a:solidFill>
                    <a:schemeClr val="tx1"/>
                  </a:solidFill>
                  <a:latin typeface="Times New Roman" pitchFamily="18" charset="0"/>
                  <a:cs typeface="Times New Roman" pitchFamily="18" charset="0"/>
                </a:rPr>
                <a:t> </a:t>
              </a:r>
              <a:r>
                <a:rPr lang="en-US" sz="2800" b="1" err="1">
                  <a:solidFill>
                    <a:schemeClr val="tx1"/>
                  </a:solidFill>
                  <a:latin typeface="Times New Roman" pitchFamily="18" charset="0"/>
                  <a:cs typeface="Times New Roman" pitchFamily="18" charset="0"/>
                </a:rPr>
                <a:t>trực</a:t>
              </a:r>
              <a:r>
                <a:rPr lang="en-US" sz="2800" b="1">
                  <a:solidFill>
                    <a:schemeClr val="tx1"/>
                  </a:solidFill>
                  <a:latin typeface="Times New Roman" pitchFamily="18" charset="0"/>
                  <a:cs typeface="Times New Roman" pitchFamily="18" charset="0"/>
                </a:rPr>
                <a:t> </a:t>
              </a:r>
              <a:r>
                <a:rPr lang="en-US" sz="2800" b="1" smtClean="0">
                  <a:solidFill>
                    <a:schemeClr val="tx1"/>
                  </a:solidFill>
                  <a:latin typeface="Times New Roman" pitchFamily="18" charset="0"/>
                  <a:cs typeface="Times New Roman" pitchFamily="18" charset="0"/>
                </a:rPr>
                <a:t>tiếp</a:t>
              </a:r>
              <a:endParaRPr lang="en-US" sz="2800" b="1" dirty="0">
                <a:solidFill>
                  <a:schemeClr val="tx1"/>
                </a:solidFill>
                <a:latin typeface="Times New Roman" pitchFamily="18" charset="0"/>
                <a:cs typeface="Times New Roman" pitchFamily="18" charset="0"/>
              </a:endParaRPr>
            </a:p>
          </p:txBody>
        </p:sp>
      </p:grpSp>
      <p:grpSp>
        <p:nvGrpSpPr>
          <p:cNvPr id="12" name="Group 11">
            <a:extLst>
              <a:ext uri="{FF2B5EF4-FFF2-40B4-BE49-F238E27FC236}">
                <a16:creationId xmlns:a16="http://schemas.microsoft.com/office/drawing/2014/main" xmlns="" id="{BD3A8D4A-8607-45C3-A2F0-437F44955C8D}"/>
              </a:ext>
            </a:extLst>
          </p:cNvPr>
          <p:cNvGrpSpPr/>
          <p:nvPr/>
        </p:nvGrpSpPr>
        <p:grpSpPr>
          <a:xfrm>
            <a:off x="5211144" y="3912899"/>
            <a:ext cx="3121051" cy="925051"/>
            <a:chOff x="5156744" y="2625476"/>
            <a:chExt cx="3909469" cy="1854795"/>
          </a:xfrm>
          <a:solidFill>
            <a:srgbClr val="33CC33"/>
          </a:solidFill>
          <a:scene3d>
            <a:camera prst="orthographicFront"/>
            <a:lightRig rig="flat" dir="t"/>
          </a:scene3d>
        </p:grpSpPr>
        <p:sp>
          <p:nvSpPr>
            <p:cNvPr id="13" name="Rectangle 12">
              <a:extLst>
                <a:ext uri="{FF2B5EF4-FFF2-40B4-BE49-F238E27FC236}">
                  <a16:creationId xmlns:a16="http://schemas.microsoft.com/office/drawing/2014/main" xmlns="" id="{14D7CC0C-41DB-4BF2-971F-B99B122AC89C}"/>
                </a:ext>
              </a:extLst>
            </p:cNvPr>
            <p:cNvSpPr/>
            <p:nvPr/>
          </p:nvSpPr>
          <p:spPr>
            <a:xfrm>
              <a:off x="5156744" y="2625476"/>
              <a:ext cx="3909469" cy="1854795"/>
            </a:xfrm>
            <a:prstGeom prst="rect">
              <a:avLst/>
            </a:prstGeom>
          </p:spPr>
          <p:style>
            <a:lnRef idx="1">
              <a:schemeClr val="accent4"/>
            </a:lnRef>
            <a:fillRef idx="2">
              <a:schemeClr val="accent4"/>
            </a:fillRef>
            <a:effectRef idx="1">
              <a:schemeClr val="accent4"/>
            </a:effectRef>
            <a:fontRef idx="minor">
              <a:schemeClr val="dk1"/>
            </a:fontRef>
          </p:style>
        </p:sp>
        <p:sp>
          <p:nvSpPr>
            <p:cNvPr id="14" name="TextBox 13">
              <a:extLst>
                <a:ext uri="{FF2B5EF4-FFF2-40B4-BE49-F238E27FC236}">
                  <a16:creationId xmlns:a16="http://schemas.microsoft.com/office/drawing/2014/main" xmlns="" id="{5A4E142D-D7A9-4C14-B1A7-D7CD5C5FDD56}"/>
                </a:ext>
              </a:extLst>
            </p:cNvPr>
            <p:cNvSpPr txBox="1"/>
            <p:nvPr/>
          </p:nvSpPr>
          <p:spPr>
            <a:xfrm>
              <a:off x="5156744" y="2625476"/>
              <a:ext cx="3909469" cy="1737490"/>
            </a:xfrm>
            <a:prstGeom prst="rect">
              <a:avLst/>
            </a:prstGeom>
            <a:solidFill>
              <a:srgbClr val="66FF99"/>
            </a:solidFill>
          </p:spPr>
          <p:style>
            <a:lnRef idx="1">
              <a:schemeClr val="accent4"/>
            </a:lnRef>
            <a:fillRef idx="2">
              <a:schemeClr val="accent4"/>
            </a:fillRef>
            <a:effectRef idx="1">
              <a:schemeClr val="accent4"/>
            </a:effectRef>
            <a:fontRef idx="minor">
              <a:schemeClr val="dk1"/>
            </a:fontRef>
          </p:style>
          <p:txBody>
            <a:bodyPr spcFirstLastPara="0" vert="horz" wrap="square" lIns="20320" tIns="20320" rIns="20320" bIns="20320" numCol="1" spcCol="1270" anchor="ctr" anchorCtr="0">
              <a:noAutofit/>
            </a:bodyPr>
            <a:lstStyle/>
            <a:p>
              <a:pPr algn="ctr" defTabSz="1422400">
                <a:lnSpc>
                  <a:spcPct val="90000"/>
                </a:lnSpc>
                <a:spcAft>
                  <a:spcPct val="35000"/>
                </a:spcAft>
              </a:pPr>
              <a:r>
                <a:rPr lang="en-US" sz="2800" b="1" dirty="0" err="1">
                  <a:solidFill>
                    <a:schemeClr val="tx1"/>
                  </a:solidFill>
                  <a:latin typeface="Times New Roman" pitchFamily="18" charset="0"/>
                  <a:cs typeface="Times New Roman" pitchFamily="18" charset="0"/>
                </a:rPr>
                <a:t>Mở</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bài</a:t>
              </a:r>
              <a:r>
                <a:rPr lang="en-US" sz="2800" b="1" dirty="0">
                  <a:solidFill>
                    <a:schemeClr val="tx1"/>
                  </a:solidFill>
                  <a:latin typeface="Times New Roman" pitchFamily="18" charset="0"/>
                  <a:cs typeface="Times New Roman" pitchFamily="18" charset="0"/>
                </a:rPr>
                <a:t> </a:t>
              </a:r>
              <a:r>
                <a:rPr lang="en-US" sz="2800" b="1" err="1">
                  <a:solidFill>
                    <a:schemeClr val="tx1"/>
                  </a:solidFill>
                  <a:latin typeface="Times New Roman" pitchFamily="18" charset="0"/>
                  <a:cs typeface="Times New Roman" pitchFamily="18" charset="0"/>
                </a:rPr>
                <a:t>gián</a:t>
              </a:r>
              <a:r>
                <a:rPr lang="en-US" sz="2800" b="1">
                  <a:solidFill>
                    <a:schemeClr val="tx1"/>
                  </a:solidFill>
                  <a:latin typeface="Times New Roman" pitchFamily="18" charset="0"/>
                  <a:cs typeface="Times New Roman" pitchFamily="18" charset="0"/>
                </a:rPr>
                <a:t> </a:t>
              </a:r>
              <a:r>
                <a:rPr lang="en-US" sz="2800" b="1" smtClean="0">
                  <a:solidFill>
                    <a:schemeClr val="tx1"/>
                  </a:solidFill>
                  <a:latin typeface="Times New Roman" pitchFamily="18" charset="0"/>
                  <a:cs typeface="Times New Roman" pitchFamily="18" charset="0"/>
                </a:rPr>
                <a:t>tiếp</a:t>
              </a:r>
              <a:endParaRPr lang="en-US" sz="2800" b="1" dirty="0">
                <a:solidFill>
                  <a:schemeClr val="tx1"/>
                </a:solidFill>
                <a:latin typeface="Times New Roman" pitchFamily="18" charset="0"/>
                <a:cs typeface="Times New Roman" pitchFamily="18" charset="0"/>
              </a:endParaRPr>
            </a:p>
          </p:txBody>
        </p:sp>
      </p:grpSp>
      <p:cxnSp>
        <p:nvCxnSpPr>
          <p:cNvPr id="16" name="Straight Arrow Connector 15">
            <a:extLst>
              <a:ext uri="{FF2B5EF4-FFF2-40B4-BE49-F238E27FC236}">
                <a16:creationId xmlns:a16="http://schemas.microsoft.com/office/drawing/2014/main" xmlns="" id="{324E5104-BAB9-4A15-9F07-DCD21AA17571}"/>
              </a:ext>
            </a:extLst>
          </p:cNvPr>
          <p:cNvCxnSpPr>
            <a:cxnSpLocks/>
          </p:cNvCxnSpPr>
          <p:nvPr/>
        </p:nvCxnSpPr>
        <p:spPr>
          <a:xfrm flipH="1">
            <a:off x="2298923" y="3019866"/>
            <a:ext cx="2252534" cy="869802"/>
          </a:xfrm>
          <a:prstGeom prst="straightConnector1">
            <a:avLst/>
          </a:prstGeom>
          <a:ln>
            <a:solidFill>
              <a:srgbClr val="0000FF"/>
            </a:solidFill>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a:extLst>
              <a:ext uri="{FF2B5EF4-FFF2-40B4-BE49-F238E27FC236}">
                <a16:creationId xmlns:a16="http://schemas.microsoft.com/office/drawing/2014/main" xmlns="" id="{C607D235-4F8C-4560-A8D0-CC008EA21E0A}"/>
              </a:ext>
            </a:extLst>
          </p:cNvPr>
          <p:cNvCxnSpPr/>
          <p:nvPr/>
        </p:nvCxnSpPr>
        <p:spPr>
          <a:xfrm>
            <a:off x="4540262" y="3022463"/>
            <a:ext cx="2231407" cy="867205"/>
          </a:xfrm>
          <a:prstGeom prst="straightConnector1">
            <a:avLst/>
          </a:prstGeom>
          <a:ln>
            <a:solidFill>
              <a:srgbClr val="0000FF"/>
            </a:solidFill>
            <a:tailEnd type="triangle"/>
          </a:ln>
        </p:spPr>
        <p:style>
          <a:lnRef idx="3">
            <a:schemeClr val="accent6"/>
          </a:lnRef>
          <a:fillRef idx="0">
            <a:schemeClr val="accent6"/>
          </a:fillRef>
          <a:effectRef idx="2">
            <a:schemeClr val="accent6"/>
          </a:effectRef>
          <a:fontRef idx="minor">
            <a:schemeClr val="tx1"/>
          </a:fontRef>
        </p:style>
      </p:cxnSp>
      <p:sp>
        <p:nvSpPr>
          <p:cNvPr id="27" name="TextBox 26">
            <a:extLst>
              <a:ext uri="{FF2B5EF4-FFF2-40B4-BE49-F238E27FC236}">
                <a16:creationId xmlns:a16="http://schemas.microsoft.com/office/drawing/2014/main" xmlns="" id="{5A4E142D-D7A9-4C14-B1A7-D7CD5C5FDD56}"/>
              </a:ext>
            </a:extLst>
          </p:cNvPr>
          <p:cNvSpPr txBox="1"/>
          <p:nvPr/>
        </p:nvSpPr>
        <p:spPr>
          <a:xfrm>
            <a:off x="4478846" y="5352240"/>
            <a:ext cx="4585649" cy="1242183"/>
          </a:xfrm>
          <a:prstGeom prst="rect">
            <a:avLst/>
          </a:prstGeom>
          <a:solidFill>
            <a:srgbClr val="CCFF66"/>
          </a:solidFill>
        </p:spPr>
        <p:style>
          <a:lnRef idx="1">
            <a:schemeClr val="accent5"/>
          </a:lnRef>
          <a:fillRef idx="2">
            <a:schemeClr val="accent5"/>
          </a:fillRef>
          <a:effectRef idx="1">
            <a:schemeClr val="accent5"/>
          </a:effectRef>
          <a:fontRef idx="minor">
            <a:schemeClr val="dk1"/>
          </a:fontRef>
        </p:style>
        <p:txBody>
          <a:bodyPr spcFirstLastPara="0" vert="horz" wrap="square" lIns="20320" tIns="20320" rIns="20320" bIns="20320" numCol="1" spcCol="1270" anchor="ctr" anchorCtr="0">
            <a:noAutofit/>
          </a:bodyPr>
          <a:lstStyle/>
          <a:p>
            <a:pPr algn="ctr" defTabSz="1422400">
              <a:lnSpc>
                <a:spcPct val="90000"/>
              </a:lnSpc>
              <a:spcAft>
                <a:spcPct val="35000"/>
              </a:spcAft>
            </a:pPr>
            <a:r>
              <a:rPr lang="en-US" sz="2800" b="1" smtClean="0">
                <a:solidFill>
                  <a:schemeClr val="tx1"/>
                </a:solidFill>
                <a:latin typeface="Times New Roman" pitchFamily="18" charset="0"/>
                <a:cs typeface="Times New Roman" pitchFamily="18" charset="0"/>
              </a:rPr>
              <a:t>Nói vào sự vật, sự việc khác rồi giới thiệu cây cần tả.</a:t>
            </a:r>
            <a:endParaRPr lang="en-US" sz="2800" b="1" dirty="0">
              <a:solidFill>
                <a:schemeClr val="tx1"/>
              </a:solidFill>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xmlns="" id="{048D739D-E438-49FC-BDBF-9446D5477640}"/>
              </a:ext>
            </a:extLst>
          </p:cNvPr>
          <p:cNvSpPr txBox="1"/>
          <p:nvPr/>
        </p:nvSpPr>
        <p:spPr>
          <a:xfrm>
            <a:off x="214268" y="5352239"/>
            <a:ext cx="4148743" cy="1242183"/>
          </a:xfrm>
          <a:prstGeom prst="rect">
            <a:avLst/>
          </a:prstGeom>
          <a:solidFill>
            <a:srgbClr val="66FF99"/>
          </a:solidFill>
        </p:spPr>
        <p:style>
          <a:lnRef idx="1">
            <a:schemeClr val="accent3"/>
          </a:lnRef>
          <a:fillRef idx="2">
            <a:schemeClr val="accent3"/>
          </a:fillRef>
          <a:effectRef idx="1">
            <a:schemeClr val="accent3"/>
          </a:effectRef>
          <a:fontRef idx="minor">
            <a:schemeClr val="dk1"/>
          </a:fontRef>
        </p:style>
        <p:txBody>
          <a:bodyPr spcFirstLastPara="0" vert="horz" wrap="square" lIns="20320" tIns="20320" rIns="20320" bIns="20320" numCol="1" spcCol="1270" anchor="ctr" anchorCtr="0">
            <a:noAutofit/>
          </a:bodyPr>
          <a:lstStyle/>
          <a:p>
            <a:pPr algn="ctr" defTabSz="1422400">
              <a:lnSpc>
                <a:spcPct val="90000"/>
              </a:lnSpc>
              <a:spcAft>
                <a:spcPct val="35000"/>
              </a:spcAft>
            </a:pPr>
            <a:r>
              <a:rPr lang="en-US" sz="2800" b="1" smtClean="0">
                <a:solidFill>
                  <a:schemeClr val="tx1"/>
                </a:solidFill>
                <a:latin typeface="Times New Roman" pitchFamily="18" charset="0"/>
                <a:cs typeface="Times New Roman" pitchFamily="18" charset="0"/>
              </a:rPr>
              <a:t>Giới thiệu ngay vào cây định tả</a:t>
            </a:r>
            <a:endParaRPr lang="en-US" sz="2800" b="1" dirty="0">
              <a:solidFill>
                <a:schemeClr val="tx1"/>
              </a:solidFill>
              <a:latin typeface="Times New Roman" pitchFamily="18" charset="0"/>
              <a:cs typeface="Times New Roman" pitchFamily="18" charset="0"/>
            </a:endParaRPr>
          </a:p>
        </p:txBody>
      </p:sp>
      <p:cxnSp>
        <p:nvCxnSpPr>
          <p:cNvPr id="29" name="Straight Arrow Connector 28">
            <a:extLst>
              <a:ext uri="{FF2B5EF4-FFF2-40B4-BE49-F238E27FC236}">
                <a16:creationId xmlns:a16="http://schemas.microsoft.com/office/drawing/2014/main" xmlns="" id="{324E5104-BAB9-4A15-9F07-DCD21AA17571}"/>
              </a:ext>
            </a:extLst>
          </p:cNvPr>
          <p:cNvCxnSpPr>
            <a:cxnSpLocks/>
          </p:cNvCxnSpPr>
          <p:nvPr/>
        </p:nvCxnSpPr>
        <p:spPr>
          <a:xfrm>
            <a:off x="2288640" y="4891526"/>
            <a:ext cx="11021" cy="441866"/>
          </a:xfrm>
          <a:prstGeom prst="straightConnector1">
            <a:avLst/>
          </a:prstGeom>
          <a:ln>
            <a:solidFill>
              <a:schemeClr val="tx1"/>
            </a:solidFill>
            <a:tailEnd type="triangle"/>
          </a:ln>
        </p:spPr>
        <p:style>
          <a:lnRef idx="3">
            <a:schemeClr val="accent6"/>
          </a:lnRef>
          <a:fillRef idx="0">
            <a:schemeClr val="accent6"/>
          </a:fillRef>
          <a:effectRef idx="2">
            <a:schemeClr val="accent6"/>
          </a:effectRef>
          <a:fontRef idx="minor">
            <a:schemeClr val="tx1"/>
          </a:fontRef>
        </p:style>
      </p:cxnSp>
      <p:cxnSp>
        <p:nvCxnSpPr>
          <p:cNvPr id="30" name="Straight Arrow Connector 29">
            <a:extLst>
              <a:ext uri="{FF2B5EF4-FFF2-40B4-BE49-F238E27FC236}">
                <a16:creationId xmlns:a16="http://schemas.microsoft.com/office/drawing/2014/main" xmlns="" id="{C607D235-4F8C-4560-A8D0-CC008EA21E0A}"/>
              </a:ext>
            </a:extLst>
          </p:cNvPr>
          <p:cNvCxnSpPr/>
          <p:nvPr/>
        </p:nvCxnSpPr>
        <p:spPr>
          <a:xfrm>
            <a:off x="6988899" y="4784948"/>
            <a:ext cx="26020" cy="508788"/>
          </a:xfrm>
          <a:prstGeom prst="straightConnector1">
            <a:avLst/>
          </a:prstGeom>
          <a:ln>
            <a:solidFill>
              <a:schemeClr val="tx1"/>
            </a:solidFill>
            <a:tailEnd type="triangle"/>
          </a:ln>
        </p:spPr>
        <p:style>
          <a:lnRef idx="3">
            <a:schemeClr val="accent6"/>
          </a:lnRef>
          <a:fillRef idx="0">
            <a:schemeClr val="accent6"/>
          </a:fillRef>
          <a:effectRef idx="2">
            <a:schemeClr val="accent6"/>
          </a:effectRef>
          <a:fontRef idx="minor">
            <a:schemeClr val="tx1"/>
          </a:fontRef>
        </p:style>
      </p:cxnSp>
      <p:sp>
        <p:nvSpPr>
          <p:cNvPr id="18" name="Rounded Rectangle 17"/>
          <p:cNvSpPr/>
          <p:nvPr/>
        </p:nvSpPr>
        <p:spPr>
          <a:xfrm>
            <a:off x="469728" y="1510726"/>
            <a:ext cx="8445672" cy="699074"/>
          </a:xfrm>
          <a:prstGeom prst="roundRect">
            <a:avLst/>
          </a:prstGeom>
          <a:solidFill>
            <a:srgbClr val="CC99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smtClean="0">
                <a:solidFill>
                  <a:schemeClr val="bg1"/>
                </a:solidFill>
                <a:latin typeface="Times New Roman" panose="02020603050405020304" pitchFamily="18" charset="0"/>
                <a:cs typeface="Times New Roman" panose="02020603050405020304" pitchFamily="18" charset="0"/>
              </a:rPr>
              <a:t>Trong bài văn miêu tả cây cối có mấy các mở bài?</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2734" y="304800"/>
            <a:ext cx="9048467" cy="954107"/>
          </a:xfrm>
          <a:prstGeom prst="rect">
            <a:avLst/>
          </a:prstGeom>
          <a:solidFill>
            <a:schemeClr val="accent6">
              <a:lumMod val="75000"/>
            </a:schemeClr>
          </a:solidFill>
          <a:ln>
            <a:solidFill>
              <a:srgbClr val="EEA726"/>
            </a:solidFill>
          </a:ln>
        </p:spPr>
        <p:txBody>
          <a:bodyPr wrap="square">
            <a:spAutoFit/>
          </a:bodyPr>
          <a:lstStyle/>
          <a:p>
            <a:pPr algn="just"/>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smtClean="0">
                <a:solidFill>
                  <a:schemeClr val="bg1"/>
                </a:solidFill>
                <a:latin typeface="Times New Roman" panose="02020603050405020304" pitchFamily="18" charset="0"/>
                <a:cs typeface="Times New Roman" panose="02020603050405020304" pitchFamily="18" charset="0"/>
              </a:rPr>
              <a:t>   1. </a:t>
            </a:r>
            <a:r>
              <a:rPr lang="en-US" altLang="en-US" sz="2800" dirty="0" err="1" smtClean="0">
                <a:solidFill>
                  <a:schemeClr val="bg1"/>
                </a:solidFill>
                <a:latin typeface="Times New Roman" panose="02020603050405020304" pitchFamily="18" charset="0"/>
                <a:cs typeface="Times New Roman" panose="02020603050405020304" pitchFamily="18" charset="0"/>
              </a:rPr>
              <a:t>Dưới</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hai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đoạn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có</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thể</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dùng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để</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mở</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đầu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tả</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hồng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nhung</a:t>
            </a:r>
            <a:r>
              <a:rPr lang="en-US" altLang="en-US" sz="2800" dirty="0">
                <a:solidFill>
                  <a:schemeClr val="bg1"/>
                </a:solidFill>
                <a:latin typeface="Times New Roman" panose="02020603050405020304" pitchFamily="18" charset="0"/>
                <a:cs typeface="Times New Roman" panose="02020603050405020304" pitchFamily="18" charset="0"/>
              </a:rPr>
              <a:t>. Hai </a:t>
            </a:r>
            <a:r>
              <a:rPr lang="en-US" altLang="en-US" sz="2800" dirty="0" err="1">
                <a:solidFill>
                  <a:schemeClr val="bg1"/>
                </a:solidFill>
                <a:latin typeface="Times New Roman" panose="02020603050405020304" pitchFamily="18" charset="0"/>
                <a:cs typeface="Times New Roman" panose="02020603050405020304" pitchFamily="18" charset="0"/>
              </a:rPr>
              <a:t>cách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mở</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ấy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có</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gì</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khác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nhau</a:t>
            </a:r>
            <a:r>
              <a:rPr lang="en-US" altLang="en-US"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endParaRPr>
          </a:p>
        </p:txBody>
      </p:sp>
    </p:spTree>
    <p:custDataLst>
      <p:tags r:id="rId1"/>
    </p:custDataLst>
    <p:extLst>
      <p:ext uri="{BB962C8B-B14F-4D97-AF65-F5344CB8AC3E}">
        <p14:creationId xmlns:p14="http://schemas.microsoft.com/office/powerpoint/2010/main" val="434151816"/>
      </p:ext>
    </p:extLst>
  </p:cSld>
  <p:clrMapOvr>
    <a:masterClrMapping/>
  </p:clrMapOvr>
  <mc:AlternateContent xmlns:mc="http://schemas.openxmlformats.org/markup-compatibility/2006" xmlns:p14="http://schemas.microsoft.com/office/powerpoint/2010/main">
    <mc:Choice Requires="p14">
      <p:transition spd="slow" p14:dur="2000" advTm="44681"/>
    </mc:Choice>
    <mc:Fallback xmlns="">
      <p:transition spd="slow" advTm="446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50258" y="2965341"/>
            <a:ext cx="4881612" cy="954107"/>
          </a:xfrm>
          <a:prstGeom prst="rect">
            <a:avLst/>
          </a:prstGeom>
          <a:solidFill>
            <a:srgbClr val="0066FF"/>
          </a:solidFill>
          <a:ln>
            <a:noFill/>
          </a:ln>
          <a:extLst/>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50000"/>
              </a:spcBef>
              <a:buNone/>
            </a:pPr>
            <a:r>
              <a:rPr lang="en-US" altLang="en-US" sz="2800" smtClean="0">
                <a:solidFill>
                  <a:schemeClr val="bg1"/>
                </a:solidFill>
                <a:latin typeface="Times New Roman" panose="02020603050405020304" pitchFamily="18" charset="0"/>
                <a:cs typeface="Times New Roman" panose="02020603050405020304" pitchFamily="18" charset="0"/>
              </a:rPr>
              <a:t>a) Cây </a:t>
            </a:r>
            <a:r>
              <a:rPr lang="en-US" altLang="en-US" sz="2800">
                <a:solidFill>
                  <a:schemeClr val="bg1"/>
                </a:solidFill>
                <a:latin typeface="Times New Roman" panose="02020603050405020304" pitchFamily="18" charset="0"/>
                <a:cs typeface="Times New Roman" panose="02020603050405020304" pitchFamily="18" charset="0"/>
              </a:rPr>
              <a:t>phượng vĩ trồng giữa sân trường em.</a:t>
            </a:r>
          </a:p>
        </p:txBody>
      </p:sp>
      <p:sp>
        <p:nvSpPr>
          <p:cNvPr id="9221" name="Text Box 5"/>
          <p:cNvSpPr txBox="1">
            <a:spLocks noChangeArrowheads="1"/>
          </p:cNvSpPr>
          <p:nvPr/>
        </p:nvSpPr>
        <p:spPr bwMode="auto">
          <a:xfrm>
            <a:off x="228601" y="4323062"/>
            <a:ext cx="4881612" cy="954107"/>
          </a:xfrm>
          <a:prstGeom prst="rect">
            <a:avLst/>
          </a:prstGeom>
          <a:solidFill>
            <a:srgbClr val="0066FF"/>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smtClean="0">
                <a:solidFill>
                  <a:schemeClr val="bg1"/>
                </a:solidFill>
                <a:latin typeface="Times New Roman" panose="02020603050405020304" pitchFamily="18" charset="0"/>
                <a:cs typeface="Times New Roman" panose="02020603050405020304" pitchFamily="18" charset="0"/>
              </a:rPr>
              <a:t>b) Trước </a:t>
            </a:r>
            <a:r>
              <a:rPr lang="en-US" altLang="en-US" sz="2800">
                <a:solidFill>
                  <a:schemeClr val="bg1"/>
                </a:solidFill>
                <a:latin typeface="Times New Roman" panose="02020603050405020304" pitchFamily="18" charset="0"/>
                <a:cs typeface="Times New Roman" panose="02020603050405020304" pitchFamily="18" charset="0"/>
              </a:rPr>
              <a:t>sân nhà, ba em trồng một cây hoa mai.</a:t>
            </a:r>
          </a:p>
        </p:txBody>
      </p:sp>
      <p:sp>
        <p:nvSpPr>
          <p:cNvPr id="9223" name="Text Box 7"/>
          <p:cNvSpPr txBox="1">
            <a:spLocks noChangeArrowheads="1"/>
          </p:cNvSpPr>
          <p:nvPr/>
        </p:nvSpPr>
        <p:spPr bwMode="auto">
          <a:xfrm>
            <a:off x="228601" y="5638800"/>
            <a:ext cx="4881613" cy="523220"/>
          </a:xfrm>
          <a:prstGeom prst="rect">
            <a:avLst/>
          </a:prstGeom>
          <a:solidFill>
            <a:srgbClr val="0066FF"/>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smtClean="0">
                <a:solidFill>
                  <a:schemeClr val="bg1"/>
                </a:solidFill>
                <a:latin typeface="Times New Roman" panose="02020603050405020304" pitchFamily="18" charset="0"/>
                <a:cs typeface="Times New Roman" panose="02020603050405020304" pitchFamily="18" charset="0"/>
              </a:rPr>
              <a:t>c) Đầu </a:t>
            </a:r>
            <a:r>
              <a:rPr lang="en-US" altLang="en-US" sz="2800">
                <a:solidFill>
                  <a:schemeClr val="bg1"/>
                </a:solidFill>
                <a:latin typeface="Times New Roman" panose="02020603050405020304" pitchFamily="18" charset="0"/>
                <a:cs typeface="Times New Roman" panose="02020603050405020304" pitchFamily="18" charset="0"/>
              </a:rPr>
              <a:t>xóm có một cây dừa.</a:t>
            </a:r>
          </a:p>
        </p:txBody>
      </p:sp>
      <p:sp>
        <p:nvSpPr>
          <p:cNvPr id="2" name="Rectangle 1"/>
          <p:cNvSpPr/>
          <p:nvPr/>
        </p:nvSpPr>
        <p:spPr>
          <a:xfrm>
            <a:off x="208936" y="268791"/>
            <a:ext cx="8763000" cy="1384995"/>
          </a:xfrm>
          <a:prstGeom prst="rect">
            <a:avLst/>
          </a:prstGeom>
          <a:solidFill>
            <a:srgbClr val="CC9900"/>
          </a:solidFill>
        </p:spPr>
        <p:txBody>
          <a:bodyPr wrap="square">
            <a:spAutoFit/>
          </a:bodyPr>
          <a:lstStyle/>
          <a:p>
            <a:pPr algn="just" eaLnBrk="1" hangingPunct="1">
              <a:spcBef>
                <a:spcPct val="50000"/>
              </a:spcBef>
              <a:buFontTx/>
              <a:buNone/>
            </a:pPr>
            <a:r>
              <a:rPr lang="en-US" altLang="en-US" sz="2800" dirty="0" smtClean="0">
                <a:solidFill>
                  <a:schemeClr val="bg1"/>
                </a:solidFill>
                <a:latin typeface="Times New Roman" panose="02020603050405020304" pitchFamily="18" charset="0"/>
                <a:cs typeface="Times New Roman" panose="02020603050405020304" pitchFamily="18" charset="0"/>
              </a:rPr>
              <a:t>    2. </a:t>
            </a:r>
            <a:r>
              <a:rPr lang="en-US" altLang="en-US" sz="2800" dirty="0" err="1" smtClean="0">
                <a:solidFill>
                  <a:schemeClr val="bg1"/>
                </a:solidFill>
                <a:latin typeface="Times New Roman" panose="02020603050405020304" pitchFamily="18" charset="0"/>
                <a:cs typeface="Times New Roman" panose="02020603050405020304" pitchFamily="18" charset="0"/>
              </a:rPr>
              <a:t>Dựa</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vào</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những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gợi</a:t>
            </a:r>
            <a:r>
              <a:rPr lang="en-US" altLang="en-US" sz="2800" dirty="0">
                <a:solidFill>
                  <a:schemeClr val="bg1"/>
                </a:solidFill>
                <a:latin typeface="Times New Roman" panose="02020603050405020304" pitchFamily="18" charset="0"/>
                <a:cs typeface="Times New Roman" panose="02020603050405020304" pitchFamily="18" charset="0"/>
              </a:rPr>
              <a:t> ý </a:t>
            </a:r>
            <a:r>
              <a:rPr lang="en-US" altLang="en-US" sz="2800" dirty="0" err="1">
                <a:solidFill>
                  <a:schemeClr val="bg1"/>
                </a:solidFill>
                <a:latin typeface="Times New Roman" panose="02020603050405020304" pitchFamily="18" charset="0"/>
                <a:cs typeface="Times New Roman" panose="02020603050405020304" pitchFamily="18" charset="0"/>
              </a:rPr>
              <a:t>dưới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hãy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viết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một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đoạn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mở</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smtClean="0">
                <a:solidFill>
                  <a:schemeClr val="bg1"/>
                </a:solidFill>
                <a:latin typeface="Times New Roman" panose="02020603050405020304" pitchFamily="18" charset="0"/>
                <a:cs typeface="Times New Roman" panose="02020603050405020304" pitchFamily="18" charset="0"/>
              </a:rPr>
              <a:t>(</a:t>
            </a:r>
            <a:r>
              <a:rPr lang="en-US" altLang="en-US" sz="2800" dirty="0" err="1" smtClean="0">
                <a:solidFill>
                  <a:schemeClr val="bg1"/>
                </a:solidFill>
                <a:latin typeface="Times New Roman" panose="02020603050405020304" pitchFamily="18" charset="0"/>
                <a:cs typeface="Times New Roman" panose="02020603050405020304" pitchFamily="18" charset="0"/>
              </a:rPr>
              <a:t>theo</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mở</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gián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tiếp</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cho</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tả</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phượng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hoa</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mai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hoặc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dừa</a:t>
            </a:r>
            <a:r>
              <a:rPr lang="en-US" altLang="en-US" sz="2800" dirty="0">
                <a:solidFill>
                  <a:schemeClr val="bg1"/>
                </a:solidFill>
                <a:latin typeface="Times New Roman" panose="02020603050405020304" pitchFamily="18" charset="0"/>
                <a:cs typeface="Times New Roman" panose="02020603050405020304" pitchFamily="18" charset="0"/>
              </a:rPr>
              <a:t>:</a:t>
            </a:r>
          </a:p>
        </p:txBody>
      </p:sp>
      <p:sp>
        <p:nvSpPr>
          <p:cNvPr id="9" name="Line 9"/>
          <p:cNvSpPr>
            <a:spLocks noChangeShapeType="1"/>
          </p:cNvSpPr>
          <p:nvPr/>
        </p:nvSpPr>
        <p:spPr bwMode="auto">
          <a:xfrm>
            <a:off x="2362200" y="1219200"/>
            <a:ext cx="2438400" cy="0"/>
          </a:xfrm>
          <a:prstGeom prst="line">
            <a:avLst/>
          </a:prstGeom>
          <a:ln>
            <a:solidFill>
              <a:srgbClr val="0066FF"/>
            </a:solidFill>
            <a:headEnd/>
            <a:tailEnd/>
          </a:ln>
        </p:spPr>
        <p:style>
          <a:lnRef idx="2">
            <a:schemeClr val="accent5"/>
          </a:lnRef>
          <a:fillRef idx="0">
            <a:schemeClr val="accent5"/>
          </a:fillRef>
          <a:effectRef idx="1">
            <a:schemeClr val="accent5"/>
          </a:effectRef>
          <a:fontRef idx="minor">
            <a:schemeClr val="tx1"/>
          </a:fontRef>
        </p:style>
        <p:txBody>
          <a:bodyPr/>
          <a:lstStyle/>
          <a:p>
            <a:pPr eaLnBrk="1" hangingPunct="1">
              <a:defRPr/>
            </a:pPr>
            <a:endParaRPr lang="vi-VN" sz="2800">
              <a:latin typeface="Times New Roman" panose="02020603050405020304" pitchFamily="18" charset="0"/>
              <a:cs typeface="Times New Roman" panose="02020603050405020304" pitchFamily="18" charset="0"/>
            </a:endParaRPr>
          </a:p>
        </p:txBody>
      </p:sp>
      <p:sp>
        <p:nvSpPr>
          <p:cNvPr id="13" name="Text Box 23"/>
          <p:cNvSpPr txBox="1">
            <a:spLocks noChangeArrowheads="1"/>
          </p:cNvSpPr>
          <p:nvPr/>
        </p:nvSpPr>
        <p:spPr bwMode="auto">
          <a:xfrm>
            <a:off x="5267032" y="3737561"/>
            <a:ext cx="3768488" cy="954107"/>
          </a:xfrm>
          <a:prstGeom prst="rect">
            <a:avLst/>
          </a:prstGeom>
          <a:solidFill>
            <a:srgbClr val="808000"/>
          </a:solidFill>
          <a:ln w="28575">
            <a:solidFill>
              <a:srgbClr val="6600FF"/>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800" smtClean="0">
                <a:solidFill>
                  <a:schemeClr val="bg1"/>
                </a:solidFill>
                <a:latin typeface="Times New Roman" panose="02020603050405020304" pitchFamily="18" charset="0"/>
                <a:cs typeface="Times New Roman" panose="02020603050405020304" pitchFamily="18" charset="0"/>
              </a:rPr>
              <a:t>- Cách viết: Mở bài gián tiếp</a:t>
            </a:r>
          </a:p>
        </p:txBody>
      </p:sp>
      <p:sp>
        <p:nvSpPr>
          <p:cNvPr id="10" name="Text Box 23"/>
          <p:cNvSpPr txBox="1">
            <a:spLocks noChangeArrowheads="1"/>
          </p:cNvSpPr>
          <p:nvPr/>
        </p:nvSpPr>
        <p:spPr bwMode="auto">
          <a:xfrm>
            <a:off x="5267032" y="4730859"/>
            <a:ext cx="3768488" cy="1815882"/>
          </a:xfrm>
          <a:prstGeom prst="rect">
            <a:avLst/>
          </a:prstGeom>
          <a:solidFill>
            <a:srgbClr val="808000"/>
          </a:solidFill>
          <a:ln w="28575">
            <a:solidFill>
              <a:srgbClr val="6600FF"/>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800" smtClean="0">
                <a:solidFill>
                  <a:schemeClr val="bg1"/>
                </a:solidFill>
                <a:latin typeface="Times New Roman" panose="02020603050405020304" pitchFamily="18" charset="0"/>
                <a:cs typeface="Times New Roman" panose="02020603050405020304" pitchFamily="18" charset="0"/>
              </a:rPr>
              <a:t>- Đối tượng cần viết:</a:t>
            </a:r>
          </a:p>
          <a:p>
            <a:pPr lvl="0" algn="just"/>
            <a:r>
              <a:rPr lang="en-US" sz="2800" smtClean="0">
                <a:solidFill>
                  <a:schemeClr val="bg1"/>
                </a:solidFill>
                <a:latin typeface="Times New Roman" panose="02020603050405020304" pitchFamily="18" charset="0"/>
                <a:cs typeface="Times New Roman" panose="02020603050405020304" pitchFamily="18" charset="0"/>
              </a:rPr>
              <a:t>	+ Cây phượng vĩ</a:t>
            </a:r>
          </a:p>
          <a:p>
            <a:pPr lvl="0" algn="just"/>
            <a:r>
              <a:rPr lang="en-US" sz="2800" smtClean="0">
                <a:solidFill>
                  <a:schemeClr val="bg1"/>
                </a:solidFill>
                <a:latin typeface="Times New Roman" panose="02020603050405020304" pitchFamily="18" charset="0"/>
                <a:cs typeface="Times New Roman" panose="02020603050405020304" pitchFamily="18" charset="0"/>
              </a:rPr>
              <a:t>	+ Cây hoa mai</a:t>
            </a:r>
          </a:p>
          <a:p>
            <a:pPr lvl="0" algn="just"/>
            <a:r>
              <a:rPr lang="en-US" sz="2800" smtClean="0">
                <a:solidFill>
                  <a:schemeClr val="bg1"/>
                </a:solidFill>
                <a:latin typeface="Times New Roman" panose="02020603050405020304" pitchFamily="18" charset="0"/>
                <a:cs typeface="Times New Roman" panose="02020603050405020304" pitchFamily="18" charset="0"/>
              </a:rPr>
              <a:t>	+ Cây dừa </a:t>
            </a:r>
          </a:p>
        </p:txBody>
      </p:sp>
      <p:sp>
        <p:nvSpPr>
          <p:cNvPr id="11" name="Text Box 23"/>
          <p:cNvSpPr txBox="1">
            <a:spLocks noChangeArrowheads="1"/>
          </p:cNvSpPr>
          <p:nvPr/>
        </p:nvSpPr>
        <p:spPr bwMode="auto">
          <a:xfrm>
            <a:off x="5267032" y="2707081"/>
            <a:ext cx="3768488" cy="954107"/>
          </a:xfrm>
          <a:prstGeom prst="rect">
            <a:avLst/>
          </a:prstGeom>
          <a:solidFill>
            <a:srgbClr val="808000"/>
          </a:solidFill>
          <a:ln w="28575">
            <a:solidFill>
              <a:srgbClr val="6600FF"/>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altLang="en-US" sz="2800" smtClean="0">
                <a:solidFill>
                  <a:schemeClr val="bg1"/>
                </a:solidFill>
                <a:latin typeface="Times New Roman" panose="02020603050405020304" pitchFamily="18" charset="0"/>
                <a:cs typeface="Times New Roman" panose="02020603050405020304" pitchFamily="18" charset="0"/>
              </a:rPr>
              <a:t>- Nội dung: Viết đoạn mở bài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dissolve">
                                      <p:cBhvr>
                                        <p:cTn id="12" dur="500"/>
                                        <p:tgtEl>
                                          <p:spTgt spid="9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dissolve">
                                      <p:cBhvr>
                                        <p:cTn id="17" dur="500"/>
                                        <p:tgtEl>
                                          <p:spTgt spid="92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3" grpId="0" animBg="1"/>
      <p:bldP spid="13"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1|5.3|5.7|1.1|1.1|1.2|1.1|1.4|1.3|1.3|3.4|1.6|2.9|1.2|3.7|1.3|2.2|0.6|2.8|0.8"/>
</p:tagLst>
</file>

<file path=ppt/tags/tag2.xml><?xml version="1.0" encoding="utf-8"?>
<p:tagLst xmlns:a="http://schemas.openxmlformats.org/drawingml/2006/main" xmlns:r="http://schemas.openxmlformats.org/officeDocument/2006/relationships" xmlns:p="http://schemas.openxmlformats.org/presentationml/2006/main">
  <p:tag name="TIMING" val="|4.8|4.6|4.6|3.2"/>
</p:tagLst>
</file>

<file path=ppt/tags/tag3.xml><?xml version="1.0" encoding="utf-8"?>
<p:tagLst xmlns:a="http://schemas.openxmlformats.org/drawingml/2006/main" xmlns:r="http://schemas.openxmlformats.org/officeDocument/2006/relationships" xmlns:p="http://schemas.openxmlformats.org/presentationml/2006/main">
  <p:tag name="TIMING" val="|9.4|0.9|3|7.5|20.5"/>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TotalTime>
  <Words>1413</Words>
  <Application>Microsoft Office PowerPoint</Application>
  <PresentationFormat>On-screen Show (4:3)</PresentationFormat>
  <Paragraphs>125</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Chủ đề của Office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Hungtn</dc:creator>
  <cp:lastModifiedBy>DELL</cp:lastModifiedBy>
  <cp:revision>171</cp:revision>
  <dcterms:created xsi:type="dcterms:W3CDTF">2010-03-09T01:52:57Z</dcterms:created>
  <dcterms:modified xsi:type="dcterms:W3CDTF">2023-03-24T06:55:59Z</dcterms:modified>
</cp:coreProperties>
</file>