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9"/>
  </p:notesMasterIdLst>
  <p:sldIdLst>
    <p:sldId id="258" r:id="rId2"/>
    <p:sldId id="292" r:id="rId3"/>
    <p:sldId id="284" r:id="rId4"/>
    <p:sldId id="285" r:id="rId5"/>
    <p:sldId id="298" r:id="rId6"/>
    <p:sldId id="299" r:id="rId7"/>
    <p:sldId id="286" r:id="rId8"/>
    <p:sldId id="287" r:id="rId9"/>
    <p:sldId id="288" r:id="rId10"/>
    <p:sldId id="289" r:id="rId11"/>
    <p:sldId id="290" r:id="rId12"/>
    <p:sldId id="293" r:id="rId13"/>
    <p:sldId id="294" r:id="rId14"/>
    <p:sldId id="295" r:id="rId15"/>
    <p:sldId id="296" r:id="rId16"/>
    <p:sldId id="300" r:id="rId17"/>
    <p:sldId id="30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Font typeface="Wingdings" pitchFamily="2" charset="2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Font typeface="Wingdings" pitchFamily="2" charset="2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Font typeface="Wingdings" pitchFamily="2" charset="2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Font typeface="Wingdings" pitchFamily="2" charset="2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Font typeface="Wingdings" pitchFamily="2" charset="2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6CF7B-26C8-49E6-A6D7-30249AA418F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3046F-85A8-47F4-952F-3419E7FD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文本占位符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6824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391E7-2CDB-4167-8F5D-BB1313D57F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B476-0E21-4795-986B-F3A418FBA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5373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FE329-41E9-4989-A33F-24D066839B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6079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86611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FE54-3535-4DF2-9ABE-E25600A31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99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E8A7-26D2-45F2-944D-720202A754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64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C91D2-8D71-4B13-9DFB-DD3FD29CA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73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2E582-AE25-470B-A3C3-6AEA5EB47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59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621C5-99BA-4E5E-8475-3E01DFE27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55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793C-E5FA-4976-8198-83C714804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86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4B14D-A045-41E0-BED2-090A5CEAEE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17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6676E-8B2D-4CAF-89FF-7EE5BD626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12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784913-D0D0-49D4-B0BE-10F1495F5B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9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0073"/>
            <a:ext cx="8382000" cy="152400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buFont typeface="Wingdings" pitchFamily="2" charset="2"/>
              <a:buNone/>
              <a:tabLst>
                <a:tab pos="8348663" algn="l"/>
              </a:tabLst>
            </a:pPr>
            <a:r>
              <a:rPr lang="en-US" sz="34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 Đi-ô-ni-dốt mỉm c</a:t>
            </a:r>
            <a:r>
              <a:rPr lang="vi-VN" sz="34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 ưng thuận.</a:t>
            </a:r>
          </a:p>
          <a:p>
            <a:pPr marL="0" indent="0" algn="just" eaLnBrk="1" hangingPunct="1">
              <a:buFont typeface="Wingdings" pitchFamily="2" charset="2"/>
              <a:buNone/>
              <a:tabLst>
                <a:tab pos="8348663" algn="l"/>
              </a:tabLst>
            </a:pPr>
            <a:r>
              <a:rPr lang="vi-VN" sz="34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 Mi-đát thử bẻ một cành sồi, cành đó liền biến thành vàng.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3733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300" noProof="1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75105" y="4466932"/>
            <a:ext cx="3394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b="1" noProof="1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04196" y="5562600"/>
            <a:ext cx="3081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b="1" noProof="1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b="1" noProof="1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669108" y="4466931"/>
            <a:ext cx="5246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noProof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vua, cành, sồi, vàng 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297474" y="5565484"/>
            <a:ext cx="3563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Đi-</a:t>
            </a:r>
            <a:r>
              <a:rPr lang="en-US" b="1" noProof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-ni-d</a:t>
            </a:r>
            <a:r>
              <a:rPr lang="en-US" b="1" noProof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Mi-</a:t>
            </a:r>
            <a:r>
              <a:rPr lang="vi-VN" b="1" noProof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4" name="Picture 17" descr="original_pencil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7863" y="1447800"/>
            <a:ext cx="8057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Tìm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noProof="1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chung, danh từ riêng trong câu văn dưới đây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3200400" y="384175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2" grpId="0"/>
      <p:bldP spid="11274" grpId="0"/>
      <p:bldP spid="11278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1543050"/>
            <a:ext cx="8002588" cy="490538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2: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Gạch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dưới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đoạn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2016125"/>
            <a:ext cx="8891588" cy="45085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</a:rPr>
              <a:t>a) </a:t>
            </a:r>
            <a:r>
              <a:rPr lang="en-US" sz="2800" b="1" dirty="0" err="1" smtClean="0">
                <a:latin typeface="Times New Roman" pitchFamily="18" charset="0"/>
              </a:rPr>
              <a:t>Yết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Kiêu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kinh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đô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Thăng</a:t>
            </a:r>
            <a:r>
              <a:rPr lang="en-US" sz="2800" b="1" dirty="0" smtClean="0">
                <a:latin typeface="Times New Roman" pitchFamily="18" charset="0"/>
              </a:rPr>
              <a:t> Long </a:t>
            </a:r>
            <a:r>
              <a:rPr lang="en-US" sz="2800" b="1" dirty="0" err="1" smtClean="0">
                <a:latin typeface="Times New Roman" pitchFamily="18" charset="0"/>
              </a:rPr>
              <a:t>yết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Trần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NhânTông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 err="1" smtClean="0">
                <a:latin typeface="Times New Roman" pitchFamily="18" charset="0"/>
              </a:rPr>
              <a:t>Nhà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vua</a:t>
            </a:r>
            <a:r>
              <a:rPr lang="en-US" sz="2800" b="1" i="1" dirty="0" smtClean="0">
                <a:latin typeface="Times New Roman" pitchFamily="18" charset="0"/>
              </a:rPr>
              <a:t>:  -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Trẫm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ngươi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binh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khí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 err="1" smtClean="0">
                <a:latin typeface="Times New Roman" pitchFamily="18" charset="0"/>
              </a:rPr>
              <a:t>Yết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Kiêu</a:t>
            </a:r>
            <a:r>
              <a:rPr lang="en-US" sz="2800" b="1" i="1" dirty="0" smtClean="0">
                <a:latin typeface="Times New Roman" pitchFamily="18" charset="0"/>
              </a:rPr>
              <a:t>:  - </a:t>
            </a:r>
            <a:r>
              <a:rPr lang="en-US" sz="2800" b="1" dirty="0" err="1" smtClean="0">
                <a:latin typeface="Times New Roman" pitchFamily="18" charset="0"/>
              </a:rPr>
              <a:t>Thần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chiếc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dùi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sắt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 err="1" smtClean="0">
                <a:latin typeface="Times New Roman" pitchFamily="18" charset="0"/>
              </a:rPr>
              <a:t>Nhà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</a:rPr>
              <a:t>:  - </a:t>
            </a:r>
            <a:r>
              <a:rPr lang="en-US" sz="2800" b="1" dirty="0" err="1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 err="1" smtClean="0">
                <a:latin typeface="Times New Roman" pitchFamily="18" charset="0"/>
              </a:rPr>
              <a:t>Yết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Kiêu</a:t>
            </a:r>
            <a:r>
              <a:rPr lang="en-US" sz="2800" b="1" i="1" dirty="0" smtClean="0">
                <a:latin typeface="Times New Roman" pitchFamily="18" charset="0"/>
              </a:rPr>
              <a:t>:  -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dùi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thủng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thuyền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giặc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thần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</a:rPr>
              <a:t>   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                </a:t>
            </a:r>
            <a:r>
              <a:rPr lang="en-US" sz="2800" b="1" dirty="0" err="1" smtClean="0">
                <a:latin typeface="Times New Roman" pitchFamily="18" charset="0"/>
              </a:rPr>
              <a:t>lặn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300" b="1" dirty="0" smtClean="0">
                <a:latin typeface="Times New Roman" pitchFamily="18" charset="0"/>
              </a:rPr>
              <a:t>   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</a:rPr>
              <a:t>Thần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</a:rPr>
              <a:t> - ô - </a:t>
            </a:r>
            <a:r>
              <a:rPr lang="en-US" sz="2800" b="1" dirty="0" err="1" smtClean="0">
                <a:latin typeface="Times New Roman" pitchFamily="18" charset="0"/>
              </a:rPr>
              <a:t>ni</a:t>
            </a:r>
            <a:r>
              <a:rPr lang="en-US" sz="2800" b="1" dirty="0" smtClean="0">
                <a:latin typeface="Times New Roman" pitchFamily="18" charset="0"/>
              </a:rPr>
              <a:t> - </a:t>
            </a:r>
            <a:r>
              <a:rPr lang="en-US" sz="2800" b="1" dirty="0" err="1" smtClean="0">
                <a:latin typeface="Times New Roman" pitchFamily="18" charset="0"/>
              </a:rPr>
              <a:t>dốt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mỉm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cười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ưng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thuận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latin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Mi</a:t>
            </a:r>
            <a:r>
              <a:rPr lang="en-US" sz="2800" b="1" dirty="0" smtClean="0">
                <a:latin typeface="Times New Roman" pitchFamily="18" charset="0"/>
              </a:rPr>
              <a:t> - </a:t>
            </a:r>
            <a:r>
              <a:rPr lang="en-US" sz="2800" b="1" dirty="0" err="1" smtClean="0">
                <a:latin typeface="Times New Roman" pitchFamily="18" charset="0"/>
              </a:rPr>
              <a:t>đát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thử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bẻ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sồi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cành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liền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endParaRPr lang="en-US" sz="2800" b="1" dirty="0" smtClean="0">
              <a:latin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dirty="0" err="1" smtClean="0">
                <a:latin typeface="Times New Roman" pitchFamily="18" charset="0"/>
              </a:rPr>
              <a:t>vàng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ngắt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táo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táo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nốt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1" dirty="0" err="1" smtClean="0">
                <a:latin typeface="Times New Roman" pitchFamily="18" charset="0"/>
              </a:rPr>
              <a:t>Tưởng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đời</a:t>
            </a:r>
            <a:r>
              <a:rPr lang="en-US" sz="2800" b="1" dirty="0" smtClean="0">
                <a:latin typeface="Times New Roman" pitchFamily="18" charset="0"/>
              </a:rPr>
              <a:t> sung </a:t>
            </a:r>
            <a:r>
              <a:rPr lang="en-US" sz="2800" b="1" dirty="0" err="1" smtClean="0">
                <a:latin typeface="Times New Roman" pitchFamily="18" charset="0"/>
              </a:rPr>
              <a:t>sướng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nữa</a:t>
            </a:r>
            <a:r>
              <a:rPr lang="en-US" sz="2800" b="1" dirty="0" smtClean="0">
                <a:latin typeface="Times New Roman" pitchFamily="18" charset="0"/>
              </a:rPr>
              <a:t> !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192338" y="23495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1027113" y="1971675"/>
            <a:ext cx="2330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Động từ</a:t>
            </a:r>
          </a:p>
        </p:txBody>
      </p:sp>
      <p:sp>
        <p:nvSpPr>
          <p:cNvPr id="13319" name="Rectangle 29"/>
          <p:cNvSpPr>
            <a:spLocks noChangeArrowheads="1"/>
          </p:cNvSpPr>
          <p:nvPr/>
        </p:nvSpPr>
        <p:spPr bwMode="auto">
          <a:xfrm>
            <a:off x="-36513" y="1196975"/>
            <a:ext cx="261937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latin typeface="Times New Roman" pitchFamily="18" charset="0"/>
              </a:rPr>
              <a:t>III. Luyện tập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6272213" y="2349500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697163" y="3068638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4846638" y="3082925"/>
            <a:ext cx="1150937" cy="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187700" y="3444875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2344738" y="3860800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2317750" y="4251325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8015288" y="4254500"/>
            <a:ext cx="790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1871663" y="4670425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602038" y="5229225"/>
            <a:ext cx="1330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5043488" y="5232400"/>
            <a:ext cx="1366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2489200" y="5605463"/>
            <a:ext cx="504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119438" y="5619750"/>
            <a:ext cx="2524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V="1">
            <a:off x="7308850" y="5640388"/>
            <a:ext cx="1366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1771650" y="6021388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164263" y="6021388"/>
            <a:ext cx="8556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69875" y="6411913"/>
            <a:ext cx="8556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2247900" y="6411913"/>
            <a:ext cx="252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Text Box 11"/>
          <p:cNvSpPr txBox="1">
            <a:spLocks noChangeArrowheads="1"/>
          </p:cNvSpPr>
          <p:nvPr/>
        </p:nvSpPr>
        <p:spPr bwMode="auto">
          <a:xfrm>
            <a:off x="0" y="407988"/>
            <a:ext cx="915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Luyện từ và câu:</a:t>
            </a:r>
          </a:p>
        </p:txBody>
      </p:sp>
    </p:spTree>
    <p:extLst>
      <p:ext uri="{BB962C8B-B14F-4D97-AF65-F5344CB8AC3E}">
        <p14:creationId xmlns:p14="http://schemas.microsoft.com/office/powerpoint/2010/main" val="25729712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5" grpId="0" animBg="1"/>
      <p:bldP spid="1743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609600" y="6858000"/>
            <a:ext cx="8534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1476375" y="1382713"/>
            <a:ext cx="6337300" cy="280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solidFill>
                  <a:srgbClr val="FF0066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/>
                <a:cs typeface="Times New Roman"/>
              </a:rPr>
              <a:t>TRÒ CHƠI</a:t>
            </a:r>
          </a:p>
          <a:p>
            <a:pPr algn="ctr"/>
            <a:r>
              <a:rPr lang="vi-VN" sz="3600" kern="10" spc="-360">
                <a:solidFill>
                  <a:srgbClr val="FF0066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/>
                <a:cs typeface="Times New Roman"/>
              </a:rPr>
              <a:t>XEM KỊCH CÂM</a:t>
            </a:r>
            <a:endParaRPr lang="en-US" sz="3600" kern="10" spc="-360">
              <a:solidFill>
                <a:srgbClr val="FF0066"/>
              </a:solidFill>
              <a:effectLst>
                <a:prstShdw prst="shdw17" dist="17961" dir="2700000">
                  <a:srgbClr val="99003D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10258" name="Picture 2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875"/>
            <a:ext cx="4419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1338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79388" y="26035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noProof="1">
                <a:solidFill>
                  <a:srgbClr val="0033CC"/>
                </a:solidFill>
                <a:latin typeface="Times New Roman" pitchFamily="18" charset="0"/>
              </a:rPr>
              <a:t>Bài </a:t>
            </a:r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</a:rPr>
              <a:t>3</a:t>
            </a:r>
            <a:r>
              <a:rPr lang="en-US" altLang="en-US" sz="2800" b="1" noProof="1">
                <a:solidFill>
                  <a:srgbClr val="0033CC"/>
                </a:solidFill>
                <a:latin typeface="Times New Roman" pitchFamily="18" charset="0"/>
              </a:rPr>
              <a:t>:</a:t>
            </a:r>
            <a:endParaRPr lang="en-US" altLang="en-US" sz="28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176338" y="265113"/>
            <a:ext cx="7904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  <a:latin typeface="Times New Roman" pitchFamily="18" charset="0"/>
              </a:rPr>
              <a:t>Nói tên các hoạt động, trạng thái được bạn thể hiện bằng cử chỉ, động tác không lời.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919288" y="6096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úi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732588" y="61261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ngủ</a:t>
            </a:r>
          </a:p>
        </p:txBody>
      </p:sp>
    </p:spTree>
    <p:extLst>
      <p:ext uri="{BB962C8B-B14F-4D97-AF65-F5344CB8AC3E}">
        <p14:creationId xmlns:p14="http://schemas.microsoft.com/office/powerpoint/2010/main" val="7081121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7" grpId="1" animBg="1"/>
      <p:bldP spid="10260" grpId="0"/>
      <p:bldP spid="10261" grpId="0"/>
      <p:bldP spid="38923" grpId="0"/>
      <p:bldP spid="38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av-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9713"/>
            <a:ext cx="8382000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 descr="rooster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5105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 descr="D:\Thuvienhinh\Hinh Dong (animation)\Animal (Dong Vat)\11. tigerwalk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1613"/>
            <a:ext cx="7162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" descr="D:\Thuvienhinh\Hinh Dong (animation)\Animal (Dong Vat)\8. elephant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367036">
            <a:off x="-509588" y="1765300"/>
            <a:ext cx="4706938" cy="3109913"/>
            <a:chOff x="0" y="2976"/>
            <a:chExt cx="912" cy="1344"/>
          </a:xfrm>
        </p:grpSpPr>
        <p:pic>
          <p:nvPicPr>
            <p:cNvPr id="15367" name="Picture 6" descr="Blue_bird_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1595">
              <a:off x="0" y="3455"/>
              <a:ext cx="91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Blue_bird_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81595">
              <a:off x="0" y="2976"/>
              <a:ext cx="91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3455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0.00139 L 0.35052 -0.28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 descr="Stationery"/>
          <p:cNvSpPr txBox="1">
            <a:spLocks noChangeArrowheads="1"/>
          </p:cNvSpPr>
          <p:nvPr/>
        </p:nvSpPr>
        <p:spPr bwMode="auto">
          <a:xfrm>
            <a:off x="0" y="-112713"/>
            <a:ext cx="9677400" cy="697071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3429000" y="381000"/>
            <a:ext cx="24384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1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52600" y="32004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514600" y="3124200"/>
            <a:ext cx="4191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B.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929563" y="6167438"/>
            <a:ext cx="609600" cy="533400"/>
            <a:chOff x="720" y="96"/>
            <a:chExt cx="4752" cy="384"/>
          </a:xfrm>
        </p:grpSpPr>
        <p:sp>
          <p:nvSpPr>
            <p:cNvPr id="1641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8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</a:sp3d>
            </a:bodyPr>
            <a:lstStyle/>
            <a:p>
              <a:r>
                <a:rPr lang="en-US" sz="32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*</a:t>
              </a:r>
            </a:p>
          </p:txBody>
        </p:sp>
        <p:sp>
          <p:nvSpPr>
            <p:cNvPr id="16413" name="Rectangle 16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78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/>
            </a:p>
          </p:txBody>
        </p:sp>
      </p:grp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85800" y="16764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2514600" y="2971800"/>
            <a:ext cx="6858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3200" b="1">
                <a:cs typeface="Arial" charset="0"/>
              </a:rPr>
              <a:t>A</a:t>
            </a:r>
          </a:p>
        </p:txBody>
      </p:sp>
      <p:sp>
        <p:nvSpPr>
          <p:cNvPr id="16394" name="Oval 2"/>
          <p:cNvSpPr>
            <a:spLocks noChangeArrowheads="1"/>
          </p:cNvSpPr>
          <p:nvPr/>
        </p:nvSpPr>
        <p:spPr bwMode="auto">
          <a:xfrm rot="-933412">
            <a:off x="7307263" y="4598988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Oval 3"/>
          <p:cNvSpPr>
            <a:spLocks noChangeArrowheads="1"/>
          </p:cNvSpPr>
          <p:nvPr/>
        </p:nvSpPr>
        <p:spPr bwMode="auto">
          <a:xfrm>
            <a:off x="7259638" y="6708775"/>
            <a:ext cx="1676400" cy="176213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Oval 4"/>
          <p:cNvSpPr>
            <a:spLocks noChangeArrowheads="1"/>
          </p:cNvSpPr>
          <p:nvPr/>
        </p:nvSpPr>
        <p:spPr bwMode="auto">
          <a:xfrm rot="546664">
            <a:off x="8408988" y="4608513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Oval 5"/>
          <p:cNvSpPr>
            <a:spLocks noChangeArrowheads="1"/>
          </p:cNvSpPr>
          <p:nvPr/>
        </p:nvSpPr>
        <p:spPr bwMode="gray">
          <a:xfrm>
            <a:off x="7019925" y="4716463"/>
            <a:ext cx="2133600" cy="20939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Oval 6"/>
          <p:cNvSpPr>
            <a:spLocks noChangeArrowheads="1"/>
          </p:cNvSpPr>
          <p:nvPr/>
        </p:nvSpPr>
        <p:spPr bwMode="gray">
          <a:xfrm>
            <a:off x="7019925" y="47910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Oval 7"/>
          <p:cNvSpPr>
            <a:spLocks noChangeArrowheads="1"/>
          </p:cNvSpPr>
          <p:nvPr/>
        </p:nvSpPr>
        <p:spPr bwMode="gray">
          <a:xfrm>
            <a:off x="7158038" y="4851400"/>
            <a:ext cx="1857375" cy="1824038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0" name="Oval 8"/>
          <p:cNvSpPr>
            <a:spLocks noChangeArrowheads="1"/>
          </p:cNvSpPr>
          <p:nvPr/>
        </p:nvSpPr>
        <p:spPr bwMode="gray">
          <a:xfrm>
            <a:off x="7161213" y="4851400"/>
            <a:ext cx="1854200" cy="1824038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Oval 9"/>
          <p:cNvSpPr>
            <a:spLocks noChangeArrowheads="1"/>
          </p:cNvSpPr>
          <p:nvPr/>
        </p:nvSpPr>
        <p:spPr bwMode="gray">
          <a:xfrm>
            <a:off x="7259638" y="4945063"/>
            <a:ext cx="1668462" cy="163671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Oval 10"/>
          <p:cNvSpPr>
            <a:spLocks noChangeArrowheads="1"/>
          </p:cNvSpPr>
          <p:nvPr/>
        </p:nvSpPr>
        <p:spPr bwMode="gray">
          <a:xfrm>
            <a:off x="7286625" y="4972050"/>
            <a:ext cx="1617663" cy="1585913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Oval 11"/>
          <p:cNvSpPr>
            <a:spLocks noChangeArrowheads="1"/>
          </p:cNvSpPr>
          <p:nvPr/>
        </p:nvSpPr>
        <p:spPr bwMode="gray">
          <a:xfrm>
            <a:off x="7307263" y="4979988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Oval 12"/>
          <p:cNvSpPr>
            <a:spLocks noChangeArrowheads="1"/>
          </p:cNvSpPr>
          <p:nvPr/>
        </p:nvSpPr>
        <p:spPr bwMode="gray">
          <a:xfrm>
            <a:off x="7324725" y="4995863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5" name="Oval 13"/>
          <p:cNvSpPr>
            <a:spLocks noChangeArrowheads="1"/>
          </p:cNvSpPr>
          <p:nvPr/>
        </p:nvSpPr>
        <p:spPr bwMode="gray">
          <a:xfrm>
            <a:off x="7410450" y="5037138"/>
            <a:ext cx="1335088" cy="11731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7275513" y="49672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HÕt</a:t>
            </a:r>
          </a:p>
          <a:p>
            <a:pPr algn="ctr" eaLnBrk="1" hangingPunct="1"/>
            <a:r>
              <a:rPr lang="en-US" alt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giê</a:t>
            </a:r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7281863" y="49799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7281863" y="4983163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7277100" y="49799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7291388" y="49752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54" name="Oval 34"/>
          <p:cNvSpPr>
            <a:spLocks noChangeArrowheads="1"/>
          </p:cNvSpPr>
          <p:nvPr/>
        </p:nvSpPr>
        <p:spPr bwMode="auto">
          <a:xfrm>
            <a:off x="7259638" y="49403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 dirty="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553178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9" grpId="0"/>
      <p:bldP spid="38930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Stationery"/>
          <p:cNvSpPr txBox="1">
            <a:spLocks noChangeArrowheads="1"/>
          </p:cNvSpPr>
          <p:nvPr/>
        </p:nvSpPr>
        <p:spPr bwMode="auto">
          <a:xfrm>
            <a:off x="-321719" y="-71438"/>
            <a:ext cx="9677400" cy="1240339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3429000" y="381000"/>
            <a:ext cx="24384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2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752600" y="32004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cs typeface="Arial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81000" y="2362200"/>
            <a:ext cx="8991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 .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B.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40650" y="733425"/>
            <a:ext cx="609600" cy="533400"/>
            <a:chOff x="720" y="96"/>
            <a:chExt cx="4752" cy="384"/>
          </a:xfrm>
        </p:grpSpPr>
        <p:sp>
          <p:nvSpPr>
            <p:cNvPr id="1743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78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</a:sp3d>
            </a:bodyPr>
            <a:lstStyle/>
            <a:p>
              <a:r>
                <a:rPr lang="en-US" sz="32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*</a:t>
              </a:r>
            </a:p>
          </p:txBody>
        </p:sp>
        <p:sp>
          <p:nvSpPr>
            <p:cNvPr id="17437" name="Rectangle 16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78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/>
            </a:p>
          </p:txBody>
        </p:sp>
      </p:grp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685800" y="16764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304800" y="4724400"/>
            <a:ext cx="6858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18" name="Oval 2"/>
          <p:cNvSpPr>
            <a:spLocks noChangeArrowheads="1"/>
          </p:cNvSpPr>
          <p:nvPr/>
        </p:nvSpPr>
        <p:spPr bwMode="auto">
          <a:xfrm rot="-933412">
            <a:off x="7134225" y="79375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Oval 3"/>
          <p:cNvSpPr>
            <a:spLocks noChangeArrowheads="1"/>
          </p:cNvSpPr>
          <p:nvPr/>
        </p:nvSpPr>
        <p:spPr bwMode="auto">
          <a:xfrm>
            <a:off x="7086600" y="2189163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Oval 4"/>
          <p:cNvSpPr>
            <a:spLocks noChangeArrowheads="1"/>
          </p:cNvSpPr>
          <p:nvPr/>
        </p:nvSpPr>
        <p:spPr bwMode="auto">
          <a:xfrm rot="546664">
            <a:off x="8235950" y="889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Oval 5"/>
          <p:cNvSpPr>
            <a:spLocks noChangeArrowheads="1"/>
          </p:cNvSpPr>
          <p:nvPr/>
        </p:nvSpPr>
        <p:spPr bwMode="gray">
          <a:xfrm>
            <a:off x="6846888" y="196850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Oval 6"/>
          <p:cNvSpPr>
            <a:spLocks noChangeArrowheads="1"/>
          </p:cNvSpPr>
          <p:nvPr/>
        </p:nvSpPr>
        <p:spPr bwMode="gray">
          <a:xfrm>
            <a:off x="6846888" y="271463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Oval 7"/>
          <p:cNvSpPr>
            <a:spLocks noChangeArrowheads="1"/>
          </p:cNvSpPr>
          <p:nvPr/>
        </p:nvSpPr>
        <p:spPr bwMode="gray">
          <a:xfrm>
            <a:off x="6985000" y="331788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Oval 8"/>
          <p:cNvSpPr>
            <a:spLocks noChangeArrowheads="1"/>
          </p:cNvSpPr>
          <p:nvPr/>
        </p:nvSpPr>
        <p:spPr bwMode="gray">
          <a:xfrm>
            <a:off x="6988175" y="331788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5" name="Oval 9"/>
          <p:cNvSpPr>
            <a:spLocks noChangeArrowheads="1"/>
          </p:cNvSpPr>
          <p:nvPr/>
        </p:nvSpPr>
        <p:spPr bwMode="gray">
          <a:xfrm>
            <a:off x="7086600" y="425450"/>
            <a:ext cx="1668463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Oval 10"/>
          <p:cNvSpPr>
            <a:spLocks noChangeArrowheads="1"/>
          </p:cNvSpPr>
          <p:nvPr/>
        </p:nvSpPr>
        <p:spPr bwMode="gray">
          <a:xfrm>
            <a:off x="7113588" y="452438"/>
            <a:ext cx="1617662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Oval 11"/>
          <p:cNvSpPr>
            <a:spLocks noChangeArrowheads="1"/>
          </p:cNvSpPr>
          <p:nvPr/>
        </p:nvSpPr>
        <p:spPr bwMode="gray">
          <a:xfrm>
            <a:off x="7134225" y="460375"/>
            <a:ext cx="1576388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Oval 12"/>
          <p:cNvSpPr>
            <a:spLocks noChangeArrowheads="1"/>
          </p:cNvSpPr>
          <p:nvPr/>
        </p:nvSpPr>
        <p:spPr bwMode="gray">
          <a:xfrm>
            <a:off x="7151688" y="476250"/>
            <a:ext cx="1500187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9" name="Oval 13"/>
          <p:cNvSpPr>
            <a:spLocks noChangeArrowheads="1"/>
          </p:cNvSpPr>
          <p:nvPr/>
        </p:nvSpPr>
        <p:spPr bwMode="gray">
          <a:xfrm>
            <a:off x="7237413" y="517525"/>
            <a:ext cx="1335087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7102475" y="4476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HÕt</a:t>
            </a:r>
          </a:p>
          <a:p>
            <a:pPr algn="ctr" eaLnBrk="1" hangingPunct="1"/>
            <a:r>
              <a:rPr lang="en-US" altLang="en-US" sz="48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giê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7108825" y="460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7108825" y="46355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7104063" y="460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7118350" y="455613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auto">
          <a:xfrm>
            <a:off x="7086600" y="4206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0000">
                <a:solidFill>
                  <a:srgbClr val="FF3300"/>
                </a:solidFill>
                <a:latin typeface=".VnVogue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112603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umpe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54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6350" y="8366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Động từ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9419" y="2297113"/>
            <a:ext cx="8720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42170" y="2209800"/>
            <a:ext cx="4053499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0" y="407988"/>
            <a:ext cx="915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Luyện</a:t>
            </a:r>
            <a:r>
              <a:rPr lang="en-US" altLang="en-US" sz="2800" b="1" u="sng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từ</a:t>
            </a:r>
            <a:r>
              <a:rPr lang="en-US" altLang="en-US" sz="2800" b="1" u="sng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và</a:t>
            </a:r>
            <a:r>
              <a:rPr lang="en-US" altLang="en-US" sz="2800" b="1" u="sng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câu</a:t>
            </a:r>
            <a:r>
              <a:rPr lang="en-US" altLang="en-US" sz="2800" b="1" u="sng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0650" y="1652286"/>
            <a:ext cx="8915400" cy="1548114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300" dirty="0" smtClean="0">
                <a:solidFill>
                  <a:srgbClr val="E94B5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CỦNG CỐ</a:t>
            </a:r>
            <a:endParaRPr lang="vi-VN" altLang="zh-CN" sz="4300" dirty="0">
              <a:solidFill>
                <a:srgbClr val="E94B52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n-US" altLang="zh-CN" sz="4300" dirty="0">
              <a:solidFill>
                <a:srgbClr val="E94B52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64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卉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7620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06467" y="1407833"/>
            <a:ext cx="6934200" cy="2877709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9" rIns="91436" bIns="45719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300" dirty="0">
                <a:solidFill>
                  <a:srgbClr val="E94B5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DẶN DÒ</a:t>
            </a:r>
            <a:r>
              <a:rPr lang="vi-VN" altLang="zh-CN" sz="4300" dirty="0">
                <a:solidFill>
                  <a:srgbClr val="E94B5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vi-VN" altLang="zh-CN" sz="3600" dirty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Học </a:t>
            </a:r>
            <a:r>
              <a:rPr lang="vi-VN" altLang="zh-CN" sz="360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 </a:t>
            </a:r>
            <a:endParaRPr lang="vi-VN" altLang="zh-CN" sz="3600" dirty="0">
              <a:solidFill>
                <a:srgbClr val="0070C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vi-VN" altLang="zh-CN" sz="3600" dirty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Chuẩn bị bài: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Ôn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tập</a:t>
            </a: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GHKI</a:t>
            </a:r>
            <a:endParaRPr lang="vi-VN" altLang="zh-CN" sz="3600" dirty="0">
              <a:solidFill>
                <a:srgbClr val="0070C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n-US" altLang="zh-CN" sz="4300" dirty="0">
              <a:solidFill>
                <a:srgbClr val="E94B52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484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858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1485901" y="1752599"/>
            <a:ext cx="5772150" cy="3581400"/>
          </a:xfrm>
          <a:prstGeom prst="rect">
            <a:avLst/>
          </a:prstGeom>
        </p:spPr>
        <p:txBody>
          <a:bodyPr wrap="none" lIns="91436" tIns="45719" rIns="91436" bIns="4571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27011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19319"/>
          <a:stretch>
            <a:fillRect/>
          </a:stretch>
        </p:blipFill>
        <p:spPr bwMode="auto">
          <a:xfrm>
            <a:off x="250825" y="249238"/>
            <a:ext cx="39608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43195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96850"/>
            <a:ext cx="43370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3375" y="2349500"/>
            <a:ext cx="18288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40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đạp</a:t>
            </a:r>
            <a:r>
              <a:rPr lang="en-US" altLang="en-US" sz="40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xe</a:t>
            </a:r>
            <a:endParaRPr lang="en-US" altLang="en-US" sz="40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9725" y="2335213"/>
            <a:ext cx="9461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i="1" dirty="0" err="1">
                <a:solidFill>
                  <a:srgbClr val="FA00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đạp</a:t>
            </a:r>
            <a:endParaRPr lang="en-US" sz="4000" i="1" dirty="0">
              <a:solidFill>
                <a:srgbClr val="FA00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10013" y="6010275"/>
            <a:ext cx="1809750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3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đá</a:t>
            </a:r>
            <a:r>
              <a:rPr lang="en-US" alt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bóng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79850" y="5972175"/>
            <a:ext cx="6921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i="1" dirty="0" err="1">
                <a:solidFill>
                  <a:srgbClr val="FA00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đá</a:t>
            </a:r>
            <a:endParaRPr lang="en-US" sz="4000" i="1" dirty="0">
              <a:solidFill>
                <a:srgbClr val="FA00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0" y="1662113"/>
            <a:ext cx="2195513" cy="20748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80000"/>
              <a:defRPr/>
            </a:pPr>
            <a:r>
              <a:rPr lang="en-US" altLang="en-US" sz="3600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</a:t>
            </a:r>
          </a:p>
          <a:p>
            <a:pPr>
              <a:buClr>
                <a:schemeClr val="hlink"/>
              </a:buClr>
              <a:buSzPct val="80000"/>
              <a:defRPr/>
            </a:pPr>
            <a:r>
              <a:rPr lang="en-US" altLang="en-US" sz="3600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</a:t>
            </a:r>
            <a:r>
              <a:rPr lang="en-US" altLang="en-US" sz="4000" dirty="0" err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thổi</a:t>
            </a:r>
            <a:r>
              <a:rPr lang="en-US" altLang="en-US" sz="4000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sáo</a:t>
            </a:r>
            <a:endParaRPr lang="en-US" altLang="en-US" sz="40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3600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876800" y="2346325"/>
            <a:ext cx="12239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FA00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thổi</a:t>
            </a:r>
            <a:endParaRPr lang="en-US" sz="4000" dirty="0">
              <a:solidFill>
                <a:srgbClr val="FA00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1" name="Straight Connector 2"/>
          <p:cNvCxnSpPr>
            <a:cxnSpLocks noChangeShapeType="1"/>
          </p:cNvCxnSpPr>
          <p:nvPr/>
        </p:nvCxnSpPr>
        <p:spPr bwMode="auto">
          <a:xfrm>
            <a:off x="1257300" y="2973388"/>
            <a:ext cx="547688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"/>
          <p:cNvCxnSpPr>
            <a:cxnSpLocks noChangeShapeType="1"/>
          </p:cNvCxnSpPr>
          <p:nvPr/>
        </p:nvCxnSpPr>
        <p:spPr bwMode="auto">
          <a:xfrm>
            <a:off x="5926138" y="2971800"/>
            <a:ext cx="6477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/>
          <p:cNvCxnSpPr>
            <a:cxnSpLocks noChangeShapeType="1"/>
          </p:cNvCxnSpPr>
          <p:nvPr/>
        </p:nvCxnSpPr>
        <p:spPr bwMode="auto">
          <a:xfrm>
            <a:off x="4552950" y="6553200"/>
            <a:ext cx="919163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19746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8001000" y="6400801"/>
            <a:ext cx="381000" cy="2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0">
                <a:latin typeface="Arial" pitchFamily="34" charset="0"/>
              </a:rPr>
              <a:t>2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89774" y="32386"/>
            <a:ext cx="8686800" cy="6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		</a:t>
            </a:r>
            <a:r>
              <a:rPr lang="en-US" alt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       </a:t>
            </a:r>
            <a:r>
              <a:rPr lang="en-US" altLang="en-US" sz="3600" b="1" u="sng" dirty="0" err="1" smtClean="0">
                <a:solidFill>
                  <a:srgbClr val="0000FF"/>
                </a:solidFill>
                <a:cs typeface="Times New Roman" pitchFamily="18" charset="0"/>
              </a:rPr>
              <a:t>Luyện</a:t>
            </a:r>
            <a:r>
              <a:rPr lang="en-US" altLang="en-US" sz="3600" b="1" u="sng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600" b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altLang="en-US" sz="3600" b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FF"/>
                </a:solidFill>
                <a:cs typeface="Times New Roman" pitchFamily="18" charset="0"/>
              </a:rPr>
              <a:t>câu</a:t>
            </a:r>
            <a:endParaRPr lang="en-US" altLang="en-US" sz="36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91151"/>
            <a:ext cx="1219199" cy="16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butterflies_fLowers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6" y="5391151"/>
            <a:ext cx="121919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butterflies_fLowers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5391151"/>
            <a:ext cx="121919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butterflies_fLowers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391151"/>
            <a:ext cx="121919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butterflies_fLowers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389563"/>
            <a:ext cx="121919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butterflies_fLowers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389563"/>
            <a:ext cx="121919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 descr="butterflies_fLowers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4589464"/>
            <a:ext cx="1219199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4222" y="1520279"/>
            <a:ext cx="2137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03629" y="2743200"/>
            <a:ext cx="4038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  <a:endParaRPr lang="en-US" sz="54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468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04800" y="154305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Đọc đoạn văn sau</a:t>
            </a: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01600" y="3730625"/>
            <a:ext cx="6096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</a:rPr>
              <a:t>  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2. Tìm các từ:</a:t>
            </a:r>
            <a:b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altLang="en-US" sz="2600" b="1" i="1">
                <a:latin typeface="Times New Roman" pitchFamily="18" charset="0"/>
              </a:rPr>
              <a:t>Chỉ hoạt động của :</a:t>
            </a:r>
            <a:br>
              <a:rPr lang="en-US" altLang="en-US" sz="2600" b="1" i="1">
                <a:latin typeface="Times New Roman" pitchFamily="18" charset="0"/>
              </a:rPr>
            </a:b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+ Anh chiến sĩ : </a:t>
            </a:r>
            <a:b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               + Thiếu nhi :</a:t>
            </a: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600" b="1" i="1">
                <a:latin typeface="Times New Roman" pitchFamily="18" charset="0"/>
              </a:rPr>
              <a:t>- Chỉ trạng thái của các sự vật:</a:t>
            </a: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+ Dòng thác :</a:t>
            </a:r>
            <a:b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               + Lá cờ :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181475" y="4497388"/>
            <a:ext cx="1111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nhìn,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311650" y="6081713"/>
            <a:ext cx="1600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289425" y="4899025"/>
            <a:ext cx="121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thấy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4222750" y="5676900"/>
            <a:ext cx="176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đổ xuống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23850" y="1827213"/>
            <a:ext cx="84963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600" b="1">
                <a:latin typeface="Times New Roman" pitchFamily="18" charset="0"/>
              </a:rPr>
              <a:t>    Anh nhìn trăng và nghĩ tới ngày mai…</a:t>
            </a:r>
          </a:p>
          <a:p>
            <a:pPr algn="just" eaLnBrk="1" hangingPunct="1"/>
            <a:r>
              <a:rPr lang="en-US" altLang="en-US" sz="2600" b="1">
                <a:latin typeface="Times New Roman" pitchFamily="18" charset="0"/>
              </a:rPr>
              <a:t>    Mươi mười lăm năm nữa thôi, các em sẽ thấy cũng dưới ánh trăng này, dòng thác nước đổ xuống làm chạy máy phát điện; ở giữa biển rộng cờ đỏ sao vàng phấp phới bay trên những con tàu lớn.</a:t>
            </a:r>
          </a:p>
        </p:txBody>
      </p:sp>
      <p:sp>
        <p:nvSpPr>
          <p:cNvPr id="77844" name="AutoShape 20"/>
          <p:cNvSpPr>
            <a:spLocks/>
          </p:cNvSpPr>
          <p:nvPr/>
        </p:nvSpPr>
        <p:spPr bwMode="auto">
          <a:xfrm>
            <a:off x="6643688" y="4481513"/>
            <a:ext cx="304800" cy="1905000"/>
          </a:xfrm>
          <a:prstGeom prst="rightBrace">
            <a:avLst>
              <a:gd name="adj1" fmla="val 52083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V="1">
            <a:off x="7069138" y="5416550"/>
            <a:ext cx="685800" cy="0"/>
          </a:xfrm>
          <a:prstGeom prst="line">
            <a:avLst/>
          </a:prstGeom>
          <a:noFill/>
          <a:ln w="57150" cmpd="tri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7689850" y="5129213"/>
            <a:ext cx="134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từ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1125538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I. Nhận xét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</a:rPr>
              <a:t>từ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37163" y="4489450"/>
            <a:ext cx="936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</a:p>
        </p:txBody>
      </p:sp>
      <p:sp>
        <p:nvSpPr>
          <p:cNvPr id="9232" name="Text Box 11"/>
          <p:cNvSpPr txBox="1">
            <a:spLocks noChangeArrowheads="1"/>
          </p:cNvSpPr>
          <p:nvPr/>
        </p:nvSpPr>
        <p:spPr bwMode="auto">
          <a:xfrm>
            <a:off x="0" y="407988"/>
            <a:ext cx="915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Luyện từ và câu:</a:t>
            </a:r>
          </a:p>
        </p:txBody>
      </p:sp>
    </p:spTree>
    <p:extLst>
      <p:ext uri="{BB962C8B-B14F-4D97-AF65-F5344CB8AC3E}">
        <p14:creationId xmlns:p14="http://schemas.microsoft.com/office/powerpoint/2010/main" val="1653196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30" grpId="0"/>
      <p:bldP spid="77831" grpId="0"/>
      <p:bldP spid="77832" grpId="0"/>
      <p:bldP spid="77833" grpId="0"/>
      <p:bldP spid="77834" grpId="0"/>
      <p:bldP spid="77844" grpId="0" animBg="1"/>
      <p:bldP spid="77845" grpId="0" animBg="1"/>
      <p:bldP spid="77846" grpId="0"/>
      <p:bldP spid="718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ttp://phamtinanninh.com/wp-content/uploads/2012/07/thac-nuoc-ch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258888" y="0"/>
            <a:ext cx="7129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altLang="en-US" sz="2800">
                <a:latin typeface="Times New Roman" pitchFamily="18" charset="0"/>
              </a:rPr>
              <a:t>Dòng thác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đổ  </a:t>
            </a:r>
            <a:r>
              <a:rPr lang="en-US" altLang="en-US" sz="2800" i="1">
                <a:latin typeface="Times New Roman" pitchFamily="18" charset="0"/>
              </a:rPr>
              <a:t>(chảy mạnh từ trên cao xuống)</a:t>
            </a:r>
          </a:p>
        </p:txBody>
      </p:sp>
    </p:spTree>
    <p:extLst>
      <p:ext uri="{BB962C8B-B14F-4D97-AF65-F5344CB8AC3E}">
        <p14:creationId xmlns:p14="http://schemas.microsoft.com/office/powerpoint/2010/main" val="3715433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7"/>
          <p:cNvGrpSpPr>
            <a:grpSpLocks/>
          </p:cNvGrpSpPr>
          <p:nvPr/>
        </p:nvGrpSpPr>
        <p:grpSpPr bwMode="auto">
          <a:xfrm>
            <a:off x="0" y="0"/>
            <a:ext cx="9144000" cy="7099300"/>
            <a:chOff x="0" y="0"/>
            <a:chExt cx="5760" cy="4472"/>
          </a:xfrm>
        </p:grpSpPr>
        <p:pic>
          <p:nvPicPr>
            <p:cNvPr id="21508" name="Picture 16" descr="Webshots_1_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5"/>
              <a:ext cx="5760" cy="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14" descr="2014831222426%2B%25281%2529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387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Line 15"/>
            <p:cNvSpPr>
              <a:spLocks noChangeShapeType="1"/>
            </p:cNvSpPr>
            <p:nvPr/>
          </p:nvSpPr>
          <p:spPr bwMode="auto">
            <a:xfrm>
              <a:off x="3023" y="95"/>
              <a:ext cx="0" cy="201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7" name="Rectangle 18"/>
          <p:cNvSpPr>
            <a:spLocks noChangeArrowheads="1"/>
          </p:cNvSpPr>
          <p:nvPr/>
        </p:nvSpPr>
        <p:spPr bwMode="auto">
          <a:xfrm>
            <a:off x="74613" y="150813"/>
            <a:ext cx="472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4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altLang="en-US" sz="4000" i="1" dirty="0" smtClean="0">
                <a:latin typeface="Times New Roman" pitchFamily="18" charset="0"/>
                <a:cs typeface="Times New Roman" pitchFamily="18" charset="0"/>
              </a:rPr>
              <a:t>Di chuyển trên không nhịp nhàng</a:t>
            </a:r>
            <a:r>
              <a:rPr lang="en-US" altLang="en-US" sz="4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773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34963" y="154305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Đọc đoạn văn sau</a:t>
            </a:r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01600" y="1919288"/>
            <a:ext cx="6096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</a:rPr>
              <a:t>  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2. Tìm các từ:</a:t>
            </a:r>
            <a:b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altLang="en-US" sz="2600" b="1" i="1">
                <a:latin typeface="Times New Roman" pitchFamily="18" charset="0"/>
              </a:rPr>
              <a:t>Chỉ hoạt động của :</a:t>
            </a:r>
            <a:br>
              <a:rPr lang="en-US" altLang="en-US" sz="2600" b="1" i="1">
                <a:latin typeface="Times New Roman" pitchFamily="18" charset="0"/>
              </a:rPr>
            </a:b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+ Anh chiến sĩ : </a:t>
            </a:r>
            <a:b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               + Thiếu nhi :</a:t>
            </a: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600" b="1" i="1">
                <a:latin typeface="Times New Roman" pitchFamily="18" charset="0"/>
              </a:rPr>
              <a:t>- Chỉ trạng thái của các sự vật:</a:t>
            </a: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+ Dòng thác :</a:t>
            </a:r>
            <a:b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               + Lá cờ :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181475" y="2708275"/>
            <a:ext cx="1111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nhìn,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311650" y="4291013"/>
            <a:ext cx="1600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4289425" y="3109913"/>
            <a:ext cx="121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thấy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222750" y="3887788"/>
            <a:ext cx="176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đổ xuống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228600" y="1125538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I. Nhận xét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Động từ</a:t>
            </a:r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5237163" y="2700338"/>
            <a:ext cx="936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73038" y="5010150"/>
            <a:ext cx="8863012" cy="5778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63513" y="4581525"/>
            <a:ext cx="24511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II. Ghi nhớ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3513" y="4994275"/>
            <a:ext cx="9082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>
                <a:latin typeface="Times New Roman" pitchFamily="18" charset="0"/>
              </a:rPr>
              <a:t>Động từ là những từ chỉ hoạt động, trạng thái của sự vật.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04800" y="4941888"/>
            <a:ext cx="3762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từ là gì ?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-9525" y="5526088"/>
            <a:ext cx="5407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Động từ chỉ hoạt động của sự vật: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207000" y="5505450"/>
            <a:ext cx="41036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3300"/>
                </a:solidFill>
                <a:latin typeface="Times New Roman" pitchFamily="18" charset="0"/>
              </a:rPr>
              <a:t>hát, múa, viết, đi, cuốc,...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-14288" y="5916613"/>
            <a:ext cx="632460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Động từ chỉ trạng thái của sự vật: 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972050" y="5916613"/>
            <a:ext cx="417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3300"/>
                </a:solidFill>
                <a:latin typeface="Times New Roman" pitchFamily="18" charset="0"/>
              </a:rPr>
              <a:t>   ngủ, thức, vui, buồn, ....</a:t>
            </a:r>
          </a:p>
        </p:txBody>
      </p:sp>
      <p:sp>
        <p:nvSpPr>
          <p:cNvPr id="10259" name="Text Box 11"/>
          <p:cNvSpPr txBox="1">
            <a:spLocks noChangeArrowheads="1"/>
          </p:cNvSpPr>
          <p:nvPr/>
        </p:nvSpPr>
        <p:spPr bwMode="auto">
          <a:xfrm>
            <a:off x="0" y="407988"/>
            <a:ext cx="915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Luyện từ và câu:</a:t>
            </a:r>
          </a:p>
        </p:txBody>
      </p:sp>
    </p:spTree>
    <p:extLst>
      <p:ext uri="{BB962C8B-B14F-4D97-AF65-F5344CB8AC3E}">
        <p14:creationId xmlns:p14="http://schemas.microsoft.com/office/powerpoint/2010/main" val="18488746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107950" y="1125538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I. Nhận xét</a:t>
            </a:r>
          </a:p>
        </p:txBody>
      </p:sp>
      <p:sp>
        <p:nvSpPr>
          <p:cNvPr id="1126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Động từ</a:t>
            </a:r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109538" y="1985963"/>
            <a:ext cx="8863012" cy="5778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98425" y="1557338"/>
            <a:ext cx="2451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II. Ghi nhớ</a:t>
            </a:r>
          </a:p>
        </p:txBody>
      </p:sp>
      <p:sp>
        <p:nvSpPr>
          <p:cNvPr id="11270" name="Rectangle 24"/>
          <p:cNvSpPr>
            <a:spLocks noChangeArrowheads="1"/>
          </p:cNvSpPr>
          <p:nvPr/>
        </p:nvSpPr>
        <p:spPr bwMode="auto">
          <a:xfrm>
            <a:off x="98425" y="1970088"/>
            <a:ext cx="9082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800" b="1">
                <a:latin typeface="Times New Roman" pitchFamily="18" charset="0"/>
              </a:rPr>
              <a:t>Động từ là những từ chỉ hoạt động, trạng thái của sự vật.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61912" y="4191000"/>
            <a:ext cx="90344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b="1">
                <a:latin typeface="Times New Roman" pitchFamily="18" charset="0"/>
              </a:rPr>
              <a:t>1. Viết tên các hoạt động em thường làm hằng ngày ở nhà và ở trường. Gạch dưới động từ trong các cụm từ chỉ những hoạt động ấy.</a:t>
            </a:r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 flipV="1">
            <a:off x="1053811" y="5181600"/>
            <a:ext cx="79216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3042877" y="4724400"/>
            <a:ext cx="1596592" cy="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 flipV="1">
            <a:off x="693737" y="4724400"/>
            <a:ext cx="519113" cy="15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1"/>
          <p:cNvSpPr>
            <a:spLocks noChangeShapeType="1"/>
          </p:cNvSpPr>
          <p:nvPr/>
        </p:nvSpPr>
        <p:spPr bwMode="auto">
          <a:xfrm flipV="1">
            <a:off x="2667000" y="5181600"/>
            <a:ext cx="1447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4541044" y="5181600"/>
            <a:ext cx="69691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V="1">
            <a:off x="6477000" y="5181600"/>
            <a:ext cx="1239838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0" y="407988"/>
            <a:ext cx="915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Luyện từ và câu:</a:t>
            </a:r>
          </a:p>
        </p:txBody>
      </p: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303629" y="2743200"/>
            <a:ext cx="4038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en-US" sz="54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9219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ChangeArrowheads="1"/>
          </p:cNvSpPr>
          <p:nvPr/>
        </p:nvSpPr>
        <p:spPr bwMode="auto">
          <a:xfrm>
            <a:off x="152400" y="188913"/>
            <a:ext cx="2619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latin typeface="Times New Roman" pitchFamily="18" charset="0"/>
              </a:rPr>
              <a:t>III/ Luyện tập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825875" y="1997075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M: </a:t>
            </a:r>
            <a:r>
              <a:rPr lang="en-US" altLang="en-US" sz="3000" b="1">
                <a:latin typeface="Times New Roman" pitchFamily="18" charset="0"/>
              </a:rPr>
              <a:t>quét nhà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4665663" y="2514600"/>
            <a:ext cx="6477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137025" y="4144963"/>
            <a:ext cx="266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>
                <a:latin typeface="Times New Roman" pitchFamily="18" charset="0"/>
              </a:rPr>
              <a:t> 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M: </a:t>
            </a:r>
            <a:r>
              <a:rPr lang="en-US" altLang="en-US" sz="3000" b="1">
                <a:latin typeface="Times New Roman" pitchFamily="18" charset="0"/>
              </a:rPr>
              <a:t>làm bài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5214938" y="4648200"/>
            <a:ext cx="609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95288" y="4173538"/>
            <a:ext cx="4187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- Các hoạt động ở trường:</a:t>
            </a:r>
          </a:p>
        </p:txBody>
      </p:sp>
      <p:sp>
        <p:nvSpPr>
          <p:cNvPr id="12296" name="Text Box 36"/>
          <p:cNvSpPr txBox="1">
            <a:spLocks noChangeArrowheads="1"/>
          </p:cNvSpPr>
          <p:nvPr/>
        </p:nvSpPr>
        <p:spPr bwMode="auto">
          <a:xfrm>
            <a:off x="747713" y="620713"/>
            <a:ext cx="83962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Bài 1/ Viết tên các hoạt động em thường làm hằng ngày ở nhà và ở trường. Gạch dưới động từ trong các cụm từ chỉ những hoạt động ấy.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95288" y="2103438"/>
            <a:ext cx="3741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- Các hoạt động ở nhà:</a:t>
            </a:r>
            <a:endParaRPr lang="en-US" alt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8" name="Line 38"/>
          <p:cNvSpPr>
            <a:spLocks noChangeShapeType="1"/>
          </p:cNvSpPr>
          <p:nvPr/>
        </p:nvSpPr>
        <p:spPr bwMode="auto">
          <a:xfrm flipV="1">
            <a:off x="1711325" y="1498600"/>
            <a:ext cx="79216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39"/>
          <p:cNvSpPr>
            <a:spLocks noChangeShapeType="1"/>
          </p:cNvSpPr>
          <p:nvPr/>
        </p:nvSpPr>
        <p:spPr bwMode="auto">
          <a:xfrm>
            <a:off x="3684588" y="1052513"/>
            <a:ext cx="1392237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40"/>
          <p:cNvSpPr>
            <a:spLocks noChangeShapeType="1"/>
          </p:cNvSpPr>
          <p:nvPr/>
        </p:nvSpPr>
        <p:spPr bwMode="auto">
          <a:xfrm>
            <a:off x="1892300" y="1090613"/>
            <a:ext cx="1039813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41"/>
          <p:cNvSpPr>
            <a:spLocks noChangeShapeType="1"/>
          </p:cNvSpPr>
          <p:nvPr/>
        </p:nvSpPr>
        <p:spPr bwMode="auto">
          <a:xfrm>
            <a:off x="3151188" y="1484313"/>
            <a:ext cx="1143000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42"/>
          <p:cNvSpPr>
            <a:spLocks noChangeShapeType="1"/>
          </p:cNvSpPr>
          <p:nvPr/>
        </p:nvSpPr>
        <p:spPr bwMode="auto">
          <a:xfrm flipV="1">
            <a:off x="4583113" y="1512888"/>
            <a:ext cx="164306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43"/>
          <p:cNvSpPr>
            <a:spLocks noChangeShapeType="1"/>
          </p:cNvSpPr>
          <p:nvPr/>
        </p:nvSpPr>
        <p:spPr bwMode="auto">
          <a:xfrm flipV="1">
            <a:off x="6350000" y="1512888"/>
            <a:ext cx="110172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0" y="2573338"/>
            <a:ext cx="91440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>
                <a:latin typeface=".VnTime" pitchFamily="34" charset="0"/>
              </a:rPr>
              <a:t>     </a:t>
            </a:r>
            <a:r>
              <a:rPr lang="en-US" altLang="en-US" sz="2800" b="1">
                <a:latin typeface="Times New Roman" pitchFamily="18" charset="0"/>
              </a:rPr>
              <a:t>đánh răng, rửa mặt, ăn cơm, uống nước, rửa cốc chén,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      trông em, tưới cây, nhặt rau, đun nước, gấp quần áo,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     xem ti-vi, 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39750" y="4724400"/>
            <a:ext cx="84963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học bài, làm bài, nghe giảng, lau bàn, lau bảng,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kê bàn ghế, chăm sóc cây, tập thể dục, sinh hoạt Đội, </a:t>
            </a: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625475" y="306863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2355850" y="3068638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3743325" y="306863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5076825" y="306863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6878638" y="3048000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666750" y="3586163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2195513" y="3573463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3635375" y="3573463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133975" y="3573463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6753225" y="3606800"/>
            <a:ext cx="469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85788" y="4102100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3" name="Line 57"/>
          <p:cNvSpPr>
            <a:spLocks noChangeShapeType="1"/>
          </p:cNvSpPr>
          <p:nvPr/>
        </p:nvSpPr>
        <p:spPr bwMode="auto">
          <a:xfrm>
            <a:off x="611188" y="5157788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1924050" y="5160963"/>
            <a:ext cx="576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 flipV="1">
            <a:off x="3249613" y="5157788"/>
            <a:ext cx="635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Line 60"/>
          <p:cNvSpPr>
            <a:spLocks noChangeShapeType="1"/>
          </p:cNvSpPr>
          <p:nvPr/>
        </p:nvSpPr>
        <p:spPr bwMode="auto">
          <a:xfrm>
            <a:off x="5076825" y="5157788"/>
            <a:ext cx="444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6359525" y="5160963"/>
            <a:ext cx="4445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" name="Line 62"/>
          <p:cNvSpPr>
            <a:spLocks noChangeShapeType="1"/>
          </p:cNvSpPr>
          <p:nvPr/>
        </p:nvSpPr>
        <p:spPr bwMode="auto">
          <a:xfrm>
            <a:off x="619125" y="5661025"/>
            <a:ext cx="36671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Line 63"/>
          <p:cNvSpPr>
            <a:spLocks noChangeShapeType="1"/>
          </p:cNvSpPr>
          <p:nvPr/>
        </p:nvSpPr>
        <p:spPr bwMode="auto">
          <a:xfrm flipV="1">
            <a:off x="2536825" y="5661025"/>
            <a:ext cx="1274763" cy="222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0" name="Line 64"/>
          <p:cNvSpPr>
            <a:spLocks noChangeShapeType="1"/>
          </p:cNvSpPr>
          <p:nvPr/>
        </p:nvSpPr>
        <p:spPr bwMode="auto">
          <a:xfrm flipV="1">
            <a:off x="4716463" y="5683250"/>
            <a:ext cx="1547812" cy="1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1" name="Line 65"/>
          <p:cNvSpPr>
            <a:spLocks noChangeShapeType="1"/>
          </p:cNvSpPr>
          <p:nvPr/>
        </p:nvSpPr>
        <p:spPr bwMode="auto">
          <a:xfrm flipV="1">
            <a:off x="6503988" y="5683250"/>
            <a:ext cx="12922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063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  <p:bldP spid="9247" grpId="0" animBg="1"/>
      <p:bldP spid="9248" grpId="0"/>
      <p:bldP spid="9249" grpId="0" animBg="1"/>
      <p:bldP spid="9251" grpId="0"/>
      <p:bldP spid="9253" grpId="0"/>
      <p:bldP spid="9260" grpId="0"/>
      <p:bldP spid="9261" grpId="0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  <p:bldP spid="9279" grpId="0" animBg="1"/>
      <p:bldP spid="9280" grpId="0" animBg="1"/>
      <p:bldP spid="928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851</Words>
  <Application>Microsoft Office PowerPoint</Application>
  <PresentationFormat>On-screen Show (4:3)</PresentationFormat>
  <Paragraphs>160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Gạch dưới động từ trong các đoạn văn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TỪ</dc:title>
  <dc:creator>Nguyen Huy Khanh</dc:creator>
  <cp:lastModifiedBy>DELL</cp:lastModifiedBy>
  <cp:revision>90</cp:revision>
  <dcterms:created xsi:type="dcterms:W3CDTF">2007-10-28T11:12:05Z</dcterms:created>
  <dcterms:modified xsi:type="dcterms:W3CDTF">2022-01-10T03:52:43Z</dcterms:modified>
</cp:coreProperties>
</file>