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11696" r:id="rId2"/>
    <p:sldId id="268" r:id="rId3"/>
    <p:sldId id="11698" r:id="rId4"/>
    <p:sldId id="261" r:id="rId5"/>
    <p:sldId id="266" r:id="rId6"/>
    <p:sldId id="11699" r:id="rId7"/>
    <p:sldId id="11700" r:id="rId8"/>
    <p:sldId id="11701" r:id="rId9"/>
    <p:sldId id="267" r:id="rId10"/>
    <p:sldId id="270" r:id="rId11"/>
    <p:sldId id="11703" r:id="rId12"/>
    <p:sldId id="11707" r:id="rId13"/>
    <p:sldId id="11706" r:id="rId14"/>
    <p:sldId id="278" r:id="rId15"/>
    <p:sldId id="520" r:id="rId16"/>
    <p:sldId id="280" r:id="rId17"/>
    <p:sldId id="521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189D"/>
    <a:srgbClr val="A94750"/>
    <a:srgbClr val="E4DF11"/>
    <a:srgbClr val="D4D020"/>
    <a:srgbClr val="E49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98" autoAdjust="0"/>
  </p:normalViewPr>
  <p:slideViewPr>
    <p:cSldViewPr snapToGrid="0">
      <p:cViewPr varScale="1">
        <p:scale>
          <a:sx n="60" d="100"/>
          <a:sy n="60" d="100"/>
        </p:scale>
        <p:origin x="6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7B791-E146-4FCA-9504-21BBE96967B0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04348-667F-4690-9218-B15D5AAC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71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13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246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28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59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85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55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5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5BCDA-D9CB-954F-5BE9-0A31237225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2ED05-3BBC-E4A0-297D-7600BDD6E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CB2A1-A79E-D03B-C2DB-9499088E9D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4A07D-D456-19B1-8F04-A280A7CFE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EFD4C-175C-91B0-7BD3-4D8FA89F5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0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31217-9998-0900-0C75-A527E3B8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08B452-B89E-E874-56A7-1481F37BEE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0DF94-F70A-7AB5-5204-BAA0171B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7BE6B-B551-A09A-6B05-CBD98292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7F34C-CC07-D25A-FBCF-A00E8F97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77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17E40A-E117-F689-C991-596DA675CB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852DD9-40E3-9A7A-0CDA-B2ABBC783C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93CA59-1ED1-078E-AFAC-45B7872E4A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9EAD4-32D0-7D9D-A47A-0BF20C8BF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0BD6-A5ED-501D-C9EF-B2A4464FB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99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FE603-90E8-B95F-22EA-656990304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EF93A-4672-F8BA-68BB-10853C920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3282E-6CBF-E23A-618C-EC6F0F61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8C286-F7A6-5431-D7E2-80331356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F2B93-FBE0-319C-DDC6-D7787E9C2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0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AAF79-D45B-2678-2AB1-0A5C6523D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B6BF4-E365-F48E-9DCB-9E39930CB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25B43-F0CD-60E2-3B21-850C9B8878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D8AE5-D29E-931E-7184-F7C15E4B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EE4CC-5F0E-0793-254C-F4C667F6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5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96FA-6C3C-9536-11F3-BC1299272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7129B-F4A8-2304-01CE-914632BAD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4A716-73E0-8EC7-A93D-123FB2C2E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9C169-7FA9-20DF-439D-395F0D89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F332CA-23AF-D6E3-5B3E-C09490713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08394-9964-9FC9-08F2-3D95131A0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35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09A1-17DE-24CA-7168-F58F0A35C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604D5-7727-59CC-5DC4-44FEE0145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80A85-A0E4-1545-ACA0-F1A9842D8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5528E-D5C8-D558-8D77-CBB76161F9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B970D6-F043-BF3A-18EF-6AFE7CB16F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5CE64A-9F90-032E-1634-82CB29D84B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D13795-2E6C-8E21-B44C-0B7C3E751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0D4D0-F889-EC0B-05C4-202A61666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0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1B059-3FAD-A0BD-5478-D5817326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C6EC68-C377-8101-D307-AD8768A04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12AF5-FD6F-9AF1-28C9-42EE9EAC7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8060E9-32B4-D54B-FA36-37F443FAF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2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BE4F7-B002-2ABF-F5B4-EE2B1EAB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775528-981C-5338-A453-4EA31C644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9358BF-78D7-7A87-40D6-EB2C6A2D2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237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E8D7E-10BC-66F7-CAD4-FD9E130B7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9C67C-9072-372D-EA84-1F8BD91D1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3889E4-9A81-CD16-CE18-108AF7A7C6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F4A13-6CE0-188F-9FC1-3EB9831CA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CE35C-B471-8BC8-CEB9-663DDD50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D2861-5F08-405D-BF76-D8F4DB999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769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22334-C9B9-F351-D18A-44D15562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42A64-A2EB-A5E2-7C10-16120AB12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9038D-D1DD-A559-D2AA-2A500CC32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6FD03-A74E-EC43-1976-753633DB8E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2F271E-D266-4DC9-A5EE-84CCD748D196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A2766-477F-2DA5-60FA-A9CB2667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6ADDCD-798A-88D0-AFAE-79D4A882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7A177C9-FDFA-45A8-9292-0D68DB298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3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8036B9B-D517-DACA-2BEB-89D8C64C937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671" y="266910"/>
            <a:ext cx="1306429" cy="130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57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31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6"/>
            <a:ext cx="12192000" cy="68545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24649" y="3440223"/>
            <a:ext cx="90380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HP001 4 hàng" panose="020B0603050302020204" pitchFamily="34" charset="0"/>
              </a:rPr>
              <a:t>Môn: Luyện từ và câu – Lớp 4B</a:t>
            </a:r>
            <a:endParaRPr lang="en-US" sz="4800" b="1" cap="none" spc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HP001 4 hàng" panose="020B0603050302020204" pitchFamily="34" charset="0"/>
            </a:endParaRPr>
          </a:p>
        </p:txBody>
      </p:sp>
      <p:pic>
        <p:nvPicPr>
          <p:cNvPr id="9" name="Picture 415" descr="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075" y="-372956"/>
            <a:ext cx="2084800" cy="454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3" descr="729747d8za2kbusq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385" y="5294376"/>
            <a:ext cx="2540839" cy="152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0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027" flipH="1">
            <a:off x="9348471" y="4558508"/>
            <a:ext cx="1064420" cy="91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F9849DCFA90C473196ECD16214E7700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0836"/>
            <a:ext cx="2322576" cy="2194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18960" y="1378929"/>
            <a:ext cx="11946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1911AF"/>
                </a:solidFill>
                <a:latin typeface=".VnCommercial Script" panose="020B7200000000000000" pitchFamily="34" charset="0"/>
              </a:rPr>
              <a:t>Quý thÇy c« gi¸o </a:t>
            </a:r>
            <a:r>
              <a:rPr lang="en-US" sz="8800" b="1">
                <a:solidFill>
                  <a:srgbClr val="1911AF"/>
                </a:solidFill>
                <a:latin typeface=".VnCommercial Script" panose="020B7200000000000000" pitchFamily="34" charset="0"/>
              </a:rPr>
              <a:t>v</a:t>
            </a:r>
            <a:r>
              <a:rPr lang="en-US" sz="8800" b="1" smtClean="0">
                <a:solidFill>
                  <a:srgbClr val="1911AF"/>
                </a:solidFill>
                <a:latin typeface=".VnCommercial Script" panose="020B7200000000000000" pitchFamily="34" charset="0"/>
              </a:rPr>
              <a:t>Ò th¨m líp, dù giê</a:t>
            </a:r>
          </a:p>
        </p:txBody>
      </p:sp>
      <p:grpSp>
        <p:nvGrpSpPr>
          <p:cNvPr id="28" name="Group 24"/>
          <p:cNvGrpSpPr>
            <a:grpSpLocks/>
          </p:cNvGrpSpPr>
          <p:nvPr/>
        </p:nvGrpSpPr>
        <p:grpSpPr bwMode="auto">
          <a:xfrm rot="10800000">
            <a:off x="10048240" y="14812"/>
            <a:ext cx="2219468" cy="1669080"/>
            <a:chOff x="0" y="3552"/>
            <a:chExt cx="1392" cy="768"/>
          </a:xfrm>
        </p:grpSpPr>
        <p:pic>
          <p:nvPicPr>
            <p:cNvPr id="29" name="Picture 25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6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1724649" y="360453"/>
            <a:ext cx="89047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smtClean="0">
                <a:solidFill>
                  <a:srgbClr val="FF0000"/>
                </a:solidFill>
                <a:latin typeface=".VnAristote" panose="020B7200000000000000" pitchFamily="34" charset="0"/>
              </a:rPr>
              <a:t>NhiÖt liÖt chµo mõng</a:t>
            </a:r>
            <a:endParaRPr lang="en-US" sz="8000" b="1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pic>
        <p:nvPicPr>
          <p:cNvPr id="27" name="Picture 3" descr="D62FC02CDCB14F6CAF21CEC124DDD1A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629" y="3855722"/>
            <a:ext cx="1197483" cy="143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55085" y="5179647"/>
            <a:ext cx="7273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mtClean="0">
                <a:solidFill>
                  <a:srgbClr val="A0189D"/>
                </a:solidFill>
                <a:latin typeface=".VnShelley Allegro" panose="040B7200000000000000" pitchFamily="82" charset="0"/>
              </a:rPr>
              <a:t>Gi¸o viªn: §ç ThÞ T©m</a:t>
            </a:r>
            <a:endParaRPr lang="en-US" sz="6000" b="1">
              <a:solidFill>
                <a:srgbClr val="A0189D"/>
              </a:solidFill>
              <a:latin typeface=".VnShelley Allegro" panose="040B72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26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2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 trong đoạn thơ dưới đây những từ ngữ chỉ hoạt động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vi-VN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điểm của người được dùng để tả các vật hoặc hiện tượng tự nhiên.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0BAE9-DFCF-2994-3FBB-7E4C57620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615" y="1917480"/>
            <a:ext cx="9409551" cy="34506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 flipV="1">
            <a:off x="7295890" y="829340"/>
            <a:ext cx="3306115" cy="97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8E2957-2FC1-087C-4C3D-61B60F6D612B}"/>
              </a:ext>
            </a:extLst>
          </p:cNvPr>
          <p:cNvCxnSpPr>
            <a:cxnSpLocks/>
          </p:cNvCxnSpPr>
          <p:nvPr/>
        </p:nvCxnSpPr>
        <p:spPr>
          <a:xfrm>
            <a:off x="462455" y="1334814"/>
            <a:ext cx="2532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5A43AF-64B3-0689-EE96-AFDDBDD1CBCA}"/>
              </a:ext>
            </a:extLst>
          </p:cNvPr>
          <p:cNvCxnSpPr>
            <a:cxnSpLocks/>
          </p:cNvCxnSpPr>
          <p:nvPr/>
        </p:nvCxnSpPr>
        <p:spPr>
          <a:xfrm>
            <a:off x="5575432" y="1334814"/>
            <a:ext cx="6043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18E2957-2FC1-087C-4C3D-61B60F6D612B}"/>
              </a:ext>
            </a:extLst>
          </p:cNvPr>
          <p:cNvCxnSpPr>
            <a:cxnSpLocks/>
          </p:cNvCxnSpPr>
          <p:nvPr/>
        </p:nvCxnSpPr>
        <p:spPr>
          <a:xfrm>
            <a:off x="10893055" y="829340"/>
            <a:ext cx="725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4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1389687" y="165361"/>
            <a:ext cx="9576163" cy="780570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Phiếu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3639F2-666A-A9FE-E222-E77000553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354521"/>
              </p:ext>
            </p:extLst>
          </p:nvPr>
        </p:nvGraphicFramePr>
        <p:xfrm>
          <a:off x="702000" y="1055561"/>
          <a:ext cx="10993813" cy="530352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240723">
                  <a:extLst>
                    <a:ext uri="{9D8B030D-6E8A-4147-A177-3AD203B41FA5}">
                      <a16:colId xmlns:a16="http://schemas.microsoft.com/office/drawing/2014/main" val="3767855573"/>
                    </a:ext>
                  </a:extLst>
                </a:gridCol>
                <a:gridCol w="6753090">
                  <a:extLst>
                    <a:ext uri="{9D8B030D-6E8A-4147-A177-3AD203B41FA5}">
                      <a16:colId xmlns:a16="http://schemas.microsoft.com/office/drawing/2014/main" val="3374483285"/>
                    </a:ext>
                  </a:extLst>
                </a:gridCol>
              </a:tblGrid>
              <a:tr h="7703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hiện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tượng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err="1">
                          <a:solidFill>
                            <a:srgbClr val="002060"/>
                          </a:solidFill>
                          <a:effectLst/>
                        </a:rPr>
                        <a:t>tự</a:t>
                      </a:r>
                      <a:r>
                        <a:rPr lang="en-SG" sz="320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smtClean="0">
                          <a:solidFill>
                            <a:srgbClr val="002060"/>
                          </a:solidFill>
                          <a:effectLst/>
                        </a:rPr>
                        <a:t>nhiên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ngữ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err="1">
                          <a:solidFill>
                            <a:srgbClr val="002060"/>
                          </a:solidFill>
                          <a:effectLst/>
                        </a:rPr>
                        <a:t>chỉ</a:t>
                      </a:r>
                      <a:r>
                        <a:rPr lang="en-SG" sz="320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smtClean="0">
                          <a:solidFill>
                            <a:srgbClr val="002060"/>
                          </a:solidFill>
                          <a:effectLst/>
                        </a:rPr>
                        <a:t>đặc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điểm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hoạt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</a:rPr>
                        <a:t>động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err="1">
                          <a:solidFill>
                            <a:srgbClr val="002060"/>
                          </a:solidFill>
                          <a:effectLst/>
                        </a:rPr>
                        <a:t>của</a:t>
                      </a:r>
                      <a:r>
                        <a:rPr lang="en-SG" sz="320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SG" sz="3200" smtClean="0">
                          <a:solidFill>
                            <a:srgbClr val="002060"/>
                          </a:solidFill>
                          <a:effectLst/>
                        </a:rPr>
                        <a:t>người được</a:t>
                      </a:r>
                      <a:r>
                        <a:rPr lang="en-SG" sz="3200" baseline="0" smtClean="0">
                          <a:solidFill>
                            <a:srgbClr val="002060"/>
                          </a:solidFill>
                          <a:effectLst/>
                        </a:rPr>
                        <a:t> dùng để tả các vật hoặc hiện tượng tự nhiên 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631071"/>
                  </a:ext>
                </a:extLst>
              </a:tr>
              <a:tr h="5055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09268"/>
                  </a:ext>
                </a:extLst>
              </a:tr>
              <a:tr h="5055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436010"/>
                  </a:ext>
                </a:extLst>
              </a:tr>
              <a:tr h="5055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088241"/>
                  </a:ext>
                </a:extLst>
              </a:tr>
              <a:tr h="5055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560844"/>
                  </a:ext>
                </a:extLst>
              </a:tr>
              <a:tr h="5055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846688"/>
                  </a:ext>
                </a:extLst>
              </a:tr>
              <a:tr h="5055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791689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779084"/>
            <a:ext cx="3907875" cy="2078916"/>
          </a:xfrm>
          <a:prstGeom prst="rect">
            <a:avLst/>
          </a:prstGeom>
        </p:spPr>
      </p:pic>
      <p:pic>
        <p:nvPicPr>
          <p:cNvPr id="20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D0413B00-B658-4A56-B253-83983B5212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51405" y="4165554"/>
            <a:ext cx="4348715" cy="2193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789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3145" y="618672"/>
            <a:ext cx="7008123" cy="31700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nhân hóa thứ hai: </a:t>
            </a:r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các từ ngữ chỉ hoạt động, đặc điểm của người </a:t>
            </a:r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(từ ngữ dùng để tả người) để tả </a:t>
            </a:r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sự vật, hiện tượng tự </a:t>
            </a:r>
            <a:r>
              <a:rPr lang="en-US" sz="4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nhiên,...</a:t>
            </a:r>
            <a:endParaRPr lang="en-US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1312182"/>
            <a:ext cx="4953145" cy="52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7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116" b="37520" l="35132" r="590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1" t="12316" r="37952" b="59679"/>
          <a:stretch/>
        </p:blipFill>
        <p:spPr>
          <a:xfrm>
            <a:off x="2856410" y="1402080"/>
            <a:ext cx="4387669" cy="14804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63217">
            <a:off x="3925397" y="1386492"/>
            <a:ext cx="1483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Cách 1</a:t>
            </a:r>
            <a:endParaRPr lang="en-US" sz="3600" b="1"/>
          </a:p>
        </p:txBody>
      </p:sp>
      <p:sp>
        <p:nvSpPr>
          <p:cNvPr id="10" name="Rounded Rectangle 9"/>
          <p:cNvSpPr/>
          <p:nvPr/>
        </p:nvSpPr>
        <p:spPr>
          <a:xfrm>
            <a:off x="6640791" y="841724"/>
            <a:ext cx="5347063" cy="1749281"/>
          </a:xfrm>
          <a:prstGeom prst="roundRect">
            <a:avLst/>
          </a:prstGeom>
          <a:solidFill>
            <a:srgbClr val="C1E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những từ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 gọi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để gọi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vật, hiện tượng tự nhiên,…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721" b="81802" l="34815" r="618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15" t="58255" r="38820" b="15462"/>
          <a:stretch/>
        </p:blipFill>
        <p:spPr>
          <a:xfrm>
            <a:off x="2893011" y="4048753"/>
            <a:ext cx="2943498" cy="1358538"/>
          </a:xfrm>
          <a:prstGeom prst="rect">
            <a:avLst/>
          </a:prstGeom>
        </p:spPr>
      </p:pic>
      <p:sp>
        <p:nvSpPr>
          <p:cNvPr id="4" name="12-Point Star 3"/>
          <p:cNvSpPr/>
          <p:nvPr/>
        </p:nvSpPr>
        <p:spPr>
          <a:xfrm>
            <a:off x="0" y="1553638"/>
            <a:ext cx="4247955" cy="3526972"/>
          </a:xfrm>
          <a:prstGeom prst="star1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HÓA</a:t>
            </a:r>
            <a:endParaRPr lang="en-US" sz="5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087113">
            <a:off x="3943439" y="4404857"/>
            <a:ext cx="1485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/>
              <a:t>Cách 2</a:t>
            </a:r>
            <a:endParaRPr lang="en-US" sz="3600" b="1"/>
          </a:p>
        </p:txBody>
      </p:sp>
      <p:sp>
        <p:nvSpPr>
          <p:cNvPr id="16" name="Rounded Rectangle 15"/>
          <p:cNvSpPr/>
          <p:nvPr/>
        </p:nvSpPr>
        <p:spPr>
          <a:xfrm>
            <a:off x="5608988" y="3785191"/>
            <a:ext cx="6583012" cy="2323332"/>
          </a:xfrm>
          <a:prstGeom prst="roundRect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những từ ngữ chỉ hoạt động, đặc điểm của con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</a:p>
          <a:p>
            <a:pPr algn="ctr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từ ngữ dùng để tả người)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sự vật, hiện tượng tự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nhiên,...</a:t>
            </a:r>
            <a:endParaRPr 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58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4" grpId="0" animBg="1"/>
      <p:bldP spid="15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337BF2-989D-23E2-2EA6-D5DB3019C746}"/>
              </a:ext>
            </a:extLst>
          </p:cNvPr>
          <p:cNvGrpSpPr/>
          <p:nvPr/>
        </p:nvGrpSpPr>
        <p:grpSpPr>
          <a:xfrm>
            <a:off x="1003739" y="0"/>
            <a:ext cx="10720550" cy="6047716"/>
            <a:chOff x="4702480" y="2354410"/>
            <a:chExt cx="7655360" cy="3732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FC6CB2-2445-F1A5-6986-471B157BEC8B}"/>
                </a:ext>
              </a:extLst>
            </p:cNvPr>
            <p:cNvGrpSpPr/>
            <p:nvPr/>
          </p:nvGrpSpPr>
          <p:grpSpPr>
            <a:xfrm>
              <a:off x="4702480" y="2354410"/>
              <a:ext cx="7655360" cy="3732601"/>
              <a:chOff x="4702480" y="2354410"/>
              <a:chExt cx="7655360" cy="3732601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08C648E-25C3-A30F-36F6-E39D7EC60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4702480" y="3124124"/>
                <a:ext cx="7655360" cy="2962887"/>
              </a:xfrm>
              <a:prstGeom prst="rect">
                <a:avLst/>
              </a:prstGeom>
            </p:spPr>
          </p:pic>
          <p:pic>
            <p:nvPicPr>
              <p:cNvPr id="10" name="Picture 9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CC2C53AB-EAB9-3803-7F18-B9E0E451B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584" y="2354410"/>
                <a:ext cx="1269125" cy="103922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6C8E11-9C91-B0DA-6649-11A3658ACBB9}"/>
                </a:ext>
              </a:extLst>
            </p:cNvPr>
            <p:cNvSpPr txBox="1"/>
            <p:nvPr/>
          </p:nvSpPr>
          <p:spPr>
            <a:xfrm>
              <a:off x="6533573" y="4039489"/>
              <a:ext cx="33139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CF8F2D-7B1B-9CA1-5524-D9BE9FC10EFE}"/>
              </a:ext>
            </a:extLst>
          </p:cNvPr>
          <p:cNvSpPr txBox="1"/>
          <p:nvPr/>
        </p:nvSpPr>
        <p:spPr>
          <a:xfrm>
            <a:off x="1576552" y="2507994"/>
            <a:ext cx="95749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 hóa là gọi hoặc kể, tả con vật, cây cối, đồ vật, hiện tượng tự nhiên,...bằng những từ ngữ vốn được dùng để gọi hoặc kể, tả người; làm cho chúng trở nên gần gũi, sinh động hơn.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76552" y="1740809"/>
            <a:ext cx="2688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Ghi nhớ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9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 đoạn thơ dưới đây, những vật và hiện tượng tự nhiên nào được nhân hoá? Chúng được nhân hoá bằng cách nào?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0AF80-DFA0-EB61-5062-6AD862636708}"/>
              </a:ext>
            </a:extLst>
          </p:cNvPr>
          <p:cNvSpPr txBox="1"/>
          <p:nvPr/>
        </p:nvSpPr>
        <p:spPr>
          <a:xfrm>
            <a:off x="1755228" y="1912882"/>
            <a:ext cx="883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Đồng làng vương chút heo may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Mầm cây tỉnh giấc, vườn đầy tiếng chim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Hạt mưa mải miết trốn tìm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 đào trước cửa lim dim mắt cười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Quất gom từng giọt nắng rơi</a:t>
            </a:r>
          </a:p>
          <a:p>
            <a:pPr algn="ct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 thành quả – trăm mặt trời vàng mơ...</a:t>
            </a:r>
          </a:p>
          <a:p>
            <a:pPr algn="r" rtl="0" latinLnBrk="0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(Đỗ Quang Huỳnh)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2C1C03-7D8D-7B90-27A8-5D334F5E5BEA}"/>
              </a:ext>
            </a:extLst>
          </p:cNvPr>
          <p:cNvCxnSpPr>
            <a:cxnSpLocks/>
          </p:cNvCxnSpPr>
          <p:nvPr/>
        </p:nvCxnSpPr>
        <p:spPr>
          <a:xfrm flipV="1">
            <a:off x="5237697" y="861237"/>
            <a:ext cx="5564982" cy="59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2C1C03-7D8D-7B90-27A8-5D334F5E5BEA}"/>
              </a:ext>
            </a:extLst>
          </p:cNvPr>
          <p:cNvCxnSpPr>
            <a:cxnSpLocks/>
          </p:cNvCxnSpPr>
          <p:nvPr/>
        </p:nvCxnSpPr>
        <p:spPr>
          <a:xfrm>
            <a:off x="1392255" y="1370499"/>
            <a:ext cx="2531159" cy="110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82C1C03-7D8D-7B90-27A8-5D334F5E5BEA}"/>
              </a:ext>
            </a:extLst>
          </p:cNvPr>
          <p:cNvCxnSpPr>
            <a:cxnSpLocks/>
          </p:cNvCxnSpPr>
          <p:nvPr/>
        </p:nvCxnSpPr>
        <p:spPr>
          <a:xfrm>
            <a:off x="6425000" y="1370499"/>
            <a:ext cx="40268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262759"/>
            <a:ext cx="11845157" cy="6421820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2F6D10B7-689B-3FAF-7F9C-B52BDD342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314144"/>
              </p:ext>
            </p:extLst>
          </p:nvPr>
        </p:nvGraphicFramePr>
        <p:xfrm>
          <a:off x="723013" y="460508"/>
          <a:ext cx="11216737" cy="53511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56275">
                  <a:extLst>
                    <a:ext uri="{9D8B030D-6E8A-4147-A177-3AD203B41FA5}">
                      <a16:colId xmlns:a16="http://schemas.microsoft.com/office/drawing/2014/main" val="3133718006"/>
                    </a:ext>
                  </a:extLst>
                </a:gridCol>
                <a:gridCol w="6737992">
                  <a:extLst>
                    <a:ext uri="{9D8B030D-6E8A-4147-A177-3AD203B41FA5}">
                      <a16:colId xmlns:a16="http://schemas.microsoft.com/office/drawing/2014/main" val="2807826127"/>
                    </a:ext>
                  </a:extLst>
                </a:gridCol>
                <a:gridCol w="3222470">
                  <a:extLst>
                    <a:ext uri="{9D8B030D-6E8A-4147-A177-3AD203B41FA5}">
                      <a16:colId xmlns:a16="http://schemas.microsoft.com/office/drawing/2014/main" val="692139214"/>
                    </a:ext>
                  </a:extLst>
                </a:gridCol>
              </a:tblGrid>
              <a:tr h="1077592">
                <a:tc>
                  <a:txBody>
                    <a:bodyPr/>
                    <a:lstStyle/>
                    <a:p>
                      <a:pPr algn="ctr"/>
                      <a:endParaRPr lang="en-US" sz="2800" smtClean="0"/>
                    </a:p>
                    <a:p>
                      <a:pPr algn="ctr"/>
                      <a:r>
                        <a:rPr lang="en-US" sz="2800" smtClean="0"/>
                        <a:t>STT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smtClean="0"/>
                    </a:p>
                    <a:p>
                      <a:pPr algn="ctr"/>
                      <a:r>
                        <a:rPr lang="en-US" sz="2800" smtClean="0"/>
                        <a:t>Cách </a:t>
                      </a:r>
                      <a:r>
                        <a:rPr lang="en-US" sz="2800" dirty="0" err="1"/>
                        <a:t>nhân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hóa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443099"/>
                  </a:ext>
                </a:extLst>
              </a:tr>
              <a:tr h="100638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558619"/>
                  </a:ext>
                </a:extLst>
              </a:tr>
              <a:tr h="95346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606096"/>
                  </a:ext>
                </a:extLst>
              </a:tr>
              <a:tr h="111024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404307"/>
                  </a:ext>
                </a:extLst>
              </a:tr>
              <a:tr h="12034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18485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4FAB7AD-8EC3-4E18-E2C9-9D7723D024CA}"/>
              </a:ext>
            </a:extLst>
          </p:cNvPr>
          <p:cNvSpPr txBox="1"/>
          <p:nvPr/>
        </p:nvSpPr>
        <p:spPr>
          <a:xfrm>
            <a:off x="2037788" y="1746948"/>
            <a:ext cx="17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/>
              <a:t>Mầm</a:t>
            </a:r>
            <a:r>
              <a:rPr lang="en-US" sz="3200"/>
              <a:t> </a:t>
            </a:r>
            <a:r>
              <a:rPr lang="en-US" sz="3200" smtClean="0"/>
              <a:t>cây</a:t>
            </a:r>
            <a:endParaRPr lang="en-US" sz="32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74397C-FEAF-9E75-6114-B4293ECFD3C4}"/>
              </a:ext>
            </a:extLst>
          </p:cNvPr>
          <p:cNvSpPr txBox="1"/>
          <p:nvPr/>
        </p:nvSpPr>
        <p:spPr>
          <a:xfrm>
            <a:off x="1967419" y="2753493"/>
            <a:ext cx="163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/>
              <a:t>Hạt</a:t>
            </a:r>
            <a:r>
              <a:rPr lang="en-US" sz="3200"/>
              <a:t> </a:t>
            </a:r>
            <a:r>
              <a:rPr lang="en-US" sz="3200" smtClean="0"/>
              <a:t>mưa</a:t>
            </a:r>
            <a:endParaRPr lang="en-US" sz="32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AB5FC-1686-3EF7-1733-0BC61316F40D}"/>
              </a:ext>
            </a:extLst>
          </p:cNvPr>
          <p:cNvSpPr txBox="1"/>
          <p:nvPr/>
        </p:nvSpPr>
        <p:spPr>
          <a:xfrm>
            <a:off x="1966436" y="3740689"/>
            <a:ext cx="1555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/>
              <a:t>Cây</a:t>
            </a:r>
            <a:r>
              <a:rPr lang="en-US" sz="3200"/>
              <a:t> </a:t>
            </a:r>
            <a:r>
              <a:rPr lang="en-US" sz="3200" smtClean="0"/>
              <a:t>đào</a:t>
            </a:r>
            <a:endParaRPr lang="en-US" sz="3200" i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7411CF-F6E3-7F3B-221E-43A88C152581}"/>
              </a:ext>
            </a:extLst>
          </p:cNvPr>
          <p:cNvSpPr txBox="1"/>
          <p:nvPr/>
        </p:nvSpPr>
        <p:spPr>
          <a:xfrm>
            <a:off x="1946117" y="4747234"/>
            <a:ext cx="1051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Quất</a:t>
            </a:r>
            <a:endParaRPr lang="en-US" sz="3200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AD9864-6CAC-5790-31F7-A1C4286E7AEA}"/>
              </a:ext>
            </a:extLst>
          </p:cNvPr>
          <p:cNvSpPr txBox="1"/>
          <p:nvPr/>
        </p:nvSpPr>
        <p:spPr>
          <a:xfrm>
            <a:off x="9103182" y="2045546"/>
            <a:ext cx="26801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</a:rPr>
              <a:t>Dùng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từ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chỉ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hoạt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động</a:t>
            </a:r>
            <a:r>
              <a:rPr lang="en-US" sz="3000" dirty="0">
                <a:solidFill>
                  <a:srgbClr val="FF0000"/>
                </a:solidFill>
              </a:rPr>
              <a:t>, </a:t>
            </a:r>
            <a:r>
              <a:rPr lang="en-US" sz="3000" dirty="0" err="1">
                <a:solidFill>
                  <a:srgbClr val="FF0000"/>
                </a:solidFill>
              </a:rPr>
              <a:t>đặc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điểm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của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người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để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nói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về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hoạt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động</a:t>
            </a:r>
            <a:r>
              <a:rPr lang="en-US" sz="3000" dirty="0">
                <a:solidFill>
                  <a:srgbClr val="FF0000"/>
                </a:solidFill>
              </a:rPr>
              <a:t>, </a:t>
            </a:r>
            <a:r>
              <a:rPr lang="en-US" sz="3000" dirty="0" err="1">
                <a:solidFill>
                  <a:srgbClr val="FF0000"/>
                </a:solidFill>
              </a:rPr>
              <a:t>đặc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điểm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của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vật</a:t>
            </a:r>
            <a:r>
              <a:rPr lang="en-US" sz="3000" dirty="0">
                <a:solidFill>
                  <a:srgbClr val="FF0000"/>
                </a:solidFill>
              </a:rPr>
              <a:t>.</a:t>
            </a:r>
            <a:endParaRPr lang="en-US" sz="3000" i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3547" y="1763058"/>
            <a:ext cx="177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tỉnh giấc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18374" y="2750254"/>
            <a:ext cx="1862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trốn tìm</a:t>
            </a:r>
          </a:p>
          <a:p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3326293" y="3748379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lim dim, </a:t>
            </a:r>
            <a:r>
              <a:rPr lang="en-US" sz="3200" smtClean="0"/>
              <a:t>cười</a:t>
            </a:r>
            <a:endParaRPr lang="en-US" sz="3200"/>
          </a:p>
        </p:txBody>
      </p:sp>
      <p:sp>
        <p:nvSpPr>
          <p:cNvPr id="7" name="TextBox 6"/>
          <p:cNvSpPr txBox="1"/>
          <p:nvPr/>
        </p:nvSpPr>
        <p:spPr>
          <a:xfrm>
            <a:off x="2915920" y="4727885"/>
            <a:ext cx="20726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gom nắng</a:t>
            </a:r>
          </a:p>
          <a:p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5680915" y="460508"/>
            <a:ext cx="0" cy="53511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45243" y="885391"/>
            <a:ext cx="3188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Hình ảnh nhân hóa</a:t>
            </a:r>
          </a:p>
          <a:p>
            <a:endParaRPr lang="en-US" sz="1600" b="1"/>
          </a:p>
        </p:txBody>
      </p:sp>
      <p:sp>
        <p:nvSpPr>
          <p:cNvPr id="20" name="TextBox 19"/>
          <p:cNvSpPr txBox="1"/>
          <p:nvPr/>
        </p:nvSpPr>
        <p:spPr>
          <a:xfrm>
            <a:off x="5701235" y="588666"/>
            <a:ext cx="3188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Sự vật, hiện tượng</a:t>
            </a:r>
          </a:p>
          <a:p>
            <a:r>
              <a:rPr lang="en-US" sz="2800" b="1">
                <a:solidFill>
                  <a:schemeClr val="bg1"/>
                </a:solidFill>
              </a:rPr>
              <a:t>đ</a:t>
            </a:r>
            <a:r>
              <a:rPr lang="en-US" sz="2800" b="1" smtClean="0">
                <a:solidFill>
                  <a:schemeClr val="bg1"/>
                </a:solidFill>
              </a:rPr>
              <a:t>ược  nhân hóa</a:t>
            </a:r>
            <a:endParaRPr lang="en-US" sz="2800" b="1">
              <a:solidFill>
                <a:schemeClr val="bg1"/>
              </a:solidFill>
            </a:endParaRPr>
          </a:p>
          <a:p>
            <a:endParaRPr lang="en-US" sz="1600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FAB7AD-8EC3-4E18-E2C9-9D7723D024CA}"/>
              </a:ext>
            </a:extLst>
          </p:cNvPr>
          <p:cNvSpPr txBox="1"/>
          <p:nvPr/>
        </p:nvSpPr>
        <p:spPr>
          <a:xfrm>
            <a:off x="6071308" y="1757108"/>
            <a:ext cx="1792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/>
              <a:t>Mầm</a:t>
            </a:r>
            <a:r>
              <a:rPr lang="en-US" sz="3200"/>
              <a:t> </a:t>
            </a:r>
            <a:r>
              <a:rPr lang="en-US" sz="3200" smtClean="0"/>
              <a:t>cây</a:t>
            </a:r>
            <a:endParaRPr lang="en-US" sz="32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74397C-FEAF-9E75-6114-B4293ECFD3C4}"/>
              </a:ext>
            </a:extLst>
          </p:cNvPr>
          <p:cNvSpPr txBox="1"/>
          <p:nvPr/>
        </p:nvSpPr>
        <p:spPr>
          <a:xfrm>
            <a:off x="6000939" y="2763653"/>
            <a:ext cx="1635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/>
              <a:t>Hạt</a:t>
            </a:r>
            <a:r>
              <a:rPr lang="en-US" sz="3200"/>
              <a:t> </a:t>
            </a:r>
            <a:r>
              <a:rPr lang="en-US" sz="3200" smtClean="0"/>
              <a:t>mưa</a:t>
            </a:r>
            <a:endParaRPr lang="en-US" sz="3200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0AB5FC-1686-3EF7-1733-0BC61316F40D}"/>
              </a:ext>
            </a:extLst>
          </p:cNvPr>
          <p:cNvSpPr txBox="1"/>
          <p:nvPr/>
        </p:nvSpPr>
        <p:spPr>
          <a:xfrm>
            <a:off x="5999956" y="3750849"/>
            <a:ext cx="1555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err="1"/>
              <a:t>Cây</a:t>
            </a:r>
            <a:r>
              <a:rPr lang="en-US" sz="3200"/>
              <a:t> </a:t>
            </a:r>
            <a:r>
              <a:rPr lang="en-US" sz="3200" smtClean="0"/>
              <a:t>đào</a:t>
            </a:r>
            <a:endParaRPr lang="en-US" sz="3200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E7411CF-F6E3-7F3B-221E-43A88C152581}"/>
              </a:ext>
            </a:extLst>
          </p:cNvPr>
          <p:cNvSpPr txBox="1"/>
          <p:nvPr/>
        </p:nvSpPr>
        <p:spPr>
          <a:xfrm>
            <a:off x="5979637" y="4757394"/>
            <a:ext cx="1051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Quất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368951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3" grpId="0"/>
      <p:bldP spid="4" grpId="0"/>
      <p:bldP spid="6" grpId="0"/>
      <p:bldP spid="7" grpId="0"/>
      <p:bldP spid="12" grpId="0"/>
      <p:bldP spid="20" grpId="0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3329805"/>
            <a:ext cx="3199270" cy="341911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6BE66EB-1397-3653-8616-F2D7A995486E}"/>
              </a:ext>
            </a:extLst>
          </p:cNvPr>
          <p:cNvSpPr/>
          <p:nvPr/>
        </p:nvSpPr>
        <p:spPr>
          <a:xfrm>
            <a:off x="690881" y="33632"/>
            <a:ext cx="11501120" cy="3187088"/>
          </a:xfrm>
          <a:custGeom>
            <a:avLst/>
            <a:gdLst>
              <a:gd name="connsiteX0" fmla="*/ 0 w 8104541"/>
              <a:gd name="connsiteY0" fmla="*/ 434436 h 2606566"/>
              <a:gd name="connsiteX1" fmla="*/ 434436 w 8104541"/>
              <a:gd name="connsiteY1" fmla="*/ 0 h 2606566"/>
              <a:gd name="connsiteX2" fmla="*/ 1350757 w 8104541"/>
              <a:gd name="connsiteY2" fmla="*/ 0 h 2606566"/>
              <a:gd name="connsiteX3" fmla="*/ 1350757 w 8104541"/>
              <a:gd name="connsiteY3" fmla="*/ 0 h 2606566"/>
              <a:gd name="connsiteX4" fmla="*/ 3376892 w 8104541"/>
              <a:gd name="connsiteY4" fmla="*/ 0 h 2606566"/>
              <a:gd name="connsiteX5" fmla="*/ 7670105 w 8104541"/>
              <a:gd name="connsiteY5" fmla="*/ 0 h 2606566"/>
              <a:gd name="connsiteX6" fmla="*/ 8104541 w 8104541"/>
              <a:gd name="connsiteY6" fmla="*/ 434436 h 2606566"/>
              <a:gd name="connsiteX7" fmla="*/ 8104541 w 8104541"/>
              <a:gd name="connsiteY7" fmla="*/ 1520497 h 2606566"/>
              <a:gd name="connsiteX8" fmla="*/ 8104541 w 8104541"/>
              <a:gd name="connsiteY8" fmla="*/ 1520497 h 2606566"/>
              <a:gd name="connsiteX9" fmla="*/ 8104541 w 8104541"/>
              <a:gd name="connsiteY9" fmla="*/ 2172138 h 2606566"/>
              <a:gd name="connsiteX10" fmla="*/ 8104541 w 8104541"/>
              <a:gd name="connsiteY10" fmla="*/ 2172130 h 2606566"/>
              <a:gd name="connsiteX11" fmla="*/ 7670105 w 8104541"/>
              <a:gd name="connsiteY11" fmla="*/ 2606566 h 2606566"/>
              <a:gd name="connsiteX12" fmla="*/ 3376892 w 8104541"/>
              <a:gd name="connsiteY12" fmla="*/ 2606566 h 2606566"/>
              <a:gd name="connsiteX13" fmla="*/ 1350757 w 8104541"/>
              <a:gd name="connsiteY13" fmla="*/ 2606566 h 2606566"/>
              <a:gd name="connsiteX14" fmla="*/ 1350757 w 8104541"/>
              <a:gd name="connsiteY14" fmla="*/ 2606566 h 2606566"/>
              <a:gd name="connsiteX15" fmla="*/ 434436 w 8104541"/>
              <a:gd name="connsiteY15" fmla="*/ 2606566 h 2606566"/>
              <a:gd name="connsiteX16" fmla="*/ 0 w 8104541"/>
              <a:gd name="connsiteY16" fmla="*/ 2172130 h 2606566"/>
              <a:gd name="connsiteX17" fmla="*/ 0 w 8104541"/>
              <a:gd name="connsiteY17" fmla="*/ 2172138 h 2606566"/>
              <a:gd name="connsiteX18" fmla="*/ -591713 w 8104541"/>
              <a:gd name="connsiteY18" fmla="*/ 2142128 h 2606566"/>
              <a:gd name="connsiteX19" fmla="*/ 0 w 8104541"/>
              <a:gd name="connsiteY19" fmla="*/ 1520497 h 2606566"/>
              <a:gd name="connsiteX20" fmla="*/ 0 w 8104541"/>
              <a:gd name="connsiteY20" fmla="*/ 434436 h 26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04541" h="2606566" fill="none" extrusionOk="0">
                <a:moveTo>
                  <a:pt x="0" y="434436"/>
                </a:moveTo>
                <a:cubicBezTo>
                  <a:pt x="6139" y="197827"/>
                  <a:pt x="182870" y="4678"/>
                  <a:pt x="434436" y="0"/>
                </a:cubicBezTo>
                <a:cubicBezTo>
                  <a:pt x="678768" y="49130"/>
                  <a:pt x="1027502" y="17601"/>
                  <a:pt x="1350757" y="0"/>
                </a:cubicBezTo>
                <a:lnTo>
                  <a:pt x="1350757" y="0"/>
                </a:lnTo>
                <a:cubicBezTo>
                  <a:pt x="1581551" y="143479"/>
                  <a:pt x="3036263" y="81161"/>
                  <a:pt x="3376892" y="0"/>
                </a:cubicBezTo>
                <a:cubicBezTo>
                  <a:pt x="5406883" y="-117130"/>
                  <a:pt x="6297143" y="123459"/>
                  <a:pt x="7670105" y="0"/>
                </a:cubicBezTo>
                <a:cubicBezTo>
                  <a:pt x="7929503" y="31014"/>
                  <a:pt x="8083522" y="197444"/>
                  <a:pt x="8104541" y="434436"/>
                </a:cubicBezTo>
                <a:cubicBezTo>
                  <a:pt x="8027621" y="751836"/>
                  <a:pt x="8081552" y="1100557"/>
                  <a:pt x="8104541" y="1520497"/>
                </a:cubicBezTo>
                <a:lnTo>
                  <a:pt x="8104541" y="1520497"/>
                </a:lnTo>
                <a:cubicBezTo>
                  <a:pt x="8062540" y="1803058"/>
                  <a:pt x="8125881" y="2094511"/>
                  <a:pt x="8104541" y="2172138"/>
                </a:cubicBezTo>
                <a:lnTo>
                  <a:pt x="8104541" y="2172130"/>
                </a:lnTo>
                <a:cubicBezTo>
                  <a:pt x="8085094" y="2387707"/>
                  <a:pt x="7906552" y="2617914"/>
                  <a:pt x="7670105" y="2606566"/>
                </a:cubicBezTo>
                <a:cubicBezTo>
                  <a:pt x="6789552" y="2739960"/>
                  <a:pt x="4135989" y="2475846"/>
                  <a:pt x="3376892" y="2606566"/>
                </a:cubicBezTo>
                <a:cubicBezTo>
                  <a:pt x="2642826" y="2656265"/>
                  <a:pt x="1632501" y="2581838"/>
                  <a:pt x="1350757" y="2606566"/>
                </a:cubicBezTo>
                <a:lnTo>
                  <a:pt x="1350757" y="2606566"/>
                </a:lnTo>
                <a:cubicBezTo>
                  <a:pt x="1103621" y="2597241"/>
                  <a:pt x="888572" y="2583643"/>
                  <a:pt x="434436" y="2606566"/>
                </a:cubicBezTo>
                <a:cubicBezTo>
                  <a:pt x="166813" y="2606449"/>
                  <a:pt x="13847" y="2383659"/>
                  <a:pt x="0" y="2172130"/>
                </a:cubicBezTo>
                <a:lnTo>
                  <a:pt x="0" y="2172138"/>
                </a:lnTo>
                <a:cubicBezTo>
                  <a:pt x="-96399" y="2145812"/>
                  <a:pt x="-480084" y="2111793"/>
                  <a:pt x="-591713" y="2142128"/>
                </a:cubicBezTo>
                <a:cubicBezTo>
                  <a:pt x="-388364" y="1885644"/>
                  <a:pt x="-229784" y="1758326"/>
                  <a:pt x="0" y="1520497"/>
                </a:cubicBezTo>
                <a:cubicBezTo>
                  <a:pt x="76940" y="1274343"/>
                  <a:pt x="-72309" y="727455"/>
                  <a:pt x="0" y="434436"/>
                </a:cubicBezTo>
                <a:close/>
              </a:path>
              <a:path w="8104541" h="2606566" stroke="0" extrusionOk="0">
                <a:moveTo>
                  <a:pt x="0" y="434436"/>
                </a:moveTo>
                <a:cubicBezTo>
                  <a:pt x="-23250" y="234263"/>
                  <a:pt x="233429" y="-26324"/>
                  <a:pt x="434436" y="0"/>
                </a:cubicBezTo>
                <a:cubicBezTo>
                  <a:pt x="766441" y="-21237"/>
                  <a:pt x="1152368" y="27914"/>
                  <a:pt x="1350757" y="0"/>
                </a:cubicBezTo>
                <a:lnTo>
                  <a:pt x="1350757" y="0"/>
                </a:lnTo>
                <a:cubicBezTo>
                  <a:pt x="2069381" y="-29929"/>
                  <a:pt x="2640298" y="-87481"/>
                  <a:pt x="3376892" y="0"/>
                </a:cubicBezTo>
                <a:cubicBezTo>
                  <a:pt x="5276514" y="-134364"/>
                  <a:pt x="5742541" y="130381"/>
                  <a:pt x="7670105" y="0"/>
                </a:cubicBezTo>
                <a:cubicBezTo>
                  <a:pt x="7899517" y="-24796"/>
                  <a:pt x="8126882" y="177185"/>
                  <a:pt x="8104541" y="434436"/>
                </a:cubicBezTo>
                <a:cubicBezTo>
                  <a:pt x="8025038" y="833242"/>
                  <a:pt x="8196080" y="987586"/>
                  <a:pt x="8104541" y="1520497"/>
                </a:cubicBezTo>
                <a:lnTo>
                  <a:pt x="8104541" y="1520497"/>
                </a:lnTo>
                <a:cubicBezTo>
                  <a:pt x="8073620" y="1590903"/>
                  <a:pt x="8154980" y="2092935"/>
                  <a:pt x="8104541" y="2172138"/>
                </a:cubicBezTo>
                <a:lnTo>
                  <a:pt x="8104541" y="2172130"/>
                </a:lnTo>
                <a:cubicBezTo>
                  <a:pt x="8117381" y="2410662"/>
                  <a:pt x="7866493" y="2619182"/>
                  <a:pt x="7670105" y="2606566"/>
                </a:cubicBezTo>
                <a:cubicBezTo>
                  <a:pt x="7105524" y="2568807"/>
                  <a:pt x="4134654" y="2657064"/>
                  <a:pt x="3376892" y="2606566"/>
                </a:cubicBezTo>
                <a:cubicBezTo>
                  <a:pt x="2459734" y="2437531"/>
                  <a:pt x="2133023" y="2659866"/>
                  <a:pt x="1350757" y="2606566"/>
                </a:cubicBezTo>
                <a:lnTo>
                  <a:pt x="1350757" y="2606566"/>
                </a:lnTo>
                <a:cubicBezTo>
                  <a:pt x="1234231" y="2629318"/>
                  <a:pt x="764479" y="2679279"/>
                  <a:pt x="434436" y="2606566"/>
                </a:cubicBezTo>
                <a:cubicBezTo>
                  <a:pt x="171622" y="2585698"/>
                  <a:pt x="46289" y="2401226"/>
                  <a:pt x="0" y="2172130"/>
                </a:cubicBezTo>
                <a:lnTo>
                  <a:pt x="0" y="2172138"/>
                </a:lnTo>
                <a:cubicBezTo>
                  <a:pt x="-156070" y="2208254"/>
                  <a:pt x="-431710" y="2180628"/>
                  <a:pt x="-591713" y="2142128"/>
                </a:cubicBezTo>
                <a:cubicBezTo>
                  <a:pt x="-444904" y="2018708"/>
                  <a:pt x="-275382" y="1840232"/>
                  <a:pt x="0" y="1520497"/>
                </a:cubicBezTo>
                <a:cubicBezTo>
                  <a:pt x="-65154" y="1244750"/>
                  <a:pt x="1559" y="557844"/>
                  <a:pt x="0" y="434436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57301"/>
                      <a:gd name="adj2" fmla="val 3218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4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Đặt 1-2 câu nói về con vật, cây cối, đồ vật….trong đó có sử dụng biện pháp nhân hoá.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2C1C03-7D8D-7B90-27A8-5D334F5E5BEA}"/>
              </a:ext>
            </a:extLst>
          </p:cNvPr>
          <p:cNvCxnSpPr>
            <a:cxnSpLocks/>
          </p:cNvCxnSpPr>
          <p:nvPr/>
        </p:nvCxnSpPr>
        <p:spPr>
          <a:xfrm>
            <a:off x="2778977" y="1498721"/>
            <a:ext cx="1752383" cy="65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2C1C03-7D8D-7B90-27A8-5D334F5E5BEA}"/>
              </a:ext>
            </a:extLst>
          </p:cNvPr>
          <p:cNvCxnSpPr>
            <a:cxnSpLocks/>
          </p:cNvCxnSpPr>
          <p:nvPr/>
        </p:nvCxnSpPr>
        <p:spPr>
          <a:xfrm flipV="1">
            <a:off x="5004017" y="2316480"/>
            <a:ext cx="6354863" cy="341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27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961"/>
            <a:ext cx="5633884" cy="28574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393EC-3565-6BD9-B2F2-8957693AE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646" y="2648151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9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11F063-ABCB-AB77-A273-F13D1F53A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767" y="3109620"/>
            <a:ext cx="752311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Karaoke] Con Chim Vành Khuyê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4369" end="9298.945299999999"/>
                </p14:media>
              </p:ext>
            </p:extLst>
          </p:nvPr>
        </p:nvPicPr>
        <p:blipFill rotWithShape="1">
          <a:blip r:embed="rId4"/>
          <a:srcRect l="3438" t="14991" b="133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5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3500" y="1342662"/>
            <a:ext cx="4953145" cy="529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7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1957F3-91D8-C745-0A46-5690CAAD0149}"/>
              </a:ext>
            </a:extLst>
          </p:cNvPr>
          <p:cNvGrpSpPr/>
          <p:nvPr/>
        </p:nvGrpSpPr>
        <p:grpSpPr>
          <a:xfrm>
            <a:off x="493986" y="280975"/>
            <a:ext cx="11112995" cy="1209138"/>
            <a:chOff x="1653892" y="280975"/>
            <a:chExt cx="9953089" cy="1209138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2766F4-9CB0-AA27-97A0-CA7663CDE7C9}"/>
                </a:ext>
              </a:extLst>
            </p:cNvPr>
            <p:cNvSpPr/>
            <p:nvPr/>
          </p:nvSpPr>
          <p:spPr>
            <a:xfrm>
              <a:off x="1653892" y="280975"/>
              <a:ext cx="9953089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Mỗi từ in đậm trong đoạn văn dưới đây dùng để gọi con vật nào? Em có nhận xét gì về cách dùng những từ đó trong đoạn văn?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D9BA017-B0FB-72C5-CBD9-FE0C3D656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138" y="2043853"/>
            <a:ext cx="4689985" cy="410548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5F2423-BF14-D59C-B484-715B4C6A4B09}"/>
              </a:ext>
            </a:extLst>
          </p:cNvPr>
          <p:cNvSpPr/>
          <p:nvPr/>
        </p:nvSpPr>
        <p:spPr>
          <a:xfrm>
            <a:off x="178676" y="2786521"/>
            <a:ext cx="7162146" cy="31290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Mùa xuân, ngày nào cũng là ngày hội. Muôn loài vật trên đồng lũ lượt kéo nhau đi. Những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chuồn ớt đỏ thắm như ngọn lửa. Những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chuồn chuồn kim nhịn ăn để thân hình mảnh dẻ, mắt to, mình nhỏ xíu, thướt tha bay lượn. Các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bọ ngựa vung gươm tập múa võ trên những chiếc lá to. Các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ả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cánh cam diêm dúa, các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chị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cào cào xoè áo lụa đỏm dáng,... Đạo mạo như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giang, 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dẽ cũng vui vẻ dạo chơi trên bờ đầm.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(Theo Xuân Quỳnh)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265274" y="845820"/>
            <a:ext cx="1889406" cy="478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400300" y="1268730"/>
            <a:ext cx="5383530" cy="1143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00138" y="858282"/>
            <a:ext cx="330598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40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37910" cy="3326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910" y="0"/>
            <a:ext cx="6054090" cy="3326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7057"/>
          <a:stretch/>
        </p:blipFill>
        <p:spPr>
          <a:xfrm>
            <a:off x="0" y="3326130"/>
            <a:ext cx="6137910" cy="3531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910" y="3326130"/>
            <a:ext cx="6054090" cy="35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3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NPHOTO.net For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" r="20464"/>
          <a:stretch/>
        </p:blipFill>
        <p:spPr bwMode="auto">
          <a:xfrm>
            <a:off x="0" y="0"/>
            <a:ext cx="68261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0408" y="0"/>
            <a:ext cx="546159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73040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408" y="0"/>
            <a:ext cx="5461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9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0F53C1D7-AA50-425A-88DF-5E82B73FC8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4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0802" y="1274191"/>
            <a:ext cx="4510190" cy="3234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EBDA80-5777-451C-88C0-1002E45355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86" y="193048"/>
            <a:ext cx="6565033" cy="39536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19320FE-8F9C-0CEE-8993-C1A7D4EF27D1}"/>
              </a:ext>
            </a:extLst>
          </p:cNvPr>
          <p:cNvGrpSpPr/>
          <p:nvPr/>
        </p:nvGrpSpPr>
        <p:grpSpPr>
          <a:xfrm>
            <a:off x="433221" y="4146698"/>
            <a:ext cx="6487581" cy="1803809"/>
            <a:chOff x="4110787" y="6467976"/>
            <a:chExt cx="4359638" cy="1140976"/>
          </a:xfrm>
        </p:grpSpPr>
        <p:sp>
          <p:nvSpPr>
            <p:cNvPr id="11" name="Plaque 10">
              <a:extLst>
                <a:ext uri="{FF2B5EF4-FFF2-40B4-BE49-F238E27FC236}">
                  <a16:creationId xmlns:a16="http://schemas.microsoft.com/office/drawing/2014/main" id="{4AFE6518-6CDC-6787-7AAD-61A7A9DD29F1}"/>
                </a:ext>
              </a:extLst>
            </p:cNvPr>
            <p:cNvSpPr/>
            <p:nvPr/>
          </p:nvSpPr>
          <p:spPr>
            <a:xfrm>
              <a:off x="4110787" y="6467976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109F80-BB0D-701A-5B23-1EF040A424E6}"/>
                </a:ext>
              </a:extLst>
            </p:cNvPr>
            <p:cNvSpPr txBox="1"/>
            <p:nvPr/>
          </p:nvSpPr>
          <p:spPr>
            <a:xfrm>
              <a:off x="4295194" y="6773049"/>
              <a:ext cx="41752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ea typeface="+mn-ea"/>
                  <a:cs typeface="+mn-cs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748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346843" y="118242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B1E0DF-E3C5-2492-CB4C-BA4C7DF33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955529"/>
              </p:ext>
            </p:extLst>
          </p:nvPr>
        </p:nvGraphicFramePr>
        <p:xfrm>
          <a:off x="1127760" y="220057"/>
          <a:ext cx="10896075" cy="44376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79216">
                  <a:extLst>
                    <a:ext uri="{9D8B030D-6E8A-4147-A177-3AD203B41FA5}">
                      <a16:colId xmlns:a16="http://schemas.microsoft.com/office/drawing/2014/main" val="3554278101"/>
                    </a:ext>
                  </a:extLst>
                </a:gridCol>
                <a:gridCol w="4411582">
                  <a:extLst>
                    <a:ext uri="{9D8B030D-6E8A-4147-A177-3AD203B41FA5}">
                      <a16:colId xmlns:a16="http://schemas.microsoft.com/office/drawing/2014/main" val="2496121716"/>
                    </a:ext>
                  </a:extLst>
                </a:gridCol>
                <a:gridCol w="4305277">
                  <a:extLst>
                    <a:ext uri="{9D8B030D-6E8A-4147-A177-3AD203B41FA5}">
                      <a16:colId xmlns:a16="http://schemas.microsoft.com/office/drawing/2014/main" val="458742190"/>
                    </a:ext>
                  </a:extLst>
                </a:gridCol>
              </a:tblGrid>
              <a:tr h="6339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STT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Từ</a:t>
                      </a:r>
                      <a:r>
                        <a:rPr lang="en-US" sz="3200" dirty="0"/>
                        <a:t> in </a:t>
                      </a:r>
                      <a:r>
                        <a:rPr lang="en-US" sz="3200" dirty="0" err="1"/>
                        <a:t>đậm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Con </a:t>
                      </a:r>
                      <a:r>
                        <a:rPr lang="en-US" sz="3200" dirty="0" err="1"/>
                        <a:t>vật</a:t>
                      </a:r>
                      <a:endParaRPr lang="en-US" sz="3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733710"/>
                  </a:ext>
                </a:extLst>
              </a:tr>
              <a:tr h="6339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497274"/>
                  </a:ext>
                </a:extLst>
              </a:tr>
              <a:tr h="6339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62319"/>
                  </a:ext>
                </a:extLst>
              </a:tr>
              <a:tr h="6339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702935"/>
                  </a:ext>
                </a:extLst>
              </a:tr>
              <a:tr h="6339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369279"/>
                  </a:ext>
                </a:extLst>
              </a:tr>
              <a:tr h="6339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719070"/>
                  </a:ext>
                </a:extLst>
              </a:tr>
              <a:tr h="63394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6830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1F0148-3069-D78E-13DB-A0C9F91D778A}"/>
              </a:ext>
            </a:extLst>
          </p:cNvPr>
          <p:cNvSpPr txBox="1"/>
          <p:nvPr/>
        </p:nvSpPr>
        <p:spPr>
          <a:xfrm>
            <a:off x="3550542" y="834143"/>
            <a:ext cx="244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E9EE7-1B9E-CA3E-E1F9-FE9EAA597CCD}"/>
              </a:ext>
            </a:extLst>
          </p:cNvPr>
          <p:cNvSpPr txBox="1"/>
          <p:nvPr/>
        </p:nvSpPr>
        <p:spPr>
          <a:xfrm>
            <a:off x="7857188" y="826388"/>
            <a:ext cx="3945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chuồn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50B51-1FC4-DB6B-F00B-44FFABCCC540}"/>
              </a:ext>
            </a:extLst>
          </p:cNvPr>
          <p:cNvSpPr txBox="1"/>
          <p:nvPr/>
        </p:nvSpPr>
        <p:spPr>
          <a:xfrm>
            <a:off x="3509625" y="1539595"/>
            <a:ext cx="244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58DBB-94EA-14B9-21AA-2BD282D1878C}"/>
              </a:ext>
            </a:extLst>
          </p:cNvPr>
          <p:cNvSpPr txBox="1"/>
          <p:nvPr/>
        </p:nvSpPr>
        <p:spPr>
          <a:xfrm>
            <a:off x="7816271" y="1435147"/>
            <a:ext cx="461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C3A80F-707E-A6CB-36B6-1E8A2013362B}"/>
              </a:ext>
            </a:extLst>
          </p:cNvPr>
          <p:cNvSpPr txBox="1"/>
          <p:nvPr/>
        </p:nvSpPr>
        <p:spPr>
          <a:xfrm>
            <a:off x="3466459" y="2191499"/>
            <a:ext cx="244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BB9E-A758-B47B-462F-85C05672EAEE}"/>
              </a:ext>
            </a:extLst>
          </p:cNvPr>
          <p:cNvSpPr txBox="1"/>
          <p:nvPr/>
        </p:nvSpPr>
        <p:spPr>
          <a:xfrm>
            <a:off x="7122680" y="2073819"/>
            <a:ext cx="3123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E68DF-3B32-92FA-3BD5-76994547C64D}"/>
              </a:ext>
            </a:extLst>
          </p:cNvPr>
          <p:cNvSpPr txBox="1"/>
          <p:nvPr/>
        </p:nvSpPr>
        <p:spPr>
          <a:xfrm>
            <a:off x="3550542" y="2814933"/>
            <a:ext cx="1066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E986E-19CB-168E-3734-A58FC823DDC4}"/>
              </a:ext>
            </a:extLst>
          </p:cNvPr>
          <p:cNvSpPr txBox="1"/>
          <p:nvPr/>
        </p:nvSpPr>
        <p:spPr>
          <a:xfrm>
            <a:off x="7545651" y="2738630"/>
            <a:ext cx="2644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93D8BC-F10D-FB24-E4E8-09F9D8F30F83}"/>
              </a:ext>
            </a:extLst>
          </p:cNvPr>
          <p:cNvSpPr txBox="1"/>
          <p:nvPr/>
        </p:nvSpPr>
        <p:spPr>
          <a:xfrm>
            <a:off x="3466459" y="3385657"/>
            <a:ext cx="155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B41752-699F-495F-BE14-220C2A308D41}"/>
              </a:ext>
            </a:extLst>
          </p:cNvPr>
          <p:cNvSpPr txBox="1"/>
          <p:nvPr/>
        </p:nvSpPr>
        <p:spPr>
          <a:xfrm>
            <a:off x="7351942" y="3305521"/>
            <a:ext cx="266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8EA72A-C7FD-CD48-2C91-EE13FA5DDAF4}"/>
              </a:ext>
            </a:extLst>
          </p:cNvPr>
          <p:cNvSpPr txBox="1"/>
          <p:nvPr/>
        </p:nvSpPr>
        <p:spPr>
          <a:xfrm>
            <a:off x="3527343" y="4060334"/>
            <a:ext cx="1552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59278-60D0-42E1-40FD-05C4EE6AC7A6}"/>
              </a:ext>
            </a:extLst>
          </p:cNvPr>
          <p:cNvSpPr txBox="1"/>
          <p:nvPr/>
        </p:nvSpPr>
        <p:spPr>
          <a:xfrm>
            <a:off x="7388837" y="3937152"/>
            <a:ext cx="285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dẽ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9237" y="5138705"/>
            <a:ext cx="10868923" cy="10772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nhân hóa thứ nhất: </a:t>
            </a:r>
            <a:r>
              <a:rPr lang="en-US" sz="32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các từ ngữ gọi người để gọi các sự vật, hiện tượng tự nhiên.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08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680</Words>
  <Application>Microsoft Office PowerPoint</Application>
  <PresentationFormat>Widescreen</PresentationFormat>
  <Paragraphs>92</Paragraphs>
  <Slides>18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SimSun</vt:lpstr>
      <vt:lpstr>.VnAristote</vt:lpstr>
      <vt:lpstr>.VnCommercial Script</vt:lpstr>
      <vt:lpstr>.VnShelley Allegro</vt:lpstr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109</cp:revision>
  <dcterms:created xsi:type="dcterms:W3CDTF">2023-08-16T09:47:20Z</dcterms:created>
  <dcterms:modified xsi:type="dcterms:W3CDTF">2023-11-09T14:57:41Z</dcterms:modified>
</cp:coreProperties>
</file>