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0" r:id="rId1"/>
  </p:sldMasterIdLst>
  <p:notesMasterIdLst>
    <p:notesMasterId r:id="rId38"/>
  </p:notesMasterIdLst>
  <p:sldIdLst>
    <p:sldId id="268" r:id="rId2"/>
    <p:sldId id="267" r:id="rId3"/>
    <p:sldId id="266" r:id="rId4"/>
    <p:sldId id="258" r:id="rId5"/>
    <p:sldId id="260" r:id="rId6"/>
    <p:sldId id="263" r:id="rId7"/>
    <p:sldId id="261" r:id="rId8"/>
    <p:sldId id="262" r:id="rId9"/>
    <p:sldId id="264" r:id="rId10"/>
    <p:sldId id="272" r:id="rId11"/>
    <p:sldId id="289" r:id="rId12"/>
    <p:sldId id="296" r:id="rId13"/>
    <p:sldId id="297" r:id="rId14"/>
    <p:sldId id="294" r:id="rId15"/>
    <p:sldId id="265" r:id="rId16"/>
    <p:sldId id="274" r:id="rId17"/>
    <p:sldId id="292" r:id="rId18"/>
    <p:sldId id="291" r:id="rId19"/>
    <p:sldId id="293" r:id="rId20"/>
    <p:sldId id="275" r:id="rId21"/>
    <p:sldId id="276" r:id="rId22"/>
    <p:sldId id="277" r:id="rId23"/>
    <p:sldId id="279" r:id="rId24"/>
    <p:sldId id="280" r:id="rId25"/>
    <p:sldId id="298" r:id="rId26"/>
    <p:sldId id="270" r:id="rId27"/>
    <p:sldId id="281" r:id="rId28"/>
    <p:sldId id="282" r:id="rId29"/>
    <p:sldId id="295" r:id="rId30"/>
    <p:sldId id="285" r:id="rId31"/>
    <p:sldId id="283" r:id="rId32"/>
    <p:sldId id="287" r:id="rId33"/>
    <p:sldId id="284" r:id="rId34"/>
    <p:sldId id="286" r:id="rId35"/>
    <p:sldId id="288" r:id="rId36"/>
    <p:sldId id="273" r:id="rId37"/>
  </p:sldIdLst>
  <p:sldSz cx="12192000" cy="6858000"/>
  <p:notesSz cx="6858000" cy="9144000"/>
  <p:embeddedFontLs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A44A"/>
    <a:srgbClr val="FF00FF"/>
    <a:srgbClr val="00823B"/>
    <a:srgbClr val="FF0066"/>
    <a:srgbClr val="FFC301"/>
    <a:srgbClr val="CC0099"/>
    <a:srgbClr val="FF66FF"/>
    <a:srgbClr val="FFFF66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A82D8-1A8E-48A8-837F-05640195829C}" type="datetimeFigureOut">
              <a:rPr lang="vi-VN" smtClean="0"/>
              <a:t>14/03/2023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FD7D2-0EC3-485F-890E-17FEE3922B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67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0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7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59048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6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0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2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0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26" Type="http://schemas.openxmlformats.org/officeDocument/2006/relationships/slide" Target="slide6.xml"/><Relationship Id="rId3" Type="http://schemas.openxmlformats.org/officeDocument/2006/relationships/image" Target="../media/image9.png"/><Relationship Id="rId21" Type="http://schemas.microsoft.com/office/2007/relationships/hdphoto" Target="../media/hdphoto4.wdp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24" Type="http://schemas.openxmlformats.org/officeDocument/2006/relationships/slide" Target="slide8.xml"/><Relationship Id="rId5" Type="http://schemas.openxmlformats.org/officeDocument/2006/relationships/image" Target="../media/image10.gif"/><Relationship Id="rId15" Type="http://schemas.microsoft.com/office/2007/relationships/hdphoto" Target="../media/hdphoto2.wdp"/><Relationship Id="rId23" Type="http://schemas.openxmlformats.org/officeDocument/2006/relationships/image" Target="../media/image21.png"/><Relationship Id="rId28" Type="http://schemas.microsoft.com/office/2007/relationships/hdphoto" Target="../media/hdphoto5.wdp"/><Relationship Id="rId10" Type="http://schemas.openxmlformats.org/officeDocument/2006/relationships/image" Target="../media/image14.png"/><Relationship Id="rId19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slide" Target="slide9.xml"/><Relationship Id="rId14" Type="http://schemas.openxmlformats.org/officeDocument/2006/relationships/image" Target="../media/image17.png"/><Relationship Id="rId22" Type="http://schemas.openxmlformats.org/officeDocument/2006/relationships/slide" Target="slide5.xml"/><Relationship Id="rId27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2" y="3208303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395379" y="3993278"/>
            <a:ext cx="3053120" cy="305312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499259" y="1676009"/>
            <a:ext cx="9468273" cy="233764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thầy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cô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về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dự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giờ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</a:p>
          <a:p>
            <a:pPr algn="ctr"/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72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4591336" y="2170129"/>
            <a:ext cx="3581399" cy="896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51"/>
              </a:avLst>
            </a:prstTxWarp>
          </a:bodyPr>
          <a:lstStyle/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vi-VN" sz="48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 VIỆT</a:t>
            </a:r>
            <a:r>
              <a:rPr lang="en-US" sz="48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8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1A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239789" y="3193590"/>
            <a:ext cx="8727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5</a:t>
            </a:r>
            <a:r>
              <a:rPr lang="en-US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vi-VN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GIAO</a:t>
            </a:r>
            <a:r>
              <a:rPr lang="vi-VN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200" b="1" dirty="0" err="1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1)</a:t>
            </a:r>
            <a:endParaRPr lang="en-US" sz="3200" b="1" dirty="0">
              <a:ln w="12700">
                <a:solidFill>
                  <a:srgbClr val="F56636"/>
                </a:solidFill>
                <a:prstDash val="solid"/>
              </a:ln>
              <a:solidFill>
                <a:schemeClr val="accent6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05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0" y="0"/>
            <a:ext cx="121707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 smtClean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  <a:endParaRPr lang="vi-VN" sz="7200" b="1" i="1" dirty="0">
              <a:ln w="0">
                <a:solidFill>
                  <a:srgbClr val="FF0066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24" end="637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1787" y="900752"/>
            <a:ext cx="6712806" cy="5145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6796585" y="6233614"/>
            <a:ext cx="2470245" cy="624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9471" y="3349258"/>
            <a:ext cx="6535122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FF00"/>
                </a:solidFill>
              </a:rPr>
              <a:t>BÀI HÁT: EM ĐI QUA NGÃ TƯ ĐƯỜNG PHỐ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48"/>
            <a:ext cx="121707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 smtClean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  <a:endParaRPr lang="vi-VN" sz="7200" b="1" i="1" dirty="0">
              <a:ln w="0">
                <a:solidFill>
                  <a:srgbClr val="FF0066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41" end="1135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1787" y="900752"/>
            <a:ext cx="6712806" cy="5145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6796585" y="6233614"/>
            <a:ext cx="2470245" cy="6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" y="0"/>
            <a:ext cx="121707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 smtClean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  <a:endParaRPr lang="vi-VN" sz="7200" b="1" i="1" dirty="0">
              <a:ln w="0">
                <a:solidFill>
                  <a:srgbClr val="FF0066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3915524" y="955344"/>
            <a:ext cx="6825264" cy="4763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3915524" y="6032310"/>
            <a:ext cx="6100549" cy="8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496296" y="3044279"/>
            <a:ext cx="7199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Nội</a:t>
            </a:r>
            <a:r>
              <a:rPr lang="en-US" sz="4400" dirty="0">
                <a:solidFill>
                  <a:schemeClr val="bg1"/>
                </a:solidFill>
              </a:rPr>
              <a:t> dung </a:t>
            </a:r>
            <a:r>
              <a:rPr lang="en-US" sz="4400" dirty="0" err="1">
                <a:solidFill>
                  <a:schemeClr val="bg1"/>
                </a:solidFill>
              </a:rPr>
              <a:t>tiếp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theo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của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bài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học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70341" y="422032"/>
            <a:ext cx="12070080" cy="6759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Oval 5"/>
          <p:cNvSpPr/>
          <p:nvPr/>
        </p:nvSpPr>
        <p:spPr>
          <a:xfrm>
            <a:off x="177421" y="122886"/>
            <a:ext cx="2156346" cy="680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SGK/ 78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7419" y="0"/>
            <a:ext cx="10762706" cy="646210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1. </a:t>
            </a:r>
            <a:r>
              <a:rPr lang="en-US" sz="3600" b="1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3600" b="1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vẽ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cảnh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46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22" y="349083"/>
            <a:ext cx="4439653" cy="1325563"/>
          </a:xfrm>
        </p:spPr>
        <p:txBody>
          <a:bodyPr/>
          <a:lstStyle/>
          <a:p>
            <a:r>
              <a:rPr lang="vi-VN" dirty="0" smtClean="0"/>
              <a:t>Thảo luận nhóm 2 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4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34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ương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iện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51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iển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i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ển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30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  <a:ln>
            <a:noFill/>
          </a:ln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ộn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D60093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ộn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solidFill>
                  <a:srgbClr val="00B05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11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u="sng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u="sng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</a:t>
            </a:r>
            <a:r>
              <a:rPr lang="en-US" sz="3600" u="sng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iển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74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086" t="20544" r="20544" b="13978"/>
          <a:stretch/>
        </p:blipFill>
        <p:spPr>
          <a:xfrm>
            <a:off x="13646" y="11388"/>
            <a:ext cx="12164706" cy="68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777922" y="928048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77400" y="1910686"/>
            <a:ext cx="261581" cy="329821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89677" y="2486167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7922" y="3744575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68334" y="3599827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36088" y="4099417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7922" y="5434083"/>
            <a:ext cx="327546" cy="354842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Ở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777922" y="928048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042405" y="843265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7938" y="797504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06447" y="1402821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586645" y="1414947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852849" y="1414550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099551" y="1402821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011205" y="1384212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 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581826" y="1980860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592495" y="1980859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695989" y="1959278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631099" y="1375522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956773" y="1402818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Oval 15"/>
          <p:cNvSpPr/>
          <p:nvPr/>
        </p:nvSpPr>
        <p:spPr>
          <a:xfrm>
            <a:off x="7836088" y="409941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370949" y="4773821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836088" y="4745883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860240" y="4745883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784399" y="4745883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979583" y="4785947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4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777922" y="928048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77400" y="1910686"/>
            <a:ext cx="261581" cy="329821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89677" y="248616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7922" y="3744575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68334" y="359982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36088" y="409941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7922" y="5434083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777922" y="928048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77400" y="1910686"/>
            <a:ext cx="261581" cy="329821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89677" y="248616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7922" y="3744575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68334" y="359982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36088" y="409941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7922" y="5434083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463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331546" y="79012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8326" y="367561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1546" y="5434083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30105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331546" y="79012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Ngã ba Đồng Lộc – vùng đất huyền thoại ai qua Hà Tĩnh cũng nhớ v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33" y="2230009"/>
            <a:ext cx="6706078" cy="446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4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30105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331546" y="79012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48"/>
            <a:ext cx="121707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6105" y="3732745"/>
            <a:ext cx="497252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</a:rPr>
              <a:t>4</a:t>
            </a:r>
            <a:endParaRPr lang="vi-VN" sz="4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6105" y="1624083"/>
            <a:ext cx="497252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</a:rPr>
              <a:t>2</a:t>
            </a:r>
            <a:endParaRPr lang="vi-VN" sz="4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7478" y="3732745"/>
            <a:ext cx="497252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</a:rPr>
              <a:t>3</a:t>
            </a:r>
            <a:endParaRPr lang="vi-VN" sz="4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7478" y="1624083"/>
            <a:ext cx="497252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</a:rPr>
              <a:t>1</a:t>
            </a:r>
            <a:endParaRPr lang="vi-VN" sz="4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 smtClean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  <a:endParaRPr lang="vi-VN" sz="7200" b="1" i="1" dirty="0">
              <a:ln w="0">
                <a:solidFill>
                  <a:srgbClr val="FF0066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2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30105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Oval 17"/>
          <p:cNvSpPr/>
          <p:nvPr/>
        </p:nvSpPr>
        <p:spPr>
          <a:xfrm>
            <a:off x="248326" y="367561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30105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563" y="776473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solidFill>
                <a:srgbClr val="FF0066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19" name="Oval 18"/>
          <p:cNvSpPr/>
          <p:nvPr/>
        </p:nvSpPr>
        <p:spPr>
          <a:xfrm>
            <a:off x="331546" y="5434083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874" y="534942"/>
            <a:ext cx="6594566" cy="1325563"/>
          </a:xfrm>
        </p:spPr>
        <p:txBody>
          <a:bodyPr/>
          <a:lstStyle/>
          <a:p>
            <a:pPr algn="ctr"/>
            <a:r>
              <a:rPr lang="vi-VN" dirty="0" smtClean="0"/>
              <a:t>Đọc nối đoạn trong nhóm 4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91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331546" y="79012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8326" y="367561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1546" y="5434083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331546" y="79012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8326" y="367561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1546" y="5434083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4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99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89844" l="10000" r="90000">
                        <a14:foregroundMark x1="43171" y1="12891" x2="46463" y2="7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6250" r="18049" b="9375"/>
          <a:stretch/>
        </p:blipFill>
        <p:spPr>
          <a:xfrm>
            <a:off x="440871" y="603611"/>
            <a:ext cx="10044481" cy="417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20388" r="27960" b="55402"/>
          <a:stretch/>
        </p:blipFill>
        <p:spPr>
          <a:xfrm>
            <a:off x="240487" y="-115061"/>
            <a:ext cx="1904952" cy="118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1854" r="27434" b="54875"/>
          <a:stretch/>
        </p:blipFill>
        <p:spPr>
          <a:xfrm>
            <a:off x="9784080" y="-15817"/>
            <a:ext cx="1564210" cy="810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4" b="100000" l="0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54" y="59659"/>
            <a:ext cx="1449886" cy="1359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1" b="98385" l="1554" r="97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74" y="1544248"/>
            <a:ext cx="1524000" cy="158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30000" l="3111" r="3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519" b="66667"/>
          <a:stretch/>
        </p:blipFill>
        <p:spPr>
          <a:xfrm rot="20881748">
            <a:off x="5285501" y="2190896"/>
            <a:ext cx="12954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32889" l="32000" r="62000">
                        <a14:foregroundMark x1="37556" y1="25111" x2="64444" y2="7778"/>
                        <a14:foregroundMark x1="35778" y1="20889" x2="53778" y2="2889"/>
                        <a14:foregroundMark x1="36889" y1="10222" x2="61556" y2="23333"/>
                        <a14:foregroundMark x1="34000" y1="29333" x2="35556" y2="9556"/>
                        <a14:foregroundMark x1="36444" y1="8444" x2="55556" y2="1556"/>
                        <a14:foregroundMark x1="43556" y1="19778" x2="53778" y2="12000"/>
                        <a14:foregroundMark x1="50667" y1="13778" x2="60889" y2="2444"/>
                        <a14:foregroundMark x1="59556" y1="7556" x2="60222" y2="18889"/>
                        <a14:foregroundMark x1="51778" y1="29778" x2="58444" y2="22667"/>
                        <a14:foregroundMark x1="49556" y1="27333" x2="47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3333" b="64815"/>
          <a:stretch/>
        </p:blipFill>
        <p:spPr>
          <a:xfrm>
            <a:off x="10685736" y="2071467"/>
            <a:ext cx="1447800" cy="1447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32889" l="32000" r="62000">
                        <a14:foregroundMark x1="37556" y1="25111" x2="64444" y2="7778"/>
                        <a14:foregroundMark x1="35778" y1="20889" x2="53778" y2="2889"/>
                        <a14:foregroundMark x1="36889" y1="10222" x2="61556" y2="23333"/>
                        <a14:foregroundMark x1="34000" y1="29333" x2="35556" y2="9556"/>
                        <a14:foregroundMark x1="36444" y1="8444" x2="55556" y2="1556"/>
                        <a14:foregroundMark x1="43556" y1="19778" x2="53778" y2="12000"/>
                        <a14:foregroundMark x1="50667" y1="13778" x2="60889" y2="2444"/>
                        <a14:foregroundMark x1="59556" y1="7556" x2="60222" y2="18889"/>
                        <a14:foregroundMark x1="51778" y1="29778" x2="58444" y2="22667"/>
                        <a14:foregroundMark x1="49556" y1="27333" x2="47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3333" b="64815"/>
          <a:stretch/>
        </p:blipFill>
        <p:spPr>
          <a:xfrm>
            <a:off x="10053966" y="5494606"/>
            <a:ext cx="1447800" cy="144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1" b="98385" l="1554" r="97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738" y="4420560"/>
            <a:ext cx="1524000" cy="1580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32889" l="32000" r="62000">
                        <a14:foregroundMark x1="37556" y1="25111" x2="64444" y2="7778"/>
                        <a14:foregroundMark x1="35778" y1="20889" x2="53778" y2="2889"/>
                        <a14:foregroundMark x1="36889" y1="10222" x2="61556" y2="23333"/>
                        <a14:foregroundMark x1="34000" y1="29333" x2="35556" y2="9556"/>
                        <a14:foregroundMark x1="36444" y1="8444" x2="55556" y2="1556"/>
                        <a14:foregroundMark x1="43556" y1="19778" x2="53778" y2="12000"/>
                        <a14:foregroundMark x1="50667" y1="13778" x2="60889" y2="2444"/>
                        <a14:foregroundMark x1="59556" y1="7556" x2="60222" y2="18889"/>
                        <a14:foregroundMark x1="51778" y1="29778" x2="58444" y2="22667"/>
                        <a14:foregroundMark x1="49556" y1="27333" x2="47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3333" b="64815"/>
          <a:stretch/>
        </p:blipFill>
        <p:spPr>
          <a:xfrm>
            <a:off x="-448274" y="5494606"/>
            <a:ext cx="1447800" cy="1447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30000" l="3111" r="3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519" b="66667"/>
          <a:stretch/>
        </p:blipFill>
        <p:spPr>
          <a:xfrm rot="20881748">
            <a:off x="11094149" y="5532706"/>
            <a:ext cx="129540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1854" r="27434" b="54875"/>
          <a:stretch/>
        </p:blipFill>
        <p:spPr>
          <a:xfrm>
            <a:off x="2677886" y="-115061"/>
            <a:ext cx="2931456" cy="8100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069" b="90739" l="3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32" b="9780"/>
          <a:stretch/>
        </p:blipFill>
        <p:spPr>
          <a:xfrm>
            <a:off x="443653" y="5004424"/>
            <a:ext cx="6206678" cy="1853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" b="99633" l="1000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553743"/>
            <a:ext cx="1867989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0" y="-36740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373754" y="2711677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1" y="4977129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0174" y="6195287"/>
            <a:ext cx="1506247" cy="558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3849799" y="1112085"/>
            <a:ext cx="6697045" cy="45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11" y="1269974"/>
            <a:ext cx="3218967" cy="2243522"/>
          </a:xfrm>
          <a:prstGeom prst="rect">
            <a:avLst/>
          </a:prstGeom>
        </p:spPr>
      </p:pic>
      <p:pic>
        <p:nvPicPr>
          <p:cNvPr id="50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23" y="1265122"/>
            <a:ext cx="3212870" cy="2255716"/>
          </a:xfrm>
          <a:prstGeom prst="rect">
            <a:avLst/>
          </a:prstGeom>
        </p:spPr>
      </p:pic>
      <p:pic>
        <p:nvPicPr>
          <p:cNvPr id="51" name="2a">
            <a:hlinkClick r:id="rId16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28" y="967621"/>
            <a:ext cx="3395647" cy="2576117"/>
          </a:xfrm>
          <a:prstGeom prst="rect">
            <a:avLst/>
          </a:prstGeom>
        </p:spPr>
      </p:pic>
      <p:pic>
        <p:nvPicPr>
          <p:cNvPr id="52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8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12" y="3403660"/>
            <a:ext cx="3176291" cy="2225233"/>
          </a:xfrm>
          <a:prstGeom prst="rect">
            <a:avLst/>
          </a:prstGeom>
        </p:spPr>
      </p:pic>
      <p:pic>
        <p:nvPicPr>
          <p:cNvPr id="5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96" y="3423853"/>
            <a:ext cx="3194581" cy="2225233"/>
          </a:xfrm>
          <a:prstGeom prst="rect">
            <a:avLst/>
          </a:prstGeom>
        </p:spPr>
      </p:pic>
      <p:pic>
        <p:nvPicPr>
          <p:cNvPr id="58" name="1a">
            <a:hlinkClick r:id="rId22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22" y="938495"/>
            <a:ext cx="3356941" cy="2619833"/>
          </a:xfrm>
          <a:prstGeom prst="rect">
            <a:avLst/>
          </a:prstGeom>
        </p:spPr>
      </p:pic>
      <p:pic>
        <p:nvPicPr>
          <p:cNvPr id="59" name="3a">
            <a:hlinkClick r:id="rId2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94" y="3425631"/>
            <a:ext cx="3342303" cy="2373449"/>
          </a:xfrm>
          <a:prstGeom prst="rect">
            <a:avLst/>
          </a:prstGeom>
        </p:spPr>
      </p:pic>
      <p:pic>
        <p:nvPicPr>
          <p:cNvPr id="60" name="4a">
            <a:hlinkClick r:id="rId2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75" y="3404720"/>
            <a:ext cx="3325320" cy="239577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 smtClean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  <a:endParaRPr lang="vi-VN" sz="7200" b="1" i="1" dirty="0">
              <a:ln w="0">
                <a:solidFill>
                  <a:srgbClr val="FF0066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898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40732" y="6011092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27910" y="1327001"/>
            <a:ext cx="975895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     </a:t>
            </a:r>
            <a:r>
              <a:rPr lang="en-US" sz="3600" b="1" dirty="0" err="1" smtClean="0"/>
              <a:t>Sáng</a:t>
            </a:r>
            <a:r>
              <a:rPr lang="en-US" sz="3600" b="1" dirty="0" smtClean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nhật</a:t>
            </a:r>
            <a:r>
              <a:rPr lang="en-US" sz="3600" b="1" dirty="0"/>
              <a:t>,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Nam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GB" sz="3600" b="1" dirty="0"/>
              <a:t>.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 </a:t>
            </a:r>
            <a:r>
              <a:rPr lang="en-US" sz="3600" b="1" dirty="0" err="1"/>
              <a:t>đông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hội</a:t>
            </a:r>
            <a:r>
              <a:rPr lang="en-US" sz="3600" b="1" dirty="0"/>
              <a:t>.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,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dặn</a:t>
            </a:r>
            <a:r>
              <a:rPr lang="en-US" sz="3600" b="1" dirty="0" smtClean="0"/>
              <a:t>: “</a:t>
            </a:r>
            <a:r>
              <a:rPr lang="en-US" sz="3600" b="1" dirty="0" err="1" smtClean="0"/>
              <a:t>Các</a:t>
            </a:r>
            <a:r>
              <a:rPr lang="en-US" sz="3600" b="1" dirty="0" smtClean="0"/>
              <a:t> </a:t>
            </a:r>
            <a:r>
              <a:rPr lang="en-US" sz="3600" b="1" dirty="0"/>
              <a:t>con </a:t>
            </a:r>
            <a:r>
              <a:rPr lang="en-US" sz="3600" b="1" dirty="0" err="1"/>
              <a:t>cẩn</a:t>
            </a:r>
            <a:r>
              <a:rPr lang="en-US" sz="3600" b="1" dirty="0"/>
              <a:t> </a:t>
            </a:r>
            <a:r>
              <a:rPr lang="en-US" sz="3600" b="1" dirty="0" err="1"/>
              <a:t>thận</a:t>
            </a:r>
            <a:r>
              <a:rPr lang="en-US" sz="3600" b="1" dirty="0"/>
              <a:t> </a:t>
            </a:r>
            <a:r>
              <a:rPr lang="en-US" sz="3600" b="1" dirty="0" err="1"/>
              <a:t>kẻo</a:t>
            </a:r>
            <a:r>
              <a:rPr lang="en-US" sz="3600" b="1" dirty="0"/>
              <a:t>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lạc</a:t>
            </a:r>
            <a:r>
              <a:rPr lang="en-US" sz="3600" b="1" dirty="0"/>
              <a:t>. </a:t>
            </a:r>
            <a:r>
              <a:rPr lang="en-US" sz="3600" b="1" dirty="0" err="1"/>
              <a:t>Nếu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may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lạc</a:t>
            </a:r>
            <a:r>
              <a:rPr lang="en-US" sz="3600" b="1" dirty="0"/>
              <a:t>, </a:t>
            </a:r>
            <a:r>
              <a:rPr lang="en-US" sz="3600" b="1" dirty="0" err="1"/>
              <a:t>các</a:t>
            </a:r>
            <a:r>
              <a:rPr lang="en-US" sz="3600" b="1" dirty="0"/>
              <a:t> con </a:t>
            </a:r>
            <a:r>
              <a:rPr lang="en-US" sz="3600" b="1" dirty="0" err="1"/>
              <a:t>nhớ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. </a:t>
            </a:r>
            <a:r>
              <a:rPr lang="en-US" sz="3600" b="1" dirty="0" err="1"/>
              <a:t>Nhìn</a:t>
            </a:r>
            <a:r>
              <a:rPr lang="en-US" sz="3600" b="1" dirty="0"/>
              <a:t> </a:t>
            </a:r>
            <a:r>
              <a:rPr lang="en-US" sz="3600" b="1" dirty="0" err="1"/>
              <a:t>kìa</a:t>
            </a:r>
            <a:r>
              <a:rPr lang="en-US" sz="3600" b="1" dirty="0"/>
              <a:t>, </a:t>
            </a:r>
            <a:r>
              <a:rPr lang="en-US" sz="3600" b="1" dirty="0" err="1"/>
              <a:t>trên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rất</a:t>
            </a:r>
            <a:r>
              <a:rPr lang="en-US" sz="3600" b="1" dirty="0"/>
              <a:t> to.”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412660" y="4323245"/>
            <a:ext cx="649408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582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cho Nam và em đi chơi ở đâu?</a:t>
            </a:r>
            <a:endParaRPr lang="en-US" sz="3600" dirty="0">
              <a:solidFill>
                <a:srgbClr val="582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446" y="486201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 1. Đọc đoạn văn sau: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3215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104037"/>
            <a:ext cx="98171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    </a:t>
            </a:r>
            <a:r>
              <a:rPr lang="en-US" sz="3600" b="1" dirty="0" err="1" smtClean="0">
                <a:solidFill>
                  <a:srgbClr val="FFFF00"/>
                </a:solidFill>
              </a:rPr>
              <a:t>Sáng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Chủ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nhật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bố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cho</a:t>
            </a:r>
            <a:r>
              <a:rPr lang="en-US" sz="3600" b="1" dirty="0">
                <a:solidFill>
                  <a:srgbClr val="FFFF00"/>
                </a:solidFill>
              </a:rPr>
              <a:t> Nam </a:t>
            </a:r>
            <a:r>
              <a:rPr lang="en-US" sz="3600" b="1" dirty="0" err="1">
                <a:solidFill>
                  <a:srgbClr val="FFFF00"/>
                </a:solidFill>
              </a:rPr>
              <a:t>và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công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viên</a:t>
            </a:r>
            <a:r>
              <a:rPr lang="en-GB" sz="3600" b="1" dirty="0">
                <a:solidFill>
                  <a:srgbClr val="FFFF00"/>
                </a:solidFill>
              </a:rPr>
              <a:t>. </a:t>
            </a:r>
            <a:r>
              <a:rPr lang="en-US" sz="3600" b="1" dirty="0" err="1">
                <a:solidFill>
                  <a:srgbClr val="FFFF00"/>
                </a:solidFill>
              </a:rPr>
              <a:t>Công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đông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như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hội</a:t>
            </a:r>
            <a:r>
              <a:rPr lang="en-US" sz="3600" b="1" dirty="0">
                <a:solidFill>
                  <a:srgbClr val="FFFF00"/>
                </a:solidFill>
              </a:rPr>
              <a:t>. </a:t>
            </a:r>
            <a:r>
              <a:rPr lang="en-US" sz="3600" b="1" dirty="0" err="1">
                <a:solidFill>
                  <a:srgbClr val="FFFF00"/>
                </a:solidFill>
              </a:rPr>
              <a:t>Khi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vào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cổng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bố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dặn</a:t>
            </a:r>
            <a:r>
              <a:rPr lang="en-US" sz="3600" b="1" dirty="0">
                <a:solidFill>
                  <a:srgbClr val="FFFF00"/>
                </a:solidFill>
              </a:rPr>
              <a:t>: “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</a:rPr>
              <a:t>cẩn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thận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kẻo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bị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lạc</a:t>
            </a:r>
            <a:r>
              <a:rPr lang="en-US" sz="3600" b="1" dirty="0">
                <a:solidFill>
                  <a:srgbClr val="FFFF00"/>
                </a:solidFill>
              </a:rPr>
              <a:t>. </a:t>
            </a:r>
            <a:r>
              <a:rPr lang="en-US" sz="3600" b="1" dirty="0" err="1">
                <a:solidFill>
                  <a:srgbClr val="FFFF00"/>
                </a:solidFill>
              </a:rPr>
              <a:t>Nếu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không</a:t>
            </a:r>
            <a:r>
              <a:rPr lang="en-US" sz="3600" b="1" dirty="0">
                <a:solidFill>
                  <a:srgbClr val="FFFF00"/>
                </a:solidFill>
              </a:rPr>
              <a:t> may </a:t>
            </a:r>
            <a:r>
              <a:rPr lang="en-US" sz="3600" b="1" dirty="0" err="1">
                <a:solidFill>
                  <a:srgbClr val="FFFF00"/>
                </a:solidFill>
              </a:rPr>
              <a:t>bị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lạc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</a:rPr>
              <a:t>nhớ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ra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cổng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 </a:t>
            </a:r>
            <a:r>
              <a:rPr lang="en-US" sz="3600" b="1" dirty="0" err="1">
                <a:solidFill>
                  <a:srgbClr val="FFFF00"/>
                </a:solidFill>
              </a:rPr>
              <a:t>Nhìn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kìa</a:t>
            </a:r>
            <a:r>
              <a:rPr lang="en-US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cổng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cờ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rất</a:t>
            </a:r>
            <a:r>
              <a:rPr lang="en-US" sz="3600" b="1" dirty="0">
                <a:solidFill>
                  <a:srgbClr val="FFFF00"/>
                </a:solidFill>
              </a:rPr>
              <a:t> to.”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924125" y="3992970"/>
            <a:ext cx="854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bố dặn hai anh em Nam thế nào?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446" y="486201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 2. Đọc đoạn văn sau: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colorTemperature colorTemp="3777"/>
                    </a14:imgEffect>
                    <a14:imgEffect>
                      <a14:saturation sat="272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923446" y="646331"/>
            <a:ext cx="10072466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    </a:t>
            </a:r>
            <a:r>
              <a:rPr lang="en-US" sz="3600" b="1" dirty="0" err="1" smtClean="0"/>
              <a:t>Công</a:t>
            </a:r>
            <a:r>
              <a:rPr lang="en-US" sz="3600" b="1" dirty="0" smtClean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 smtClean="0"/>
              <a:t>quá</a:t>
            </a:r>
            <a:r>
              <a:rPr lang="en-ZM" sz="3600" b="1" dirty="0" smtClean="0"/>
              <a:t>.</a:t>
            </a:r>
            <a:r>
              <a:rPr lang="en-US" sz="3600" b="1" dirty="0" smtClean="0"/>
              <a:t> </a:t>
            </a:r>
            <a:r>
              <a:rPr lang="en-US" sz="3600" b="1" dirty="0"/>
              <a:t>Nam </a:t>
            </a:r>
            <a:r>
              <a:rPr lang="en-US" sz="3600" b="1" dirty="0" err="1"/>
              <a:t>cứ</a:t>
            </a:r>
            <a:r>
              <a:rPr lang="en-US" sz="3600" b="1" dirty="0"/>
              <a:t> </a:t>
            </a:r>
            <a:r>
              <a:rPr lang="en-US" sz="3600" b="1" dirty="0" err="1"/>
              <a:t>mải</a:t>
            </a:r>
            <a:r>
              <a:rPr lang="en-US" sz="3600" b="1" dirty="0"/>
              <a:t> </a:t>
            </a:r>
            <a:r>
              <a:rPr lang="en-US" sz="3600" b="1" dirty="0" err="1"/>
              <a:t>mê</a:t>
            </a:r>
            <a:r>
              <a:rPr lang="en-US" sz="3600" b="1" dirty="0"/>
              <a:t> </a:t>
            </a:r>
            <a:r>
              <a:rPr lang="en-US" sz="3600" b="1" dirty="0" err="1"/>
              <a:t>xem</a:t>
            </a:r>
            <a:r>
              <a:rPr lang="en-US" sz="3600" b="1" dirty="0"/>
              <a:t> </a:t>
            </a:r>
            <a:r>
              <a:rPr lang="en-US" sz="3600" b="1" dirty="0" err="1"/>
              <a:t>hết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khác</a:t>
            </a:r>
            <a:r>
              <a:rPr lang="en-US" sz="3600" b="1" dirty="0"/>
              <a:t>. </a:t>
            </a:r>
            <a:r>
              <a:rPr lang="en-US" sz="3600" b="1" dirty="0" err="1"/>
              <a:t>Lúc</a:t>
            </a:r>
            <a:r>
              <a:rPr lang="en-US" sz="3600" b="1" dirty="0"/>
              <a:t> </a:t>
            </a:r>
            <a:r>
              <a:rPr lang="en-US" sz="3600" b="1" dirty="0" err="1"/>
              <a:t>ngoảnh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đâu</a:t>
            </a:r>
            <a:r>
              <a:rPr lang="en-US" sz="3600" b="1" dirty="0"/>
              <a:t>. Nam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chạy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gọi</a:t>
            </a:r>
            <a:r>
              <a:rPr lang="en-US" sz="3600" b="1" dirty="0"/>
              <a:t> “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ơi</a:t>
            </a:r>
            <a:r>
              <a:rPr lang="en-US" sz="3600" b="1" dirty="0"/>
              <a:t>!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ơi</a:t>
            </a:r>
            <a:r>
              <a:rPr lang="en-US" sz="3600" b="1" dirty="0"/>
              <a:t>!”. </a:t>
            </a:r>
            <a:r>
              <a:rPr lang="en-US" sz="3600" b="1" dirty="0" err="1"/>
              <a:t>Hoảng</a:t>
            </a:r>
            <a:r>
              <a:rPr lang="en-US" sz="3600" b="1" dirty="0"/>
              <a:t> </a:t>
            </a:r>
            <a:r>
              <a:rPr lang="en-US" sz="3600" b="1" dirty="0" err="1"/>
              <a:t>hốt</a:t>
            </a:r>
            <a:r>
              <a:rPr lang="en-US" sz="3600" b="1" dirty="0"/>
              <a:t>, Nam </a:t>
            </a:r>
            <a:r>
              <a:rPr lang="en-US" sz="3600" b="1" dirty="0" err="1"/>
              <a:t>suýt</a:t>
            </a:r>
            <a:r>
              <a:rPr lang="en-US" sz="3600" b="1" dirty="0"/>
              <a:t> </a:t>
            </a:r>
            <a:r>
              <a:rPr lang="en-US" sz="3600" b="1" dirty="0" err="1"/>
              <a:t>khóc</a:t>
            </a:r>
            <a:r>
              <a:rPr lang="en-US" sz="3600" b="1" dirty="0"/>
              <a:t>. </a:t>
            </a:r>
            <a:r>
              <a:rPr lang="en-US" sz="3600" b="1" dirty="0" err="1"/>
              <a:t>Chợt</a:t>
            </a:r>
            <a:r>
              <a:rPr lang="en-US" sz="3600" b="1" dirty="0"/>
              <a:t> Nam </a:t>
            </a:r>
            <a:r>
              <a:rPr lang="en-US" sz="3600" b="1" dirty="0" err="1"/>
              <a:t>nhìn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smtClean="0"/>
              <a:t>“</a:t>
            </a:r>
            <a:r>
              <a:rPr lang="en-US" sz="3600" b="1" dirty="0" err="1" smtClean="0"/>
              <a:t>Lối</a:t>
            </a:r>
            <a:r>
              <a:rPr lang="en-US" sz="3600" b="1" dirty="0" smtClean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”. </a:t>
            </a:r>
            <a:r>
              <a:rPr lang="en-US" sz="3600" b="1" dirty="0" err="1"/>
              <a:t>Nhớ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dặn</a:t>
            </a:r>
            <a:r>
              <a:rPr lang="en-US" sz="3600" b="1" dirty="0"/>
              <a:t>, Nam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hướng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. “A,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kia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!”. Nam </a:t>
            </a:r>
            <a:r>
              <a:rPr lang="en-US" sz="3600" b="1" dirty="0" err="1"/>
              <a:t>mừng</a:t>
            </a:r>
            <a:r>
              <a:rPr lang="en-US" sz="3600" b="1" dirty="0"/>
              <a:t> </a:t>
            </a:r>
            <a:r>
              <a:rPr lang="en-US" sz="3600" b="1" dirty="0" err="1"/>
              <a:t>rỡ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đang</a:t>
            </a:r>
            <a:r>
              <a:rPr lang="en-US" sz="3600" b="1" dirty="0"/>
              <a:t> </a:t>
            </a:r>
            <a:r>
              <a:rPr lang="en-US" sz="3600" b="1" dirty="0" err="1"/>
              <a:t>chờ</a:t>
            </a:r>
            <a:r>
              <a:rPr lang="en-US" sz="3600" b="1" dirty="0"/>
              <a:t> ở </a:t>
            </a:r>
            <a:r>
              <a:rPr lang="en-US" sz="3600" b="1" dirty="0" err="1"/>
              <a:t>đó</a:t>
            </a:r>
            <a:r>
              <a:rPr lang="en-US" sz="36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143544" y="4727666"/>
            <a:ext cx="6795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lời bố dặn, Nam đã làm gì?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69" y="0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 4. Đọc đoạn văn sau: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00"/>
                    </a14:imgEffect>
                    <a14:imgEffect>
                      <a14:saturation sat="224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692332" y="159669"/>
            <a:ext cx="10901457" cy="58785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       </a:t>
            </a:r>
            <a:r>
              <a:rPr lang="vi-VN" sz="3600" b="1" dirty="0" smtClean="0">
                <a:solidFill>
                  <a:srgbClr val="FF0000"/>
                </a:solidFill>
              </a:rPr>
              <a:t>Nếu không may bị lạc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3200" b="1" dirty="0"/>
              <a:t> </a:t>
            </a:r>
            <a:r>
              <a:rPr lang="en-US" sz="3200" b="1" dirty="0" smtClean="0"/>
              <a:t>    </a:t>
            </a:r>
            <a:r>
              <a:rPr lang="en-US" sz="3400" b="1" dirty="0" err="1" smtClean="0"/>
              <a:t>Sáng</a:t>
            </a:r>
            <a:r>
              <a:rPr lang="en-US" sz="3400" b="1" dirty="0" smtClean="0"/>
              <a:t> </a:t>
            </a:r>
            <a:r>
              <a:rPr lang="en-US" sz="3400" b="1" dirty="0" err="1"/>
              <a:t>Chủ</a:t>
            </a:r>
            <a:r>
              <a:rPr lang="en-US" sz="3400" b="1" dirty="0"/>
              <a:t> </a:t>
            </a:r>
            <a:r>
              <a:rPr lang="en-US" sz="3400" b="1" dirty="0" err="1"/>
              <a:t>nhật</a:t>
            </a:r>
            <a:r>
              <a:rPr lang="en-US" sz="3400" b="1" dirty="0"/>
              <a:t>,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cho</a:t>
            </a:r>
            <a:r>
              <a:rPr lang="en-US" sz="3400" b="1" dirty="0"/>
              <a:t> Nam </a:t>
            </a:r>
            <a:r>
              <a:rPr lang="en-US" sz="3400" b="1" dirty="0" err="1"/>
              <a:t>và</a:t>
            </a:r>
            <a:r>
              <a:rPr lang="en-US" sz="3400" b="1" dirty="0"/>
              <a:t> </a:t>
            </a:r>
            <a:r>
              <a:rPr lang="en-US" sz="3400" b="1" dirty="0" err="1"/>
              <a:t>em</a:t>
            </a:r>
            <a:r>
              <a:rPr lang="en-US" sz="3400" b="1" dirty="0"/>
              <a:t> </a:t>
            </a:r>
            <a:r>
              <a:rPr lang="en-US" sz="3400" b="1" dirty="0" err="1"/>
              <a:t>đi</a:t>
            </a:r>
            <a:r>
              <a:rPr lang="en-US" sz="3400" b="1" dirty="0"/>
              <a:t> </a:t>
            </a:r>
            <a:r>
              <a:rPr lang="en-US" sz="3400" b="1" dirty="0" err="1"/>
              <a:t>công</a:t>
            </a:r>
            <a:r>
              <a:rPr lang="en-US" sz="3400" b="1" dirty="0"/>
              <a:t> </a:t>
            </a:r>
            <a:r>
              <a:rPr lang="en-US" sz="3400" b="1" dirty="0" err="1"/>
              <a:t>viên</a:t>
            </a:r>
            <a:r>
              <a:rPr lang="en-GB" sz="3400" b="1" dirty="0"/>
              <a:t>. </a:t>
            </a:r>
            <a:r>
              <a:rPr lang="en-US" sz="3400" b="1" dirty="0" err="1"/>
              <a:t>Công</a:t>
            </a:r>
            <a:r>
              <a:rPr lang="en-US" sz="3400" b="1" dirty="0"/>
              <a:t> </a:t>
            </a:r>
            <a:r>
              <a:rPr lang="en-US" sz="3400" b="1" dirty="0" err="1"/>
              <a:t>viên</a:t>
            </a:r>
            <a:r>
              <a:rPr lang="en-US" sz="3400" b="1" dirty="0"/>
              <a:t> </a:t>
            </a:r>
            <a:r>
              <a:rPr lang="en-US" sz="3400" b="1" dirty="0" err="1"/>
              <a:t>đông</a:t>
            </a:r>
            <a:r>
              <a:rPr lang="en-US" sz="3400" b="1" dirty="0"/>
              <a:t> </a:t>
            </a:r>
            <a:r>
              <a:rPr lang="en-US" sz="3400" b="1" dirty="0" err="1"/>
              <a:t>như</a:t>
            </a:r>
            <a:r>
              <a:rPr lang="en-US" sz="3400" b="1" dirty="0"/>
              <a:t> </a:t>
            </a:r>
            <a:r>
              <a:rPr lang="en-US" sz="3400" b="1" dirty="0" err="1"/>
              <a:t>hội</a:t>
            </a:r>
            <a:r>
              <a:rPr lang="en-US" sz="3400" b="1" dirty="0"/>
              <a:t>. </a:t>
            </a:r>
            <a:r>
              <a:rPr lang="en-US" sz="3400" b="1" dirty="0" err="1"/>
              <a:t>Khi</a:t>
            </a:r>
            <a:r>
              <a:rPr lang="en-US" sz="3400" b="1" dirty="0"/>
              <a:t> </a:t>
            </a:r>
            <a:r>
              <a:rPr lang="en-US" sz="3400" b="1" dirty="0" err="1"/>
              <a:t>vào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,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dặn</a:t>
            </a:r>
            <a:r>
              <a:rPr lang="en-US" sz="3400" b="1" dirty="0" smtClean="0"/>
              <a:t>: “</a:t>
            </a:r>
            <a:r>
              <a:rPr lang="en-US" sz="3400" b="1" dirty="0" err="1" smtClean="0"/>
              <a:t>Các</a:t>
            </a:r>
            <a:r>
              <a:rPr lang="en-US" sz="3400" b="1" dirty="0" smtClean="0"/>
              <a:t> </a:t>
            </a:r>
            <a:r>
              <a:rPr lang="en-US" sz="3400" b="1" dirty="0"/>
              <a:t>con </a:t>
            </a:r>
            <a:r>
              <a:rPr lang="en-US" sz="3400" b="1" dirty="0" err="1"/>
              <a:t>cẩn</a:t>
            </a:r>
            <a:r>
              <a:rPr lang="en-US" sz="3400" b="1" dirty="0"/>
              <a:t> </a:t>
            </a:r>
            <a:r>
              <a:rPr lang="en-US" sz="3400" b="1" dirty="0" err="1"/>
              <a:t>thận</a:t>
            </a:r>
            <a:r>
              <a:rPr lang="en-US" sz="3400" b="1" dirty="0"/>
              <a:t> </a:t>
            </a:r>
            <a:r>
              <a:rPr lang="en-US" sz="3400" b="1" dirty="0" err="1"/>
              <a:t>kẻo</a:t>
            </a:r>
            <a:r>
              <a:rPr lang="en-US" sz="3400" b="1" dirty="0"/>
              <a:t> </a:t>
            </a:r>
            <a:r>
              <a:rPr lang="en-US" sz="3400" b="1" dirty="0" err="1"/>
              <a:t>bị</a:t>
            </a:r>
            <a:r>
              <a:rPr lang="en-US" sz="3400" b="1" dirty="0"/>
              <a:t> </a:t>
            </a:r>
            <a:r>
              <a:rPr lang="en-US" sz="3400" b="1" dirty="0" err="1"/>
              <a:t>lạc</a:t>
            </a:r>
            <a:r>
              <a:rPr lang="en-US" sz="3400" b="1" dirty="0"/>
              <a:t>. </a:t>
            </a:r>
            <a:r>
              <a:rPr lang="en-US" sz="3400" b="1" dirty="0" err="1"/>
              <a:t>Nếu</a:t>
            </a:r>
            <a:r>
              <a:rPr lang="en-US" sz="3400" b="1" dirty="0"/>
              <a:t> </a:t>
            </a:r>
            <a:r>
              <a:rPr lang="en-US" sz="3400" b="1" dirty="0" err="1"/>
              <a:t>không</a:t>
            </a:r>
            <a:r>
              <a:rPr lang="en-US" sz="3400" b="1" dirty="0"/>
              <a:t> may </a:t>
            </a:r>
            <a:r>
              <a:rPr lang="en-US" sz="3400" b="1" dirty="0" err="1"/>
              <a:t>bị</a:t>
            </a:r>
            <a:r>
              <a:rPr lang="en-US" sz="3400" b="1" dirty="0"/>
              <a:t> </a:t>
            </a:r>
            <a:r>
              <a:rPr lang="en-US" sz="3400" b="1" dirty="0" err="1"/>
              <a:t>lạc</a:t>
            </a:r>
            <a:r>
              <a:rPr lang="en-US" sz="3400" b="1" dirty="0"/>
              <a:t>, </a:t>
            </a:r>
            <a:r>
              <a:rPr lang="en-US" sz="3400" b="1" dirty="0" err="1"/>
              <a:t>các</a:t>
            </a:r>
            <a:r>
              <a:rPr lang="en-US" sz="3400" b="1" dirty="0"/>
              <a:t> con </a:t>
            </a:r>
            <a:r>
              <a:rPr lang="en-US" sz="3400" b="1" dirty="0" err="1"/>
              <a:t>nhớ</a:t>
            </a:r>
            <a:r>
              <a:rPr lang="en-US" sz="3400" b="1" dirty="0"/>
              <a:t> </a:t>
            </a:r>
            <a:r>
              <a:rPr lang="en-US" sz="3400" b="1" dirty="0" err="1"/>
              <a:t>đi</a:t>
            </a:r>
            <a:r>
              <a:rPr lang="en-US" sz="3400" b="1" dirty="0"/>
              <a:t> </a:t>
            </a:r>
            <a:r>
              <a:rPr lang="en-US" sz="3400" b="1" dirty="0" err="1"/>
              <a:t>ra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 </a:t>
            </a:r>
            <a:r>
              <a:rPr lang="en-US" sz="3400" b="1" dirty="0" err="1"/>
              <a:t>này</a:t>
            </a:r>
            <a:r>
              <a:rPr lang="en-US" sz="3400" b="1" dirty="0"/>
              <a:t>. </a:t>
            </a:r>
            <a:r>
              <a:rPr lang="en-US" sz="3400" b="1" dirty="0" err="1"/>
              <a:t>Nhìn</a:t>
            </a:r>
            <a:r>
              <a:rPr lang="en-US" sz="3400" b="1" dirty="0"/>
              <a:t> </a:t>
            </a:r>
            <a:r>
              <a:rPr lang="en-US" sz="3400" b="1" dirty="0" err="1"/>
              <a:t>kìa</a:t>
            </a:r>
            <a:r>
              <a:rPr lang="en-US" sz="3400" b="1" dirty="0"/>
              <a:t>, </a:t>
            </a:r>
            <a:r>
              <a:rPr lang="en-US" sz="3400" b="1" dirty="0" err="1"/>
              <a:t>trên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 </a:t>
            </a:r>
            <a:r>
              <a:rPr lang="en-US" sz="3400" b="1" dirty="0" err="1"/>
              <a:t>có</a:t>
            </a:r>
            <a:r>
              <a:rPr lang="en-US" sz="3400" b="1" dirty="0"/>
              <a:t> </a:t>
            </a:r>
            <a:r>
              <a:rPr lang="en-US" sz="3400" b="1" dirty="0" err="1"/>
              <a:t>lá</a:t>
            </a:r>
            <a:r>
              <a:rPr lang="en-US" sz="3400" b="1" dirty="0"/>
              <a:t> </a:t>
            </a:r>
            <a:r>
              <a:rPr lang="en-US" sz="3400" b="1" dirty="0" err="1"/>
              <a:t>cờ</a:t>
            </a:r>
            <a:r>
              <a:rPr lang="en-US" sz="3400" b="1" dirty="0"/>
              <a:t> </a:t>
            </a:r>
            <a:r>
              <a:rPr lang="en-US" sz="3400" b="1" dirty="0" err="1"/>
              <a:t>rất</a:t>
            </a:r>
            <a:r>
              <a:rPr lang="en-US" sz="3400" b="1" dirty="0"/>
              <a:t> to.”</a:t>
            </a:r>
          </a:p>
          <a:p>
            <a:pPr algn="just"/>
            <a:r>
              <a:rPr lang="en-US" sz="3400" b="1" dirty="0" smtClean="0"/>
              <a:t>    </a:t>
            </a:r>
            <a:r>
              <a:rPr lang="en-US" sz="3400" b="1" dirty="0" err="1" smtClean="0"/>
              <a:t>Công</a:t>
            </a:r>
            <a:r>
              <a:rPr lang="en-US" sz="3400" b="1" dirty="0" smtClean="0"/>
              <a:t> </a:t>
            </a:r>
            <a:r>
              <a:rPr lang="en-US" sz="3400" b="1" dirty="0" err="1"/>
              <a:t>viên</a:t>
            </a:r>
            <a:r>
              <a:rPr lang="en-US" sz="3400" b="1" dirty="0"/>
              <a:t> </a:t>
            </a:r>
            <a:r>
              <a:rPr lang="en-US" sz="3400" b="1" dirty="0" err="1"/>
              <a:t>đẹp</a:t>
            </a:r>
            <a:r>
              <a:rPr lang="en-US" sz="3400" b="1" dirty="0"/>
              <a:t> </a:t>
            </a:r>
            <a:r>
              <a:rPr lang="en-US" sz="3400" b="1" dirty="0" err="1" smtClean="0"/>
              <a:t>quá</a:t>
            </a:r>
            <a:r>
              <a:rPr lang="en-ZM" sz="3400" b="1" dirty="0" smtClean="0"/>
              <a:t>.</a:t>
            </a:r>
            <a:r>
              <a:rPr lang="en-US" sz="3400" b="1" dirty="0" smtClean="0"/>
              <a:t> </a:t>
            </a:r>
            <a:r>
              <a:rPr lang="en-US" sz="3400" b="1" dirty="0"/>
              <a:t>Nam </a:t>
            </a:r>
            <a:r>
              <a:rPr lang="en-US" sz="3400" b="1" dirty="0" err="1"/>
              <a:t>cứ</a:t>
            </a:r>
            <a:r>
              <a:rPr lang="en-US" sz="3400" b="1" dirty="0"/>
              <a:t> </a:t>
            </a:r>
            <a:r>
              <a:rPr lang="en-US" sz="3400" b="1" dirty="0" err="1"/>
              <a:t>mải</a:t>
            </a:r>
            <a:r>
              <a:rPr lang="en-US" sz="3400" b="1" dirty="0"/>
              <a:t> </a:t>
            </a:r>
            <a:r>
              <a:rPr lang="en-US" sz="3400" b="1" dirty="0" err="1"/>
              <a:t>mê</a:t>
            </a:r>
            <a:r>
              <a:rPr lang="en-US" sz="3400" b="1" dirty="0"/>
              <a:t> </a:t>
            </a:r>
            <a:r>
              <a:rPr lang="en-US" sz="3400" b="1" dirty="0" err="1"/>
              <a:t>xem</a:t>
            </a:r>
            <a:r>
              <a:rPr lang="en-US" sz="3400" b="1" dirty="0"/>
              <a:t> </a:t>
            </a:r>
            <a:r>
              <a:rPr lang="en-US" sz="3400" b="1" dirty="0" err="1"/>
              <a:t>hết</a:t>
            </a:r>
            <a:r>
              <a:rPr lang="en-US" sz="3400" b="1" dirty="0"/>
              <a:t> </a:t>
            </a:r>
            <a:r>
              <a:rPr lang="en-US" sz="3400" b="1" dirty="0" err="1"/>
              <a:t>chỗ</a:t>
            </a:r>
            <a:r>
              <a:rPr lang="en-US" sz="3400" b="1" dirty="0"/>
              <a:t> </a:t>
            </a:r>
            <a:r>
              <a:rPr lang="en-US" sz="3400" b="1" dirty="0" err="1"/>
              <a:t>này</a:t>
            </a:r>
            <a:r>
              <a:rPr lang="en-US" sz="3400" b="1" dirty="0"/>
              <a:t> </a:t>
            </a:r>
            <a:r>
              <a:rPr lang="en-US" sz="3400" b="1" dirty="0" err="1"/>
              <a:t>đến</a:t>
            </a:r>
            <a:r>
              <a:rPr lang="en-US" sz="3400" b="1" dirty="0"/>
              <a:t> </a:t>
            </a:r>
            <a:r>
              <a:rPr lang="en-US" sz="3400" b="1" dirty="0" err="1"/>
              <a:t>chỗ</a:t>
            </a:r>
            <a:r>
              <a:rPr lang="en-US" sz="3400" b="1" dirty="0"/>
              <a:t> </a:t>
            </a:r>
            <a:r>
              <a:rPr lang="en-US" sz="3400" b="1" dirty="0" err="1"/>
              <a:t>khác</a:t>
            </a:r>
            <a:r>
              <a:rPr lang="en-US" sz="3400" b="1" dirty="0"/>
              <a:t>. </a:t>
            </a:r>
            <a:r>
              <a:rPr lang="en-US" sz="3400" b="1" dirty="0" err="1"/>
              <a:t>Lúc</a:t>
            </a:r>
            <a:r>
              <a:rPr lang="en-US" sz="3400" b="1" dirty="0"/>
              <a:t> </a:t>
            </a:r>
            <a:r>
              <a:rPr lang="en-US" sz="3400" b="1" dirty="0" err="1"/>
              <a:t>ngoảnh</a:t>
            </a:r>
            <a:r>
              <a:rPr lang="en-US" sz="3400" b="1" dirty="0"/>
              <a:t> </a:t>
            </a:r>
            <a:r>
              <a:rPr lang="en-US" sz="3400" b="1" dirty="0" err="1"/>
              <a:t>lại</a:t>
            </a:r>
            <a:r>
              <a:rPr lang="en-US" sz="3400" b="1" dirty="0"/>
              <a:t> </a:t>
            </a:r>
            <a:r>
              <a:rPr lang="en-US" sz="3400" b="1" dirty="0" err="1"/>
              <a:t>thì</a:t>
            </a:r>
            <a:r>
              <a:rPr lang="en-US" sz="3400" b="1" dirty="0"/>
              <a:t> </a:t>
            </a:r>
            <a:r>
              <a:rPr lang="en-US" sz="3400" b="1" dirty="0" err="1"/>
              <a:t>không</a:t>
            </a:r>
            <a:r>
              <a:rPr lang="en-US" sz="3400" b="1" dirty="0"/>
              <a:t> </a:t>
            </a:r>
            <a:r>
              <a:rPr lang="en-US" sz="3400" b="1" dirty="0" err="1"/>
              <a:t>thấy</a:t>
            </a:r>
            <a:r>
              <a:rPr lang="en-US" sz="3400" b="1" dirty="0"/>
              <a:t>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và</a:t>
            </a:r>
            <a:r>
              <a:rPr lang="en-US" sz="3400" b="1" dirty="0"/>
              <a:t> </a:t>
            </a:r>
            <a:r>
              <a:rPr lang="en-US" sz="3400" b="1" dirty="0" err="1"/>
              <a:t>em</a:t>
            </a:r>
            <a:r>
              <a:rPr lang="en-US" sz="3400" b="1" dirty="0"/>
              <a:t> </a:t>
            </a:r>
            <a:r>
              <a:rPr lang="en-US" sz="3400" b="1" dirty="0" err="1"/>
              <a:t>đâu</a:t>
            </a:r>
            <a:r>
              <a:rPr lang="en-US" sz="3400" b="1" dirty="0"/>
              <a:t>. Nam </a:t>
            </a:r>
            <a:r>
              <a:rPr lang="en-US" sz="3400" b="1" dirty="0" err="1"/>
              <a:t>vừa</a:t>
            </a:r>
            <a:r>
              <a:rPr lang="en-US" sz="3400" b="1" dirty="0"/>
              <a:t> </a:t>
            </a:r>
            <a:r>
              <a:rPr lang="en-US" sz="3400" b="1" dirty="0" err="1"/>
              <a:t>chạy</a:t>
            </a:r>
            <a:r>
              <a:rPr lang="en-US" sz="3400" b="1" dirty="0"/>
              <a:t> </a:t>
            </a:r>
            <a:r>
              <a:rPr lang="en-US" sz="3400" b="1" dirty="0" err="1"/>
              <a:t>tìm</a:t>
            </a:r>
            <a:r>
              <a:rPr lang="en-US" sz="3400" b="1" dirty="0"/>
              <a:t> </a:t>
            </a:r>
            <a:r>
              <a:rPr lang="en-US" sz="3400" b="1" dirty="0" err="1"/>
              <a:t>vừa</a:t>
            </a:r>
            <a:r>
              <a:rPr lang="en-US" sz="3400" b="1" dirty="0"/>
              <a:t> </a:t>
            </a:r>
            <a:r>
              <a:rPr lang="en-US" sz="3400" b="1" dirty="0" err="1"/>
              <a:t>gọi</a:t>
            </a:r>
            <a:r>
              <a:rPr lang="en-US" sz="3400" b="1" dirty="0"/>
              <a:t> “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ơi</a:t>
            </a:r>
            <a:r>
              <a:rPr lang="en-US" sz="3400" b="1" dirty="0"/>
              <a:t>!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ơi</a:t>
            </a:r>
            <a:r>
              <a:rPr lang="en-US" sz="3400" b="1" dirty="0"/>
              <a:t>!”. </a:t>
            </a:r>
            <a:r>
              <a:rPr lang="en-US" sz="3400" b="1" dirty="0" err="1"/>
              <a:t>Hoảng</a:t>
            </a:r>
            <a:r>
              <a:rPr lang="en-US" sz="3400" b="1" dirty="0"/>
              <a:t> </a:t>
            </a:r>
            <a:r>
              <a:rPr lang="en-US" sz="3400" b="1" dirty="0" err="1"/>
              <a:t>hốt</a:t>
            </a:r>
            <a:r>
              <a:rPr lang="en-US" sz="3400" b="1" dirty="0"/>
              <a:t>, Nam </a:t>
            </a:r>
            <a:r>
              <a:rPr lang="en-US" sz="3400" b="1" dirty="0" err="1"/>
              <a:t>suýt</a:t>
            </a:r>
            <a:r>
              <a:rPr lang="en-US" sz="3400" b="1" dirty="0"/>
              <a:t> </a:t>
            </a:r>
            <a:r>
              <a:rPr lang="en-US" sz="3400" b="1" dirty="0" err="1"/>
              <a:t>khóc</a:t>
            </a:r>
            <a:r>
              <a:rPr lang="en-US" sz="3400" b="1" dirty="0"/>
              <a:t>. </a:t>
            </a:r>
            <a:r>
              <a:rPr lang="en-US" sz="3400" b="1" dirty="0" err="1"/>
              <a:t>Chợt</a:t>
            </a:r>
            <a:r>
              <a:rPr lang="en-US" sz="3400" b="1" dirty="0"/>
              <a:t> Nam </a:t>
            </a:r>
            <a:r>
              <a:rPr lang="en-US" sz="3400" b="1" dirty="0" err="1"/>
              <a:t>nhìn</a:t>
            </a:r>
            <a:r>
              <a:rPr lang="en-US" sz="3400" b="1" dirty="0"/>
              <a:t> </a:t>
            </a:r>
            <a:r>
              <a:rPr lang="en-US" sz="3400" b="1" dirty="0" err="1"/>
              <a:t>thấy</a:t>
            </a:r>
            <a:r>
              <a:rPr lang="en-US" sz="3400" b="1" dirty="0"/>
              <a:t> </a:t>
            </a:r>
            <a:r>
              <a:rPr lang="en-US" sz="3400" b="1" dirty="0" err="1"/>
              <a:t>tấm</a:t>
            </a:r>
            <a:r>
              <a:rPr lang="en-US" sz="3400" b="1" dirty="0"/>
              <a:t> </a:t>
            </a:r>
            <a:r>
              <a:rPr lang="en-US" sz="3400" b="1" dirty="0" err="1"/>
              <a:t>biển</a:t>
            </a:r>
            <a:r>
              <a:rPr lang="en-US" sz="3400" b="1" dirty="0"/>
              <a:t> </a:t>
            </a:r>
            <a:r>
              <a:rPr lang="en-US" sz="3400" b="1" dirty="0" smtClean="0"/>
              <a:t>“</a:t>
            </a:r>
            <a:r>
              <a:rPr lang="en-US" sz="3400" b="1" dirty="0" err="1" smtClean="0"/>
              <a:t>Lối</a:t>
            </a:r>
            <a:r>
              <a:rPr lang="en-US" sz="3400" b="1" dirty="0" smtClean="0"/>
              <a:t> </a:t>
            </a:r>
            <a:r>
              <a:rPr lang="en-US" sz="3400" b="1" dirty="0" err="1"/>
              <a:t>ra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”. </a:t>
            </a:r>
            <a:r>
              <a:rPr lang="en-US" sz="3400" b="1" dirty="0" err="1"/>
              <a:t>Nhớ</a:t>
            </a:r>
            <a:r>
              <a:rPr lang="en-US" sz="3400" b="1" dirty="0"/>
              <a:t> </a:t>
            </a:r>
            <a:r>
              <a:rPr lang="en-US" sz="3400" b="1" dirty="0" err="1"/>
              <a:t>lời</a:t>
            </a:r>
            <a:r>
              <a:rPr lang="en-US" sz="3400" b="1" dirty="0"/>
              <a:t>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dặn</a:t>
            </a:r>
            <a:r>
              <a:rPr lang="en-US" sz="3400" b="1" dirty="0"/>
              <a:t>, Nam </a:t>
            </a:r>
            <a:r>
              <a:rPr lang="en-US" sz="3400" b="1" dirty="0" err="1"/>
              <a:t>đi</a:t>
            </a:r>
            <a:r>
              <a:rPr lang="en-US" sz="3400" b="1" dirty="0"/>
              <a:t> </a:t>
            </a:r>
            <a:r>
              <a:rPr lang="en-US" sz="3400" b="1" dirty="0" err="1"/>
              <a:t>theo</a:t>
            </a:r>
            <a:r>
              <a:rPr lang="en-US" sz="3400" b="1" dirty="0"/>
              <a:t> </a:t>
            </a:r>
            <a:r>
              <a:rPr lang="en-US" sz="3400" b="1" dirty="0" err="1"/>
              <a:t>hướng</a:t>
            </a:r>
            <a:r>
              <a:rPr lang="en-US" sz="3400" b="1" dirty="0"/>
              <a:t> </a:t>
            </a:r>
            <a:r>
              <a:rPr lang="en-US" sz="3400" b="1" dirty="0" err="1"/>
              <a:t>tấm</a:t>
            </a:r>
            <a:r>
              <a:rPr lang="en-US" sz="3400" b="1" dirty="0"/>
              <a:t> </a:t>
            </a:r>
            <a:r>
              <a:rPr lang="en-US" sz="3400" b="1" dirty="0" err="1"/>
              <a:t>biển</a:t>
            </a:r>
            <a:r>
              <a:rPr lang="en-US" sz="3400" b="1" dirty="0"/>
              <a:t> </a:t>
            </a:r>
            <a:r>
              <a:rPr lang="en-US" sz="3400" b="1" dirty="0" err="1"/>
              <a:t>chỉ</a:t>
            </a:r>
            <a:r>
              <a:rPr lang="en-US" sz="3400" b="1" dirty="0"/>
              <a:t> </a:t>
            </a:r>
            <a:r>
              <a:rPr lang="en-US" sz="3400" b="1" dirty="0" err="1"/>
              <a:t>đường</a:t>
            </a:r>
            <a:r>
              <a:rPr lang="en-US" sz="3400" b="1" dirty="0"/>
              <a:t>. “A, </a:t>
            </a:r>
            <a:r>
              <a:rPr lang="en-US" sz="3400" b="1" dirty="0" err="1"/>
              <a:t>lá</a:t>
            </a:r>
            <a:r>
              <a:rPr lang="en-US" sz="3400" b="1" dirty="0"/>
              <a:t> </a:t>
            </a:r>
            <a:r>
              <a:rPr lang="en-US" sz="3400" b="1" dirty="0" err="1"/>
              <a:t>cờ</a:t>
            </a:r>
            <a:r>
              <a:rPr lang="en-US" sz="3400" b="1" dirty="0"/>
              <a:t> </a:t>
            </a:r>
            <a:r>
              <a:rPr lang="en-US" sz="3400" b="1" dirty="0" err="1"/>
              <a:t>kia</a:t>
            </a:r>
            <a:r>
              <a:rPr lang="en-US" sz="3400" b="1" dirty="0"/>
              <a:t> </a:t>
            </a:r>
            <a:r>
              <a:rPr lang="en-US" sz="3400" b="1" dirty="0" err="1"/>
              <a:t>rồi</a:t>
            </a:r>
            <a:r>
              <a:rPr lang="en-US" sz="3400" b="1" dirty="0"/>
              <a:t> !”. Nam </a:t>
            </a:r>
            <a:r>
              <a:rPr lang="en-US" sz="3400" b="1" dirty="0" err="1"/>
              <a:t>mừng</a:t>
            </a:r>
            <a:r>
              <a:rPr lang="en-US" sz="3400" b="1" dirty="0"/>
              <a:t> </a:t>
            </a:r>
            <a:r>
              <a:rPr lang="en-US" sz="3400" b="1" dirty="0" err="1"/>
              <a:t>rỡ</a:t>
            </a:r>
            <a:r>
              <a:rPr lang="en-US" sz="3400" b="1" dirty="0"/>
              <a:t> </a:t>
            </a:r>
            <a:r>
              <a:rPr lang="en-US" sz="3400" b="1" dirty="0" err="1"/>
              <a:t>khi</a:t>
            </a:r>
            <a:r>
              <a:rPr lang="en-US" sz="3400" b="1" dirty="0"/>
              <a:t> </a:t>
            </a:r>
            <a:r>
              <a:rPr lang="en-US" sz="3400" b="1" dirty="0" err="1"/>
              <a:t>thấy</a:t>
            </a:r>
            <a:r>
              <a:rPr lang="en-US" sz="3400" b="1" dirty="0"/>
              <a:t>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và</a:t>
            </a:r>
            <a:r>
              <a:rPr lang="en-US" sz="3400" b="1" dirty="0"/>
              <a:t> </a:t>
            </a:r>
            <a:r>
              <a:rPr lang="en-US" sz="3400" b="1" dirty="0" err="1"/>
              <a:t>em</a:t>
            </a:r>
            <a:r>
              <a:rPr lang="en-US" sz="3400" b="1" dirty="0"/>
              <a:t> </a:t>
            </a:r>
            <a:r>
              <a:rPr lang="en-US" sz="3400" b="1" dirty="0" err="1"/>
              <a:t>đang</a:t>
            </a:r>
            <a:r>
              <a:rPr lang="en-US" sz="3400" b="1" dirty="0"/>
              <a:t> </a:t>
            </a:r>
            <a:r>
              <a:rPr lang="en-US" sz="3400" b="1" dirty="0" err="1"/>
              <a:t>chờ</a:t>
            </a:r>
            <a:r>
              <a:rPr lang="en-US" sz="3400" b="1" dirty="0"/>
              <a:t> ở </a:t>
            </a:r>
            <a:r>
              <a:rPr lang="en-US" sz="3400" b="1" dirty="0" err="1"/>
              <a:t>đó</a:t>
            </a:r>
            <a:r>
              <a:rPr lang="en-US" sz="3400" b="1" dirty="0" smtClean="0"/>
              <a:t>.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275309" y="6273225"/>
            <a:ext cx="58881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tốt lắm. Chúc mừng em!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42" y="-101627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C00000"/>
                </a:solidFill>
              </a:rPr>
              <a:t> 3. Đọc bài văn sau:</a:t>
            </a:r>
            <a:endParaRPr lang="vi-VN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" y="0"/>
            <a:ext cx="1217074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 smtClean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  <a:endParaRPr lang="vi-VN" sz="7200" b="1" i="1" dirty="0">
              <a:ln w="0">
                <a:solidFill>
                  <a:srgbClr val="FF0066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3915524" y="955344"/>
            <a:ext cx="6825264" cy="4763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3439236" y="6032310"/>
            <a:ext cx="6100549" cy="8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1431</TotalTime>
  <Words>1718</Words>
  <Application>Microsoft Office PowerPoint</Application>
  <PresentationFormat>Widescreen</PresentationFormat>
  <Paragraphs>171</Paragraphs>
  <Slides>36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等线</vt:lpstr>
      <vt:lpstr>Times New Roman</vt:lpstr>
      <vt:lpstr>Arial</vt:lpstr>
      <vt:lpstr>Arial-Rounded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nối đoạn trong nhóm 4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110</cp:revision>
  <dcterms:created xsi:type="dcterms:W3CDTF">2018-11-27T03:58:53Z</dcterms:created>
  <dcterms:modified xsi:type="dcterms:W3CDTF">2023-03-14T04:14:07Z</dcterms:modified>
</cp:coreProperties>
</file>